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78" r:id="rId2"/>
    <p:sldId id="310" r:id="rId3"/>
    <p:sldId id="304" r:id="rId4"/>
    <p:sldId id="305" r:id="rId5"/>
    <p:sldId id="306" r:id="rId6"/>
    <p:sldId id="294" r:id="rId7"/>
    <p:sldId id="311" r:id="rId8"/>
    <p:sldId id="295" r:id="rId9"/>
    <p:sldId id="296" r:id="rId10"/>
    <p:sldId id="297" r:id="rId11"/>
    <p:sldId id="303" r:id="rId12"/>
    <p:sldId id="307" r:id="rId13"/>
    <p:sldId id="283" r:id="rId14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66"/>
    <a:srgbClr val="33CC33"/>
    <a:srgbClr val="003366"/>
    <a:srgbClr val="FF9933"/>
    <a:srgbClr val="FFFF66"/>
    <a:srgbClr val="FF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AB09B3A-5E54-4175-93D9-701658F9C598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8211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5AC8D-D0DF-4259-8989-86966C2AB8CD}" type="datetimeFigureOut">
              <a:rPr lang="es-AR" smtClean="0"/>
              <a:pPr/>
              <a:t>3/11/2021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053F2-D307-40E5-8296-130DDE6D29C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0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053F2-D307-40E5-8296-130DDE6D29C1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6536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>
            <a:miter lim="800000"/>
            <a:headEnd/>
            <a:tailEnd/>
          </a:ln>
        </p:spPr>
        <p:txBody>
          <a:bodyPr/>
          <a:lstStyle/>
          <a:p>
            <a:fld id="{50B898EB-67D1-4A28-9EE5-7D1304E80803}" type="slidenum">
              <a:rPr lang="es-ES_tradnl" smtClean="0"/>
              <a:pPr/>
              <a:t>11</a:t>
            </a:fld>
            <a:endParaRPr lang="es-ES_tradnl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288778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12700">
            <a:miter lim="800000"/>
            <a:headEnd/>
            <a:tailEnd/>
          </a:ln>
        </p:spPr>
        <p:txBody>
          <a:bodyPr/>
          <a:lstStyle/>
          <a:p>
            <a:fld id="{50B898EB-67D1-4A28-9EE5-7D1304E80803}" type="slidenum">
              <a:rPr lang="es-ES_tradnl" smtClean="0"/>
              <a:pPr/>
              <a:t>12</a:t>
            </a:fld>
            <a:endParaRPr lang="es-ES_tradnl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1979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52A99A-A517-4707-AEDD-D0050B9963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201622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ESTADO DE FLUJO DE EFECTIVO (EFE)</a:t>
            </a:r>
          </a:p>
          <a:p>
            <a:pPr algn="ctr">
              <a:buNone/>
            </a:pPr>
            <a:endParaRPr lang="es-ES_tradnl" sz="1800" dirty="0" smtClean="0">
              <a:solidFill>
                <a:schemeClr val="tx1">
                  <a:lumMod val="75000"/>
                </a:schemeClr>
              </a:solidFill>
              <a:latin typeface="Lucida Fax" pitchFamily="18" charset="0"/>
            </a:endParaRPr>
          </a:p>
          <a:p>
            <a:pPr algn="ctr">
              <a:buNone/>
            </a:pPr>
            <a:r>
              <a:rPr lang="es-AR" sz="180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Unidad  9</a:t>
            </a:r>
            <a:endParaRPr lang="es-AR" sz="1800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933056"/>
            <a:ext cx="66967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s-ES" sz="2000" dirty="0" smtClean="0">
                <a:latin typeface="+mj-lt"/>
              </a:rPr>
              <a:t>	Concepto de efectivo. Clasificación de las variaciones del efectivo. Métodos de preparación: directo e indirecto. Interpretación del estado. Diferencias con el estado de resultados.</a:t>
            </a:r>
            <a:endParaRPr lang="es-AR" sz="2000" dirty="0" smtClean="0">
              <a:latin typeface="+mj-lt"/>
            </a:endParaRPr>
          </a:p>
          <a:p>
            <a:pPr marL="285750" indent="-285750"/>
            <a:endParaRPr lang="es-AR" sz="2000" dirty="0" smtClean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 dirty="0" smtClean="0">
                <a:latin typeface="+mj-lt"/>
              </a:rPr>
              <a:t>LOS FLUJOS DE FONDOS </a:t>
            </a:r>
            <a:r>
              <a:rPr lang="es-AR" b="1" dirty="0" smtClean="0">
                <a:solidFill>
                  <a:srgbClr val="FF0066"/>
                </a:solidFill>
                <a:latin typeface="+mj-lt"/>
              </a:rPr>
              <a:t>DE LAS ACTIVIDADES DE FINANCIACIÓN</a:t>
            </a:r>
            <a:endParaRPr lang="es-AR" b="1" dirty="0">
              <a:solidFill>
                <a:srgbClr val="FF0066"/>
              </a:solidFill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755576" y="1484784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+mj-lt"/>
              </a:rPr>
              <a:t>GENERADO EN:</a:t>
            </a:r>
          </a:p>
          <a:p>
            <a:endParaRPr lang="es-AR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aportes de accionistas 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préstamos recibidos</a:t>
            </a:r>
          </a:p>
          <a:p>
            <a:pPr>
              <a:buFont typeface="Arial" pitchFamily="34" charset="0"/>
              <a:buChar char="•"/>
            </a:pPr>
            <a:endParaRPr lang="es-AR" dirty="0" smtClean="0">
              <a:latin typeface="+mj-lt"/>
            </a:endParaRPr>
          </a:p>
          <a:p>
            <a:r>
              <a:rPr lang="es-AR" dirty="0" smtClean="0">
                <a:latin typeface="+mj-lt"/>
              </a:rPr>
              <a:t>UTILIZADOS EN:</a:t>
            </a:r>
          </a:p>
          <a:p>
            <a:endParaRPr lang="es-AR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Devolución de préstamos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latin typeface="+mj-lt"/>
              </a:rPr>
              <a:t> </a:t>
            </a:r>
            <a:r>
              <a:rPr lang="es-ES" dirty="0" smtClean="0">
                <a:latin typeface="+mj-lt"/>
              </a:rPr>
              <a:t>Pagos de intereses por préstamos</a:t>
            </a:r>
            <a:endParaRPr lang="es-AR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Compra de acciones propias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Pago de dividendos en efectivo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Reducción del capital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8375848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3600" b="1" i="0" dirty="0" smtClean="0">
                <a:solidFill>
                  <a:srgbClr val="000000"/>
                </a:solidFill>
              </a:rPr>
              <a:t>Presentación del Estado de Flujo de Efectivo </a:t>
            </a:r>
            <a:r>
              <a:rPr lang="es-ES_tradnl" b="1" i="0" dirty="0" smtClean="0">
                <a:solidFill>
                  <a:srgbClr val="000000"/>
                </a:solidFill>
              </a:rPr>
              <a:t> </a:t>
            </a:r>
            <a:r>
              <a:rPr lang="es-ES_tradnl" sz="2800" b="1" i="0" dirty="0" smtClean="0"/>
              <a:t>Método Indirecto</a:t>
            </a:r>
            <a:endParaRPr lang="es-ES_tradnl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200256" cy="4896544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s-ES_tradnl" sz="1600" b="1" i="0" dirty="0" smtClean="0">
                <a:solidFill>
                  <a:srgbClr val="000000"/>
                </a:solidFill>
              </a:rPr>
              <a:t>Variaciones de los fondos</a:t>
            </a:r>
            <a:r>
              <a:rPr lang="es-ES_tradnl" sz="1600" b="1" i="0" dirty="0" smtClean="0"/>
              <a:t>:</a:t>
            </a:r>
            <a:r>
              <a:rPr lang="es-ES_tradnl" sz="1600" i="0" dirty="0" smtClean="0"/>
              <a:t> Fondos al inicio - Fondos al cierre = Aumento (disminución) neta de los fondos</a:t>
            </a:r>
          </a:p>
          <a:p>
            <a:pPr marL="457200" indent="-457200">
              <a:buAutoNum type="arabicParenR"/>
            </a:pPr>
            <a:r>
              <a:rPr lang="es-ES_tradnl" sz="1600" b="1" i="0" dirty="0" smtClean="0">
                <a:solidFill>
                  <a:srgbClr val="000000"/>
                </a:solidFill>
              </a:rPr>
              <a:t>Causas de las variaciones de los fondos :</a:t>
            </a:r>
          </a:p>
          <a:p>
            <a:r>
              <a:rPr lang="es-ES_tradnl" sz="1600" b="1" i="0" dirty="0" smtClean="0">
                <a:solidFill>
                  <a:srgbClr val="000000"/>
                </a:solidFill>
              </a:rPr>
              <a:t>Actividades operativas (A):</a:t>
            </a:r>
            <a:endParaRPr lang="es-ES_tradnl" sz="1600" i="0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s-ES_tradnl" sz="1600" i="0" dirty="0" smtClean="0">
                <a:solidFill>
                  <a:srgbClr val="000000"/>
                </a:solidFill>
              </a:rPr>
              <a:t>	</a:t>
            </a:r>
            <a:r>
              <a:rPr lang="es-ES_tradnl" sz="1600" b="1" i="0" dirty="0" smtClean="0">
                <a:solidFill>
                  <a:srgbClr val="0070C0"/>
                </a:solidFill>
              </a:rPr>
              <a:t>expuestas por método indirecto: </a:t>
            </a:r>
          </a:p>
          <a:p>
            <a:pPr>
              <a:buFont typeface="Monotype Sorts" pitchFamily="2" charset="2"/>
              <a:buNone/>
            </a:pPr>
            <a:r>
              <a:rPr lang="es-ES_tradnl" sz="1600" b="1" dirty="0" smtClean="0">
                <a:solidFill>
                  <a:srgbClr val="0070C0"/>
                </a:solidFill>
              </a:rPr>
              <a:t>		</a:t>
            </a:r>
            <a:r>
              <a:rPr lang="es-ES_tradnl" sz="1600" b="1" i="0" dirty="0" smtClean="0">
                <a:solidFill>
                  <a:srgbClr val="0070C0"/>
                </a:solidFill>
              </a:rPr>
              <a:t>Partir del resultado del ejercicio</a:t>
            </a:r>
          </a:p>
          <a:p>
            <a:pPr>
              <a:buFont typeface="Monotype Sorts" pitchFamily="2" charset="2"/>
              <a:buNone/>
            </a:pPr>
            <a:r>
              <a:rPr lang="es-ES_tradnl" sz="1600" b="1" dirty="0" smtClean="0">
                <a:solidFill>
                  <a:srgbClr val="0070C0"/>
                </a:solidFill>
              </a:rPr>
              <a:t>		Realizar ajustes de resultados no erogados</a:t>
            </a:r>
          </a:p>
          <a:p>
            <a:pPr>
              <a:buFont typeface="Monotype Sorts" pitchFamily="2" charset="2"/>
              <a:buNone/>
            </a:pPr>
            <a:r>
              <a:rPr lang="es-ES_tradnl" sz="1600" b="1" i="0" dirty="0" smtClean="0">
                <a:solidFill>
                  <a:srgbClr val="0070C0"/>
                </a:solidFill>
              </a:rPr>
              <a:t>		Realizar </a:t>
            </a:r>
            <a:r>
              <a:rPr lang="es-ES_tradnl" sz="1600" b="1" dirty="0" smtClean="0">
                <a:solidFill>
                  <a:srgbClr val="0070C0"/>
                </a:solidFill>
              </a:rPr>
              <a:t>reclasificaciones</a:t>
            </a:r>
            <a:r>
              <a:rPr lang="es-ES_tradnl" sz="1600" b="1" i="0" dirty="0" smtClean="0">
                <a:solidFill>
                  <a:srgbClr val="0070C0"/>
                </a:solidFill>
              </a:rPr>
              <a:t>  de otras actividades</a:t>
            </a:r>
          </a:p>
          <a:p>
            <a:pPr>
              <a:buFont typeface="Monotype Sorts" pitchFamily="2" charset="2"/>
              <a:buNone/>
            </a:pPr>
            <a:r>
              <a:rPr lang="es-ES_tradnl" sz="1600" b="1" dirty="0" smtClean="0">
                <a:solidFill>
                  <a:srgbClr val="0070C0"/>
                </a:solidFill>
              </a:rPr>
              <a:t>		Realizar ajustes por variaciones del capital de trabajo</a:t>
            </a:r>
            <a:r>
              <a:rPr lang="es-ES_tradnl" sz="1600" b="1" i="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s-ES_tradnl" sz="1600" b="1" i="0" dirty="0" smtClean="0">
                <a:solidFill>
                  <a:srgbClr val="000000"/>
                </a:solidFill>
              </a:rPr>
              <a:t>Actividades de inversión (B):</a:t>
            </a:r>
          </a:p>
          <a:p>
            <a:pPr>
              <a:buFont typeface="Monotype Sorts" pitchFamily="2" charset="2"/>
              <a:buNone/>
            </a:pPr>
            <a:r>
              <a:rPr lang="es-ES_tradnl" sz="1600" b="1" i="0" dirty="0" smtClean="0">
                <a:solidFill>
                  <a:srgbClr val="000000"/>
                </a:solidFill>
              </a:rPr>
              <a:t>	</a:t>
            </a:r>
            <a:r>
              <a:rPr lang="es-ES_tradnl" sz="1600" i="0" dirty="0" smtClean="0">
                <a:solidFill>
                  <a:srgbClr val="000000"/>
                </a:solidFill>
              </a:rPr>
              <a:t>Pagos por compra de bienes de uso, bienes intangibles o inversiones permanentes.</a:t>
            </a:r>
          </a:p>
          <a:p>
            <a:pPr>
              <a:buFont typeface="Monotype Sorts" pitchFamily="2" charset="2"/>
              <a:buNone/>
            </a:pPr>
            <a:r>
              <a:rPr lang="es-ES_tradnl" sz="1600" i="0" dirty="0" smtClean="0">
                <a:solidFill>
                  <a:srgbClr val="000000"/>
                </a:solidFill>
              </a:rPr>
              <a:t>	Cobro por venta de bienes de uso, bienes intangibles o inversiones permanentes.</a:t>
            </a:r>
          </a:p>
          <a:p>
            <a:pPr>
              <a:buFont typeface="Monotype Sorts" pitchFamily="2" charset="2"/>
              <a:buNone/>
            </a:pPr>
            <a:r>
              <a:rPr lang="es-ES_tradnl" sz="1600" i="0" dirty="0" smtClean="0">
                <a:solidFill>
                  <a:srgbClr val="000000"/>
                </a:solidFill>
              </a:rPr>
              <a:t>	Cobro  de dividendos de participaciones en otras sociedades</a:t>
            </a:r>
            <a:endParaRPr lang="es-ES_tradnl" sz="1600" b="1" i="0" dirty="0" smtClean="0">
              <a:solidFill>
                <a:srgbClr val="000000"/>
              </a:solidFill>
            </a:endParaRPr>
          </a:p>
          <a:p>
            <a:r>
              <a:rPr lang="es-ES_tradnl" sz="1600" b="1" i="0" dirty="0" smtClean="0">
                <a:solidFill>
                  <a:srgbClr val="000000"/>
                </a:solidFill>
              </a:rPr>
              <a:t>Actividades de financiación (C):</a:t>
            </a:r>
            <a:endParaRPr lang="es-ES_tradnl" sz="1600" i="0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s-ES_tradnl" sz="1600" i="0" dirty="0" smtClean="0">
                <a:solidFill>
                  <a:srgbClr val="000000"/>
                </a:solidFill>
              </a:rPr>
              <a:t>	Cobro por préstamos recibidos y por aportes de capital</a:t>
            </a:r>
          </a:p>
          <a:p>
            <a:pPr>
              <a:buFont typeface="Monotype Sorts" pitchFamily="2" charset="2"/>
              <a:buNone/>
            </a:pPr>
            <a:r>
              <a:rPr lang="es-ES_tradnl" sz="1600" i="0" dirty="0" smtClean="0">
                <a:solidFill>
                  <a:srgbClr val="000000"/>
                </a:solidFill>
              </a:rPr>
              <a:t>	</a:t>
            </a:r>
            <a:r>
              <a:rPr lang="es-ES_tradnl" sz="1600" dirty="0" smtClean="0">
                <a:solidFill>
                  <a:srgbClr val="000000"/>
                </a:solidFill>
              </a:rPr>
              <a:t>Cancelación parcial o total </a:t>
            </a:r>
            <a:r>
              <a:rPr lang="es-ES_tradnl" sz="1600" i="0" dirty="0" smtClean="0">
                <a:solidFill>
                  <a:srgbClr val="000000"/>
                </a:solidFill>
              </a:rPr>
              <a:t> de préstamos, reducción de capital o compra de acciones propias</a:t>
            </a:r>
          </a:p>
          <a:p>
            <a:pPr>
              <a:buFont typeface="Monotype Sorts" pitchFamily="2" charset="2"/>
              <a:buNone/>
            </a:pPr>
            <a:r>
              <a:rPr lang="es-ES_tradnl" sz="1600" i="0" dirty="0" smtClean="0">
                <a:solidFill>
                  <a:srgbClr val="000000"/>
                </a:solidFill>
              </a:rPr>
              <a:t> 	Pago de dividendos a accionistas o de intereses de pr</a:t>
            </a:r>
            <a:r>
              <a:rPr lang="es-ES_tradnl" sz="1600" dirty="0" smtClean="0">
                <a:solidFill>
                  <a:srgbClr val="000000"/>
                </a:solidFill>
              </a:rPr>
              <a:t>éstamos</a:t>
            </a:r>
            <a:endParaRPr lang="es-ES_tradnl" sz="1600" i="0" dirty="0" smtClean="0">
              <a:solidFill>
                <a:srgbClr val="000000"/>
              </a:solidFill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11</a:t>
            </a:fld>
            <a:endParaRPr lang="es-AR"/>
          </a:p>
        </p:txBody>
      </p:sp>
      <p:cxnSp>
        <p:nvCxnSpPr>
          <p:cNvPr id="8" name="7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620688"/>
            <a:ext cx="8375848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sz="3600" b="1" i="0" dirty="0" smtClean="0">
                <a:solidFill>
                  <a:srgbClr val="000000"/>
                </a:solidFill>
              </a:rPr>
              <a:t>Presentación del Estado de Flujo de Efectivo </a:t>
            </a:r>
            <a:r>
              <a:rPr lang="es-ES_tradnl" b="1" i="0" dirty="0" smtClean="0">
                <a:solidFill>
                  <a:srgbClr val="000000"/>
                </a:solidFill>
              </a:rPr>
              <a:t> </a:t>
            </a:r>
            <a:r>
              <a:rPr lang="es-ES_tradnl" sz="2800" b="1" i="0" dirty="0" smtClean="0"/>
              <a:t>Método </a:t>
            </a:r>
            <a:r>
              <a:rPr lang="es-ES_tradnl" sz="2800" b="1" dirty="0" smtClean="0"/>
              <a:t>Di</a:t>
            </a:r>
            <a:r>
              <a:rPr lang="es-ES_tradnl" sz="2800" b="1" i="0" dirty="0" smtClean="0"/>
              <a:t>recto</a:t>
            </a:r>
            <a:endParaRPr lang="es-ES_tradnl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00256" cy="4824536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arenR"/>
            </a:pPr>
            <a:r>
              <a:rPr lang="es-ES_tradnl" sz="2400" b="1" i="0" dirty="0" smtClean="0">
                <a:solidFill>
                  <a:srgbClr val="000000"/>
                </a:solidFill>
              </a:rPr>
              <a:t>Variaciones de los fondos</a:t>
            </a:r>
            <a:r>
              <a:rPr lang="es-ES_tradnl" sz="2400" b="1" i="0" dirty="0" smtClean="0"/>
              <a:t>:</a:t>
            </a:r>
            <a:r>
              <a:rPr lang="es-ES_tradnl" sz="2400" i="0" dirty="0" smtClean="0"/>
              <a:t> </a:t>
            </a:r>
            <a:r>
              <a:rPr lang="es-ES_tradnl" sz="2000" i="0" dirty="0" smtClean="0"/>
              <a:t>Fondos al inicio - Fondos al cierre = Aumento (disminución) neta de los fondos</a:t>
            </a:r>
          </a:p>
          <a:p>
            <a:pPr marL="457200" indent="-457200">
              <a:buAutoNum type="arabicParenR"/>
            </a:pPr>
            <a:endParaRPr lang="es-ES_tradnl" sz="2000" i="0" dirty="0" smtClean="0"/>
          </a:p>
          <a:p>
            <a:pPr marL="457200" indent="-457200">
              <a:buAutoNum type="arabicParenR"/>
            </a:pPr>
            <a:r>
              <a:rPr lang="es-ES_tradnl" sz="2400" b="1" i="0" dirty="0" smtClean="0">
                <a:solidFill>
                  <a:srgbClr val="000000"/>
                </a:solidFill>
              </a:rPr>
              <a:t>Causas de las variaciones de los fondos :</a:t>
            </a:r>
          </a:p>
          <a:p>
            <a:pPr marL="457200" indent="-457200">
              <a:buAutoNum type="arabicParenR"/>
            </a:pPr>
            <a:endParaRPr lang="es-ES_tradnl" sz="2000" b="1" i="0" dirty="0" smtClean="0">
              <a:solidFill>
                <a:srgbClr val="000000"/>
              </a:solidFill>
            </a:endParaRPr>
          </a:p>
          <a:p>
            <a:r>
              <a:rPr lang="es-ES_tradnl" sz="2400" b="1" i="0" dirty="0" smtClean="0">
                <a:solidFill>
                  <a:srgbClr val="000000"/>
                </a:solidFill>
              </a:rPr>
              <a:t>Actividades operativas (A):</a:t>
            </a:r>
            <a:r>
              <a:rPr lang="es-ES_tradnl" sz="2400" dirty="0" smtClean="0">
                <a:solidFill>
                  <a:srgbClr val="000000"/>
                </a:solidFill>
              </a:rPr>
              <a:t> </a:t>
            </a:r>
            <a:r>
              <a:rPr lang="es-ES_tradnl" sz="2000" b="1" i="0" dirty="0" smtClean="0">
                <a:solidFill>
                  <a:srgbClr val="0070C0"/>
                </a:solidFill>
              </a:rPr>
              <a:t>expuestas por método directo: </a:t>
            </a:r>
          </a:p>
          <a:p>
            <a:pPr>
              <a:buFont typeface="Monotype Sorts" pitchFamily="2" charset="2"/>
              <a:buNone/>
            </a:pPr>
            <a:r>
              <a:rPr lang="es-ES_tradnl" sz="2000" b="1" dirty="0" smtClean="0">
                <a:solidFill>
                  <a:srgbClr val="0070C0"/>
                </a:solidFill>
              </a:rPr>
              <a:t>		</a:t>
            </a:r>
            <a:r>
              <a:rPr lang="es-ES_tradnl" sz="2000" b="1" i="0" dirty="0" smtClean="0">
                <a:solidFill>
                  <a:srgbClr val="0070C0"/>
                </a:solidFill>
              </a:rPr>
              <a:t>Cobranzas de ventas y de cuentas a cobrar pendientes/anticipos</a:t>
            </a:r>
          </a:p>
          <a:p>
            <a:pPr>
              <a:buFont typeface="Monotype Sorts" pitchFamily="2" charset="2"/>
              <a:buNone/>
            </a:pPr>
            <a:r>
              <a:rPr lang="es-ES_tradnl" sz="2000" b="1" dirty="0" smtClean="0">
                <a:solidFill>
                  <a:srgbClr val="0070C0"/>
                </a:solidFill>
              </a:rPr>
              <a:t>		 Pagos de compras del periodo/ del periodo anterior/ anticipos</a:t>
            </a:r>
          </a:p>
          <a:p>
            <a:pPr>
              <a:buFont typeface="Monotype Sorts" pitchFamily="2" charset="2"/>
              <a:buNone/>
            </a:pPr>
            <a:r>
              <a:rPr lang="es-ES_tradnl" sz="2000" b="1" i="0" dirty="0" smtClean="0">
                <a:solidFill>
                  <a:srgbClr val="0070C0"/>
                </a:solidFill>
              </a:rPr>
              <a:t>		 Pagos de sueldos y </a:t>
            </a:r>
            <a:r>
              <a:rPr lang="es-ES_tradnl" sz="2000" b="1" dirty="0" smtClean="0">
                <a:solidFill>
                  <a:srgbClr val="0070C0"/>
                </a:solidFill>
              </a:rPr>
              <a:t>cargas sociales del periodo/ del periodo anterior/anticipos</a:t>
            </a:r>
          </a:p>
          <a:p>
            <a:pPr>
              <a:buFont typeface="Monotype Sorts" pitchFamily="2" charset="2"/>
              <a:buNone/>
            </a:pPr>
            <a:r>
              <a:rPr lang="es-ES_tradnl" sz="2000" b="1" i="0" dirty="0" smtClean="0">
                <a:solidFill>
                  <a:srgbClr val="0070C0"/>
                </a:solidFill>
              </a:rPr>
              <a:t>		 Pagos de deudas fiscales </a:t>
            </a:r>
            <a:r>
              <a:rPr lang="es-ES_tradnl" sz="2100" b="1" dirty="0" smtClean="0">
                <a:solidFill>
                  <a:srgbClr val="0070C0"/>
                </a:solidFill>
              </a:rPr>
              <a:t>del</a:t>
            </a:r>
            <a:r>
              <a:rPr lang="es-ES_tradnl" sz="2400" b="1" dirty="0" smtClean="0">
                <a:solidFill>
                  <a:srgbClr val="0070C0"/>
                </a:solidFill>
              </a:rPr>
              <a:t> </a:t>
            </a:r>
            <a:r>
              <a:rPr lang="es-ES_tradnl" sz="2100" b="1" dirty="0" smtClean="0">
                <a:solidFill>
                  <a:srgbClr val="0070C0"/>
                </a:solidFill>
              </a:rPr>
              <a:t>periodo/ del periodo anterior/anticipos</a:t>
            </a:r>
          </a:p>
          <a:p>
            <a:r>
              <a:rPr lang="es-ES_tradnl" sz="2400" b="1" i="0" dirty="0" smtClean="0">
                <a:solidFill>
                  <a:srgbClr val="000000"/>
                </a:solidFill>
              </a:rPr>
              <a:t>Actividades de inversión (B):</a:t>
            </a:r>
          </a:p>
          <a:p>
            <a:pPr>
              <a:buFont typeface="Monotype Sorts" pitchFamily="2" charset="2"/>
              <a:buNone/>
            </a:pPr>
            <a:r>
              <a:rPr lang="es-ES_tradnl" sz="2400" b="1" i="0" dirty="0" smtClean="0">
                <a:solidFill>
                  <a:srgbClr val="000000"/>
                </a:solidFill>
              </a:rPr>
              <a:t>	</a:t>
            </a:r>
            <a:r>
              <a:rPr lang="es-ES_tradnl" sz="2000" i="0" dirty="0" smtClean="0">
                <a:solidFill>
                  <a:srgbClr val="000000"/>
                </a:solidFill>
              </a:rPr>
              <a:t>Pagos por compra de bienes de uso, intangibles  e inversiones permanentes.</a:t>
            </a:r>
          </a:p>
          <a:p>
            <a:pPr>
              <a:buFont typeface="Monotype Sorts" pitchFamily="2" charset="2"/>
              <a:buNone/>
            </a:pPr>
            <a:r>
              <a:rPr lang="es-ES_tradnl" sz="2000" i="0" dirty="0" smtClean="0">
                <a:solidFill>
                  <a:srgbClr val="000000"/>
                </a:solidFill>
              </a:rPr>
              <a:t>	Cobro por venta de bienes de uso, intangibles e inversiones permanentes.</a:t>
            </a:r>
          </a:p>
          <a:p>
            <a:pPr>
              <a:buFont typeface="Monotype Sorts" pitchFamily="2" charset="2"/>
              <a:buNone/>
            </a:pPr>
            <a:r>
              <a:rPr lang="es-ES_tradnl" sz="2000" i="0" dirty="0" smtClean="0">
                <a:solidFill>
                  <a:srgbClr val="000000"/>
                </a:solidFill>
              </a:rPr>
              <a:t>	Cobro  de dividendos de participaciones en otras sociedades</a:t>
            </a:r>
            <a:endParaRPr lang="es-ES_tradnl" sz="2400" b="1" i="0" dirty="0" smtClean="0">
              <a:solidFill>
                <a:srgbClr val="000000"/>
              </a:solidFill>
            </a:endParaRPr>
          </a:p>
          <a:p>
            <a:r>
              <a:rPr lang="es-ES_tradnl" sz="2400" b="1" i="0" dirty="0" smtClean="0">
                <a:solidFill>
                  <a:srgbClr val="000000"/>
                </a:solidFill>
              </a:rPr>
              <a:t>Actividades de financiación (C):</a:t>
            </a:r>
            <a:endParaRPr lang="es-ES_tradnl" sz="2400" i="0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s-ES_tradnl" sz="2400" i="0" dirty="0" smtClean="0">
                <a:solidFill>
                  <a:srgbClr val="000000"/>
                </a:solidFill>
              </a:rPr>
              <a:t>	</a:t>
            </a:r>
            <a:r>
              <a:rPr lang="es-ES_tradnl" sz="2000" i="0" dirty="0" smtClean="0">
                <a:solidFill>
                  <a:srgbClr val="000000"/>
                </a:solidFill>
              </a:rPr>
              <a:t>Cobro por préstamos recibidos y por aportes de capital</a:t>
            </a:r>
          </a:p>
          <a:p>
            <a:pPr>
              <a:buFont typeface="Monotype Sorts" pitchFamily="2" charset="2"/>
              <a:buNone/>
            </a:pPr>
            <a:r>
              <a:rPr lang="es-ES_tradnl" sz="2000" i="0" dirty="0" smtClean="0">
                <a:solidFill>
                  <a:srgbClr val="000000"/>
                </a:solidFill>
              </a:rPr>
              <a:t>	</a:t>
            </a:r>
            <a:r>
              <a:rPr lang="es-ES_tradnl" sz="2000" dirty="0" smtClean="0">
                <a:solidFill>
                  <a:srgbClr val="000000"/>
                </a:solidFill>
              </a:rPr>
              <a:t>Cancelación parcial o total</a:t>
            </a:r>
            <a:r>
              <a:rPr lang="es-ES_tradnl" sz="2000" i="0" dirty="0" smtClean="0">
                <a:solidFill>
                  <a:srgbClr val="000000"/>
                </a:solidFill>
              </a:rPr>
              <a:t> de préstamos, compra de acciones propias o reducción del capital</a:t>
            </a:r>
          </a:p>
          <a:p>
            <a:pPr>
              <a:buFont typeface="Monotype Sorts" pitchFamily="2" charset="2"/>
              <a:buNone/>
            </a:pPr>
            <a:r>
              <a:rPr lang="es-ES_tradnl" sz="2000" dirty="0">
                <a:solidFill>
                  <a:srgbClr val="000000"/>
                </a:solidFill>
              </a:rPr>
              <a:t> </a:t>
            </a:r>
            <a:r>
              <a:rPr lang="es-ES_tradnl" sz="2000" dirty="0" smtClean="0">
                <a:solidFill>
                  <a:srgbClr val="000000"/>
                </a:solidFill>
              </a:rPr>
              <a:t>       Pago de intereses por préstamos</a:t>
            </a:r>
            <a:endParaRPr lang="es-ES_tradnl" sz="2000" i="0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s-ES_tradnl" sz="2000" i="0" dirty="0" smtClean="0">
                <a:solidFill>
                  <a:srgbClr val="000000"/>
                </a:solidFill>
              </a:rPr>
              <a:t>	Pago de dividendos a accionistas</a:t>
            </a:r>
          </a:p>
          <a:p>
            <a:pPr>
              <a:buFont typeface="Monotype Sorts" pitchFamily="2" charset="2"/>
              <a:buNone/>
            </a:pPr>
            <a:endParaRPr lang="es-ES_tradnl" sz="2000" i="0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endParaRPr lang="es-ES_tradnl" sz="2400" i="0" dirty="0" smtClean="0">
              <a:solidFill>
                <a:srgbClr val="000000"/>
              </a:solidFill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12</a:t>
            </a:fld>
            <a:endParaRPr lang="es-AR"/>
          </a:p>
        </p:txBody>
      </p:sp>
      <p:cxnSp>
        <p:nvCxnSpPr>
          <p:cNvPr id="8" name="7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286000" y="0"/>
            <a:ext cx="44958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/>
              <a:t>Estado de Flujo de Efectivo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/>
              <a:t>	</a:t>
            </a:r>
            <a:r>
              <a:rPr lang="es-ES_tradnl" sz="2200"/>
              <a:t>Ingreso Fondos			Egreso Fondos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762000"/>
            <a:ext cx="9144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u="sng"/>
              <a:t>Operativos</a:t>
            </a:r>
            <a:r>
              <a:rPr lang="es-ES_tradnl" sz="2200"/>
              <a:t>				</a:t>
            </a:r>
            <a:r>
              <a:rPr lang="es-ES_tradnl" sz="2200" u="sng"/>
              <a:t>Operativos</a:t>
            </a:r>
            <a:endParaRPr lang="es-ES_tradnl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106680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/>
              <a:t>- Ganancias </a:t>
            </a:r>
            <a:r>
              <a:rPr lang="es-ES_tradnl" sz="1200" dirty="0"/>
              <a:t>(</a:t>
            </a:r>
            <a:r>
              <a:rPr lang="es-ES_tradnl" sz="1200" dirty="0">
                <a:sym typeface="Symbol" pitchFamily="18" charset="2"/>
              </a:rPr>
              <a:t> partidas que no </a:t>
            </a:r>
            <a:r>
              <a:rPr lang="es-ES_tradnl" sz="1200" dirty="0" smtClean="0">
                <a:sym typeface="Symbol" pitchFamily="18" charset="2"/>
              </a:rPr>
              <a:t>representan movimientos</a:t>
            </a:r>
            <a:r>
              <a:rPr lang="es-ES_tradnl" sz="2000" dirty="0">
                <a:sym typeface="Symbol" pitchFamily="18" charset="2"/>
              </a:rPr>
              <a:t>	- Perdidas </a:t>
            </a:r>
            <a:r>
              <a:rPr lang="es-ES_tradnl" sz="1200" dirty="0">
                <a:sym typeface="Symbol" pitchFamily="18" charset="2"/>
              </a:rPr>
              <a:t>( partidas que no </a:t>
            </a:r>
            <a:r>
              <a:rPr lang="es-ES_tradnl" sz="1200" dirty="0" smtClean="0">
                <a:sym typeface="Symbol" pitchFamily="18" charset="2"/>
              </a:rPr>
              <a:t>representan movimientos de </a:t>
            </a:r>
            <a:endParaRPr lang="es-ES_tradnl" sz="1200" dirty="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386625" y="1300551"/>
            <a:ext cx="762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200" dirty="0" smtClean="0">
                <a:sym typeface="Symbol" pitchFamily="18" charset="2"/>
              </a:rPr>
              <a:t>de fondos y reclasificación de actividades)</a:t>
            </a:r>
            <a:r>
              <a:rPr lang="es-ES_tradnl" sz="2000" dirty="0">
                <a:sym typeface="Symbol" pitchFamily="18" charset="2"/>
              </a:rPr>
              <a:t>		</a:t>
            </a:r>
            <a:r>
              <a:rPr lang="es-ES_tradnl" sz="1200" dirty="0" smtClean="0">
                <a:sym typeface="Symbol" pitchFamily="18" charset="2"/>
              </a:rPr>
              <a:t>de fondos y reclasificación de actividades)</a:t>
            </a:r>
            <a:endParaRPr lang="es-ES_tradnl" sz="1200" dirty="0"/>
          </a:p>
          <a:p>
            <a:pPr>
              <a:spcBef>
                <a:spcPct val="50000"/>
              </a:spcBef>
            </a:pPr>
            <a:endParaRPr lang="es-ES_tradnl" dirty="0"/>
          </a:p>
        </p:txBody>
      </p:sp>
      <p:sp>
        <p:nvSpPr>
          <p:cNvPr id="11271" name="Text Box 9"/>
          <p:cNvSpPr txBox="1">
            <a:spLocks noChangeArrowheads="1"/>
          </p:cNvSpPr>
          <p:nvPr/>
        </p:nvSpPr>
        <p:spPr bwMode="auto">
          <a:xfrm>
            <a:off x="0" y="16002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/>
              <a:t>- Disminución de cuentas a cobrar		- Aumento de cuentas a cobrar</a:t>
            </a: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0" y="1905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- Disminución de Mercaderías		- Aumento de Mercaderías</a:t>
            </a:r>
            <a:endParaRPr lang="es-ES_tradnl"/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0" y="2895600"/>
            <a:ext cx="9144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u="sng"/>
              <a:t>Inversión</a:t>
            </a:r>
            <a:r>
              <a:rPr lang="es-ES_tradnl" sz="2200"/>
              <a:t>				</a:t>
            </a:r>
            <a:r>
              <a:rPr lang="es-ES_tradnl" sz="2200" u="sng"/>
              <a:t>Inversión</a:t>
            </a:r>
            <a:endParaRPr lang="es-ES_tradnl" u="sng"/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0" y="3200400"/>
            <a:ext cx="9144000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 smtClean="0"/>
              <a:t>- Venta </a:t>
            </a:r>
            <a:r>
              <a:rPr lang="es-ES_tradnl" sz="2000" dirty="0"/>
              <a:t>de </a:t>
            </a:r>
            <a:r>
              <a:rPr lang="es-ES_tradnl" sz="2000" dirty="0" smtClean="0"/>
              <a:t>Bs </a:t>
            </a:r>
            <a:r>
              <a:rPr lang="es-ES_tradnl" sz="2000" dirty="0"/>
              <a:t>de </a:t>
            </a:r>
            <a:r>
              <a:rPr lang="es-ES_tradnl" sz="2000" dirty="0" smtClean="0"/>
              <a:t>Uso </a:t>
            </a:r>
            <a:r>
              <a:rPr lang="es-ES_tradnl" sz="2000" smtClean="0"/>
              <a:t>e intangibles</a:t>
            </a:r>
            <a:r>
              <a:rPr lang="es-ES_tradnl" sz="2000" dirty="0"/>
              <a:t>		- Compra de Bienes de </a:t>
            </a:r>
            <a:r>
              <a:rPr lang="es-ES_tradnl" sz="2000" dirty="0" smtClean="0"/>
              <a:t>Uso o intangibles</a:t>
            </a:r>
          </a:p>
          <a:p>
            <a:pPr>
              <a:spcBef>
                <a:spcPct val="50000"/>
              </a:spcBef>
            </a:pPr>
            <a:endParaRPr lang="es-ES_tradnl" sz="1800" dirty="0"/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0" y="35052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/>
              <a:t>- Venta de </a:t>
            </a:r>
            <a:r>
              <a:rPr lang="es-ES_tradnl" sz="2000" dirty="0" smtClean="0"/>
              <a:t>inversiones permanentes</a:t>
            </a:r>
            <a:r>
              <a:rPr lang="es-ES_tradnl" sz="2000" dirty="0"/>
              <a:t>		- Compra de </a:t>
            </a:r>
            <a:r>
              <a:rPr lang="es-ES_tradnl" sz="2000" dirty="0" smtClean="0"/>
              <a:t>inversiones permanentes</a:t>
            </a:r>
            <a:endParaRPr lang="es-ES_tradnl" sz="1800" dirty="0"/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0" y="38100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- Cobranza de dividendos de empresas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0" y="4038600"/>
            <a:ext cx="586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controladas o vinculadas</a:t>
            </a:r>
            <a:endParaRPr lang="es-ES_tradnl" sz="1800"/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0" y="4495800"/>
            <a:ext cx="9144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 u="sng"/>
              <a:t>Financiación</a:t>
            </a:r>
            <a:r>
              <a:rPr lang="es-ES_tradnl" sz="2200"/>
              <a:t>				</a:t>
            </a:r>
            <a:r>
              <a:rPr lang="es-ES_tradnl" sz="2200" u="sng"/>
              <a:t>Financiación</a:t>
            </a:r>
            <a:endParaRPr lang="es-ES_tradnl" u="sng"/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0" y="48006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- Toma de Préstamos			- Cancelación de Préstamos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0" y="5638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s-ES"/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0" y="50292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dirty="0"/>
              <a:t>- Aporte de Socios			- Compra de Acciones propias</a:t>
            </a:r>
            <a:endParaRPr lang="es-ES_tradnl" sz="1800" dirty="0"/>
          </a:p>
        </p:txBody>
      </p:sp>
      <p:sp>
        <p:nvSpPr>
          <p:cNvPr id="11282" name="Text Box 21"/>
          <p:cNvSpPr txBox="1">
            <a:spLocks noChangeArrowheads="1"/>
          </p:cNvSpPr>
          <p:nvPr/>
        </p:nvSpPr>
        <p:spPr bwMode="auto">
          <a:xfrm>
            <a:off x="0" y="525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dirty="0"/>
              <a:t>					</a:t>
            </a:r>
            <a:r>
              <a:rPr lang="es-ES_tradnl" sz="2000" dirty="0"/>
              <a:t>- Pago de </a:t>
            </a:r>
            <a:r>
              <a:rPr lang="es-ES_tradnl" sz="2000" dirty="0" smtClean="0"/>
              <a:t>dividendos o </a:t>
            </a:r>
            <a:r>
              <a:rPr lang="es-ES_tradnl" sz="2000" smtClean="0"/>
              <a:t>de intereses</a:t>
            </a:r>
            <a:endParaRPr lang="es-ES_tradnl"/>
          </a:p>
        </p:txBody>
      </p:sp>
      <p:sp>
        <p:nvSpPr>
          <p:cNvPr id="11283" name="Line 22"/>
          <p:cNvSpPr>
            <a:spLocks noChangeShapeType="1"/>
          </p:cNvSpPr>
          <p:nvPr/>
        </p:nvSpPr>
        <p:spPr bwMode="auto">
          <a:xfrm>
            <a:off x="4343400" y="457200"/>
            <a:ext cx="0" cy="510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85" name="Line 24"/>
          <p:cNvSpPr>
            <a:spLocks noChangeShapeType="1"/>
          </p:cNvSpPr>
          <p:nvPr/>
        </p:nvSpPr>
        <p:spPr bwMode="auto">
          <a:xfrm>
            <a:off x="0" y="2895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86" name="Line 25"/>
          <p:cNvSpPr>
            <a:spLocks noChangeShapeType="1"/>
          </p:cNvSpPr>
          <p:nvPr/>
        </p:nvSpPr>
        <p:spPr bwMode="auto">
          <a:xfrm>
            <a:off x="0" y="4495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87" name="Text Box 26"/>
          <p:cNvSpPr txBox="1">
            <a:spLocks noChangeArrowheads="1"/>
          </p:cNvSpPr>
          <p:nvPr/>
        </p:nvSpPr>
        <p:spPr bwMode="auto">
          <a:xfrm>
            <a:off x="1447800" y="5791200"/>
            <a:ext cx="5715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200"/>
              <a:t>Variación de los fondos en el ejercicio</a:t>
            </a:r>
            <a:endParaRPr lang="es-ES_tradnl"/>
          </a:p>
        </p:txBody>
      </p:sp>
      <p:sp>
        <p:nvSpPr>
          <p:cNvPr id="11288" name="Text Box 27"/>
          <p:cNvSpPr txBox="1">
            <a:spLocks noChangeArrowheads="1"/>
          </p:cNvSpPr>
          <p:nvPr/>
        </p:nvSpPr>
        <p:spPr bwMode="auto">
          <a:xfrm>
            <a:off x="2057400" y="6019800"/>
            <a:ext cx="54102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/>
              <a:t>Fondos al inicio</a:t>
            </a:r>
          </a:p>
        </p:txBody>
      </p:sp>
      <p:sp>
        <p:nvSpPr>
          <p:cNvPr id="11289" name="Text Box 28"/>
          <p:cNvSpPr txBox="1">
            <a:spLocks noChangeArrowheads="1"/>
          </p:cNvSpPr>
          <p:nvPr/>
        </p:nvSpPr>
        <p:spPr bwMode="auto">
          <a:xfrm>
            <a:off x="1676400" y="5943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/>
              <a:t>+</a:t>
            </a:r>
          </a:p>
        </p:txBody>
      </p:sp>
      <p:sp>
        <p:nvSpPr>
          <p:cNvPr id="11290" name="Text Box 29"/>
          <p:cNvSpPr txBox="1">
            <a:spLocks noChangeArrowheads="1"/>
          </p:cNvSpPr>
          <p:nvPr/>
        </p:nvSpPr>
        <p:spPr bwMode="auto">
          <a:xfrm>
            <a:off x="2057400" y="6430963"/>
            <a:ext cx="53340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200"/>
              <a:t>Fondos al cierre</a:t>
            </a:r>
          </a:p>
        </p:txBody>
      </p:sp>
      <p:sp>
        <p:nvSpPr>
          <p:cNvPr id="11291" name="Line 30"/>
          <p:cNvSpPr>
            <a:spLocks noChangeShapeType="1"/>
          </p:cNvSpPr>
          <p:nvPr/>
        </p:nvSpPr>
        <p:spPr bwMode="auto">
          <a:xfrm>
            <a:off x="1828800" y="6477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92" name="Line 31"/>
          <p:cNvSpPr>
            <a:spLocks noChangeShapeType="1"/>
          </p:cNvSpPr>
          <p:nvPr/>
        </p:nvSpPr>
        <p:spPr bwMode="auto">
          <a:xfrm>
            <a:off x="3657600" y="55626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93" name="Line 32"/>
          <p:cNvSpPr>
            <a:spLocks noChangeShapeType="1"/>
          </p:cNvSpPr>
          <p:nvPr/>
        </p:nvSpPr>
        <p:spPr bwMode="auto">
          <a:xfrm flipV="1">
            <a:off x="4191000" y="56388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94" name="Rectangle 34"/>
          <p:cNvSpPr>
            <a:spLocks noChangeArrowheads="1"/>
          </p:cNvSpPr>
          <p:nvPr/>
        </p:nvSpPr>
        <p:spPr bwMode="auto">
          <a:xfrm>
            <a:off x="685800" y="381000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95" name="Rectangle 36"/>
          <p:cNvSpPr>
            <a:spLocks noChangeArrowheads="1"/>
          </p:cNvSpPr>
          <p:nvPr/>
        </p:nvSpPr>
        <p:spPr bwMode="auto">
          <a:xfrm>
            <a:off x="4572000" y="381000"/>
            <a:ext cx="2438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11296" name="Text Box 37"/>
          <p:cNvSpPr txBox="1">
            <a:spLocks noChangeArrowheads="1"/>
          </p:cNvSpPr>
          <p:nvPr/>
        </p:nvSpPr>
        <p:spPr bwMode="auto">
          <a:xfrm>
            <a:off x="0" y="21336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/>
              <a:t>- </a:t>
            </a:r>
            <a:r>
              <a:rPr lang="es-ES_tradnl" sz="2000"/>
              <a:t>Aumento de Proveedores		- Disminución de Proveedores</a:t>
            </a:r>
          </a:p>
        </p:txBody>
      </p:sp>
      <p:sp>
        <p:nvSpPr>
          <p:cNvPr id="11297" name="Text Box 38"/>
          <p:cNvSpPr txBox="1">
            <a:spLocks noChangeArrowheads="1"/>
          </p:cNvSpPr>
          <p:nvPr/>
        </p:nvSpPr>
        <p:spPr bwMode="auto">
          <a:xfrm>
            <a:off x="0" y="2514600"/>
            <a:ext cx="914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/>
              <a:t>- Aumento de otros pasivos operativos	- Disminución de otros pasivos operativos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 b="1" dirty="0" smtClean="0">
                <a:latin typeface="+mj-lt"/>
              </a:rPr>
              <a:t>ESTADO DE FLUJO DE EFECTIVO</a:t>
            </a:r>
            <a:endParaRPr lang="es-AR" sz="2800" b="1" dirty="0"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39552" y="1628800"/>
            <a:ext cx="8029575" cy="441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b="1" dirty="0" smtClean="0">
                <a:latin typeface="+mn-lt"/>
              </a:rPr>
              <a:t>Es uno de los cuatro estados contables básicos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b="1" noProof="0" dirty="0" smtClean="0">
                <a:latin typeface="+mn-lt"/>
              </a:rPr>
              <a:t>Informa sobre los movimientos de efectivo </a:t>
            </a:r>
            <a:r>
              <a:rPr lang="es-ES_tradnl" b="1" dirty="0" smtClean="0">
                <a:latin typeface="+mn-lt"/>
              </a:rPr>
              <a:t>y equivalente de efectivo realizados durante un período, explicando la variación del saldo de efectivo y equivalente de efectivo de un período a otro.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Equivalente de efectivo:</a:t>
            </a:r>
          </a:p>
          <a:p>
            <a:pPr marL="800100" lvl="1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sz="2000" b="1" dirty="0" smtClean="0">
                <a:solidFill>
                  <a:srgbClr val="000000"/>
                </a:solidFill>
                <a:latin typeface="+mn-lt"/>
              </a:rPr>
              <a:t>Inversiones que se mantienen con el fin de cumplir con los compromisos de corto plazo más que con fines de inversión u otros propósitos. Debe ser de corto plazo  (tres meses o menos desde la fecha de adquisición) y de alta liquidez, fácilmente convertible en importes conocidos de efectivo y sujeta a riesgos insignificantes de cambio de valor.</a:t>
            </a:r>
            <a:endParaRPr kumimoji="0" lang="es-ES_tradnl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8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 b="1" dirty="0" smtClean="0">
                <a:latin typeface="+mj-lt"/>
              </a:rPr>
              <a:t>Las variaciones entre dos ESP muestran variaciones en los fondos: producto del flujo de esos fondos: caso 1</a:t>
            </a:r>
            <a:endParaRPr lang="es-AR" sz="2800" b="1" dirty="0"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60848"/>
            <a:ext cx="8006298" cy="26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3568" y="4941168"/>
            <a:ext cx="79928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s-AR" sz="2000" dirty="0" smtClean="0">
                <a:solidFill>
                  <a:srgbClr val="FF0000"/>
                </a:solidFill>
                <a:latin typeface="+mj-lt"/>
              </a:rPr>
              <a:t>En este caso: ¿Hubo variaciones de fondos?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s-AR" sz="2000" dirty="0" smtClean="0">
                <a:solidFill>
                  <a:srgbClr val="FF0000"/>
                </a:solidFill>
                <a:latin typeface="+mj-lt"/>
              </a:rPr>
              <a:t>Explique la variación de fondos en función a las variaciones patrimoniales.</a:t>
            </a:r>
          </a:p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endParaRPr lang="es-AR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 b="1" dirty="0" smtClean="0">
                <a:latin typeface="+mj-lt"/>
              </a:rPr>
              <a:t>Las variaciones entre dos ESP muestran posibles variaciones de flujo de fondos: caso 2</a:t>
            </a:r>
            <a:endParaRPr lang="es-AR" sz="2800" b="1" dirty="0"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88840"/>
            <a:ext cx="792148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83568" y="5085184"/>
            <a:ext cx="79928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s-AR" sz="2000" dirty="0" smtClean="0">
                <a:solidFill>
                  <a:srgbClr val="FF0000"/>
                </a:solidFill>
                <a:latin typeface="+mj-lt"/>
              </a:rPr>
              <a:t>En este caso: ¿Hubo variaciones de fondos?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s-AR" sz="2000" dirty="0" smtClean="0">
                <a:solidFill>
                  <a:srgbClr val="FF0000"/>
                </a:solidFill>
                <a:latin typeface="+mj-lt"/>
              </a:rPr>
              <a:t>Explique la variación de fondos en función a las variaciones patrimoniales.</a:t>
            </a:r>
          </a:p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endParaRPr lang="es-AR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 b="1" dirty="0" smtClean="0">
                <a:latin typeface="+mj-lt"/>
              </a:rPr>
              <a:t>Las variaciones entre dos ESP muestran posibles variaciones de flujo de fondos: caso 3</a:t>
            </a:r>
            <a:endParaRPr lang="es-AR" sz="2800" b="1" dirty="0"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5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16832"/>
            <a:ext cx="8563770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83568" y="5013176"/>
            <a:ext cx="79928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</a:pPr>
            <a:r>
              <a:rPr lang="es-AR" sz="2000" dirty="0" smtClean="0">
                <a:solidFill>
                  <a:srgbClr val="FF0000"/>
                </a:solidFill>
                <a:latin typeface="+mj-lt"/>
              </a:rPr>
              <a:t>En este caso: ¿Hubo variaciones de fondos?</a:t>
            </a:r>
          </a:p>
          <a:p>
            <a:pPr marL="457200" indent="-457200" algn="just">
              <a:spcBef>
                <a:spcPct val="50000"/>
              </a:spcBef>
            </a:pPr>
            <a:r>
              <a:rPr lang="es-AR" sz="2000" dirty="0" smtClean="0">
                <a:solidFill>
                  <a:srgbClr val="FF0000"/>
                </a:solidFill>
                <a:latin typeface="+mj-lt"/>
              </a:rPr>
              <a:t>Explique la variación de fondos en función a las variaciones patrimoniales.</a:t>
            </a:r>
          </a:p>
          <a:p>
            <a:pPr marL="457200" indent="-457200" algn="just">
              <a:spcBef>
                <a:spcPct val="50000"/>
              </a:spcBef>
              <a:buFont typeface="+mj-lt"/>
              <a:buAutoNum type="arabicPeriod"/>
            </a:pPr>
            <a:endParaRPr lang="es-AR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 b="1" dirty="0" smtClean="0">
                <a:latin typeface="+mj-lt"/>
              </a:rPr>
              <a:t>LOS FLUJOS DE FONDOS PUEDEN DERIVARSE DE:</a:t>
            </a:r>
            <a:endParaRPr lang="es-AR" sz="2800" b="1" dirty="0"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6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39552" y="1628800"/>
            <a:ext cx="8029575" cy="441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ACTIVIDADES DE OPERACIÓN</a:t>
            </a:r>
            <a:r>
              <a:rPr kumimoji="0" lang="es-ES_tradnl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  </a:t>
            </a:r>
            <a:r>
              <a:rPr kumimoji="0" lang="es-ES_tradnl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ingresos y egresos relacionados con las actividades de  producción, comercialización y administración de los bienes y/o servicios que la empresa vende.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b="1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ACTIVIDADES DE INVERSIÓN: </a:t>
            </a:r>
            <a:r>
              <a:rPr kumimoji="0" lang="es-ES_tradnl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ingresos y egresos relacionados con la adquisición y venta de Bienes de Uso, Inversiones Permanentes e Intangibles.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ACTIVIDADES DE FINANCIACIÓN</a:t>
            </a:r>
            <a:r>
              <a:rPr kumimoji="0" lang="es-ES_tradnl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s-ES_tradnl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_tradnl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ingresos y egresos relacionados con la </a:t>
            </a:r>
            <a:r>
              <a:rPr lang="es-ES_tradnl" dirty="0" smtClean="0">
                <a:solidFill>
                  <a:srgbClr val="000000"/>
                </a:solidFill>
                <a:latin typeface="+mn-lt"/>
              </a:rPr>
              <a:t>obtención</a:t>
            </a:r>
            <a:r>
              <a:rPr kumimoji="0" lang="es-ES_tradnl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 retribución de fondos propios y de terceros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1812" y="1628800"/>
            <a:ext cx="404832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27784" y="62068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MIRADA FINANCIERA</a:t>
            </a:r>
            <a:endParaRPr lang="es-AR" dirty="0"/>
          </a:p>
        </p:txBody>
      </p:sp>
      <p:sp>
        <p:nvSpPr>
          <p:cNvPr id="5" name="TextBox 4"/>
          <p:cNvSpPr txBox="1"/>
          <p:nvPr/>
        </p:nvSpPr>
        <p:spPr>
          <a:xfrm>
            <a:off x="496737" y="2636912"/>
            <a:ext cx="151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Activos y pasivos</a:t>
            </a:r>
          </a:p>
          <a:p>
            <a:r>
              <a:rPr lang="es-AR" sz="1400" dirty="0" smtClean="0"/>
              <a:t> operativos</a:t>
            </a:r>
            <a:endParaRPr lang="es-A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23458" y="4537599"/>
            <a:ext cx="2320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Activos de inversión</a:t>
            </a:r>
            <a:endParaRPr lang="es-A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092280" y="3212976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/>
              <a:t>Financiación</a:t>
            </a:r>
          </a:p>
          <a:p>
            <a:endParaRPr lang="es-AR" sz="1400" dirty="0"/>
          </a:p>
        </p:txBody>
      </p:sp>
      <p:sp>
        <p:nvSpPr>
          <p:cNvPr id="11" name="Right Brace 10"/>
          <p:cNvSpPr/>
          <p:nvPr/>
        </p:nvSpPr>
        <p:spPr>
          <a:xfrm>
            <a:off x="6444208" y="1628800"/>
            <a:ext cx="330184" cy="3816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Left Brace 11"/>
          <p:cNvSpPr/>
          <p:nvPr/>
        </p:nvSpPr>
        <p:spPr>
          <a:xfrm>
            <a:off x="2175478" y="2439494"/>
            <a:ext cx="156334" cy="14413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Left Brace 12"/>
          <p:cNvSpPr/>
          <p:nvPr/>
        </p:nvSpPr>
        <p:spPr>
          <a:xfrm>
            <a:off x="2175478" y="3880794"/>
            <a:ext cx="202053" cy="15427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6774392" y="4005064"/>
            <a:ext cx="3013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rgbClr val="FF0000"/>
                </a:solidFill>
              </a:rPr>
              <a:t>Actividades de financiación</a:t>
            </a:r>
            <a:endParaRPr lang="es-AR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6473" y="3481930"/>
            <a:ext cx="205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Actividades de operación</a:t>
            </a:r>
          </a:p>
          <a:p>
            <a:endParaRPr lang="es-AR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6474" y="5229200"/>
            <a:ext cx="287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>
                <a:solidFill>
                  <a:srgbClr val="00CC00"/>
                </a:solidFill>
              </a:rPr>
              <a:t>Actividades de inversión</a:t>
            </a:r>
            <a:endParaRPr lang="es-AR" sz="1400" dirty="0">
              <a:solidFill>
                <a:srgbClr val="00CC00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1031827" y="3212976"/>
            <a:ext cx="484632" cy="268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Down Arrow 19"/>
          <p:cNvSpPr/>
          <p:nvPr/>
        </p:nvSpPr>
        <p:spPr>
          <a:xfrm>
            <a:off x="980745" y="4902810"/>
            <a:ext cx="484632" cy="3263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Down Arrow 20"/>
          <p:cNvSpPr/>
          <p:nvPr/>
        </p:nvSpPr>
        <p:spPr>
          <a:xfrm>
            <a:off x="7402292" y="3611840"/>
            <a:ext cx="484632" cy="393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29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838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b="1" dirty="0" smtClean="0">
                <a:latin typeface="+mj-lt"/>
              </a:rPr>
              <a:t>LOS FLUJOS DE FONDOS </a:t>
            </a:r>
            <a:r>
              <a:rPr lang="es-AR" b="1" dirty="0" smtClean="0">
                <a:solidFill>
                  <a:srgbClr val="33CC33"/>
                </a:solidFill>
                <a:latin typeface="+mj-lt"/>
              </a:rPr>
              <a:t>DE LAS ACTIVIDADES DE INVERSIÓN</a:t>
            </a:r>
            <a:endParaRPr lang="es-AR" b="1" dirty="0">
              <a:solidFill>
                <a:srgbClr val="33CC33"/>
              </a:solidFill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755576" y="1484784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+mj-lt"/>
              </a:rPr>
              <a:t>GENERADO EN: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Venta de bienes de uso, Inversiones Permanentes, activos intangibles.</a:t>
            </a:r>
          </a:p>
          <a:p>
            <a:pPr marL="457200" indent="-457200">
              <a:buFont typeface="Arial" pitchFamily="34" charset="0"/>
              <a:buChar char="•"/>
            </a:pPr>
            <a:endParaRPr lang="es-AR" dirty="0" smtClean="0">
              <a:latin typeface="+mj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Cobro de dividendos de Participaciones en otras sociedades</a:t>
            </a:r>
          </a:p>
          <a:p>
            <a:endParaRPr lang="es-AR" dirty="0" smtClean="0">
              <a:latin typeface="+mj-lt"/>
            </a:endParaRPr>
          </a:p>
          <a:p>
            <a:r>
              <a:rPr lang="es-AR" dirty="0" smtClean="0">
                <a:latin typeface="+mj-lt"/>
              </a:rPr>
              <a:t>UTILIZADO EN:</a:t>
            </a:r>
          </a:p>
          <a:p>
            <a:pPr>
              <a:buFont typeface="Arial" pitchFamily="34" charset="0"/>
              <a:buChar char="•"/>
            </a:pPr>
            <a:endParaRPr lang="es-AR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 Adquisiciones de Bienes de Uso, Inversiones Permanentes, Activos intangibles.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9512" y="764704"/>
            <a:ext cx="871296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600" b="1" dirty="0" smtClean="0">
                <a:latin typeface="+mj-lt"/>
              </a:rPr>
              <a:t>LOS FLUJOS DE FONDOS</a:t>
            </a:r>
            <a:r>
              <a:rPr lang="es-AR" sz="2600" b="1" dirty="0" smtClean="0">
                <a:solidFill>
                  <a:srgbClr val="00B0F0"/>
                </a:solidFill>
                <a:latin typeface="+mj-lt"/>
              </a:rPr>
              <a:t> DE LAS ACTIVIDADES DE OPERACIÓN</a:t>
            </a:r>
            <a:endParaRPr lang="es-AR" sz="2600" b="1" dirty="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755576" y="1844824"/>
            <a:ext cx="74888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latin typeface="+mj-lt"/>
              </a:rPr>
              <a:t>GENERADO EN:</a:t>
            </a:r>
          </a:p>
          <a:p>
            <a:endParaRPr lang="es-AR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Ingresos por Venta de bienes y servicios 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Cobro de créditos otorgados a clientes</a:t>
            </a:r>
          </a:p>
          <a:p>
            <a:endParaRPr lang="es-AR" dirty="0" smtClean="0">
              <a:latin typeface="+mj-lt"/>
            </a:endParaRPr>
          </a:p>
          <a:p>
            <a:endParaRPr lang="es-AR" dirty="0" smtClean="0">
              <a:latin typeface="+mj-lt"/>
            </a:endParaRPr>
          </a:p>
          <a:p>
            <a:r>
              <a:rPr lang="es-AR" dirty="0" smtClean="0">
                <a:latin typeface="+mj-lt"/>
              </a:rPr>
              <a:t>UTILIZADO EN:</a:t>
            </a:r>
          </a:p>
          <a:p>
            <a:endParaRPr lang="es-AR" dirty="0" smtClean="0"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s-AR" dirty="0" smtClean="0">
                <a:latin typeface="+mj-lt"/>
              </a:rPr>
              <a:t>Egresos por adquisiciones de bienes y servicios para la producción, comercialización y administración de los negocios principales de la organización</a:t>
            </a:r>
            <a:endParaRPr lang="es-A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666</Words>
  <Application>Microsoft Office PowerPoint</Application>
  <PresentationFormat>Presentación en pantalla (4:3)</PresentationFormat>
  <Paragraphs>136</Paragraphs>
  <Slides>13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Fax</vt:lpstr>
      <vt:lpstr>Monotype Sorts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del Estado de Flujo de Efectivo  Método Indirecto</vt:lpstr>
      <vt:lpstr>Presentación del Estado de Flujo de Efectivo  Método Directo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cierre del ejercicio</dc:title>
  <dc:creator>Universidad de San Andrés</dc:creator>
  <cp:lastModifiedBy>Fermin</cp:lastModifiedBy>
  <cp:revision>64</cp:revision>
  <cp:lastPrinted>2003-05-20T19:33:03Z</cp:lastPrinted>
  <dcterms:created xsi:type="dcterms:W3CDTF">2003-05-19T16:36:47Z</dcterms:created>
  <dcterms:modified xsi:type="dcterms:W3CDTF">2021-11-03T13:18:42Z</dcterms:modified>
</cp:coreProperties>
</file>