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FERNANDEZ MOLERO" initials="DFM" lastIdx="1" clrIdx="0">
    <p:extLst>
      <p:ext uri="{19B8F6BF-5375-455C-9EA6-DF929625EA0E}">
        <p15:presenceInfo xmlns:p15="http://schemas.microsoft.com/office/powerpoint/2012/main" userId="f80984f00e0edd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2959"/>
    <a:srgbClr val="2D2E33"/>
    <a:srgbClr val="706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557D4-6802-484A-B2B0-B19203CCAB40}" v="478" dt="2020-10-15T02:04:41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ERNANDEZ MOLERO" userId="f80984f00e0edd63" providerId="LiveId" clId="{382557D4-6802-484A-B2B0-B19203CCAB40}"/>
    <pc:docChg chg="undo custSel addSld modSld sldOrd">
      <pc:chgData name="DIEGO FERNANDEZ MOLERO" userId="f80984f00e0edd63" providerId="LiveId" clId="{382557D4-6802-484A-B2B0-B19203CCAB40}" dt="2020-10-15T02:05:48.359" v="3668" actId="207"/>
      <pc:docMkLst>
        <pc:docMk/>
      </pc:docMkLst>
      <pc:sldChg chg="modSp mod setBg">
        <pc:chgData name="DIEGO FERNANDEZ MOLERO" userId="f80984f00e0edd63" providerId="LiveId" clId="{382557D4-6802-484A-B2B0-B19203CCAB40}" dt="2020-10-13T20:29:38.824" v="244"/>
        <pc:sldMkLst>
          <pc:docMk/>
          <pc:sldMk cId="1335706203" sldId="264"/>
        </pc:sldMkLst>
        <pc:spChg chg="mod">
          <ac:chgData name="DIEGO FERNANDEZ MOLERO" userId="f80984f00e0edd63" providerId="LiveId" clId="{382557D4-6802-484A-B2B0-B19203CCAB40}" dt="2020-10-13T20:28:57.837" v="241" actId="20577"/>
          <ac:spMkLst>
            <pc:docMk/>
            <pc:sldMk cId="1335706203" sldId="264"/>
            <ac:spMk id="7" creationId="{C2A2CC7C-022A-4002-B427-37342710AF98}"/>
          </ac:spMkLst>
        </pc:spChg>
      </pc:sldChg>
      <pc:sldChg chg="addSp modSp new mod setBg">
        <pc:chgData name="DIEGO FERNANDEZ MOLERO" userId="f80984f00e0edd63" providerId="LiveId" clId="{382557D4-6802-484A-B2B0-B19203CCAB40}" dt="2020-10-15T01:45:08.623" v="2424"/>
        <pc:sldMkLst>
          <pc:docMk/>
          <pc:sldMk cId="2773247632" sldId="265"/>
        </pc:sldMkLst>
        <pc:spChg chg="add mod">
          <ac:chgData name="DIEGO FERNANDEZ MOLERO" userId="f80984f00e0edd63" providerId="LiveId" clId="{382557D4-6802-484A-B2B0-B19203CCAB40}" dt="2020-10-15T01:17:26.963" v="1504" actId="1076"/>
          <ac:spMkLst>
            <pc:docMk/>
            <pc:sldMk cId="2773247632" sldId="265"/>
            <ac:spMk id="3" creationId="{7AD11333-8D9E-4002-9426-AB85B227132F}"/>
          </ac:spMkLst>
        </pc:spChg>
      </pc:sldChg>
      <pc:sldChg chg="delSp modSp add mod">
        <pc:chgData name="DIEGO FERNANDEZ MOLERO" userId="f80984f00e0edd63" providerId="LiveId" clId="{382557D4-6802-484A-B2B0-B19203CCAB40}" dt="2020-10-13T20:33:59.420" v="660" actId="478"/>
        <pc:sldMkLst>
          <pc:docMk/>
          <pc:sldMk cId="4134578717" sldId="266"/>
        </pc:sldMkLst>
        <pc:spChg chg="del">
          <ac:chgData name="DIEGO FERNANDEZ MOLERO" userId="f80984f00e0edd63" providerId="LiveId" clId="{382557D4-6802-484A-B2B0-B19203CCAB40}" dt="2020-10-13T20:33:59.420" v="660" actId="478"/>
          <ac:spMkLst>
            <pc:docMk/>
            <pc:sldMk cId="4134578717" sldId="266"/>
            <ac:spMk id="2" creationId="{9FD8791A-0875-42BD-A09B-E267D4DBE234}"/>
          </ac:spMkLst>
        </pc:spChg>
        <pc:spChg chg="mod">
          <ac:chgData name="DIEGO FERNANDEZ MOLERO" userId="f80984f00e0edd63" providerId="LiveId" clId="{382557D4-6802-484A-B2B0-B19203CCAB40}" dt="2020-10-13T20:30:03.736" v="250" actId="6549"/>
          <ac:spMkLst>
            <pc:docMk/>
            <pc:sldMk cId="4134578717" sldId="266"/>
            <ac:spMk id="3" creationId="{07B3E8DB-AAB8-4E15-8EE0-0731EE1BB7F9}"/>
          </ac:spMkLst>
        </pc:spChg>
        <pc:spChg chg="mod">
          <ac:chgData name="DIEGO FERNANDEZ MOLERO" userId="f80984f00e0edd63" providerId="LiveId" clId="{382557D4-6802-484A-B2B0-B19203CCAB40}" dt="2020-10-13T20:30:09.687" v="252" actId="20577"/>
          <ac:spMkLst>
            <pc:docMk/>
            <pc:sldMk cId="4134578717" sldId="266"/>
            <ac:spMk id="4" creationId="{75E8B413-628B-49CC-B23B-2D0C9F22224F}"/>
          </ac:spMkLst>
        </pc:spChg>
        <pc:spChg chg="mod">
          <ac:chgData name="DIEGO FERNANDEZ MOLERO" userId="f80984f00e0edd63" providerId="LiveId" clId="{382557D4-6802-484A-B2B0-B19203CCAB40}" dt="2020-10-13T20:30:28.170" v="259" actId="20577"/>
          <ac:spMkLst>
            <pc:docMk/>
            <pc:sldMk cId="4134578717" sldId="266"/>
            <ac:spMk id="5" creationId="{9E714B59-8D34-4938-8E35-3D361067435F}"/>
          </ac:spMkLst>
        </pc:spChg>
        <pc:spChg chg="mod">
          <ac:chgData name="DIEGO FERNANDEZ MOLERO" userId="f80984f00e0edd63" providerId="LiveId" clId="{382557D4-6802-484A-B2B0-B19203CCAB40}" dt="2020-10-13T20:33:52.302" v="659" actId="20577"/>
          <ac:spMkLst>
            <pc:docMk/>
            <pc:sldMk cId="4134578717" sldId="266"/>
            <ac:spMk id="7" creationId="{C2A2CC7C-022A-4002-B427-37342710AF98}"/>
          </ac:spMkLst>
        </pc:spChg>
      </pc:sldChg>
      <pc:sldChg chg="addSp delSp modSp add mod ord">
        <pc:chgData name="DIEGO FERNANDEZ MOLERO" userId="f80984f00e0edd63" providerId="LiveId" clId="{382557D4-6802-484A-B2B0-B19203CCAB40}" dt="2020-10-15T01:21:50.576" v="1711" actId="20577"/>
        <pc:sldMkLst>
          <pc:docMk/>
          <pc:sldMk cId="1033895651" sldId="267"/>
        </pc:sldMkLst>
        <pc:spChg chg="mod">
          <ac:chgData name="DIEGO FERNANDEZ MOLERO" userId="f80984f00e0edd63" providerId="LiveId" clId="{382557D4-6802-484A-B2B0-B19203CCAB40}" dt="2020-10-15T01:13:34.283" v="1197" actId="20577"/>
          <ac:spMkLst>
            <pc:docMk/>
            <pc:sldMk cId="1033895651" sldId="267"/>
            <ac:spMk id="2" creationId="{131DA0A4-EF0D-4609-86B6-2A7A65427C0E}"/>
          </ac:spMkLst>
        </pc:spChg>
        <pc:spChg chg="del mod">
          <ac:chgData name="DIEGO FERNANDEZ MOLERO" userId="f80984f00e0edd63" providerId="LiveId" clId="{382557D4-6802-484A-B2B0-B19203CCAB40}" dt="2020-10-15T01:17:13.584" v="1502" actId="21"/>
          <ac:spMkLst>
            <pc:docMk/>
            <pc:sldMk cId="1033895651" sldId="267"/>
            <ac:spMk id="3" creationId="{158AB9F4-38C0-4C3C-B264-A2C042060D44}"/>
          </ac:spMkLst>
        </pc:spChg>
        <pc:spChg chg="add mod">
          <ac:chgData name="DIEGO FERNANDEZ MOLERO" userId="f80984f00e0edd63" providerId="LiveId" clId="{382557D4-6802-484A-B2B0-B19203CCAB40}" dt="2020-10-15T01:21:50.576" v="1711" actId="20577"/>
          <ac:spMkLst>
            <pc:docMk/>
            <pc:sldMk cId="1033895651" sldId="267"/>
            <ac:spMk id="4" creationId="{A3B668F1-A218-4ED9-9D36-A934714D971D}"/>
          </ac:spMkLst>
        </pc:spChg>
        <pc:spChg chg="add mod">
          <ac:chgData name="DIEGO FERNANDEZ MOLERO" userId="f80984f00e0edd63" providerId="LiveId" clId="{382557D4-6802-484A-B2B0-B19203CCAB40}" dt="2020-10-15T01:21:34.939" v="1710" actId="20577"/>
          <ac:spMkLst>
            <pc:docMk/>
            <pc:sldMk cId="1033895651" sldId="267"/>
            <ac:spMk id="6" creationId="{CC1438E2-E19B-46A9-BDC1-B97F64BEBFED}"/>
          </ac:spMkLst>
        </pc:spChg>
        <pc:spChg chg="add mod">
          <ac:chgData name="DIEGO FERNANDEZ MOLERO" userId="f80984f00e0edd63" providerId="LiveId" clId="{382557D4-6802-484A-B2B0-B19203CCAB40}" dt="2020-10-15T01:20:47.988" v="1704" actId="20577"/>
          <ac:spMkLst>
            <pc:docMk/>
            <pc:sldMk cId="1033895651" sldId="267"/>
            <ac:spMk id="8" creationId="{385BC2B4-98CB-4379-82FB-D271EDEED390}"/>
          </ac:spMkLst>
        </pc:spChg>
        <pc:spChg chg="add mod">
          <ac:chgData name="DIEGO FERNANDEZ MOLERO" userId="f80984f00e0edd63" providerId="LiveId" clId="{382557D4-6802-484A-B2B0-B19203CCAB40}" dt="2020-10-15T01:21:29.683" v="1709" actId="1076"/>
          <ac:spMkLst>
            <pc:docMk/>
            <pc:sldMk cId="1033895651" sldId="267"/>
            <ac:spMk id="10" creationId="{A843BFFF-1A49-4B32-BD4A-62FB8DD51E5D}"/>
          </ac:spMkLst>
        </pc:spChg>
      </pc:sldChg>
      <pc:sldChg chg="addSp delSp modSp new mod ord setBg">
        <pc:chgData name="DIEGO FERNANDEZ MOLERO" userId="f80984f00e0edd63" providerId="LiveId" clId="{382557D4-6802-484A-B2B0-B19203CCAB40}" dt="2020-10-15T01:33:38.807" v="2087" actId="20577"/>
        <pc:sldMkLst>
          <pc:docMk/>
          <pc:sldMk cId="3641729966" sldId="268"/>
        </pc:sldMkLst>
        <pc:spChg chg="add mod">
          <ac:chgData name="DIEGO FERNANDEZ MOLERO" userId="f80984f00e0edd63" providerId="LiveId" clId="{382557D4-6802-484A-B2B0-B19203CCAB40}" dt="2020-10-15T01:31:16.713" v="2009" actId="6549"/>
          <ac:spMkLst>
            <pc:docMk/>
            <pc:sldMk cId="3641729966" sldId="268"/>
            <ac:spMk id="2" creationId="{443C0B06-0781-47A4-8731-EF159D35C9AD}"/>
          </ac:spMkLst>
        </pc:spChg>
        <pc:spChg chg="add mod">
          <ac:chgData name="DIEGO FERNANDEZ MOLERO" userId="f80984f00e0edd63" providerId="LiveId" clId="{382557D4-6802-484A-B2B0-B19203CCAB40}" dt="2020-10-15T01:33:11.444" v="2077" actId="20577"/>
          <ac:spMkLst>
            <pc:docMk/>
            <pc:sldMk cId="3641729966" sldId="268"/>
            <ac:spMk id="4" creationId="{88B6715E-DFF4-477E-B441-8BD3EF7D1293}"/>
          </ac:spMkLst>
        </pc:spChg>
        <pc:spChg chg="add mod">
          <ac:chgData name="DIEGO FERNANDEZ MOLERO" userId="f80984f00e0edd63" providerId="LiveId" clId="{382557D4-6802-484A-B2B0-B19203CCAB40}" dt="2020-10-15T01:33:38.807" v="2087" actId="20577"/>
          <ac:spMkLst>
            <pc:docMk/>
            <pc:sldMk cId="3641729966" sldId="268"/>
            <ac:spMk id="6" creationId="{D4A72A97-3E95-4D72-9CDD-27F6CED65DF0}"/>
          </ac:spMkLst>
        </pc:spChg>
        <pc:spChg chg="add del mod">
          <ac:chgData name="DIEGO FERNANDEZ MOLERO" userId="f80984f00e0edd63" providerId="LiveId" clId="{382557D4-6802-484A-B2B0-B19203CCAB40}" dt="2020-10-15T01:30:44.232" v="1991"/>
          <ac:spMkLst>
            <pc:docMk/>
            <pc:sldMk cId="3641729966" sldId="268"/>
            <ac:spMk id="7" creationId="{03DA24BE-CF9F-4230-AE46-620238F9F81E}"/>
          </ac:spMkLst>
        </pc:spChg>
        <pc:spChg chg="add mod">
          <ac:chgData name="DIEGO FERNANDEZ MOLERO" userId="f80984f00e0edd63" providerId="LiveId" clId="{382557D4-6802-484A-B2B0-B19203CCAB40}" dt="2020-10-15T01:32:25.275" v="2066" actId="6549"/>
          <ac:spMkLst>
            <pc:docMk/>
            <pc:sldMk cId="3641729966" sldId="268"/>
            <ac:spMk id="8" creationId="{B71ACC90-1DDA-473D-84AE-F26B9432C717}"/>
          </ac:spMkLst>
        </pc:spChg>
      </pc:sldChg>
      <pc:sldChg chg="modSp add setBg">
        <pc:chgData name="DIEGO FERNANDEZ MOLERO" userId="f80984f00e0edd63" providerId="LiveId" clId="{382557D4-6802-484A-B2B0-B19203CCAB40}" dt="2020-10-15T01:34:47.822" v="2090"/>
        <pc:sldMkLst>
          <pc:docMk/>
          <pc:sldMk cId="3732365987" sldId="269"/>
        </pc:sldMkLst>
        <pc:spChg chg="mod">
          <ac:chgData name="DIEGO FERNANDEZ MOLERO" userId="f80984f00e0edd63" providerId="LiveId" clId="{382557D4-6802-484A-B2B0-B19203CCAB40}" dt="2020-10-15T01:32:39.018" v="2068" actId="20577"/>
          <ac:spMkLst>
            <pc:docMk/>
            <pc:sldMk cId="3732365987" sldId="269"/>
            <ac:spMk id="6" creationId="{D4A72A97-3E95-4D72-9CDD-27F6CED65DF0}"/>
          </ac:spMkLst>
        </pc:spChg>
      </pc:sldChg>
      <pc:sldChg chg="addSp modSp new mod setBg">
        <pc:chgData name="DIEGO FERNANDEZ MOLERO" userId="f80984f00e0edd63" providerId="LiveId" clId="{382557D4-6802-484A-B2B0-B19203CCAB40}" dt="2020-10-15T01:45:00.383" v="2420"/>
        <pc:sldMkLst>
          <pc:docMk/>
          <pc:sldMk cId="3735010632" sldId="270"/>
        </pc:sldMkLst>
        <pc:spChg chg="add mod">
          <ac:chgData name="DIEGO FERNANDEZ MOLERO" userId="f80984f00e0edd63" providerId="LiveId" clId="{382557D4-6802-484A-B2B0-B19203CCAB40}" dt="2020-10-15T01:36:08.382" v="2121" actId="1076"/>
          <ac:spMkLst>
            <pc:docMk/>
            <pc:sldMk cId="3735010632" sldId="270"/>
            <ac:spMk id="2" creationId="{F5B59875-F2DB-4235-B27E-B164850CBC50}"/>
          </ac:spMkLst>
        </pc:spChg>
        <pc:spChg chg="add mod">
          <ac:chgData name="DIEGO FERNANDEZ MOLERO" userId="f80984f00e0edd63" providerId="LiveId" clId="{382557D4-6802-484A-B2B0-B19203CCAB40}" dt="2020-10-15T01:42:33.154" v="2322" actId="1076"/>
          <ac:spMkLst>
            <pc:docMk/>
            <pc:sldMk cId="3735010632" sldId="270"/>
            <ac:spMk id="3" creationId="{129B40AA-9263-4F19-889A-754980A24557}"/>
          </ac:spMkLst>
        </pc:spChg>
        <pc:spChg chg="add mod">
          <ac:chgData name="DIEGO FERNANDEZ MOLERO" userId="f80984f00e0edd63" providerId="LiveId" clId="{382557D4-6802-484A-B2B0-B19203CCAB40}" dt="2020-10-15T01:42:27.020" v="2321" actId="1076"/>
          <ac:spMkLst>
            <pc:docMk/>
            <pc:sldMk cId="3735010632" sldId="270"/>
            <ac:spMk id="4" creationId="{92C9444B-954D-48B5-9AF1-6CCC5B8C5266}"/>
          </ac:spMkLst>
        </pc:spChg>
        <pc:spChg chg="add mod">
          <ac:chgData name="DIEGO FERNANDEZ MOLERO" userId="f80984f00e0edd63" providerId="LiveId" clId="{382557D4-6802-484A-B2B0-B19203CCAB40}" dt="2020-10-15T01:44:08.619" v="2412" actId="113"/>
          <ac:spMkLst>
            <pc:docMk/>
            <pc:sldMk cId="3735010632" sldId="270"/>
            <ac:spMk id="6" creationId="{BF1DE328-A004-4FDE-AE45-9BA142AF77A2}"/>
          </ac:spMkLst>
        </pc:spChg>
      </pc:sldChg>
      <pc:sldChg chg="addSp modSp new mod setBg">
        <pc:chgData name="DIEGO FERNANDEZ MOLERO" userId="f80984f00e0edd63" providerId="LiveId" clId="{382557D4-6802-484A-B2B0-B19203CCAB40}" dt="2020-10-15T02:05:48.359" v="3668" actId="207"/>
        <pc:sldMkLst>
          <pc:docMk/>
          <pc:sldMk cId="1442483082" sldId="271"/>
        </pc:sldMkLst>
        <pc:spChg chg="add mod">
          <ac:chgData name="DIEGO FERNANDEZ MOLERO" userId="f80984f00e0edd63" providerId="LiveId" clId="{382557D4-6802-484A-B2B0-B19203CCAB40}" dt="2020-10-15T02:04:58.064" v="3666" actId="1076"/>
          <ac:spMkLst>
            <pc:docMk/>
            <pc:sldMk cId="1442483082" sldId="271"/>
            <ac:spMk id="2" creationId="{2816786F-CFAA-46A6-8882-71F2AD28D8DC}"/>
          </ac:spMkLst>
        </pc:spChg>
        <pc:spChg chg="add mod">
          <ac:chgData name="DIEGO FERNANDEZ MOLERO" userId="f80984f00e0edd63" providerId="LiveId" clId="{382557D4-6802-484A-B2B0-B19203CCAB40}" dt="2020-10-15T02:03:32.299" v="3659" actId="1076"/>
          <ac:spMkLst>
            <pc:docMk/>
            <pc:sldMk cId="1442483082" sldId="271"/>
            <ac:spMk id="3" creationId="{1DF135E7-748D-4AC2-9F1B-AD26B2E7871D}"/>
          </ac:spMkLst>
        </pc:spChg>
        <pc:spChg chg="add mod">
          <ac:chgData name="DIEGO FERNANDEZ MOLERO" userId="f80984f00e0edd63" providerId="LiveId" clId="{382557D4-6802-484A-B2B0-B19203CCAB40}" dt="2020-10-15T02:03:42.481" v="3660" actId="1076"/>
          <ac:spMkLst>
            <pc:docMk/>
            <pc:sldMk cId="1442483082" sldId="271"/>
            <ac:spMk id="4" creationId="{B6C147AE-2557-4A77-8482-51E6C7DFF7AA}"/>
          </ac:spMkLst>
        </pc:spChg>
        <pc:spChg chg="add mod">
          <ac:chgData name="DIEGO FERNANDEZ MOLERO" userId="f80984f00e0edd63" providerId="LiveId" clId="{382557D4-6802-484A-B2B0-B19203CCAB40}" dt="2020-10-15T02:04:56.827" v="3665" actId="1076"/>
          <ac:spMkLst>
            <pc:docMk/>
            <pc:sldMk cId="1442483082" sldId="271"/>
            <ac:spMk id="5" creationId="{A9F7518C-4830-4EEA-B45B-3D9192203D93}"/>
          </ac:spMkLst>
        </pc:spChg>
        <pc:spChg chg="add mod">
          <ac:chgData name="DIEGO FERNANDEZ MOLERO" userId="f80984f00e0edd63" providerId="LiveId" clId="{382557D4-6802-484A-B2B0-B19203CCAB40}" dt="2020-10-15T02:05:48.359" v="3668" actId="207"/>
          <ac:spMkLst>
            <pc:docMk/>
            <pc:sldMk cId="1442483082" sldId="271"/>
            <ac:spMk id="6" creationId="{77E53FF6-BBF6-469D-8B3D-522BB03C89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8E0BC-36FC-409B-9604-70C19AC525B1}" type="datetimeFigureOut">
              <a:rPr lang="es-AR" smtClean="0"/>
              <a:t>11/5/2021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49213-068A-408A-AC2C-AFC363A995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175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May 11,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532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5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6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3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2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095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3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May 11,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May 11,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4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8" r:id="rId5"/>
    <p:sldLayoutId id="2147483692" r:id="rId6"/>
    <p:sldLayoutId id="2147483693" r:id="rId7"/>
    <p:sldLayoutId id="2147483694" r:id="rId8"/>
    <p:sldLayoutId id="2147483697" r:id="rId9"/>
    <p:sldLayoutId id="2147483695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358F4390-C23B-4319-9079-C5BD0F2ED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00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32287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B4EEA-E269-4EC3-8182-1E266FE5A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5613" y="549275"/>
            <a:ext cx="3565524" cy="2887174"/>
          </a:xfrm>
        </p:spPr>
        <p:txBody>
          <a:bodyPr anchor="b">
            <a:normAutofit/>
          </a:bodyPr>
          <a:lstStyle/>
          <a:p>
            <a:r>
              <a:rPr lang="es-AR" sz="4400"/>
              <a:t>Criterios financieros de evaluación de proyectos</a:t>
            </a:r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7B3E8DB-AAB8-4E15-8EE0-0731EE1BB7F9}"/>
              </a:ext>
            </a:extLst>
          </p:cNvPr>
          <p:cNvSpPr txBox="1"/>
          <p:nvPr/>
        </p:nvSpPr>
        <p:spPr>
          <a:xfrm>
            <a:off x="361509" y="1212111"/>
            <a:ext cx="20552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Ejemplo</a:t>
            </a:r>
            <a:r>
              <a:rPr lang="es-AR" dirty="0"/>
              <a:t> 2:</a:t>
            </a:r>
          </a:p>
          <a:p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E8B413-628B-49CC-B23B-2D0C9F22224F}"/>
              </a:ext>
            </a:extLst>
          </p:cNvPr>
          <p:cNvSpPr txBox="1"/>
          <p:nvPr/>
        </p:nvSpPr>
        <p:spPr>
          <a:xfrm>
            <a:off x="2027630" y="1212111"/>
            <a:ext cx="370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($100,  -$120)     k = 0,10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E714B59-8D34-4938-8E35-3D361067435F}"/>
                  </a:ext>
                </a:extLst>
              </p:cNvPr>
              <p:cNvSpPr txBox="1"/>
              <p:nvPr/>
            </p:nvSpPr>
            <p:spPr>
              <a:xfrm>
                <a:off x="412897" y="2012913"/>
                <a:ext cx="5683103" cy="533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𝑉𝐴𝑁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=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$100−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$120</m:t>
                        </m:r>
                      </m:num>
                      <m:den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1+0,10</m:t>
                            </m:r>
                          </m:e>
                        </m:d>
                      </m:den>
                    </m:f>
                    <m:r>
                      <a:rPr lang="es-AR" b="0" i="0" smtClean="0">
                        <a:latin typeface="Cambria Math" panose="02040503050406030204" pitchFamily="18" charset="0"/>
                      </a:rPr>
                      <m:t>=$100−$109,09=−$9,09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E714B59-8D34-4938-8E35-3D3610674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97" y="2012913"/>
                <a:ext cx="5683103" cy="5333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DEF203C-5F6A-49B5-A8B1-3F9438EECCAA}"/>
                  </a:ext>
                </a:extLst>
              </p:cNvPr>
              <p:cNvSpPr txBox="1"/>
              <p:nvPr/>
            </p:nvSpPr>
            <p:spPr>
              <a:xfrm>
                <a:off x="74428" y="2977734"/>
                <a:ext cx="3466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$109,09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1+0,10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=$120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DEF203C-5F6A-49B5-A8B1-3F9438EEC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2977734"/>
                <a:ext cx="346621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C2A2CC7C-022A-4002-B427-37342710AF98}"/>
              </a:ext>
            </a:extLst>
          </p:cNvPr>
          <p:cNvSpPr txBox="1"/>
          <p:nvPr/>
        </p:nvSpPr>
        <p:spPr>
          <a:xfrm>
            <a:off x="914400" y="4306186"/>
            <a:ext cx="107197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Por lo que cobrar $100 implica cobrar $9,09 menos de lo máximo que cobraríamos </a:t>
            </a:r>
          </a:p>
          <a:p>
            <a:r>
              <a:rPr lang="es-AR" dirty="0"/>
              <a:t>a cambio de la promesa de pagar un monto de $120. </a:t>
            </a:r>
          </a:p>
          <a:p>
            <a:r>
              <a:rPr lang="es-AR" dirty="0"/>
              <a:t>Eso quiere decir que perderíamos $9,09 de capital en caso de aceptar este proyecto de financiación. </a:t>
            </a:r>
          </a:p>
          <a:p>
            <a:r>
              <a:rPr lang="es-AR" dirty="0"/>
              <a:t>El proyecto destruiría valor por $9,09. </a:t>
            </a:r>
          </a:p>
          <a:p>
            <a:r>
              <a:rPr lang="es-AR" dirty="0"/>
              <a:t>Lo mínimo que estamos dispuestos a cobrar es el precio que cobraríamos cuando el costo de la financiación sea </a:t>
            </a:r>
          </a:p>
          <a:p>
            <a:r>
              <a:rPr lang="es-AR" dirty="0"/>
              <a:t>igual al costo de oportunidad.</a:t>
            </a:r>
          </a:p>
        </p:txBody>
      </p:sp>
    </p:spTree>
    <p:extLst>
      <p:ext uri="{BB962C8B-B14F-4D97-AF65-F5344CB8AC3E}">
        <p14:creationId xmlns:p14="http://schemas.microsoft.com/office/powerpoint/2010/main" val="4134578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31DA0A4-EF0D-4609-86B6-2A7A65427C0E}"/>
              </a:ext>
            </a:extLst>
          </p:cNvPr>
          <p:cNvSpPr txBox="1"/>
          <p:nvPr/>
        </p:nvSpPr>
        <p:spPr>
          <a:xfrm>
            <a:off x="4274288" y="680484"/>
            <a:ext cx="2877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u="sng" dirty="0"/>
              <a:t>Criterio de la TIR: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B668F1-A218-4ED9-9D36-A934714D971D}"/>
              </a:ext>
            </a:extLst>
          </p:cNvPr>
          <p:cNvSpPr txBox="1"/>
          <p:nvPr/>
        </p:nvSpPr>
        <p:spPr>
          <a:xfrm>
            <a:off x="800099" y="1504949"/>
            <a:ext cx="109823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u="sng" dirty="0"/>
              <a:t>Definición de TIR</a:t>
            </a:r>
            <a:r>
              <a:rPr lang="es-AR" sz="2000" dirty="0"/>
              <a:t>: </a:t>
            </a:r>
          </a:p>
          <a:p>
            <a:r>
              <a:rPr lang="es-AR" sz="2000" dirty="0"/>
              <a:t>es la tasa de costo de oportunidad del capital que iguala el valor actual de los flujos negativos al valor actual de los flujos positivos (hace que el VAN sea igual a 0), si es que existe y es única.</a:t>
            </a:r>
          </a:p>
          <a:p>
            <a:endParaRPr lang="es-AR" sz="2000" dirty="0"/>
          </a:p>
          <a:p>
            <a:r>
              <a:rPr lang="es-AR" sz="2000" dirty="0"/>
              <a:t>A la vez, es una tasa sobre el saldo del capital (capital de un préstamo aún  no amortizado o capital de una inversión aún  no recuperado).</a:t>
            </a:r>
          </a:p>
          <a:p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C1438E2-E19B-46A9-BDC1-B97F64BEBFED}"/>
                  </a:ext>
                </a:extLst>
              </p:cNvPr>
              <p:cNvSpPr txBox="1"/>
              <p:nvPr/>
            </p:nvSpPr>
            <p:spPr>
              <a:xfrm>
                <a:off x="1339037" y="4022185"/>
                <a:ext cx="4423587" cy="129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𝑉𝐴𝑁</m:t>
                          </m:r>
                        </m:e>
                        <m:sub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𝑇𝐼𝑅</m:t>
                                  </m:r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C1438E2-E19B-46A9-BDC1-B97F64BEB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037" y="4022185"/>
                <a:ext cx="4423587" cy="1298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85BC2B4-98CB-4379-82FB-D271EDEED390}"/>
                  </a:ext>
                </a:extLst>
              </p:cNvPr>
              <p:cNvSpPr txBox="1"/>
              <p:nvPr/>
            </p:nvSpPr>
            <p:spPr>
              <a:xfrm>
                <a:off x="6796863" y="3920701"/>
                <a:ext cx="3742660" cy="1298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𝑇𝐼𝑅</m:t>
                                  </m:r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85BC2B4-98CB-4379-82FB-D271EDE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863" y="3920701"/>
                <a:ext cx="3742660" cy="1298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843BFFF-1A49-4B32-BD4A-62FB8DD51E5D}"/>
                  </a:ext>
                </a:extLst>
              </p:cNvPr>
              <p:cNvSpPr txBox="1"/>
              <p:nvPr/>
            </p:nvSpPr>
            <p:spPr>
              <a:xfrm>
                <a:off x="5813825" y="4409951"/>
                <a:ext cx="1231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 </a:t>
                </a:r>
                <a:r>
                  <a:rPr lang="es-AR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s-AR" sz="2800" dirty="0"/>
                  <a:t>+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843BFFF-1A49-4B32-BD4A-62FB8DD51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25" y="4409951"/>
                <a:ext cx="1231106" cy="523220"/>
              </a:xfrm>
              <a:prstGeom prst="rect">
                <a:avLst/>
              </a:prstGeom>
              <a:blipFill>
                <a:blip r:embed="rId5"/>
                <a:stretch>
                  <a:fillRect l="-5446" t="-11628" r="-8911" b="-3139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89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AD11333-8D9E-4002-9426-AB85B227132F}"/>
              </a:ext>
            </a:extLst>
          </p:cNvPr>
          <p:cNvSpPr txBox="1"/>
          <p:nvPr/>
        </p:nvSpPr>
        <p:spPr>
          <a:xfrm>
            <a:off x="465617" y="1536174"/>
            <a:ext cx="112607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u="sng" dirty="0"/>
              <a:t>En una Decisión Tipo I</a:t>
            </a:r>
            <a:r>
              <a:rPr lang="es-AR" sz="2000" dirty="0"/>
              <a:t>:  </a:t>
            </a:r>
          </a:p>
          <a:p>
            <a:endParaRPr lang="es-AR" sz="2000" dirty="0"/>
          </a:p>
          <a:p>
            <a:r>
              <a:rPr lang="es-AR" sz="2000" dirty="0"/>
              <a:t> - tratándose de un proyecto de </a:t>
            </a:r>
            <a:r>
              <a:rPr lang="es-AR" sz="2000" dirty="0" smtClean="0"/>
              <a:t>inversión simple o </a:t>
            </a:r>
            <a:r>
              <a:rPr lang="es-AR" sz="2000" dirty="0"/>
              <a:t>normal:  acepto si la TIR es mayor o igual que el costo de oportunidad del capital (TIR ≥ k)</a:t>
            </a:r>
          </a:p>
          <a:p>
            <a:endParaRPr lang="es-AR" sz="2000" dirty="0"/>
          </a:p>
          <a:p>
            <a:r>
              <a:rPr lang="es-AR" sz="2000" dirty="0"/>
              <a:t> - tratándose de un proyecto de financiación </a:t>
            </a:r>
            <a:r>
              <a:rPr lang="es-AR" sz="2000" dirty="0" smtClean="0"/>
              <a:t>simple o normal</a:t>
            </a:r>
            <a:r>
              <a:rPr lang="es-AR" sz="2000" dirty="0"/>
              <a:t>:  acepto si la TIR es menor o igual que el costo de oportunidad del capital (TIR ≤ k)</a:t>
            </a:r>
          </a:p>
          <a:p>
            <a:endParaRPr lang="es-AR" sz="2000" dirty="0"/>
          </a:p>
          <a:p>
            <a:r>
              <a:rPr lang="es-AR" sz="2000" dirty="0"/>
              <a:t> - tratándose de un proyecto no normal:  no aplica</a:t>
            </a:r>
          </a:p>
          <a:p>
            <a:endParaRPr lang="es-AR" sz="2000" dirty="0"/>
          </a:p>
          <a:p>
            <a:endParaRPr lang="es-AR" sz="2000" dirty="0"/>
          </a:p>
          <a:p>
            <a:r>
              <a:rPr lang="es-AR" sz="2000" u="sng" dirty="0"/>
              <a:t>En una Decisión Tipo II</a:t>
            </a:r>
            <a:r>
              <a:rPr lang="es-AR" sz="2000" dirty="0"/>
              <a:t>:  no aplica </a:t>
            </a:r>
          </a:p>
        </p:txBody>
      </p:sp>
    </p:spTree>
    <p:extLst>
      <p:ext uri="{BB962C8B-B14F-4D97-AF65-F5344CB8AC3E}">
        <p14:creationId xmlns:p14="http://schemas.microsoft.com/office/powerpoint/2010/main" val="2773247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43C0B06-0781-47A4-8731-EF159D35C9AD}"/>
              </a:ext>
            </a:extLst>
          </p:cNvPr>
          <p:cNvSpPr txBox="1"/>
          <p:nvPr/>
        </p:nvSpPr>
        <p:spPr>
          <a:xfrm>
            <a:off x="3643312" y="447675"/>
            <a:ext cx="4905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Período de Recupero Simple</a:t>
            </a:r>
          </a:p>
          <a:p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8B6715E-DFF4-477E-B441-8BD3EF7D1293}"/>
                  </a:ext>
                </a:extLst>
              </p:cNvPr>
              <p:cNvSpPr txBox="1"/>
              <p:nvPr/>
            </p:nvSpPr>
            <p:spPr>
              <a:xfrm>
                <a:off x="653237" y="1659985"/>
                <a:ext cx="4423587" cy="129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𝑃𝑅𝑆</m:t>
                          </m:r>
                        </m:sup>
                        <m:e>
                          <m:sSub>
                            <m:sSub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 ≥0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8B6715E-DFF4-477E-B441-8BD3EF7D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37" y="1659985"/>
                <a:ext cx="4423587" cy="1298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4A72A97-3E95-4D72-9CDD-27F6CED65DF0}"/>
                  </a:ext>
                </a:extLst>
              </p:cNvPr>
              <p:cNvSpPr txBox="1"/>
              <p:nvPr/>
            </p:nvSpPr>
            <p:spPr>
              <a:xfrm>
                <a:off x="5265334" y="1679034"/>
                <a:ext cx="4423587" cy="129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𝑃𝑅𝑆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s-A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4A72A97-3E95-4D72-9CDD-27F6CED65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34" y="1679034"/>
                <a:ext cx="4423587" cy="1298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B71ACC90-1DDA-473D-84AE-F26B9432C717}"/>
              </a:ext>
            </a:extLst>
          </p:cNvPr>
          <p:cNvSpPr txBox="1"/>
          <p:nvPr/>
        </p:nvSpPr>
        <p:spPr>
          <a:xfrm>
            <a:off x="1095374" y="4276725"/>
            <a:ext cx="10410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PRS es el período en el que se recupera el capital invertido,  sin tener en cuenta el costo de oportunidad del capital</a:t>
            </a:r>
          </a:p>
        </p:txBody>
      </p:sp>
    </p:spTree>
    <p:extLst>
      <p:ext uri="{BB962C8B-B14F-4D97-AF65-F5344CB8AC3E}">
        <p14:creationId xmlns:p14="http://schemas.microsoft.com/office/powerpoint/2010/main" val="3641729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43C0B06-0781-47A4-8731-EF159D35C9AD}"/>
              </a:ext>
            </a:extLst>
          </p:cNvPr>
          <p:cNvSpPr txBox="1"/>
          <p:nvPr/>
        </p:nvSpPr>
        <p:spPr>
          <a:xfrm>
            <a:off x="3643312" y="447675"/>
            <a:ext cx="49053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Período de Recupero Descontado</a:t>
            </a:r>
          </a:p>
          <a:p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8B6715E-DFF4-477E-B441-8BD3EF7D1293}"/>
                  </a:ext>
                </a:extLst>
              </p:cNvPr>
              <p:cNvSpPr txBox="1"/>
              <p:nvPr/>
            </p:nvSpPr>
            <p:spPr>
              <a:xfrm>
                <a:off x="653237" y="1659985"/>
                <a:ext cx="4423587" cy="129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𝑃𝑅𝐷</m:t>
                          </m:r>
                        </m:sup>
                        <m:e>
                          <m:f>
                            <m:f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 ≥0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8B6715E-DFF4-477E-B441-8BD3EF7D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37" y="1659985"/>
                <a:ext cx="4423587" cy="1298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4A72A97-3E95-4D72-9CDD-27F6CED65DF0}"/>
                  </a:ext>
                </a:extLst>
              </p:cNvPr>
              <p:cNvSpPr txBox="1"/>
              <p:nvPr/>
            </p:nvSpPr>
            <p:spPr>
              <a:xfrm>
                <a:off x="5265334" y="1659984"/>
                <a:ext cx="4423587" cy="129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𝑃𝑅𝐷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AR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4A72A97-3E95-4D72-9CDD-27F6CED65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334" y="1659984"/>
                <a:ext cx="4423587" cy="1298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B71ACC90-1DDA-473D-84AE-F26B9432C717}"/>
              </a:ext>
            </a:extLst>
          </p:cNvPr>
          <p:cNvSpPr txBox="1"/>
          <p:nvPr/>
        </p:nvSpPr>
        <p:spPr>
          <a:xfrm>
            <a:off x="1095374" y="4276725"/>
            <a:ext cx="10410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PRD es el período en el que se recupera el capital invertido, teniendo en cuenta el costo de oportunidad del capital</a:t>
            </a:r>
          </a:p>
        </p:txBody>
      </p:sp>
    </p:spTree>
    <p:extLst>
      <p:ext uri="{BB962C8B-B14F-4D97-AF65-F5344CB8AC3E}">
        <p14:creationId xmlns:p14="http://schemas.microsoft.com/office/powerpoint/2010/main" val="3732365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5B59875-F2DB-4235-B27E-B164850CBC50}"/>
              </a:ext>
            </a:extLst>
          </p:cNvPr>
          <p:cNvSpPr txBox="1"/>
          <p:nvPr/>
        </p:nvSpPr>
        <p:spPr>
          <a:xfrm>
            <a:off x="4029075" y="552450"/>
            <a:ext cx="3562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Índice de Rentabilidad</a:t>
            </a:r>
          </a:p>
          <a:p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29B40AA-9263-4F19-889A-754980A24557}"/>
                  </a:ext>
                </a:extLst>
              </p:cNvPr>
              <p:cNvSpPr txBox="1"/>
              <p:nvPr/>
            </p:nvSpPr>
            <p:spPr>
              <a:xfrm>
                <a:off x="2605087" y="3051268"/>
                <a:ext cx="6981826" cy="75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IR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𝑉𝐴𝑁</m:t>
                            </m:r>
                          </m:e>
                          <m:sub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"/>
                            <m:ctrlPr>
                              <a:rPr lang="es-AR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𝑉𝑎𝑙𝑜𝑟</m:t>
                            </m:r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𝑎𝑐𝑡𝑢𝑎𝑙</m:t>
                            </m:r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𝑙𝑜𝑠</m:t>
                            </m:r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𝑓𝑙𝑢𝑗𝑜𝑠</m:t>
                            </m:r>
                            <m:r>
                              <a:rPr lang="es-AR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"/>
                                <m:endChr m:val="|"/>
                                <m:ctrlPr>
                                  <a:rPr lang="es-A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sz="2800" b="0" i="1" smtClean="0">
                                    <a:latin typeface="Cambria Math" panose="02040503050406030204" pitchFamily="18" charset="0"/>
                                  </a:rPr>
                                  <m:t>𝑛𝑒𝑔𝑎𝑡𝑖𝑣𝑜𝑠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s-AR" sz="28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29B40AA-9263-4F19-889A-754980A24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087" y="3051268"/>
                <a:ext cx="6981826" cy="755463"/>
              </a:xfrm>
              <a:prstGeom prst="rect">
                <a:avLst/>
              </a:prstGeom>
              <a:blipFill>
                <a:blip r:embed="rId3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92C9444B-954D-48B5-9AF1-6CCC5B8C5266}"/>
              </a:ext>
            </a:extLst>
          </p:cNvPr>
          <p:cNvSpPr txBox="1"/>
          <p:nvPr/>
        </p:nvSpPr>
        <p:spPr>
          <a:xfrm>
            <a:off x="710135" y="1638300"/>
            <a:ext cx="8219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Índice de Rentabilidad: es el VAN generado por cada unidad de </a:t>
            </a:r>
            <a:r>
              <a:rPr lang="es-AR" sz="2000" dirty="0" smtClean="0"/>
              <a:t>capital</a:t>
            </a:r>
          </a:p>
          <a:p>
            <a:endParaRPr lang="es-AR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F1DE328-A004-4FDE-AE45-9BA142AF77A2}"/>
              </a:ext>
            </a:extLst>
          </p:cNvPr>
          <p:cNvSpPr txBox="1"/>
          <p:nvPr/>
        </p:nvSpPr>
        <p:spPr>
          <a:xfrm>
            <a:off x="414891" y="4819589"/>
            <a:ext cx="112173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u="sng" dirty="0"/>
              <a:t>En una Decisión Tipo I</a:t>
            </a:r>
            <a:r>
              <a:rPr lang="es-AR" sz="2000" dirty="0"/>
              <a:t>:  acepto el proyecto si el IR es mayor o igual que 0</a:t>
            </a:r>
          </a:p>
          <a:p>
            <a:endParaRPr lang="es-AR" sz="2000" dirty="0"/>
          </a:p>
          <a:p>
            <a:r>
              <a:rPr lang="es-AR" sz="2000" u="sng" dirty="0"/>
              <a:t>En una Decisión Tipo II</a:t>
            </a:r>
            <a:r>
              <a:rPr lang="es-AR" sz="2000" dirty="0"/>
              <a:t>:  opto por el proyecto de mayor IR (en la medida de que no sea negativo), pero en el caso de que los proyectos sean </a:t>
            </a:r>
            <a:r>
              <a:rPr lang="es-AR" sz="2000" b="1" i="1" dirty="0"/>
              <a:t>repetibles</a:t>
            </a:r>
            <a:r>
              <a:rPr lang="es-AR" sz="2000" dirty="0"/>
              <a:t> y </a:t>
            </a:r>
            <a:r>
              <a:rPr lang="es-AR" sz="2000" b="1" i="1" dirty="0"/>
              <a:t>divisibles</a:t>
            </a:r>
            <a:r>
              <a:rPr lang="es-AR" sz="2000" i="1" dirty="0"/>
              <a:t>.</a:t>
            </a:r>
            <a:r>
              <a:rPr lang="es-A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010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816786F-CFAA-46A6-8882-71F2AD28D8DC}"/>
                  </a:ext>
                </a:extLst>
              </p:cNvPr>
              <p:cNvSpPr txBox="1"/>
              <p:nvPr/>
            </p:nvSpPr>
            <p:spPr>
              <a:xfrm>
                <a:off x="564152" y="284110"/>
                <a:ext cx="1016045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000" dirty="0"/>
                  <a:t>Proyectos repetibles son los que tienen rendimientos constantes a escala (si se invierte en más de una unidad de este proyecto, el VAN unitario se mantiene inalterado).</a:t>
                </a:r>
              </a:p>
              <a:p>
                <a:endParaRPr lang="es-AR" sz="2000" dirty="0"/>
              </a:p>
              <a:p>
                <a:r>
                  <a:rPr lang="es-AR" sz="2000" dirty="0"/>
                  <a:t>Proyectos divisibles son aquellos que tienen un precio unitario tal que el capital disponible para invertir se agota al invertir en ellos.</a:t>
                </a:r>
              </a:p>
              <a:p>
                <a:endParaRPr lang="es-AR" sz="2000" dirty="0"/>
              </a:p>
              <a:p>
                <a:r>
                  <a:rPr lang="es-AR" sz="2000" dirty="0"/>
                  <a:t>Si los proyectos son repetibles y divisibles, aquél con mayor IR genera el mayor VAN Total.</a:t>
                </a:r>
              </a:p>
              <a:p>
                <a:endParaRPr lang="es-AR" sz="2000" dirty="0"/>
              </a:p>
              <a:p>
                <a:endParaRPr lang="es-A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𝑉𝐴𝑁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A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𝑈𝑛𝑖𝑑𝑎𝑑𝑒𝑠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A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𝑉𝐴𝑁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𝑈𝑛𝑖𝑡𝑎𝑟𝑖𝑜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AR" sz="2000" dirty="0"/>
              </a:p>
              <a:p>
                <a:endParaRPr lang="es-AR" sz="2000" dirty="0"/>
              </a:p>
              <a:p>
                <a:r>
                  <a:rPr lang="es-AR" sz="2000" dirty="0"/>
                  <a:t>Si el proyecto i es repetible y divisible, entonces: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𝑈𝑛𝑖𝑑𝑎𝑑𝑒𝑠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sz="2000" dirty="0" smtClean="0"/>
                  <a:t>= </a:t>
                </a:r>
                <a:endParaRPr lang="es-AR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816786F-CFAA-46A6-8882-71F2AD28D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52" y="284110"/>
                <a:ext cx="10160453" cy="4093428"/>
              </a:xfrm>
              <a:prstGeom prst="rect">
                <a:avLst/>
              </a:prstGeom>
              <a:blipFill>
                <a:blip r:embed="rId3"/>
                <a:stretch>
                  <a:fillRect l="-660" t="-745" b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DF135E7-748D-4AC2-9F1B-AD26B2E7871D}"/>
                  </a:ext>
                </a:extLst>
              </p:cNvPr>
              <p:cNvSpPr txBox="1"/>
              <p:nvPr/>
            </p:nvSpPr>
            <p:spPr>
              <a:xfrm>
                <a:off x="694782" y="4635283"/>
                <a:ext cx="7572374" cy="1639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Por lo tanto, 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𝑉𝐴𝑁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AR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𝑈𝑛𝑖𝑑𝑎𝑑𝑒𝑠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s-A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𝑉𝐴𝑁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𝑈𝑛𝑖𝑡𝑎𝑟𝑖𝑜</m:t>
                        </m:r>
                      </m:e>
                      <m:sub>
                        <m:r>
                          <a:rPr lang="es-A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𝐶𝑎𝑝𝑖𝑡𝑎𝑙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𝑑𝑖𝑠𝑝𝑜𝑛𝑖𝑏𝑙𝑒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𝑝𝑎𝑟𝑎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𝑖𝑛𝑣𝑒𝑟𝑡𝑖𝑟</m:t>
                        </m:r>
                        <m:r>
                          <a:rPr lang="es-AR" sz="1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sSub>
                          <m:sSubPr>
                            <m:ctrlPr>
                              <a:rPr lang="es-A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1800" b="0" i="1" smtClean="0">
                                <a:latin typeface="Cambria Math" panose="02040503050406030204" pitchFamily="18" charset="0"/>
                              </a:rPr>
                              <m:t>𝑃𝑟𝑒𝑐𝑖𝑜</m:t>
                            </m:r>
                            <m:r>
                              <a:rPr lang="es-A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1800" b="0" i="1" smtClean="0">
                                <a:latin typeface="Cambria Math" panose="02040503050406030204" pitchFamily="18" charset="0"/>
                              </a:rPr>
                              <m:t>𝑢𝑛𝑖𝑡𝑎𝑟𝑖𝑜</m:t>
                            </m:r>
                          </m:e>
                          <m:sub>
                            <m:r>
                              <a:rPr lang="es-A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s-AR" sz="1800" dirty="0"/>
              </a:p>
              <a:p>
                <a:endParaRPr lang="es-AR" sz="1800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DF135E7-748D-4AC2-9F1B-AD26B2E78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82" y="4635283"/>
                <a:ext cx="7572374" cy="1639488"/>
              </a:xfrm>
              <a:prstGeom prst="rect">
                <a:avLst/>
              </a:prstGeom>
              <a:blipFill>
                <a:blip r:embed="rId4"/>
                <a:stretch>
                  <a:fillRect l="-725" t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6C147AE-2557-4A77-8482-51E6C7DFF7AA}"/>
                  </a:ext>
                </a:extLst>
              </p:cNvPr>
              <p:cNvSpPr txBox="1"/>
              <p:nvPr/>
            </p:nvSpPr>
            <p:spPr>
              <a:xfrm>
                <a:off x="8058150" y="5197553"/>
                <a:ext cx="230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𝑉𝐴𝑁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𝑈𝑛𝑖𝑡𝑎𝑟𝑖𝑜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 = 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B6C147AE-2557-4A77-8482-51E6C7DFF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150" y="5197553"/>
                <a:ext cx="2305050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9F7518C-4830-4EEA-B45B-3D9192203D93}"/>
                  </a:ext>
                </a:extLst>
              </p:cNvPr>
              <p:cNvSpPr txBox="1"/>
              <p:nvPr/>
            </p:nvSpPr>
            <p:spPr>
              <a:xfrm>
                <a:off x="2743202" y="6017297"/>
                <a:ext cx="7200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𝑉𝐴𝑁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𝐶𝑎𝑝𝑖𝑡𝑎𝑙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𝑑𝑖𝑠𝑝𝑜𝑛𝑖𝑏𝑙𝑒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𝑖𝑛𝑣𝑒𝑟𝑡𝑖𝑟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A9F7518C-4830-4EEA-B45B-3D9192203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2" y="6017297"/>
                <a:ext cx="7200899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77E53FF6-BBF6-469D-8B3D-522BB03C89B1}"/>
              </a:ext>
            </a:extLst>
          </p:cNvPr>
          <p:cNvSpPr/>
          <p:nvPr/>
        </p:nvSpPr>
        <p:spPr>
          <a:xfrm>
            <a:off x="3476625" y="6017297"/>
            <a:ext cx="5972173" cy="4882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7156" y="3906999"/>
            <a:ext cx="3414056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3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60F88E-6D6B-41F4-8FED-7979A83D41A2}"/>
              </a:ext>
            </a:extLst>
          </p:cNvPr>
          <p:cNvSpPr txBox="1"/>
          <p:nvPr/>
        </p:nvSpPr>
        <p:spPr>
          <a:xfrm>
            <a:off x="495300" y="8001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Definición de Proyecto: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E26078-CCF2-47E6-A1FD-49527C0F0581}"/>
              </a:ext>
            </a:extLst>
          </p:cNvPr>
          <p:cNvSpPr txBox="1"/>
          <p:nvPr/>
        </p:nvSpPr>
        <p:spPr>
          <a:xfrm>
            <a:off x="495300" y="1609725"/>
            <a:ext cx="61912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Vector de flujos de fondos ordenados cronológicamente</a:t>
            </a:r>
          </a:p>
          <a:p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A2A09EF-7F8F-4816-8C53-2B99A0EB4591}"/>
                  </a:ext>
                </a:extLst>
              </p:cNvPr>
              <p:cNvSpPr txBox="1"/>
              <p:nvPr/>
            </p:nvSpPr>
            <p:spPr>
              <a:xfrm>
                <a:off x="6838949" y="1609725"/>
                <a:ext cx="3648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 ,  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s-AR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2  </m:t>
                        </m:r>
                      </m:sub>
                    </m:sSub>
                  </m:oMath>
                </a14:m>
                <a:r>
                  <a:rPr lang="es-AR" dirty="0"/>
                  <a:t>, …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AR" dirty="0"/>
                  <a:t>)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A2A09EF-7F8F-4816-8C53-2B99A0EB4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949" y="1609725"/>
                <a:ext cx="3648075" cy="369332"/>
              </a:xfrm>
              <a:prstGeom prst="rect">
                <a:avLst/>
              </a:prstGeom>
              <a:blipFill>
                <a:blip r:embed="rId3"/>
                <a:stretch>
                  <a:fillRect l="-502"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DC5DD0FF-B371-4CF7-BAFF-8E7EF6511EED}"/>
              </a:ext>
            </a:extLst>
          </p:cNvPr>
          <p:cNvSpPr txBox="1"/>
          <p:nvPr/>
        </p:nvSpPr>
        <p:spPr>
          <a:xfrm>
            <a:off x="495300" y="2971800"/>
            <a:ext cx="60579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i="1" u="sng" dirty="0"/>
              <a:t>Ejemplos</a:t>
            </a:r>
            <a:r>
              <a:rPr lang="es-AR" dirty="0"/>
              <a:t>:</a:t>
            </a:r>
          </a:p>
          <a:p>
            <a:endParaRPr lang="es-AR" dirty="0"/>
          </a:p>
          <a:p>
            <a:r>
              <a:rPr lang="es-AR" dirty="0"/>
              <a:t>(-$100.000, $10.000, $10.000, $10.000, $110.000)</a:t>
            </a:r>
          </a:p>
          <a:p>
            <a:endParaRPr lang="es-AR" dirty="0"/>
          </a:p>
          <a:p>
            <a:r>
              <a:rPr lang="es-AR" dirty="0"/>
              <a:t>($100.000, -$10.000, -$10.000, -$10.000. -$110.000)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02832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80488D-6C0E-4638-B895-84D1EEDB4634}"/>
              </a:ext>
            </a:extLst>
          </p:cNvPr>
          <p:cNvSpPr txBox="1"/>
          <p:nvPr/>
        </p:nvSpPr>
        <p:spPr>
          <a:xfrm>
            <a:off x="4448175" y="304800"/>
            <a:ext cx="482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Tipos de proyectos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557301-30F7-49F0-8329-EB8FD4117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1537335"/>
            <a:ext cx="10680700" cy="16700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72F31A1-7CDF-4262-90C6-54C5274B7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3650615"/>
            <a:ext cx="10680700" cy="16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1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C8FD6EF-EA9F-42E6-BA3C-A0D9303A40EB}"/>
              </a:ext>
            </a:extLst>
          </p:cNvPr>
          <p:cNvSpPr txBox="1"/>
          <p:nvPr/>
        </p:nvSpPr>
        <p:spPr>
          <a:xfrm>
            <a:off x="4253022" y="627321"/>
            <a:ext cx="3327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Tipos de decisiones</a:t>
            </a:r>
          </a:p>
          <a:p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276DB09-C8B3-46A9-BB00-D10ADFC5C82D}"/>
              </a:ext>
            </a:extLst>
          </p:cNvPr>
          <p:cNvSpPr txBox="1"/>
          <p:nvPr/>
        </p:nvSpPr>
        <p:spPr>
          <a:xfrm>
            <a:off x="956929" y="2030819"/>
            <a:ext cx="9937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Decisión Tipo </a:t>
            </a:r>
            <a:r>
              <a:rPr lang="es-AR" sz="2400" u="sng" dirty="0" smtClean="0"/>
              <a:t>I</a:t>
            </a:r>
            <a:r>
              <a:rPr lang="es-AR" sz="2400" dirty="0" smtClean="0"/>
              <a:t>:     </a:t>
            </a:r>
            <a:r>
              <a:rPr lang="es-AR" sz="2400" dirty="0"/>
              <a:t>aceptar o rechazar un proyecto</a:t>
            </a:r>
          </a:p>
          <a:p>
            <a:endParaRPr lang="es-AR" sz="2400" dirty="0"/>
          </a:p>
          <a:p>
            <a:r>
              <a:rPr lang="es-AR" sz="2400" u="sng" dirty="0"/>
              <a:t>Decisión Tipo II</a:t>
            </a:r>
            <a:r>
              <a:rPr lang="es-AR" sz="2400" dirty="0"/>
              <a:t>:     optar por un proyecto entre varios alternativos</a:t>
            </a:r>
          </a:p>
        </p:txBody>
      </p:sp>
    </p:spTree>
    <p:extLst>
      <p:ext uri="{BB962C8B-B14F-4D97-AF65-F5344CB8AC3E}">
        <p14:creationId xmlns:p14="http://schemas.microsoft.com/office/powerpoint/2010/main" val="1928629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D40E51B-D709-47A1-A151-EDB6FC67BBEB}"/>
              </a:ext>
            </a:extLst>
          </p:cNvPr>
          <p:cNvSpPr txBox="1"/>
          <p:nvPr/>
        </p:nvSpPr>
        <p:spPr>
          <a:xfrm>
            <a:off x="1105786" y="563526"/>
            <a:ext cx="10441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Objetivo de las decisiones financieras</a:t>
            </a:r>
            <a:r>
              <a:rPr lang="es-AR" sz="2400" dirty="0"/>
              <a:t>:     generar valor (generar riqueza)</a:t>
            </a:r>
          </a:p>
          <a:p>
            <a:endParaRPr lang="es-AR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FF91DBA-F8A9-477A-9CD5-30FE98BAC6CD}"/>
              </a:ext>
            </a:extLst>
          </p:cNvPr>
          <p:cNvSpPr txBox="1"/>
          <p:nvPr/>
        </p:nvSpPr>
        <p:spPr>
          <a:xfrm>
            <a:off x="574158" y="1807534"/>
            <a:ext cx="1140873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Dado que el valor depende de los flujos de fondos y de la tasa con que esos flujos se descuentan (costo de oportunidad del capital), un criterio de selección de proyectos debe tener en cuenta:</a:t>
            </a:r>
          </a:p>
          <a:p>
            <a:endParaRPr lang="es-AR" dirty="0"/>
          </a:p>
          <a:p>
            <a:pPr marL="342900" indent="-342900">
              <a:buAutoNum type="arabicParenR"/>
            </a:pPr>
            <a:r>
              <a:rPr lang="es-AR" sz="2000" dirty="0"/>
              <a:t>Flujos de fondos</a:t>
            </a:r>
          </a:p>
          <a:p>
            <a:endParaRPr lang="es-AR" sz="2000" dirty="0"/>
          </a:p>
          <a:p>
            <a:pPr marL="342900" indent="-342900">
              <a:buAutoNum type="arabicParenR" startAt="2"/>
            </a:pPr>
            <a:r>
              <a:rPr lang="es-AR" sz="2000" dirty="0"/>
              <a:t>Todos los flujos de fondos generados por el proyecto (flujos de fondos </a:t>
            </a:r>
            <a:r>
              <a:rPr lang="es-AR" sz="2000" i="1" dirty="0"/>
              <a:t>incrementales</a:t>
            </a:r>
            <a:r>
              <a:rPr lang="es-AR" sz="2000" dirty="0"/>
              <a:t>)</a:t>
            </a:r>
          </a:p>
          <a:p>
            <a:pPr marL="342900" indent="-342900">
              <a:buAutoNum type="arabicParenR" startAt="2"/>
            </a:pPr>
            <a:endParaRPr lang="es-AR" sz="2000" dirty="0"/>
          </a:p>
          <a:p>
            <a:pPr marL="342900" indent="-342900">
              <a:buAutoNum type="arabicParenR" startAt="2"/>
            </a:pPr>
            <a:r>
              <a:rPr lang="es-AR" sz="2000" dirty="0"/>
              <a:t>El costo de oportunidad del capital o rentabilidad de equilibrio acorde al riesgo del proyecto</a:t>
            </a:r>
          </a:p>
        </p:txBody>
      </p:sp>
    </p:spTree>
    <p:extLst>
      <p:ext uri="{BB962C8B-B14F-4D97-AF65-F5344CB8AC3E}">
        <p14:creationId xmlns:p14="http://schemas.microsoft.com/office/powerpoint/2010/main" val="1188191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D15E94-5391-4AF8-BAA6-61F7B359AA76}"/>
              </a:ext>
            </a:extLst>
          </p:cNvPr>
          <p:cNvSpPr txBox="1"/>
          <p:nvPr/>
        </p:nvSpPr>
        <p:spPr>
          <a:xfrm>
            <a:off x="1913861" y="574159"/>
            <a:ext cx="899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Criterios de selección de proyectos frecuentemente empleados: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DF03A0-B75D-4D83-8392-F3C3473FA2C6}"/>
              </a:ext>
            </a:extLst>
          </p:cNvPr>
          <p:cNvSpPr txBox="1"/>
          <p:nvPr/>
        </p:nvSpPr>
        <p:spPr>
          <a:xfrm>
            <a:off x="850605" y="2009553"/>
            <a:ext cx="8814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AR" dirty="0"/>
              <a:t>VAN (Valor Actual Neto)</a:t>
            </a:r>
          </a:p>
          <a:p>
            <a:pPr marL="342900" indent="-342900">
              <a:buAutoNum type="arabicParenR"/>
            </a:pPr>
            <a:endParaRPr lang="es-AR" dirty="0"/>
          </a:p>
          <a:p>
            <a:pPr marL="342900" indent="-342900">
              <a:buAutoNum type="arabicParenR"/>
            </a:pPr>
            <a:r>
              <a:rPr lang="es-AR" dirty="0"/>
              <a:t>TIR (Tasa Interna de Retorno o Tasa Interna de Rentabilidad)</a:t>
            </a:r>
          </a:p>
          <a:p>
            <a:pPr marL="342900" indent="-342900">
              <a:buAutoNum type="arabicParenR"/>
            </a:pPr>
            <a:endParaRPr lang="es-AR" dirty="0"/>
          </a:p>
          <a:p>
            <a:pPr marL="342900" indent="-342900">
              <a:buAutoNum type="arabicParenR"/>
            </a:pPr>
            <a:r>
              <a:rPr lang="es-AR" dirty="0"/>
              <a:t>PRS (Período de Recupero Simple)</a:t>
            </a:r>
          </a:p>
          <a:p>
            <a:pPr marL="342900" indent="-342900">
              <a:buAutoNum type="arabicParenR"/>
            </a:pPr>
            <a:endParaRPr lang="es-AR" dirty="0"/>
          </a:p>
          <a:p>
            <a:pPr marL="342900" indent="-342900">
              <a:buAutoNum type="arabicParenR"/>
            </a:pPr>
            <a:r>
              <a:rPr lang="es-AR" dirty="0"/>
              <a:t>PRD (Período de Recupero Descontado)</a:t>
            </a:r>
          </a:p>
          <a:p>
            <a:pPr marL="342900" indent="-342900">
              <a:buAutoNum type="arabicParenR"/>
            </a:pPr>
            <a:endParaRPr lang="es-AR" dirty="0"/>
          </a:p>
          <a:p>
            <a:pPr marL="342900" indent="-342900">
              <a:buAutoNum type="arabicParenR"/>
            </a:pPr>
            <a:r>
              <a:rPr lang="es-AR" dirty="0"/>
              <a:t>IR (Índice de Rentabilidad)</a:t>
            </a:r>
          </a:p>
        </p:txBody>
      </p:sp>
    </p:spTree>
    <p:extLst>
      <p:ext uri="{BB962C8B-B14F-4D97-AF65-F5344CB8AC3E}">
        <p14:creationId xmlns:p14="http://schemas.microsoft.com/office/powerpoint/2010/main" val="67455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8CE11D2-C147-4B6B-B796-E59EC41A1D2E}"/>
                  </a:ext>
                </a:extLst>
              </p:cNvPr>
              <p:cNvSpPr txBox="1"/>
              <p:nvPr/>
            </p:nvSpPr>
            <p:spPr>
              <a:xfrm>
                <a:off x="2339163" y="2082376"/>
                <a:ext cx="3891516" cy="1298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𝑉𝐴𝑁</m:t>
                          </m:r>
                        </m:e>
                        <m:sub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8CE11D2-C147-4B6B-B796-E59EC41A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163" y="2082376"/>
                <a:ext cx="3891516" cy="1298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2A179EC-DD56-4FD2-83EE-49ACD1B89325}"/>
                  </a:ext>
                </a:extLst>
              </p:cNvPr>
              <p:cNvSpPr txBox="1"/>
              <p:nvPr/>
            </p:nvSpPr>
            <p:spPr>
              <a:xfrm>
                <a:off x="7825563" y="2082376"/>
                <a:ext cx="3742660" cy="1298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A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s-A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A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s-AR" sz="28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2A179EC-DD56-4FD2-83EE-49ACD1B89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563" y="2082376"/>
                <a:ext cx="3742660" cy="1298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DA049D7-E92B-4ACA-98F1-3FAA58293DF8}"/>
                  </a:ext>
                </a:extLst>
              </p:cNvPr>
              <p:cNvSpPr txBox="1"/>
              <p:nvPr/>
            </p:nvSpPr>
            <p:spPr>
              <a:xfrm>
                <a:off x="7240772" y="2546894"/>
                <a:ext cx="1231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 </a:t>
                </a:r>
                <a:r>
                  <a:rPr lang="es-AR" sz="2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0  </m:t>
                        </m:r>
                      </m:sub>
                    </m:sSub>
                  </m:oMath>
                </a14:m>
                <a:r>
                  <a:rPr lang="es-AR" sz="2800" dirty="0"/>
                  <a:t>+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DA049D7-E92B-4ACA-98F1-3FAA5829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772" y="2546894"/>
                <a:ext cx="1231106" cy="523220"/>
              </a:xfrm>
              <a:prstGeom prst="rect">
                <a:avLst/>
              </a:prstGeom>
              <a:blipFill>
                <a:blip r:embed="rId5"/>
                <a:stretch>
                  <a:fillRect l="-5446" t="-12791" r="-8911" b="-3139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EE4F255-7686-405D-AFEB-428BE8161021}"/>
                  </a:ext>
                </a:extLst>
              </p:cNvPr>
              <p:cNvSpPr txBox="1"/>
              <p:nvPr/>
            </p:nvSpPr>
            <p:spPr>
              <a:xfrm>
                <a:off x="265814" y="3787888"/>
                <a:ext cx="1192618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Por ejemplo, si compramos un activo,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  sería un flujo negativo igual, en valores absoluto, al </a:t>
                </a:r>
                <a:r>
                  <a:rPr lang="es-AR" b="1" i="1" dirty="0"/>
                  <a:t>precio de mercado</a:t>
                </a:r>
                <a:r>
                  <a:rPr lang="es-AR" dirty="0"/>
                  <a:t>.  Por otro lado, la suma de los valores actuales de los flujos futuros sería el </a:t>
                </a:r>
                <a:r>
                  <a:rPr lang="es-AR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valor teórico</a:t>
                </a:r>
                <a:r>
                  <a:rPr lang="es-AR" dirty="0"/>
                  <a:t> de ese activo</a:t>
                </a:r>
              </a:p>
              <a:p>
                <a:r>
                  <a:rPr lang="es-AR" dirty="0"/>
                  <a:t>El Valor Actual Neto del proyecto de comprar el activo sería negativo si el precio superase al valor teórico, en términos absolutos.  </a:t>
                </a:r>
              </a:p>
              <a:p>
                <a:r>
                  <a:rPr lang="es-AR" dirty="0"/>
                  <a:t>Al contario, el Valor Actual Neto del proyecto de vender el activo sería positivo en ese caso. </a:t>
                </a:r>
              </a:p>
              <a:p>
                <a:r>
                  <a:rPr lang="es-AR" dirty="0"/>
                  <a:t>Convendría vender el activo. En otras palabras, convendría financiarse con ese activo y no convendría invertir en el mismo.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EE4F255-7686-405D-AFEB-428BE8161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4" y="3787888"/>
                <a:ext cx="11926186" cy="2031325"/>
              </a:xfrm>
              <a:prstGeom prst="rect">
                <a:avLst/>
              </a:prstGeom>
              <a:blipFill>
                <a:blip r:embed="rId6"/>
                <a:stretch>
                  <a:fillRect l="-460" t="-14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70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31DA0A4-EF0D-4609-86B6-2A7A65427C0E}"/>
              </a:ext>
            </a:extLst>
          </p:cNvPr>
          <p:cNvSpPr txBox="1"/>
          <p:nvPr/>
        </p:nvSpPr>
        <p:spPr>
          <a:xfrm>
            <a:off x="4274288" y="680484"/>
            <a:ext cx="2735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u="sng" dirty="0"/>
              <a:t>Criterio del VAN: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8AB9F4-38C0-4C3C-B264-A2C042060D44}"/>
              </a:ext>
            </a:extLst>
          </p:cNvPr>
          <p:cNvSpPr txBox="1"/>
          <p:nvPr/>
        </p:nvSpPr>
        <p:spPr>
          <a:xfrm>
            <a:off x="233916" y="2115879"/>
            <a:ext cx="11217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u="sng" dirty="0"/>
              <a:t>En una Decisión Tipo I</a:t>
            </a:r>
            <a:r>
              <a:rPr lang="es-AR" sz="2000" dirty="0"/>
              <a:t>:  acepto el proyecto si el VAN es mayor o igual que 0</a:t>
            </a:r>
          </a:p>
          <a:p>
            <a:endParaRPr lang="es-AR" sz="2000" dirty="0"/>
          </a:p>
          <a:p>
            <a:r>
              <a:rPr lang="es-AR" sz="2000" u="sng" dirty="0"/>
              <a:t>En una Decisión Tipo II</a:t>
            </a:r>
            <a:r>
              <a:rPr lang="es-AR" sz="2000" dirty="0"/>
              <a:t>:  opto por el proyecto de mayor VAN (en la medida de que no sea negativo) </a:t>
            </a:r>
          </a:p>
        </p:txBody>
      </p:sp>
    </p:spTree>
    <p:extLst>
      <p:ext uri="{BB962C8B-B14F-4D97-AF65-F5344CB8AC3E}">
        <p14:creationId xmlns:p14="http://schemas.microsoft.com/office/powerpoint/2010/main" val="3314115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2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FD8791A-0875-42BD-A09B-E267D4DBE234}"/>
              </a:ext>
            </a:extLst>
          </p:cNvPr>
          <p:cNvSpPr txBox="1"/>
          <p:nvPr/>
        </p:nvSpPr>
        <p:spPr>
          <a:xfrm>
            <a:off x="361509" y="318976"/>
            <a:ext cx="2725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/>
              <a:t>Ejemplos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7B3E8DB-AAB8-4E15-8EE0-0731EE1BB7F9}"/>
              </a:ext>
            </a:extLst>
          </p:cNvPr>
          <p:cNvSpPr txBox="1"/>
          <p:nvPr/>
        </p:nvSpPr>
        <p:spPr>
          <a:xfrm>
            <a:off x="361509" y="1212111"/>
            <a:ext cx="20552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Ejemplo</a:t>
            </a:r>
            <a:r>
              <a:rPr lang="es-AR" dirty="0"/>
              <a:t> 1:</a:t>
            </a:r>
          </a:p>
          <a:p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E8B413-628B-49CC-B23B-2D0C9F22224F}"/>
              </a:ext>
            </a:extLst>
          </p:cNvPr>
          <p:cNvSpPr txBox="1"/>
          <p:nvPr/>
        </p:nvSpPr>
        <p:spPr>
          <a:xfrm>
            <a:off x="2027630" y="1212111"/>
            <a:ext cx="382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(-$100,  $120)     k = 0,10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E714B59-8D34-4938-8E35-3D361067435F}"/>
                  </a:ext>
                </a:extLst>
              </p:cNvPr>
              <p:cNvSpPr txBox="1"/>
              <p:nvPr/>
            </p:nvSpPr>
            <p:spPr>
              <a:xfrm>
                <a:off x="412897" y="2012913"/>
                <a:ext cx="5683103" cy="533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𝑉𝐴𝑁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=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−$100+</m:t>
                    </m:r>
                    <m:f>
                      <m:f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$120</m:t>
                        </m:r>
                      </m:num>
                      <m:den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1+0,10</m:t>
                            </m:r>
                          </m:e>
                        </m:d>
                      </m:den>
                    </m:f>
                    <m:r>
                      <a:rPr lang="es-AR" b="0" i="0" smtClean="0">
                        <a:latin typeface="Cambria Math" panose="02040503050406030204" pitchFamily="18" charset="0"/>
                      </a:rPr>
                      <m:t>=−$100+$109,09=$9,09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9E714B59-8D34-4938-8E35-3D3610674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97" y="2012913"/>
                <a:ext cx="5683103" cy="5333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DEF203C-5F6A-49B5-A8B1-3F9438EECCAA}"/>
                  </a:ext>
                </a:extLst>
              </p:cNvPr>
              <p:cNvSpPr txBox="1"/>
              <p:nvPr/>
            </p:nvSpPr>
            <p:spPr>
              <a:xfrm>
                <a:off x="74428" y="2977734"/>
                <a:ext cx="3466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$109,09 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1+0,10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=$120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DEF203C-5F6A-49B5-A8B1-3F9438EEC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8" y="2977734"/>
                <a:ext cx="346621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C2A2CC7C-022A-4002-B427-37342710AF98}"/>
              </a:ext>
            </a:extLst>
          </p:cNvPr>
          <p:cNvSpPr txBox="1"/>
          <p:nvPr/>
        </p:nvSpPr>
        <p:spPr>
          <a:xfrm>
            <a:off x="914400" y="4306186"/>
            <a:ext cx="106401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Por lo que invertir $100 implica invertir $9,09 menos de lo máximo que estamos dispuestos a </a:t>
            </a:r>
          </a:p>
          <a:p>
            <a:r>
              <a:rPr lang="es-AR" dirty="0"/>
              <a:t>invertir para llegar al monto de $120. </a:t>
            </a:r>
          </a:p>
          <a:p>
            <a:r>
              <a:rPr lang="es-AR" dirty="0"/>
              <a:t>Eso quiere decir que nos ahorraríamos $9,09 de capital en caso de aceptar este</a:t>
            </a:r>
          </a:p>
          <a:p>
            <a:r>
              <a:rPr lang="es-AR" dirty="0"/>
              <a:t>proyecto de inversión. El proyecto generaría valor por $9,09. </a:t>
            </a:r>
          </a:p>
          <a:p>
            <a:r>
              <a:rPr lang="es-AR" dirty="0"/>
              <a:t>Lo máximo que estamos dispuestos a invertir es el capital necesario para obtener un monto de $120 cuando el </a:t>
            </a:r>
          </a:p>
          <a:p>
            <a:r>
              <a:rPr lang="es-AR" dirty="0"/>
              <a:t>capital se invierte al costo de oportunidad.</a:t>
            </a:r>
          </a:p>
        </p:txBody>
      </p:sp>
    </p:spTree>
    <p:extLst>
      <p:ext uri="{BB962C8B-B14F-4D97-AF65-F5344CB8AC3E}">
        <p14:creationId xmlns:p14="http://schemas.microsoft.com/office/powerpoint/2010/main" val="133570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2F1D1A"/>
      </a:dk2>
      <a:lt2>
        <a:srgbClr val="F1F0F3"/>
      </a:lt2>
      <a:accent1>
        <a:srgbClr val="88AD44"/>
      </a:accent1>
      <a:accent2>
        <a:srgbClr val="ABA439"/>
      </a:accent2>
      <a:accent3>
        <a:srgbClr val="C38B4D"/>
      </a:accent3>
      <a:accent4>
        <a:srgbClr val="B1473B"/>
      </a:accent4>
      <a:accent5>
        <a:srgbClr val="C34D72"/>
      </a:accent5>
      <a:accent6>
        <a:srgbClr val="B13B91"/>
      </a:accent6>
      <a:hlink>
        <a:srgbClr val="7D55C6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10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11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12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13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14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15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3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4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5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6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7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8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ppt/theme/themeOverride9.xml><?xml version="1.0" encoding="utf-8"?>
<a:themeOverride xmlns:a="http://schemas.openxmlformats.org/drawingml/2006/main">
  <a:clrScheme name="AnalogousFromRegularSeedLeftStep">
    <a:dk1>
      <a:srgbClr val="000000"/>
    </a:dk1>
    <a:lt1>
      <a:srgbClr val="FFFFFF"/>
    </a:lt1>
    <a:dk2>
      <a:srgbClr val="2F1D1A"/>
    </a:dk2>
    <a:lt2>
      <a:srgbClr val="F1F0F3"/>
    </a:lt2>
    <a:accent1>
      <a:srgbClr val="88AD44"/>
    </a:accent1>
    <a:accent2>
      <a:srgbClr val="ABA439"/>
    </a:accent2>
    <a:accent3>
      <a:srgbClr val="C38B4D"/>
    </a:accent3>
    <a:accent4>
      <a:srgbClr val="B1473B"/>
    </a:accent4>
    <a:accent5>
      <a:srgbClr val="C34D72"/>
    </a:accent5>
    <a:accent6>
      <a:srgbClr val="B13B91"/>
    </a:accent6>
    <a:hlink>
      <a:srgbClr val="7D55C6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1369</Words>
  <Application>Microsoft Office PowerPoint</Application>
  <PresentationFormat>Panorámica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Walbaum Display</vt:lpstr>
      <vt:lpstr>3DFloatVTI</vt:lpstr>
      <vt:lpstr>Criterios financieros de evaluación de proyectos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Criterios financieros de evaluación de proyectos</dc:title>
  <dc:creator>DIEGO FERNANDEZ MOLERO</dc:creator>
  <cp:lastModifiedBy>Univ.de San Andrés</cp:lastModifiedBy>
  <cp:revision>17</cp:revision>
  <dcterms:created xsi:type="dcterms:W3CDTF">2020-10-13T18:54:35Z</dcterms:created>
  <dcterms:modified xsi:type="dcterms:W3CDTF">2021-05-11T22:18:10Z</dcterms:modified>
</cp:coreProperties>
</file>