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123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26237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14367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57522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59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84670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53249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74334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015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197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5/10/2022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62136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5/10/2022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98210180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563ECF-8E32-4307-B684-6A44DF4C723E}"/>
              </a:ext>
            </a:extLst>
          </p:cNvPr>
          <p:cNvSpPr>
            <a:spLocks noGrp="1"/>
          </p:cNvSpPr>
          <p:nvPr>
            <p:ph type="ctrTitle"/>
          </p:nvPr>
        </p:nvSpPr>
        <p:spPr>
          <a:xfrm>
            <a:off x="0" y="4400551"/>
            <a:ext cx="6095976" cy="1922462"/>
          </a:xfrm>
        </p:spPr>
        <p:txBody>
          <a:bodyPr anchor="ctr">
            <a:normAutofit/>
          </a:bodyPr>
          <a:lstStyle/>
          <a:p>
            <a:r>
              <a:rPr lang="es-AR" sz="3200" b="1" u="sng" dirty="0"/>
              <a:t>Bonos</a:t>
            </a:r>
            <a:br>
              <a:rPr lang="es-AR" sz="3200" b="1" u="sng" dirty="0"/>
            </a:br>
            <a:r>
              <a:rPr lang="es-AR" sz="3200" b="1" u="sng" dirty="0"/>
              <a:t/>
            </a:r>
            <a:br>
              <a:rPr lang="es-AR" sz="3200" b="1" u="sng" dirty="0"/>
            </a:br>
            <a:r>
              <a:rPr lang="es-AR" sz="2700" dirty="0"/>
              <a:t>Valor y rentabilidad</a:t>
            </a:r>
            <a:r>
              <a:rPr lang="es-AR" dirty="0"/>
              <a:t> </a:t>
            </a:r>
          </a:p>
        </p:txBody>
      </p:sp>
      <p:pic>
        <p:nvPicPr>
          <p:cNvPr id="72" name="Picture 2">
            <a:extLst>
              <a:ext uri="{FF2B5EF4-FFF2-40B4-BE49-F238E27FC236}">
                <a16:creationId xmlns:a16="http://schemas.microsoft.com/office/drawing/2014/main" id="{11123CE6-A794-4CA5-9A44-CEF0513534FB}"/>
              </a:ext>
            </a:extLst>
          </p:cNvPr>
          <p:cNvPicPr>
            <a:picLocks noChangeAspect="1"/>
          </p:cNvPicPr>
          <p:nvPr/>
        </p:nvPicPr>
        <p:blipFill rotWithShape="1">
          <a:blip r:embed="rId2"/>
          <a:srcRect t="22192" b="28475"/>
          <a:stretch/>
        </p:blipFill>
        <p:spPr>
          <a:xfrm>
            <a:off x="20" y="-19040"/>
            <a:ext cx="12191977" cy="4014777"/>
          </a:xfrm>
          <a:prstGeom prst="rect">
            <a:avLst/>
          </a:prstGeom>
        </p:spPr>
      </p:pic>
      <p:cxnSp>
        <p:nvCxnSpPr>
          <p:cNvPr id="73" name="Straight Connector 9">
            <a:extLst>
              <a:ext uri="{FF2B5EF4-FFF2-40B4-BE49-F238E27FC236}">
                <a16:creationId xmlns:a16="http://schemas.microsoft.com/office/drawing/2014/main" id="{32E97E5C-7A5F-424E-AAE4-654396E9079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23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915D4B24-636B-4609-93DE-637EEF935002}"/>
                  </a:ext>
                </a:extLst>
              </p:cNvPr>
              <p:cNvSpPr txBox="1"/>
              <p:nvPr/>
            </p:nvSpPr>
            <p:spPr>
              <a:xfrm>
                <a:off x="638174" y="552450"/>
                <a:ext cx="10887076" cy="6983707"/>
              </a:xfrm>
              <a:prstGeom prst="rect">
                <a:avLst/>
              </a:prstGeom>
              <a:noFill/>
            </p:spPr>
            <p:txBody>
              <a:bodyPr wrap="square" rtlCol="0">
                <a:spAutoFit/>
              </a:bodyPr>
              <a:lstStyle/>
              <a:p>
                <a:r>
                  <a:rPr lang="es-AR" b="1" u="sng" dirty="0"/>
                  <a:t>Valor Nominal o “</a:t>
                </a:r>
                <a:r>
                  <a:rPr lang="es-AR" b="1" u="sng" dirty="0" err="1"/>
                  <a:t>Face</a:t>
                </a:r>
                <a:r>
                  <a:rPr lang="es-AR" b="1" u="sng" dirty="0"/>
                  <a:t> </a:t>
                </a:r>
                <a:r>
                  <a:rPr lang="es-AR" b="1" u="sng" dirty="0" err="1"/>
                  <a:t>Value</a:t>
                </a:r>
                <a:r>
                  <a:rPr lang="es-AR" b="1" u="sng" dirty="0"/>
                  <a:t>”:</a:t>
                </a:r>
                <a:r>
                  <a:rPr lang="es-AR" dirty="0"/>
                  <a:t>  es el capital  de acuerdo con el </a:t>
                </a:r>
                <a:r>
                  <a:rPr lang="es-AR" i="1" dirty="0"/>
                  <a:t>prospecto</a:t>
                </a:r>
                <a:r>
                  <a:rPr lang="es-AR" dirty="0"/>
                  <a:t> del Bono. Es el capital  desde el punto de vista contractual o legal . </a:t>
                </a:r>
              </a:p>
              <a:p>
                <a:endParaRPr lang="es-AR" dirty="0"/>
              </a:p>
              <a:p>
                <a:r>
                  <a:rPr lang="es-AR" dirty="0"/>
                  <a:t>Se representa, generalmente con la letra </a:t>
                </a:r>
                <a:r>
                  <a:rPr lang="es-AR" i="1" dirty="0"/>
                  <a:t>N</a:t>
                </a:r>
                <a:r>
                  <a:rPr lang="es-AR" dirty="0"/>
                  <a:t> o con la letra </a:t>
                </a:r>
                <a:r>
                  <a:rPr lang="es-AR" i="1" dirty="0"/>
                  <a:t>F</a:t>
                </a:r>
              </a:p>
              <a:p>
                <a:endParaRPr lang="es-AR" i="1" dirty="0"/>
              </a:p>
              <a:p>
                <a:endParaRPr lang="es-AR" dirty="0"/>
              </a:p>
              <a:p>
                <a:r>
                  <a:rPr lang="es-AR" b="1" u="sng" dirty="0"/>
                  <a:t>Tasa del Cupón:</a:t>
                </a:r>
                <a:r>
                  <a:rPr lang="es-AR" b="1" dirty="0"/>
                  <a:t>  </a:t>
                </a:r>
                <a:r>
                  <a:rPr lang="es-AR" dirty="0"/>
                  <a:t>es la tasa de interés Nominal Anual que figura en el prospecto. Es un porcentaje del Valor Nominal. La vamos a representar a través de las siglas </a:t>
                </a:r>
                <a14:m>
                  <m:oMath xmlns:m="http://schemas.openxmlformats.org/officeDocument/2006/math">
                    <m:r>
                      <a:rPr lang="es-AR" b="0" i="1" smtClean="0">
                        <a:latin typeface="Cambria Math" panose="02040503050406030204" pitchFamily="18" charset="0"/>
                      </a:rPr>
                      <m:t>𝑇</m:t>
                    </m:r>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m:t>
                    </m:r>
                  </m:oMath>
                </a14:m>
                <a:endParaRPr lang="es-AR" dirty="0"/>
              </a:p>
              <a:p>
                <a:endParaRPr lang="es-AR" dirty="0"/>
              </a:p>
              <a:p>
                <a:endParaRPr lang="es-AR" dirty="0"/>
              </a:p>
              <a:p>
                <a:r>
                  <a:rPr lang="es-AR" b="1" u="sng" dirty="0"/>
                  <a:t>Cupón</a:t>
                </a:r>
                <a:r>
                  <a:rPr lang="es-AR" dirty="0"/>
                  <a:t>: es el pago periódico en concepto de intereses.  En un Bono Típico o “plain vanilla”,</a:t>
                </a:r>
              </a:p>
              <a:p>
                <a:endParaRPr lang="es-A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𝐶</m:t>
                      </m:r>
                      <m:r>
                        <a:rPr lang="es-AR" b="0" i="1" smtClean="0">
                          <a:latin typeface="Cambria Math" panose="02040503050406030204" pitchFamily="18" charset="0"/>
                        </a:rPr>
                        <m:t>= </m:t>
                      </m:r>
                      <m:f>
                        <m:fPr>
                          <m:ctrlPr>
                            <a:rPr lang="es-AR" b="0" i="1" smtClean="0">
                              <a:latin typeface="Cambria Math" panose="02040503050406030204" pitchFamily="18" charset="0"/>
                            </a:rPr>
                          </m:ctrlPr>
                        </m:fPr>
                        <m:num>
                          <m:r>
                            <a:rPr lang="es-AR" b="0" i="1" smtClean="0">
                              <a:latin typeface="Cambria Math" panose="02040503050406030204" pitchFamily="18" charset="0"/>
                            </a:rPr>
                            <m:t>𝑇</m:t>
                          </m:r>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𝑁</m:t>
                          </m:r>
                        </m:num>
                        <m:den>
                          <m:r>
                            <a:rPr lang="es-AR" b="0" i="1" smtClean="0">
                              <a:latin typeface="Cambria Math" panose="02040503050406030204" pitchFamily="18" charset="0"/>
                            </a:rPr>
                            <m:t>𝑚</m:t>
                          </m:r>
                        </m:den>
                      </m:f>
                    </m:oMath>
                  </m:oMathPara>
                </a14:m>
                <a:endParaRPr lang="es-AR" dirty="0"/>
              </a:p>
              <a:p>
                <a:endParaRPr lang="es-AR" dirty="0"/>
              </a:p>
              <a:p>
                <a:r>
                  <a:rPr lang="es-AR" dirty="0"/>
                  <a:t>Siendo </a:t>
                </a:r>
                <a14:m>
                  <m:oMath xmlns:m="http://schemas.openxmlformats.org/officeDocument/2006/math">
                    <m:r>
                      <a:rPr lang="es-AR" b="0" i="1" smtClean="0">
                        <a:latin typeface="Cambria Math" panose="02040503050406030204" pitchFamily="18" charset="0"/>
                      </a:rPr>
                      <m:t>𝑚</m:t>
                    </m:r>
                    <m:r>
                      <a:rPr lang="es-AR" b="0" i="0" smtClean="0">
                        <a:latin typeface="Cambria Math" panose="02040503050406030204" pitchFamily="18" charset="0"/>
                      </a:rPr>
                      <m:t>, </m:t>
                    </m:r>
                  </m:oMath>
                </a14:m>
                <a:r>
                  <a:rPr lang="es-AR" dirty="0"/>
                  <a:t>por lo general, igual a 2 (cupones semestrales).</a:t>
                </a:r>
              </a:p>
              <a:p>
                <a:endParaRPr lang="es-AR" dirty="0"/>
              </a:p>
              <a:p>
                <a:endParaRPr lang="es-AR" dirty="0"/>
              </a:p>
              <a:p>
                <a:r>
                  <a:rPr lang="es-AR" b="1" u="sng" dirty="0"/>
                  <a:t>Madurez</a:t>
                </a:r>
                <a:r>
                  <a:rPr lang="es-AR" dirty="0"/>
                  <a:t>: es el momento en que vence el Bono. Vamos a representar el número de años hasta el vencimiento con la letra </a:t>
                </a:r>
                <a14:m>
                  <m:oMath xmlns:m="http://schemas.openxmlformats.org/officeDocument/2006/math">
                    <m:r>
                      <a:rPr lang="es-AR" b="0" i="1" smtClean="0">
                        <a:latin typeface="Cambria Math" panose="02040503050406030204" pitchFamily="18" charset="0"/>
                      </a:rPr>
                      <m:t>𝑛</m:t>
                    </m:r>
                  </m:oMath>
                </a14:m>
                <a:r>
                  <a:rPr lang="es-AR" dirty="0"/>
                  <a:t>. </a:t>
                </a:r>
              </a:p>
              <a:p>
                <a:r>
                  <a:rPr lang="es-AR" dirty="0"/>
                  <a:t>Lo habitual es que todo el capital o Valor Nominal se amortice al vencimiento del Bono, es decir, en el momento en que madura.</a:t>
                </a:r>
              </a:p>
              <a:p>
                <a:endParaRPr lang="es-AR" dirty="0"/>
              </a:p>
              <a:p>
                <a:endParaRPr lang="es-AR" dirty="0"/>
              </a:p>
              <a:p>
                <a:endParaRPr lang="es-AR" dirty="0"/>
              </a:p>
            </p:txBody>
          </p:sp>
        </mc:Choice>
        <mc:Fallback xmlns="">
          <p:sp>
            <p:nvSpPr>
              <p:cNvPr id="2" name="CuadroTexto 1">
                <a:extLst>
                  <a:ext uri="{FF2B5EF4-FFF2-40B4-BE49-F238E27FC236}">
                    <a16:creationId xmlns:a16="http://schemas.microsoft.com/office/drawing/2014/main" id="{915D4B24-636B-4609-93DE-637EEF935002}"/>
                  </a:ext>
                </a:extLst>
              </p:cNvPr>
              <p:cNvSpPr txBox="1">
                <a:spLocks noRot="1" noChangeAspect="1" noMove="1" noResize="1" noEditPoints="1" noAdjustHandles="1" noChangeArrowheads="1" noChangeShapeType="1" noTextEdit="1"/>
              </p:cNvSpPr>
              <p:nvPr/>
            </p:nvSpPr>
            <p:spPr>
              <a:xfrm>
                <a:off x="638174" y="552450"/>
                <a:ext cx="10887076" cy="6983707"/>
              </a:xfrm>
              <a:prstGeom prst="rect">
                <a:avLst/>
              </a:prstGeom>
              <a:blipFill>
                <a:blip r:embed="rId2"/>
                <a:stretch>
                  <a:fillRect l="-504" t="-437"/>
                </a:stretch>
              </a:blipFill>
            </p:spPr>
            <p:txBody>
              <a:bodyPr/>
              <a:lstStyle/>
              <a:p>
                <a:r>
                  <a:rPr lang="es-AR">
                    <a:noFill/>
                  </a:rPr>
                  <a:t> </a:t>
                </a:r>
              </a:p>
            </p:txBody>
          </p:sp>
        </mc:Fallback>
      </mc:AlternateContent>
    </p:spTree>
    <p:extLst>
      <p:ext uri="{BB962C8B-B14F-4D97-AF65-F5344CB8AC3E}">
        <p14:creationId xmlns:p14="http://schemas.microsoft.com/office/powerpoint/2010/main" val="144030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B193B91-3FC3-4661-87AD-62A99099619F}"/>
              </a:ext>
            </a:extLst>
          </p:cNvPr>
          <p:cNvSpPr txBox="1"/>
          <p:nvPr/>
        </p:nvSpPr>
        <p:spPr>
          <a:xfrm>
            <a:off x="1143001" y="228600"/>
            <a:ext cx="3781424" cy="400110"/>
          </a:xfrm>
          <a:prstGeom prst="rect">
            <a:avLst/>
          </a:prstGeom>
          <a:noFill/>
        </p:spPr>
        <p:txBody>
          <a:bodyPr wrap="square" rtlCol="0">
            <a:spAutoFit/>
          </a:bodyPr>
          <a:lstStyle/>
          <a:p>
            <a:r>
              <a:rPr lang="es-AR" sz="2000" b="1" u="sng" dirty="0"/>
              <a:t>Valor de un Bono Típico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581A690-0F7B-4144-BA27-7994220ADCD8}"/>
                  </a:ext>
                </a:extLst>
              </p:cNvPr>
              <p:cNvSpPr txBox="1"/>
              <p:nvPr/>
            </p:nvSpPr>
            <p:spPr>
              <a:xfrm>
                <a:off x="1438273" y="1207550"/>
                <a:ext cx="10115551" cy="2147191"/>
              </a:xfrm>
              <a:prstGeom prst="rect">
                <a:avLst/>
              </a:prstGeom>
              <a:noFill/>
            </p:spPr>
            <p:txBody>
              <a:bodyPr wrap="square" rtlCol="0">
                <a:spAutoFit/>
              </a:bodyPr>
              <a:lstStyle/>
              <a:p>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𝑉𝐴𝐿𝑂𝑅</m:t>
                        </m:r>
                      </m:e>
                      <m:sub>
                        <m:r>
                          <a:rPr lang="es-AR" b="0" i="1" smtClean="0">
                            <a:latin typeface="Cambria Math" panose="02040503050406030204" pitchFamily="18" charset="0"/>
                          </a:rPr>
                          <m:t>0</m:t>
                        </m:r>
                      </m:sub>
                    </m:sSub>
                  </m:oMath>
                </a14:m>
                <a:r>
                  <a:rPr lang="es-AR" dirty="0"/>
                  <a:t>=</a:t>
                </a:r>
                <a:r>
                  <a:rPr lang="es-AR" sz="2400" dirty="0"/>
                  <a:t> </a:t>
                </a:r>
                <a14:m>
                  <m:oMath xmlns:m="http://schemas.openxmlformats.org/officeDocument/2006/math">
                    <m:f>
                      <m:fPr>
                        <m:ctrlPr>
                          <a:rPr lang="es-AR" sz="2800" i="1" smtClean="0">
                            <a:latin typeface="Cambria Math" panose="02040503050406030204" pitchFamily="18" charset="0"/>
                          </a:rPr>
                        </m:ctrlPr>
                      </m:fPr>
                      <m:num>
                        <m:r>
                          <a:rPr lang="es-AR" sz="2800" b="0" i="1" smtClean="0">
                            <a:latin typeface="Cambria Math" panose="02040503050406030204" pitchFamily="18" charset="0"/>
                          </a:rPr>
                          <m:t>𝐶</m:t>
                        </m:r>
                      </m:num>
                      <m:den>
                        <m:r>
                          <a:rPr lang="es-AR" sz="2800" b="0" i="1" smtClean="0">
                            <a:latin typeface="Cambria Math" panose="02040503050406030204" pitchFamily="18" charset="0"/>
                          </a:rPr>
                          <m:t>(1+</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𝑘</m:t>
                            </m:r>
                          </m:e>
                          <m:sub>
                            <m:r>
                              <a:rPr lang="es-AR" sz="2800" b="0" i="1" smtClean="0">
                                <a:latin typeface="Cambria Math" panose="02040503050406030204" pitchFamily="18" charset="0"/>
                              </a:rPr>
                              <m:t>1</m:t>
                            </m:r>
                          </m:sub>
                        </m:sSub>
                        <m:r>
                          <a:rPr lang="es-AR" sz="2800" b="0" i="1" smtClean="0">
                            <a:latin typeface="Cambria Math" panose="02040503050406030204" pitchFamily="18" charset="0"/>
                          </a:rPr>
                          <m:t>)</m:t>
                        </m:r>
                      </m:den>
                    </m:f>
                    <m:r>
                      <a:rPr lang="es-AR" sz="2800" b="0" i="0" smtClean="0">
                        <a:latin typeface="Cambria Math" panose="02040503050406030204" pitchFamily="18" charset="0"/>
                      </a:rPr>
                      <m:t>+</m:t>
                    </m:r>
                    <m:f>
                      <m:fPr>
                        <m:ctrlPr>
                          <a:rPr lang="es-AR" sz="2800" i="1" smtClean="0">
                            <a:latin typeface="Cambria Math" panose="02040503050406030204" pitchFamily="18" charset="0"/>
                          </a:rPr>
                        </m:ctrlPr>
                      </m:fPr>
                      <m:num>
                        <m:r>
                          <a:rPr lang="es-AR" sz="2800" b="0" i="1" smtClean="0">
                            <a:latin typeface="Cambria Math" panose="02040503050406030204" pitchFamily="18" charset="0"/>
                          </a:rPr>
                          <m:t>𝐶</m:t>
                        </m:r>
                      </m:num>
                      <m:den>
                        <m:sSup>
                          <m:sSupPr>
                            <m:ctrlPr>
                              <a:rPr lang="es-AR" sz="2800" b="0" i="1" smtClean="0">
                                <a:latin typeface="Cambria Math" panose="02040503050406030204" pitchFamily="18" charset="0"/>
                              </a:rPr>
                            </m:ctrlPr>
                          </m:sSupPr>
                          <m:e>
                            <m:r>
                              <a:rPr lang="es-AR" sz="2800" b="0" i="1" smtClean="0">
                                <a:latin typeface="Cambria Math" panose="02040503050406030204" pitchFamily="18" charset="0"/>
                              </a:rPr>
                              <m:t>(1+</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𝑘</m:t>
                                </m:r>
                              </m:e>
                              <m:sub>
                                <m:r>
                                  <a:rPr lang="es-AR" sz="2800" b="0" i="1" smtClean="0">
                                    <a:latin typeface="Cambria Math" panose="02040503050406030204" pitchFamily="18" charset="0"/>
                                  </a:rPr>
                                  <m:t>2</m:t>
                                </m:r>
                              </m:sub>
                            </m:sSub>
                            <m:r>
                              <a:rPr lang="es-AR" sz="2800" b="0" i="1" smtClean="0">
                                <a:latin typeface="Cambria Math" panose="02040503050406030204" pitchFamily="18" charset="0"/>
                              </a:rPr>
                              <m:t>)</m:t>
                            </m:r>
                          </m:e>
                          <m:sup>
                            <m:r>
                              <a:rPr lang="es-AR" sz="2800" b="0" i="1" smtClean="0">
                                <a:latin typeface="Cambria Math" panose="02040503050406030204" pitchFamily="18" charset="0"/>
                              </a:rPr>
                              <m:t>2</m:t>
                            </m:r>
                          </m:sup>
                        </m:sSup>
                      </m:den>
                    </m:f>
                    <m:r>
                      <a:rPr lang="es-AR" sz="2800" b="0" i="0" smtClean="0">
                        <a:latin typeface="Cambria Math" panose="02040503050406030204" pitchFamily="18" charset="0"/>
                      </a:rPr>
                      <m:t>+</m:t>
                    </m:r>
                    <m:f>
                      <m:fPr>
                        <m:ctrlPr>
                          <a:rPr lang="es-AR" sz="2800" i="1" smtClean="0">
                            <a:latin typeface="Cambria Math" panose="02040503050406030204" pitchFamily="18" charset="0"/>
                          </a:rPr>
                        </m:ctrlPr>
                      </m:fPr>
                      <m:num>
                        <m:r>
                          <a:rPr lang="es-AR" sz="2800" b="0" i="1" smtClean="0">
                            <a:latin typeface="Cambria Math" panose="02040503050406030204" pitchFamily="18" charset="0"/>
                          </a:rPr>
                          <m:t>𝐶</m:t>
                        </m:r>
                      </m:num>
                      <m:den>
                        <m:sSup>
                          <m:sSupPr>
                            <m:ctrlPr>
                              <a:rPr lang="es-AR" sz="2800" b="0" i="1" smtClean="0">
                                <a:latin typeface="Cambria Math" panose="02040503050406030204" pitchFamily="18" charset="0"/>
                              </a:rPr>
                            </m:ctrlPr>
                          </m:sSupPr>
                          <m:e>
                            <m:r>
                              <a:rPr lang="es-AR" sz="2800" b="0" i="1" smtClean="0">
                                <a:latin typeface="Cambria Math" panose="02040503050406030204" pitchFamily="18" charset="0"/>
                              </a:rPr>
                              <m:t>(1+</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𝑘</m:t>
                                </m:r>
                              </m:e>
                              <m:sub>
                                <m:r>
                                  <a:rPr lang="es-AR" sz="2800" b="0" i="1" smtClean="0">
                                    <a:latin typeface="Cambria Math" panose="02040503050406030204" pitchFamily="18" charset="0"/>
                                  </a:rPr>
                                  <m:t>3</m:t>
                                </m:r>
                              </m:sub>
                            </m:sSub>
                            <m:r>
                              <a:rPr lang="es-AR" sz="2800" b="0" i="1" smtClean="0">
                                <a:latin typeface="Cambria Math" panose="02040503050406030204" pitchFamily="18" charset="0"/>
                              </a:rPr>
                              <m:t>)</m:t>
                            </m:r>
                          </m:e>
                          <m:sup>
                            <m:r>
                              <a:rPr lang="es-AR" sz="2800" b="0" i="1" smtClean="0">
                                <a:latin typeface="Cambria Math" panose="02040503050406030204" pitchFamily="18" charset="0"/>
                              </a:rPr>
                              <m:t>3</m:t>
                            </m:r>
                          </m:sup>
                        </m:sSup>
                      </m:den>
                    </m:f>
                    <m:r>
                      <a:rPr lang="es-AR" sz="2800" b="0" i="0" smtClean="0">
                        <a:latin typeface="Cambria Math" panose="02040503050406030204" pitchFamily="18" charset="0"/>
                      </a:rPr>
                      <m:t>+…+</m:t>
                    </m:r>
                    <m:f>
                      <m:fPr>
                        <m:ctrlPr>
                          <a:rPr lang="es-AR" sz="2800" i="1" smtClean="0">
                            <a:latin typeface="Cambria Math" panose="02040503050406030204" pitchFamily="18" charset="0"/>
                          </a:rPr>
                        </m:ctrlPr>
                      </m:fPr>
                      <m:num>
                        <m:r>
                          <a:rPr lang="es-AR" sz="2800" b="0" i="1" smtClean="0">
                            <a:latin typeface="Cambria Math" panose="02040503050406030204" pitchFamily="18" charset="0"/>
                          </a:rPr>
                          <m:t>𝐶</m:t>
                        </m:r>
                      </m:num>
                      <m:den>
                        <m:sSup>
                          <m:sSupPr>
                            <m:ctrlPr>
                              <a:rPr lang="es-AR" sz="2800" b="0" i="1" smtClean="0">
                                <a:latin typeface="Cambria Math" panose="02040503050406030204" pitchFamily="18" charset="0"/>
                              </a:rPr>
                            </m:ctrlPr>
                          </m:sSupPr>
                          <m:e>
                            <m:d>
                              <m:dPr>
                                <m:ctrlPr>
                                  <a:rPr lang="es-AR" sz="2800" b="0" i="1" smtClean="0">
                                    <a:latin typeface="Cambria Math" panose="02040503050406030204" pitchFamily="18" charset="0"/>
                                  </a:rPr>
                                </m:ctrlPr>
                              </m:dPr>
                              <m:e>
                                <m:r>
                                  <a:rPr lang="es-AR" sz="2800" b="0" i="1" smtClean="0">
                                    <a:latin typeface="Cambria Math" panose="02040503050406030204" pitchFamily="18" charset="0"/>
                                  </a:rPr>
                                  <m:t>1+</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𝑘</m:t>
                                    </m:r>
                                  </m:e>
                                  <m:sub>
                                    <m:r>
                                      <a:rPr lang="es-AR" sz="2800" b="0" i="1" smtClean="0">
                                        <a:latin typeface="Cambria Math" panose="02040503050406030204" pitchFamily="18" charset="0"/>
                                      </a:rPr>
                                      <m:t>𝑛𝑚</m:t>
                                    </m:r>
                                    <m:r>
                                      <a:rPr lang="es-AR" sz="2800" b="0" i="1" smtClean="0">
                                        <a:latin typeface="Cambria Math" panose="02040503050406030204" pitchFamily="18" charset="0"/>
                                      </a:rPr>
                                      <m:t>−1</m:t>
                                    </m:r>
                                  </m:sub>
                                </m:sSub>
                              </m:e>
                            </m:d>
                          </m:e>
                          <m:sup>
                            <m:r>
                              <a:rPr lang="es-AR" sz="2800" b="0" i="1" smtClean="0">
                                <a:latin typeface="Cambria Math" panose="02040503050406030204" pitchFamily="18" charset="0"/>
                              </a:rPr>
                              <m:t>𝑛𝑚</m:t>
                            </m:r>
                            <m:r>
                              <a:rPr lang="es-AR" sz="2800" b="0" i="1" smtClean="0">
                                <a:latin typeface="Cambria Math" panose="02040503050406030204" pitchFamily="18" charset="0"/>
                              </a:rPr>
                              <m:t>−1</m:t>
                            </m:r>
                          </m:sup>
                        </m:sSup>
                      </m:den>
                    </m:f>
                    <m:r>
                      <a:rPr lang="es-AR" sz="2800" b="0" i="0" smtClean="0">
                        <a:latin typeface="Cambria Math" panose="02040503050406030204" pitchFamily="18" charset="0"/>
                      </a:rPr>
                      <m:t> +</m:t>
                    </m:r>
                    <m:f>
                      <m:fPr>
                        <m:ctrlPr>
                          <a:rPr lang="es-AR" sz="2800" i="1" smtClean="0">
                            <a:latin typeface="Cambria Math" panose="02040503050406030204" pitchFamily="18" charset="0"/>
                          </a:rPr>
                        </m:ctrlPr>
                      </m:fPr>
                      <m:num>
                        <m:r>
                          <a:rPr lang="es-AR" sz="2800" b="0" i="1" smtClean="0">
                            <a:latin typeface="Cambria Math" panose="02040503050406030204" pitchFamily="18" charset="0"/>
                          </a:rPr>
                          <m:t>𝐶</m:t>
                        </m:r>
                        <m:r>
                          <a:rPr lang="es-AR" sz="2800" b="0" i="1" smtClean="0">
                            <a:latin typeface="Cambria Math" panose="02040503050406030204" pitchFamily="18" charset="0"/>
                          </a:rPr>
                          <m:t>+</m:t>
                        </m:r>
                        <m:r>
                          <a:rPr lang="es-AR" sz="2800" b="0" i="1" smtClean="0">
                            <a:latin typeface="Cambria Math" panose="02040503050406030204" pitchFamily="18" charset="0"/>
                          </a:rPr>
                          <m:t>𝑁</m:t>
                        </m:r>
                      </m:num>
                      <m:den>
                        <m:sSup>
                          <m:sSupPr>
                            <m:ctrlPr>
                              <a:rPr lang="es-AR" sz="2800" b="0" i="1" smtClean="0">
                                <a:latin typeface="Cambria Math" panose="02040503050406030204" pitchFamily="18" charset="0"/>
                              </a:rPr>
                            </m:ctrlPr>
                          </m:sSupPr>
                          <m:e>
                            <m:r>
                              <a:rPr lang="es-AR" sz="2800" b="0" i="1" smtClean="0">
                                <a:latin typeface="Cambria Math" panose="02040503050406030204" pitchFamily="18" charset="0"/>
                              </a:rPr>
                              <m:t>(1+</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𝑘</m:t>
                                </m:r>
                              </m:e>
                              <m:sub>
                                <m:r>
                                  <a:rPr lang="es-AR" sz="2800" b="0" i="1" smtClean="0">
                                    <a:latin typeface="Cambria Math" panose="02040503050406030204" pitchFamily="18" charset="0"/>
                                  </a:rPr>
                                  <m:t>𝑛𝑚</m:t>
                                </m:r>
                              </m:sub>
                            </m:sSub>
                            <m:r>
                              <a:rPr lang="es-AR" sz="2800" b="0" i="1" smtClean="0">
                                <a:latin typeface="Cambria Math" panose="02040503050406030204" pitchFamily="18" charset="0"/>
                              </a:rPr>
                              <m:t>)</m:t>
                            </m:r>
                          </m:e>
                          <m:sup>
                            <m:r>
                              <a:rPr lang="es-AR" sz="2800" b="0" i="1" smtClean="0">
                                <a:latin typeface="Cambria Math" panose="02040503050406030204" pitchFamily="18" charset="0"/>
                              </a:rPr>
                              <m:t>𝑛𝑚</m:t>
                            </m:r>
                          </m:sup>
                        </m:sSup>
                      </m:den>
                    </m:f>
                    <m:r>
                      <a:rPr lang="es-AR" sz="2800" b="0" i="0" smtClean="0">
                        <a:latin typeface="Cambria Math" panose="02040503050406030204" pitchFamily="18" charset="0"/>
                      </a:rPr>
                      <m:t> </m:t>
                    </m:r>
                  </m:oMath>
                </a14:m>
                <a:r>
                  <a:rPr lang="es-AR" sz="2800" dirty="0"/>
                  <a:t> </a:t>
                </a:r>
              </a:p>
              <a:p>
                <a:endParaRPr lang="es-AR" dirty="0"/>
              </a:p>
              <a:p>
                <a:endParaRPr lang="es-AR" dirty="0"/>
              </a:p>
              <a:p>
                <a:endParaRPr lang="es-AR" dirty="0"/>
              </a:p>
              <a:p>
                <a:r>
                  <a:rPr lang="es-AR" i="1" u="sng" dirty="0">
                    <a:effectLst>
                      <a:outerShdw blurRad="38100" dist="38100" dir="2700000" algn="tl">
                        <a:srgbClr val="000000">
                          <a:alpha val="43137"/>
                        </a:srgbClr>
                      </a:outerShdw>
                    </a:effectLst>
                  </a:rPr>
                  <a:t>Aclaración</a:t>
                </a:r>
                <a:r>
                  <a:rPr lang="es-AR" i="1" dirty="0"/>
                  <a:t>: el valor de arriba supone que falta exactamente un período para el próximo cupón y no incluye el valor del cupón del día en que está estimado el valor (valor </a:t>
                </a:r>
                <a:r>
                  <a:rPr lang="es-AR" i="1" dirty="0" err="1"/>
                  <a:t>ex-cupón</a:t>
                </a:r>
                <a:r>
                  <a:rPr lang="es-AR" i="1" dirty="0"/>
                  <a:t>)</a:t>
                </a:r>
              </a:p>
            </p:txBody>
          </p:sp>
        </mc:Choice>
        <mc:Fallback xmlns="">
          <p:sp>
            <p:nvSpPr>
              <p:cNvPr id="6" name="CuadroTexto 5">
                <a:extLst>
                  <a:ext uri="{FF2B5EF4-FFF2-40B4-BE49-F238E27FC236}">
                    <a16:creationId xmlns:a16="http://schemas.microsoft.com/office/drawing/2014/main" id="{6581A690-0F7B-4144-BA27-7994220ADCD8}"/>
                  </a:ext>
                </a:extLst>
              </p:cNvPr>
              <p:cNvSpPr txBox="1">
                <a:spLocks noRot="1" noChangeAspect="1" noMove="1" noResize="1" noEditPoints="1" noAdjustHandles="1" noChangeArrowheads="1" noChangeShapeType="1" noTextEdit="1"/>
              </p:cNvSpPr>
              <p:nvPr/>
            </p:nvSpPr>
            <p:spPr>
              <a:xfrm>
                <a:off x="1438273" y="1207550"/>
                <a:ext cx="10115551" cy="2147191"/>
              </a:xfrm>
              <a:prstGeom prst="rect">
                <a:avLst/>
              </a:prstGeom>
              <a:blipFill>
                <a:blip r:embed="rId2"/>
                <a:stretch>
                  <a:fillRect l="-542" b="-3977"/>
                </a:stretch>
              </a:blipFill>
            </p:spPr>
            <p:txBody>
              <a:bodyPr/>
              <a:lstStyle/>
              <a:p>
                <a:r>
                  <a:rPr lang="es-AR">
                    <a:noFill/>
                  </a:rPr>
                  <a:t> </a:t>
                </a:r>
              </a:p>
            </p:txBody>
          </p:sp>
        </mc:Fallback>
      </mc:AlternateContent>
      <p:sp>
        <p:nvSpPr>
          <p:cNvPr id="8" name="CuadroTexto 7">
            <a:extLst>
              <a:ext uri="{FF2B5EF4-FFF2-40B4-BE49-F238E27FC236}">
                <a16:creationId xmlns:a16="http://schemas.microsoft.com/office/drawing/2014/main" id="{0E88C95C-4006-4315-932F-5ECCA6A3D5CA}"/>
              </a:ext>
            </a:extLst>
          </p:cNvPr>
          <p:cNvSpPr txBox="1"/>
          <p:nvPr/>
        </p:nvSpPr>
        <p:spPr>
          <a:xfrm>
            <a:off x="1143001" y="3560978"/>
            <a:ext cx="6096000" cy="400110"/>
          </a:xfrm>
          <a:prstGeom prst="rect">
            <a:avLst/>
          </a:prstGeom>
          <a:noFill/>
        </p:spPr>
        <p:txBody>
          <a:bodyPr wrap="square">
            <a:spAutoFit/>
          </a:bodyPr>
          <a:lstStyle/>
          <a:p>
            <a:r>
              <a:rPr lang="es-AR" sz="2000" b="1" u="sng" dirty="0"/>
              <a:t>Valor de un Bono cero cupón</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176A4D5E-1FB7-491E-9AF6-7C1FE3D97F4D}"/>
                  </a:ext>
                </a:extLst>
              </p:cNvPr>
              <p:cNvSpPr txBox="1"/>
              <p:nvPr/>
            </p:nvSpPr>
            <p:spPr>
              <a:xfrm>
                <a:off x="1438273" y="4444324"/>
                <a:ext cx="6096000" cy="759760"/>
              </a:xfrm>
              <a:prstGeom prst="rect">
                <a:avLst/>
              </a:prstGeom>
              <a:noFill/>
            </p:spPr>
            <p:txBody>
              <a:bodyPr wrap="square">
                <a:spAutoFit/>
              </a:bodyPr>
              <a:lstStyle/>
              <a:p>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𝑉𝐴𝐿𝑂𝑅</m:t>
                        </m:r>
                      </m:e>
                      <m:sub>
                        <m:r>
                          <a:rPr lang="es-AR" b="0" i="1" smtClean="0">
                            <a:latin typeface="Cambria Math" panose="02040503050406030204" pitchFamily="18" charset="0"/>
                          </a:rPr>
                          <m:t>0</m:t>
                        </m:r>
                      </m:sub>
                    </m:sSub>
                  </m:oMath>
                </a14:m>
                <a:r>
                  <a:rPr lang="es-AR" dirty="0"/>
                  <a:t>=</a:t>
                </a:r>
                <a:r>
                  <a:rPr lang="es-AR" sz="2800" dirty="0"/>
                  <a:t> </a:t>
                </a:r>
                <a14:m>
                  <m:oMath xmlns:m="http://schemas.openxmlformats.org/officeDocument/2006/math">
                    <m:f>
                      <m:fPr>
                        <m:ctrlPr>
                          <a:rPr lang="es-AR" sz="2800" i="1" smtClean="0">
                            <a:latin typeface="Cambria Math" panose="02040503050406030204" pitchFamily="18" charset="0"/>
                          </a:rPr>
                        </m:ctrlPr>
                      </m:fPr>
                      <m:num>
                        <m:r>
                          <a:rPr lang="es-AR" sz="2800" b="0" i="1" smtClean="0">
                            <a:latin typeface="Cambria Math" panose="02040503050406030204" pitchFamily="18" charset="0"/>
                          </a:rPr>
                          <m:t>𝑁</m:t>
                        </m:r>
                      </m:num>
                      <m:den>
                        <m:sSup>
                          <m:sSupPr>
                            <m:ctrlPr>
                              <a:rPr lang="es-AR" sz="2800" b="0" i="1" smtClean="0">
                                <a:latin typeface="Cambria Math" panose="02040503050406030204" pitchFamily="18" charset="0"/>
                              </a:rPr>
                            </m:ctrlPr>
                          </m:sSupPr>
                          <m:e>
                            <m:r>
                              <a:rPr lang="es-AR" sz="2800" b="0" i="1" smtClean="0">
                                <a:latin typeface="Cambria Math" panose="02040503050406030204" pitchFamily="18" charset="0"/>
                              </a:rPr>
                              <m:t>(1+</m:t>
                            </m:r>
                            <m:sSub>
                              <m:sSubPr>
                                <m:ctrlPr>
                                  <a:rPr lang="es-AR" sz="2800" b="0" i="1" smtClean="0">
                                    <a:latin typeface="Cambria Math" panose="02040503050406030204" pitchFamily="18" charset="0"/>
                                  </a:rPr>
                                </m:ctrlPr>
                              </m:sSubPr>
                              <m:e>
                                <m:r>
                                  <a:rPr lang="es-AR" sz="2800" b="0" i="1" smtClean="0">
                                    <a:latin typeface="Cambria Math" panose="02040503050406030204" pitchFamily="18" charset="0"/>
                                  </a:rPr>
                                  <m:t>𝑘</m:t>
                                </m:r>
                              </m:e>
                              <m:sub>
                                <m:r>
                                  <a:rPr lang="es-AR" sz="2800" b="0" i="1" smtClean="0">
                                    <a:latin typeface="Cambria Math" panose="02040503050406030204" pitchFamily="18" charset="0"/>
                                  </a:rPr>
                                  <m:t>𝑛𝑚</m:t>
                                </m:r>
                              </m:sub>
                            </m:sSub>
                            <m:r>
                              <a:rPr lang="es-AR" sz="2800" b="0" i="1" smtClean="0">
                                <a:latin typeface="Cambria Math" panose="02040503050406030204" pitchFamily="18" charset="0"/>
                              </a:rPr>
                              <m:t>)</m:t>
                            </m:r>
                          </m:e>
                          <m:sup>
                            <m:r>
                              <a:rPr lang="es-AR" sz="2800" b="0" i="1" smtClean="0">
                                <a:latin typeface="Cambria Math" panose="02040503050406030204" pitchFamily="18" charset="0"/>
                              </a:rPr>
                              <m:t>𝑛𝑚</m:t>
                            </m:r>
                          </m:sup>
                        </m:sSup>
                      </m:den>
                    </m:f>
                  </m:oMath>
                </a14:m>
                <a:endParaRPr lang="es-AR" sz="2800" dirty="0"/>
              </a:p>
            </p:txBody>
          </p:sp>
        </mc:Choice>
        <mc:Fallback xmlns="">
          <p:sp>
            <p:nvSpPr>
              <p:cNvPr id="10" name="CuadroTexto 9">
                <a:extLst>
                  <a:ext uri="{FF2B5EF4-FFF2-40B4-BE49-F238E27FC236}">
                    <a16:creationId xmlns:a16="http://schemas.microsoft.com/office/drawing/2014/main" id="{176A4D5E-1FB7-491E-9AF6-7C1FE3D97F4D}"/>
                  </a:ext>
                </a:extLst>
              </p:cNvPr>
              <p:cNvSpPr txBox="1">
                <a:spLocks noRot="1" noChangeAspect="1" noMove="1" noResize="1" noEditPoints="1" noAdjustHandles="1" noChangeArrowheads="1" noChangeShapeType="1" noTextEdit="1"/>
              </p:cNvSpPr>
              <p:nvPr/>
            </p:nvSpPr>
            <p:spPr>
              <a:xfrm>
                <a:off x="1438273" y="4444324"/>
                <a:ext cx="6096000" cy="759760"/>
              </a:xfrm>
              <a:prstGeom prst="rect">
                <a:avLst/>
              </a:prstGeom>
              <a:blipFill>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831477E1-4C00-426F-910F-F91AEB07252E}"/>
                  </a:ext>
                </a:extLst>
              </p:cNvPr>
              <p:cNvSpPr txBox="1"/>
              <p:nvPr/>
            </p:nvSpPr>
            <p:spPr>
              <a:xfrm>
                <a:off x="3300410" y="5907318"/>
                <a:ext cx="6391275" cy="646331"/>
              </a:xfrm>
              <a:prstGeom prst="rect">
                <a:avLst/>
              </a:prstGeom>
              <a:noFill/>
            </p:spPr>
            <p:txBody>
              <a:bodyPr wrap="square" rtlCol="0">
                <a:spAutoFit/>
              </a:bodyPr>
              <a:lstStyle/>
              <a:p>
                <a:r>
                  <a:rPr lang="es-AR" b="1" dirty="0">
                    <a:effectLst/>
                  </a:rPr>
                  <a:t>Donde </a:t>
                </a:r>
                <a14:m>
                  <m:oMath xmlns:m="http://schemas.openxmlformats.org/officeDocument/2006/math">
                    <m:sSub>
                      <m:sSubPr>
                        <m:ctrlPr>
                          <a:rPr lang="es-AR" b="1" i="1" smtClean="0">
                            <a:effectLst/>
                            <a:latin typeface="Cambria Math" panose="02040503050406030204" pitchFamily="18" charset="0"/>
                          </a:rPr>
                        </m:ctrlPr>
                      </m:sSubPr>
                      <m:e>
                        <m:r>
                          <a:rPr lang="es-AR" b="1" i="1" smtClean="0">
                            <a:effectLst/>
                            <a:latin typeface="Cambria Math" panose="02040503050406030204" pitchFamily="18" charset="0"/>
                          </a:rPr>
                          <m:t>𝒌</m:t>
                        </m:r>
                      </m:e>
                      <m:sub>
                        <m:r>
                          <a:rPr lang="es-AR" b="1" i="1" smtClean="0">
                            <a:effectLst/>
                            <a:latin typeface="Cambria Math" panose="02040503050406030204" pitchFamily="18" charset="0"/>
                          </a:rPr>
                          <m:t>𝒕</m:t>
                        </m:r>
                      </m:sub>
                    </m:sSub>
                    <m:r>
                      <a:rPr lang="es-AR" b="1" i="0" smtClean="0">
                        <a:effectLst/>
                        <a:latin typeface="Cambria Math" panose="02040503050406030204" pitchFamily="18" charset="0"/>
                      </a:rPr>
                      <m:t> </m:t>
                    </m:r>
                  </m:oMath>
                </a14:m>
                <a:r>
                  <a:rPr lang="es-AR" b="1" dirty="0">
                    <a:effectLst/>
                  </a:rPr>
                  <a:t>es la tasa “spot</a:t>
                </a:r>
                <a:r>
                  <a:rPr lang="es-AR" b="1" dirty="0" smtClean="0">
                    <a:effectLst/>
                  </a:rPr>
                  <a:t>” efectiva </a:t>
                </a:r>
                <a:r>
                  <a:rPr lang="es-AR" b="1" dirty="0">
                    <a:effectLst/>
                  </a:rPr>
                  <a:t>correspondiente a Bonos cero cupón que vencen en el momento </a:t>
                </a:r>
                <a14:m>
                  <m:oMath xmlns:m="http://schemas.openxmlformats.org/officeDocument/2006/math">
                    <m:r>
                      <a:rPr lang="es-AR" b="1" i="1" smtClean="0">
                        <a:effectLst/>
                        <a:latin typeface="Cambria Math" panose="02040503050406030204" pitchFamily="18" charset="0"/>
                      </a:rPr>
                      <m:t>𝒕</m:t>
                    </m:r>
                  </m:oMath>
                </a14:m>
                <a:r>
                  <a:rPr lang="es-AR" b="1" dirty="0">
                    <a:effectLst/>
                  </a:rPr>
                  <a:t> </a:t>
                </a:r>
              </a:p>
            </p:txBody>
          </p:sp>
        </mc:Choice>
        <mc:Fallback xmlns="">
          <p:sp>
            <p:nvSpPr>
              <p:cNvPr id="11" name="CuadroTexto 10">
                <a:extLst>
                  <a:ext uri="{FF2B5EF4-FFF2-40B4-BE49-F238E27FC236}">
                    <a16:creationId xmlns:a16="http://schemas.microsoft.com/office/drawing/2014/main" id="{831477E1-4C00-426F-910F-F91AEB07252E}"/>
                  </a:ext>
                </a:extLst>
              </p:cNvPr>
              <p:cNvSpPr txBox="1">
                <a:spLocks noRot="1" noChangeAspect="1" noMove="1" noResize="1" noEditPoints="1" noAdjustHandles="1" noChangeArrowheads="1" noChangeShapeType="1" noTextEdit="1"/>
              </p:cNvSpPr>
              <p:nvPr/>
            </p:nvSpPr>
            <p:spPr>
              <a:xfrm>
                <a:off x="3300410" y="5907318"/>
                <a:ext cx="6391275" cy="646331"/>
              </a:xfrm>
              <a:prstGeom prst="rect">
                <a:avLst/>
              </a:prstGeom>
              <a:blipFill>
                <a:blip r:embed="rId4"/>
                <a:stretch>
                  <a:fillRect l="-763" t="-4717" b="-14151"/>
                </a:stretch>
              </a:blipFill>
            </p:spPr>
            <p:txBody>
              <a:bodyPr/>
              <a:lstStyle/>
              <a:p>
                <a:r>
                  <a:rPr lang="en-US">
                    <a:noFill/>
                  </a:rPr>
                  <a:t> </a:t>
                </a:r>
              </a:p>
            </p:txBody>
          </p:sp>
        </mc:Fallback>
      </mc:AlternateContent>
      <p:sp>
        <p:nvSpPr>
          <p:cNvPr id="12" name="Rectángulo 11">
            <a:extLst>
              <a:ext uri="{FF2B5EF4-FFF2-40B4-BE49-F238E27FC236}">
                <a16:creationId xmlns:a16="http://schemas.microsoft.com/office/drawing/2014/main" id="{AB086938-55A8-4BBC-A49C-375E228BC85E}"/>
              </a:ext>
            </a:extLst>
          </p:cNvPr>
          <p:cNvSpPr/>
          <p:nvPr/>
        </p:nvSpPr>
        <p:spPr>
          <a:xfrm>
            <a:off x="3333750" y="5876925"/>
            <a:ext cx="6419850" cy="752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880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D8A8C7-781B-4A14-A5C3-A9D670B76CAE}"/>
              </a:ext>
            </a:extLst>
          </p:cNvPr>
          <p:cNvSpPr txBox="1"/>
          <p:nvPr/>
        </p:nvSpPr>
        <p:spPr>
          <a:xfrm>
            <a:off x="2381249" y="504825"/>
            <a:ext cx="7572375" cy="400110"/>
          </a:xfrm>
          <a:prstGeom prst="rect">
            <a:avLst/>
          </a:prstGeom>
          <a:noFill/>
        </p:spPr>
        <p:txBody>
          <a:bodyPr wrap="square" rtlCol="0">
            <a:spAutoFit/>
          </a:bodyPr>
          <a:lstStyle/>
          <a:p>
            <a:r>
              <a:rPr lang="es-AR" sz="2000" b="1" u="sng" dirty="0"/>
              <a:t>Motivos por los que cambia el valor de un Bono Típico:</a:t>
            </a:r>
          </a:p>
        </p:txBody>
      </p:sp>
      <p:sp>
        <p:nvSpPr>
          <p:cNvPr id="3" name="CuadroTexto 2">
            <a:extLst>
              <a:ext uri="{FF2B5EF4-FFF2-40B4-BE49-F238E27FC236}">
                <a16:creationId xmlns:a16="http://schemas.microsoft.com/office/drawing/2014/main" id="{EFCE2F19-B6EB-464C-A115-339F1D5CA10B}"/>
              </a:ext>
            </a:extLst>
          </p:cNvPr>
          <p:cNvSpPr txBox="1"/>
          <p:nvPr/>
        </p:nvSpPr>
        <p:spPr>
          <a:xfrm>
            <a:off x="771524" y="1514475"/>
            <a:ext cx="9858375" cy="4524315"/>
          </a:xfrm>
          <a:prstGeom prst="rect">
            <a:avLst/>
          </a:prstGeom>
          <a:noFill/>
        </p:spPr>
        <p:txBody>
          <a:bodyPr wrap="square" rtlCol="0">
            <a:spAutoFit/>
          </a:bodyPr>
          <a:lstStyle/>
          <a:p>
            <a:pPr marL="342900" indent="-342900">
              <a:buAutoNum type="arabicParenR"/>
            </a:pPr>
            <a:r>
              <a:rPr lang="es-AR" b="1" i="1" dirty="0"/>
              <a:t>Un cambio en el costo de oportunidad del capital</a:t>
            </a:r>
            <a:r>
              <a:rPr lang="es-AR" dirty="0"/>
              <a:t>:</a:t>
            </a:r>
          </a:p>
          <a:p>
            <a:endParaRPr lang="es-AR" dirty="0"/>
          </a:p>
          <a:p>
            <a:r>
              <a:rPr lang="es-AR" dirty="0"/>
              <a:t>1.1) debido a un cambio en el riesgo de “default”</a:t>
            </a:r>
          </a:p>
          <a:p>
            <a:r>
              <a:rPr lang="es-AR" dirty="0"/>
              <a:t>1.2) debido a un cambio en el retorno exigido, sin que haya habido un cambio en el             riesgo de “default” (cambio en la tasa de inflación esperada, cambio en la tasa que ofrece un Bono sin riesgo)</a:t>
            </a:r>
          </a:p>
          <a:p>
            <a:endParaRPr lang="es-AR" dirty="0"/>
          </a:p>
          <a:p>
            <a:r>
              <a:rPr lang="es-AR" dirty="0"/>
              <a:t>A mayor costo de oportunidad, menor valor tiene el Bono.</a:t>
            </a:r>
          </a:p>
          <a:p>
            <a:endParaRPr lang="es-AR" dirty="0"/>
          </a:p>
          <a:p>
            <a:pPr marL="342900" indent="-342900">
              <a:buAutoNum type="arabicParenR"/>
            </a:pPr>
            <a:endParaRPr lang="es-AR" dirty="0"/>
          </a:p>
          <a:p>
            <a:r>
              <a:rPr lang="es-AR" dirty="0"/>
              <a:t>2) </a:t>
            </a:r>
            <a:r>
              <a:rPr lang="es-AR" b="1" i="1" dirty="0"/>
              <a:t>El paso del tiempo</a:t>
            </a:r>
          </a:p>
          <a:p>
            <a:endParaRPr lang="es-AR" dirty="0"/>
          </a:p>
          <a:p>
            <a:r>
              <a:rPr lang="es-AR" dirty="0"/>
              <a:t>El efecto del paso del tiempo sobre el valor, depende de:</a:t>
            </a:r>
          </a:p>
          <a:p>
            <a:pPr marL="342900" indent="-342900">
              <a:buAutoNum type="alphaLcParenR"/>
            </a:pPr>
            <a:r>
              <a:rPr lang="es-AR" dirty="0" smtClean="0"/>
              <a:t>Si </a:t>
            </a:r>
            <a:r>
              <a:rPr lang="es-AR" dirty="0"/>
              <a:t>estamos pasando de una fecha de pago de cupones a </a:t>
            </a:r>
            <a:r>
              <a:rPr lang="es-AR" dirty="0" smtClean="0"/>
              <a:t>otra o no nos estamos moviendo entre dos fechas de pago.</a:t>
            </a:r>
            <a:endParaRPr lang="es-AR" dirty="0"/>
          </a:p>
          <a:p>
            <a:pPr marL="342900" indent="-342900">
              <a:buAutoNum type="alphaLcParenR"/>
            </a:pPr>
            <a:r>
              <a:rPr lang="es-AR" dirty="0"/>
              <a:t>De la relación entre la tasa de descuento de los flujos y la tasa del cupón</a:t>
            </a:r>
          </a:p>
        </p:txBody>
      </p:sp>
    </p:spTree>
    <p:extLst>
      <p:ext uri="{BB962C8B-B14F-4D97-AF65-F5344CB8AC3E}">
        <p14:creationId xmlns:p14="http://schemas.microsoft.com/office/powerpoint/2010/main" val="233568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E8CC95F-DDB4-4AEF-BBE1-F8B541C5EB4A}"/>
              </a:ext>
            </a:extLst>
          </p:cNvPr>
          <p:cNvSpPr txBox="1"/>
          <p:nvPr/>
        </p:nvSpPr>
        <p:spPr>
          <a:xfrm>
            <a:off x="3048000" y="301109"/>
            <a:ext cx="6096000" cy="369332"/>
          </a:xfrm>
          <a:prstGeom prst="rect">
            <a:avLst/>
          </a:prstGeom>
          <a:noFill/>
        </p:spPr>
        <p:txBody>
          <a:bodyPr wrap="square">
            <a:spAutoFit/>
          </a:bodyPr>
          <a:lstStyle/>
          <a:p>
            <a:r>
              <a:rPr lang="es-AR" sz="1800" b="1" u="sng" dirty="0"/>
              <a:t>Fuentes de rentabilidad de un Bono Típico</a:t>
            </a:r>
          </a:p>
        </p:txBody>
      </p:sp>
      <p:sp>
        <p:nvSpPr>
          <p:cNvPr id="5" name="CuadroTexto 4">
            <a:extLst>
              <a:ext uri="{FF2B5EF4-FFF2-40B4-BE49-F238E27FC236}">
                <a16:creationId xmlns:a16="http://schemas.microsoft.com/office/drawing/2014/main" id="{BB0729F7-7FE0-4EBA-90C9-A8368653DFD9}"/>
              </a:ext>
            </a:extLst>
          </p:cNvPr>
          <p:cNvSpPr txBox="1"/>
          <p:nvPr/>
        </p:nvSpPr>
        <p:spPr>
          <a:xfrm>
            <a:off x="1209675" y="2009775"/>
            <a:ext cx="10788787" cy="2585323"/>
          </a:xfrm>
          <a:prstGeom prst="rect">
            <a:avLst/>
          </a:prstGeom>
          <a:noFill/>
        </p:spPr>
        <p:txBody>
          <a:bodyPr wrap="none" rtlCol="0">
            <a:spAutoFit/>
          </a:bodyPr>
          <a:lstStyle/>
          <a:p>
            <a:pPr marL="342900" indent="-342900">
              <a:buAutoNum type="arabicParenR"/>
            </a:pPr>
            <a:r>
              <a:rPr lang="es-AR" dirty="0"/>
              <a:t>El cobro de los cupones</a:t>
            </a:r>
          </a:p>
          <a:p>
            <a:pPr marL="342900" indent="-342900">
              <a:buAutoNum type="arabicParenR"/>
            </a:pPr>
            <a:endParaRPr lang="es-AR" dirty="0"/>
          </a:p>
          <a:p>
            <a:pPr marL="342900" indent="-342900">
              <a:buAutoNum type="arabicParenR"/>
            </a:pPr>
            <a:endParaRPr lang="es-AR" dirty="0"/>
          </a:p>
          <a:p>
            <a:pPr marL="342900" indent="-342900" algn="just">
              <a:buAutoNum type="arabicParenR"/>
            </a:pPr>
            <a:r>
              <a:rPr lang="es-AR" dirty="0"/>
              <a:t>La ganancia de capital (diferencia entre el Valor Nominal y el precio de compra o diferencia </a:t>
            </a:r>
          </a:p>
          <a:p>
            <a:pPr algn="just"/>
            <a:r>
              <a:rPr lang="es-AR" dirty="0"/>
              <a:t> entre el precio de venta y el precio de compra, según se conserve el Bono hasta su vencimiento o no)</a:t>
            </a:r>
          </a:p>
          <a:p>
            <a:pPr algn="just"/>
            <a:endParaRPr lang="es-AR" dirty="0"/>
          </a:p>
          <a:p>
            <a:pPr algn="just"/>
            <a:endParaRPr lang="es-AR" dirty="0"/>
          </a:p>
          <a:p>
            <a:pPr algn="just"/>
            <a:r>
              <a:rPr lang="es-AR" dirty="0"/>
              <a:t>3) La reinversión de los flujos positivos (reinversión de los cupones y del Valor Nominal o reinversión </a:t>
            </a:r>
          </a:p>
          <a:p>
            <a:pPr algn="just"/>
            <a:r>
              <a:rPr lang="es-AR" dirty="0"/>
              <a:t> de los cupones y del precio de venta, según se conserve el Bono hasta su vencimiento o no)</a:t>
            </a:r>
          </a:p>
        </p:txBody>
      </p:sp>
    </p:spTree>
    <p:extLst>
      <p:ext uri="{BB962C8B-B14F-4D97-AF65-F5344CB8AC3E}">
        <p14:creationId xmlns:p14="http://schemas.microsoft.com/office/powerpoint/2010/main" val="80078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754F493-F87C-4511-82BF-E322987359D0}"/>
              </a:ext>
            </a:extLst>
          </p:cNvPr>
          <p:cNvSpPr txBox="1"/>
          <p:nvPr/>
        </p:nvSpPr>
        <p:spPr>
          <a:xfrm flipH="1">
            <a:off x="3217543" y="400050"/>
            <a:ext cx="7440931" cy="400110"/>
          </a:xfrm>
          <a:prstGeom prst="rect">
            <a:avLst/>
          </a:prstGeom>
          <a:noFill/>
        </p:spPr>
        <p:txBody>
          <a:bodyPr wrap="square" rtlCol="0">
            <a:spAutoFit/>
          </a:bodyPr>
          <a:lstStyle/>
          <a:p>
            <a:r>
              <a:rPr lang="es-AR" sz="2000" b="1" u="sng" dirty="0"/>
              <a:t>Medidas de rentabilidad de un Bono Típico</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69F3FD9C-24CE-4384-B493-00DDA7AB9334}"/>
                  </a:ext>
                </a:extLst>
              </p:cNvPr>
              <p:cNvSpPr txBox="1"/>
              <p:nvPr/>
            </p:nvSpPr>
            <p:spPr>
              <a:xfrm>
                <a:off x="1082036" y="1466849"/>
                <a:ext cx="5433063" cy="484172"/>
              </a:xfrm>
              <a:prstGeom prst="rect">
                <a:avLst/>
              </a:prstGeom>
              <a:noFill/>
            </p:spPr>
            <p:txBody>
              <a:bodyPr wrap="square" rtlCol="0">
                <a:spAutoFit/>
              </a:bodyPr>
              <a:lstStyle/>
              <a:p>
                <a:r>
                  <a:rPr lang="es-AR" dirty="0"/>
                  <a:t>1) Retorno Corriente (</a:t>
                </a:r>
                <a:r>
                  <a:rPr lang="es-AR" dirty="0" err="1"/>
                  <a:t>Current</a:t>
                </a:r>
                <a:r>
                  <a:rPr lang="es-AR" dirty="0"/>
                  <a:t> </a:t>
                </a:r>
                <a:r>
                  <a:rPr lang="es-AR" dirty="0" err="1"/>
                  <a:t>Yield</a:t>
                </a:r>
                <a:r>
                  <a:rPr lang="es-AR" dirty="0"/>
                  <a:t>)  = </a:t>
                </a:r>
                <a14:m>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𝑇</m:t>
                        </m:r>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𝑁</m:t>
                        </m:r>
                      </m:num>
                      <m:den>
                        <m:r>
                          <a:rPr lang="es-AR" b="0" i="1" smtClean="0">
                            <a:latin typeface="Cambria Math" panose="02040503050406030204" pitchFamily="18" charset="0"/>
                          </a:rPr>
                          <m:t>𝑃𝑟𝑒𝑐𝑖𝑜</m:t>
                        </m:r>
                      </m:den>
                    </m:f>
                  </m:oMath>
                </a14:m>
                <a:endParaRPr lang="es-AR" dirty="0"/>
              </a:p>
            </p:txBody>
          </p:sp>
        </mc:Choice>
        <mc:Fallback xmlns="">
          <p:sp>
            <p:nvSpPr>
              <p:cNvPr id="3" name="CuadroTexto 2">
                <a:extLst>
                  <a:ext uri="{FF2B5EF4-FFF2-40B4-BE49-F238E27FC236}">
                    <a16:creationId xmlns:a16="http://schemas.microsoft.com/office/drawing/2014/main" id="{69F3FD9C-24CE-4384-B493-00DDA7AB9334}"/>
                  </a:ext>
                </a:extLst>
              </p:cNvPr>
              <p:cNvSpPr txBox="1">
                <a:spLocks noRot="1" noChangeAspect="1" noMove="1" noResize="1" noEditPoints="1" noAdjustHandles="1" noChangeArrowheads="1" noChangeShapeType="1" noTextEdit="1"/>
              </p:cNvSpPr>
              <p:nvPr/>
            </p:nvSpPr>
            <p:spPr>
              <a:xfrm>
                <a:off x="1082036" y="1466849"/>
                <a:ext cx="5433063" cy="484172"/>
              </a:xfrm>
              <a:prstGeom prst="rect">
                <a:avLst/>
              </a:prstGeom>
              <a:blipFill>
                <a:blip r:embed="rId2"/>
                <a:stretch>
                  <a:fillRect l="-897" b="-8861"/>
                </a:stretch>
              </a:blipFill>
            </p:spPr>
            <p:txBody>
              <a:bodyPr/>
              <a:lstStyle/>
              <a:p>
                <a:r>
                  <a:rPr lang="es-AR">
                    <a:noFill/>
                  </a:rPr>
                  <a:t> </a:t>
                </a:r>
              </a:p>
            </p:txBody>
          </p:sp>
        </mc:Fallback>
      </mc:AlternateContent>
      <p:sp>
        <p:nvSpPr>
          <p:cNvPr id="4" name="CuadroTexto 3">
            <a:extLst>
              <a:ext uri="{FF2B5EF4-FFF2-40B4-BE49-F238E27FC236}">
                <a16:creationId xmlns:a16="http://schemas.microsoft.com/office/drawing/2014/main" id="{28216FFC-8E6B-46DA-B081-A746140D02C2}"/>
              </a:ext>
            </a:extLst>
          </p:cNvPr>
          <p:cNvSpPr txBox="1"/>
          <p:nvPr/>
        </p:nvSpPr>
        <p:spPr>
          <a:xfrm flipH="1">
            <a:off x="1082035" y="3059668"/>
            <a:ext cx="3594739" cy="923330"/>
          </a:xfrm>
          <a:prstGeom prst="rect">
            <a:avLst/>
          </a:prstGeom>
          <a:noFill/>
        </p:spPr>
        <p:txBody>
          <a:bodyPr wrap="square" rtlCol="0">
            <a:spAutoFit/>
          </a:bodyPr>
          <a:lstStyle/>
          <a:p>
            <a:r>
              <a:rPr lang="es-AR" dirty="0"/>
              <a:t>2) TIR (</a:t>
            </a:r>
            <a:r>
              <a:rPr lang="es-AR" dirty="0" err="1"/>
              <a:t>Yield</a:t>
            </a:r>
            <a:r>
              <a:rPr lang="es-AR" dirty="0"/>
              <a:t> </a:t>
            </a:r>
            <a:r>
              <a:rPr lang="es-AR" dirty="0" err="1"/>
              <a:t>to</a:t>
            </a:r>
            <a:r>
              <a:rPr lang="es-AR" dirty="0"/>
              <a:t> </a:t>
            </a:r>
            <a:r>
              <a:rPr lang="es-AR" dirty="0" err="1"/>
              <a:t>Maturity</a:t>
            </a:r>
            <a:r>
              <a:rPr lang="es-AR" dirty="0"/>
              <a:t>) </a:t>
            </a:r>
          </a:p>
          <a:p>
            <a:endParaRPr lang="es-AR" dirty="0"/>
          </a:p>
          <a:p>
            <a:endParaRPr lang="es-AR"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B638A57-BDA4-4048-B908-E6537E6A7470}"/>
                  </a:ext>
                </a:extLst>
              </p:cNvPr>
              <p:cNvSpPr txBox="1"/>
              <p:nvPr/>
            </p:nvSpPr>
            <p:spPr>
              <a:xfrm>
                <a:off x="1009650" y="3721516"/>
                <a:ext cx="10915650" cy="666593"/>
              </a:xfrm>
              <a:prstGeom prst="rect">
                <a:avLst/>
              </a:prstGeom>
              <a:noFill/>
            </p:spPr>
            <p:txBody>
              <a:bodyPr wrap="square">
                <a:spAutoFit/>
              </a:bodyPr>
              <a:lstStyle/>
              <a:p>
                <a14:m>
                  <m:oMath xmlns:m="http://schemas.openxmlformats.org/officeDocument/2006/math">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𝑃𝑟𝑒𝑐𝑖𝑜</m:t>
                        </m:r>
                      </m:e>
                      <m:sub>
                        <m:r>
                          <a:rPr lang="es-AR" sz="2400" b="0" i="1" smtClean="0">
                            <a:latin typeface="Cambria Math" panose="02040503050406030204" pitchFamily="18" charset="0"/>
                          </a:rPr>
                          <m:t>0</m:t>
                        </m:r>
                      </m:sub>
                    </m:sSub>
                  </m:oMath>
                </a14:m>
                <a:r>
                  <a:rPr lang="es-AR" sz="2400" dirty="0"/>
                  <a:t>= </a:t>
                </a:r>
                <a14:m>
                  <m:oMath xmlns:m="http://schemas.openxmlformats.org/officeDocument/2006/math">
                    <m:f>
                      <m:fPr>
                        <m:ctrlPr>
                          <a:rPr lang="es-AR" sz="2400" i="1" smtClean="0">
                            <a:latin typeface="Cambria Math" panose="02040503050406030204" pitchFamily="18" charset="0"/>
                          </a:rPr>
                        </m:ctrlPr>
                      </m:fPr>
                      <m:num>
                        <m:r>
                          <a:rPr lang="es-AR" sz="2400" b="0" i="1" smtClean="0">
                            <a:latin typeface="Cambria Math" panose="02040503050406030204" pitchFamily="18" charset="0"/>
                          </a:rPr>
                          <m:t>𝐶</m:t>
                        </m:r>
                      </m:num>
                      <m:den>
                        <m:r>
                          <a:rPr lang="es-AR" sz="2400" b="0" i="1" smtClean="0">
                            <a:latin typeface="Cambria Math" panose="02040503050406030204" pitchFamily="18" charset="0"/>
                          </a:rPr>
                          <m:t>(1+</m:t>
                        </m:r>
                        <m:r>
                          <a:rPr lang="es-AR" sz="2400" b="0" i="1" smtClean="0">
                            <a:latin typeface="Cambria Math" panose="02040503050406030204" pitchFamily="18" charset="0"/>
                          </a:rPr>
                          <m:t>𝑇𝐼𝑅</m:t>
                        </m:r>
                        <m:r>
                          <a:rPr lang="es-AR" sz="2400" b="0" i="1" smtClean="0">
                            <a:latin typeface="Cambria Math" panose="02040503050406030204" pitchFamily="18" charset="0"/>
                          </a:rPr>
                          <m:t>)</m:t>
                        </m:r>
                      </m:den>
                    </m:f>
                    <m:r>
                      <a:rPr lang="es-AR" sz="2400" b="0" i="0" smtClean="0">
                        <a:latin typeface="Cambria Math" panose="02040503050406030204" pitchFamily="18" charset="0"/>
                      </a:rPr>
                      <m:t>+</m:t>
                    </m:r>
                    <m:f>
                      <m:fPr>
                        <m:ctrlPr>
                          <a:rPr lang="es-AR" sz="2400" i="1" smtClean="0">
                            <a:latin typeface="Cambria Math" panose="02040503050406030204" pitchFamily="18" charset="0"/>
                          </a:rPr>
                        </m:ctrlPr>
                      </m:fPr>
                      <m:num>
                        <m:r>
                          <a:rPr lang="es-AR" sz="2400" b="0" i="1" smtClean="0">
                            <a:latin typeface="Cambria Math" panose="02040503050406030204" pitchFamily="18" charset="0"/>
                          </a:rPr>
                          <m:t>𝐶</m:t>
                        </m:r>
                      </m:num>
                      <m:den>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(1+</m:t>
                            </m:r>
                            <m:r>
                              <a:rPr lang="es-AR" sz="2400" b="0" i="1" smtClean="0">
                                <a:latin typeface="Cambria Math" panose="02040503050406030204" pitchFamily="18" charset="0"/>
                              </a:rPr>
                              <m:t>𝑇𝐼𝑅</m:t>
                            </m:r>
                            <m:r>
                              <a:rPr lang="es-AR" sz="2400" b="0" i="1" smtClean="0">
                                <a:latin typeface="Cambria Math" panose="02040503050406030204" pitchFamily="18" charset="0"/>
                              </a:rPr>
                              <m:t>)</m:t>
                            </m:r>
                          </m:e>
                          <m:sup>
                            <m:r>
                              <a:rPr lang="es-AR" sz="2400" b="0" i="1" smtClean="0">
                                <a:latin typeface="Cambria Math" panose="02040503050406030204" pitchFamily="18" charset="0"/>
                              </a:rPr>
                              <m:t>2</m:t>
                            </m:r>
                          </m:sup>
                        </m:sSup>
                      </m:den>
                    </m:f>
                    <m:r>
                      <a:rPr lang="es-AR" sz="2400" b="0" i="0" smtClean="0">
                        <a:latin typeface="Cambria Math" panose="02040503050406030204" pitchFamily="18" charset="0"/>
                      </a:rPr>
                      <m:t>+</m:t>
                    </m:r>
                    <m:f>
                      <m:fPr>
                        <m:ctrlPr>
                          <a:rPr lang="es-AR" sz="2400" i="1" smtClean="0">
                            <a:latin typeface="Cambria Math" panose="02040503050406030204" pitchFamily="18" charset="0"/>
                          </a:rPr>
                        </m:ctrlPr>
                      </m:fPr>
                      <m:num>
                        <m:r>
                          <a:rPr lang="es-AR" sz="2400" b="0" i="1" smtClean="0">
                            <a:latin typeface="Cambria Math" panose="02040503050406030204" pitchFamily="18" charset="0"/>
                          </a:rPr>
                          <m:t>𝐶</m:t>
                        </m:r>
                      </m:num>
                      <m:den>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(1+</m:t>
                            </m:r>
                            <m:r>
                              <a:rPr lang="es-AR" sz="2400" b="0" i="1" smtClean="0">
                                <a:latin typeface="Cambria Math" panose="02040503050406030204" pitchFamily="18" charset="0"/>
                              </a:rPr>
                              <m:t>𝑇𝐼𝑅</m:t>
                            </m:r>
                            <m:r>
                              <a:rPr lang="es-AR" sz="2400" b="0" i="1" smtClean="0">
                                <a:latin typeface="Cambria Math" panose="02040503050406030204" pitchFamily="18" charset="0"/>
                              </a:rPr>
                              <m:t>)</m:t>
                            </m:r>
                          </m:e>
                          <m:sup>
                            <m:r>
                              <a:rPr lang="es-AR" sz="2400" b="0" i="1" smtClean="0">
                                <a:latin typeface="Cambria Math" panose="02040503050406030204" pitchFamily="18" charset="0"/>
                              </a:rPr>
                              <m:t>3</m:t>
                            </m:r>
                          </m:sup>
                        </m:sSup>
                      </m:den>
                    </m:f>
                    <m:r>
                      <a:rPr lang="es-AR" sz="2400" b="0" i="0" smtClean="0">
                        <a:latin typeface="Cambria Math" panose="02040503050406030204" pitchFamily="18" charset="0"/>
                      </a:rPr>
                      <m:t>+…+</m:t>
                    </m:r>
                    <m:f>
                      <m:fPr>
                        <m:ctrlPr>
                          <a:rPr lang="es-AR" sz="2400" i="1" smtClean="0">
                            <a:latin typeface="Cambria Math" panose="02040503050406030204" pitchFamily="18" charset="0"/>
                          </a:rPr>
                        </m:ctrlPr>
                      </m:fPr>
                      <m:num>
                        <m:r>
                          <a:rPr lang="es-AR" sz="2400" b="0" i="1" smtClean="0">
                            <a:latin typeface="Cambria Math" panose="02040503050406030204" pitchFamily="18" charset="0"/>
                          </a:rPr>
                          <m:t>𝐶</m:t>
                        </m:r>
                      </m:num>
                      <m:den>
                        <m:sSup>
                          <m:sSupPr>
                            <m:ctrlPr>
                              <a:rPr lang="es-AR" sz="2400" b="0" i="1" smtClean="0">
                                <a:latin typeface="Cambria Math" panose="02040503050406030204" pitchFamily="18" charset="0"/>
                              </a:rPr>
                            </m:ctrlPr>
                          </m:sSupPr>
                          <m:e>
                            <m:d>
                              <m:dPr>
                                <m:ctrlPr>
                                  <a:rPr lang="es-AR" sz="2400" b="0" i="1" smtClean="0">
                                    <a:latin typeface="Cambria Math" panose="02040503050406030204" pitchFamily="18" charset="0"/>
                                  </a:rPr>
                                </m:ctrlPr>
                              </m:dPr>
                              <m:e>
                                <m:r>
                                  <a:rPr lang="es-AR" sz="2400" b="0" i="1" smtClean="0">
                                    <a:latin typeface="Cambria Math" panose="02040503050406030204" pitchFamily="18" charset="0"/>
                                  </a:rPr>
                                  <m:t>1+</m:t>
                                </m:r>
                                <m:r>
                                  <a:rPr lang="es-AR" sz="2400" b="0" i="1" smtClean="0">
                                    <a:latin typeface="Cambria Math" panose="02040503050406030204" pitchFamily="18" charset="0"/>
                                  </a:rPr>
                                  <m:t>𝑇𝐼𝑅</m:t>
                                </m:r>
                              </m:e>
                            </m:d>
                          </m:e>
                          <m:sup>
                            <m:r>
                              <a:rPr lang="es-AR" sz="2400" b="0" i="1" smtClean="0">
                                <a:latin typeface="Cambria Math" panose="02040503050406030204" pitchFamily="18" charset="0"/>
                              </a:rPr>
                              <m:t>𝑛𝑚</m:t>
                            </m:r>
                            <m:r>
                              <a:rPr lang="es-AR" sz="2400" b="0" i="1" smtClean="0">
                                <a:latin typeface="Cambria Math" panose="02040503050406030204" pitchFamily="18" charset="0"/>
                              </a:rPr>
                              <m:t>−1</m:t>
                            </m:r>
                          </m:sup>
                        </m:sSup>
                      </m:den>
                    </m:f>
                    <m:r>
                      <a:rPr lang="es-AR" sz="2400" b="0" i="0" smtClean="0">
                        <a:latin typeface="Cambria Math" panose="02040503050406030204" pitchFamily="18" charset="0"/>
                      </a:rPr>
                      <m:t> +</m:t>
                    </m:r>
                    <m:f>
                      <m:fPr>
                        <m:ctrlPr>
                          <a:rPr lang="es-AR" sz="2400" i="1" smtClean="0">
                            <a:latin typeface="Cambria Math" panose="02040503050406030204" pitchFamily="18" charset="0"/>
                          </a:rPr>
                        </m:ctrlPr>
                      </m:fPr>
                      <m:num>
                        <m:r>
                          <a:rPr lang="es-AR" sz="2400" b="0" i="1" smtClean="0">
                            <a:latin typeface="Cambria Math" panose="02040503050406030204" pitchFamily="18" charset="0"/>
                          </a:rPr>
                          <m:t>𝐶</m:t>
                        </m:r>
                        <m:r>
                          <a:rPr lang="es-AR" sz="2400" b="0" i="1" smtClean="0">
                            <a:latin typeface="Cambria Math" panose="02040503050406030204" pitchFamily="18" charset="0"/>
                          </a:rPr>
                          <m:t>+</m:t>
                        </m:r>
                        <m:r>
                          <a:rPr lang="es-AR" sz="2400" b="0" i="1" smtClean="0">
                            <a:latin typeface="Cambria Math" panose="02040503050406030204" pitchFamily="18" charset="0"/>
                          </a:rPr>
                          <m:t>𝑁</m:t>
                        </m:r>
                      </m:num>
                      <m:den>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(1+</m:t>
                            </m:r>
                            <m:r>
                              <a:rPr lang="es-AR" sz="2400" b="0" i="1" smtClean="0">
                                <a:latin typeface="Cambria Math" panose="02040503050406030204" pitchFamily="18" charset="0"/>
                              </a:rPr>
                              <m:t>𝑇𝐼𝑅</m:t>
                            </m:r>
                            <m:r>
                              <a:rPr lang="es-AR" sz="2400" b="0" i="1" smtClean="0">
                                <a:latin typeface="Cambria Math" panose="02040503050406030204" pitchFamily="18" charset="0"/>
                              </a:rPr>
                              <m:t>)</m:t>
                            </m:r>
                          </m:e>
                          <m:sup>
                            <m:r>
                              <a:rPr lang="es-AR" sz="2400" b="0" i="1" smtClean="0">
                                <a:latin typeface="Cambria Math" panose="02040503050406030204" pitchFamily="18" charset="0"/>
                              </a:rPr>
                              <m:t>𝑛𝑚</m:t>
                            </m:r>
                          </m:sup>
                        </m:sSup>
                      </m:den>
                    </m:f>
                  </m:oMath>
                </a14:m>
                <a:endParaRPr lang="es-AR" sz="2400" dirty="0"/>
              </a:p>
            </p:txBody>
          </p:sp>
        </mc:Choice>
        <mc:Fallback xmlns="">
          <p:sp>
            <p:nvSpPr>
              <p:cNvPr id="6" name="CuadroTexto 5">
                <a:extLst>
                  <a:ext uri="{FF2B5EF4-FFF2-40B4-BE49-F238E27FC236}">
                    <a16:creationId xmlns:a16="http://schemas.microsoft.com/office/drawing/2014/main" id="{DB638A57-BDA4-4048-B908-E6537E6A7470}"/>
                  </a:ext>
                </a:extLst>
              </p:cNvPr>
              <p:cNvSpPr txBox="1">
                <a:spLocks noRot="1" noChangeAspect="1" noMove="1" noResize="1" noEditPoints="1" noAdjustHandles="1" noChangeArrowheads="1" noChangeShapeType="1" noTextEdit="1"/>
              </p:cNvSpPr>
              <p:nvPr/>
            </p:nvSpPr>
            <p:spPr>
              <a:xfrm>
                <a:off x="1009650" y="3721516"/>
                <a:ext cx="10915650" cy="666593"/>
              </a:xfrm>
              <a:prstGeom prst="rect">
                <a:avLst/>
              </a:prstGeom>
              <a:blipFill>
                <a:blip r:embed="rId3"/>
                <a:stretch>
                  <a:fillRect b="-909"/>
                </a:stretch>
              </a:blipFill>
            </p:spPr>
            <p:txBody>
              <a:bodyPr/>
              <a:lstStyle/>
              <a:p>
                <a:r>
                  <a:rPr lang="es-AR">
                    <a:noFill/>
                  </a:rPr>
                  <a:t> </a:t>
                </a:r>
              </a:p>
            </p:txBody>
          </p:sp>
        </mc:Fallback>
      </mc:AlternateContent>
      <p:sp>
        <p:nvSpPr>
          <p:cNvPr id="7" name="CuadroTexto 6">
            <a:extLst>
              <a:ext uri="{FF2B5EF4-FFF2-40B4-BE49-F238E27FC236}">
                <a16:creationId xmlns:a16="http://schemas.microsoft.com/office/drawing/2014/main" id="{F35D7EC2-8571-4C8D-A63C-85423FF7A6B1}"/>
              </a:ext>
            </a:extLst>
          </p:cNvPr>
          <p:cNvSpPr txBox="1"/>
          <p:nvPr/>
        </p:nvSpPr>
        <p:spPr>
          <a:xfrm flipH="1">
            <a:off x="1082034" y="5410594"/>
            <a:ext cx="5966465" cy="369332"/>
          </a:xfrm>
          <a:prstGeom prst="rect">
            <a:avLst/>
          </a:prstGeom>
          <a:noFill/>
        </p:spPr>
        <p:txBody>
          <a:bodyPr wrap="square" rtlCol="0">
            <a:spAutoFit/>
          </a:bodyPr>
          <a:lstStyle/>
          <a:p>
            <a:r>
              <a:rPr lang="es-AR" dirty="0"/>
              <a:t>3) TIR Modificada (Total </a:t>
            </a:r>
            <a:r>
              <a:rPr lang="es-AR" dirty="0" err="1"/>
              <a:t>Return</a:t>
            </a:r>
            <a:r>
              <a:rPr lang="es-AR" dirty="0"/>
              <a:t>) </a:t>
            </a:r>
          </a:p>
        </p:txBody>
      </p:sp>
    </p:spTree>
    <p:extLst>
      <p:ext uri="{BB962C8B-B14F-4D97-AF65-F5344CB8AC3E}">
        <p14:creationId xmlns:p14="http://schemas.microsoft.com/office/powerpoint/2010/main" val="159940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1FD8366C-4B14-451D-982E-6D0CEC17CFEF}"/>
                  </a:ext>
                </a:extLst>
              </p:cNvPr>
              <p:cNvSpPr txBox="1"/>
              <p:nvPr/>
            </p:nvSpPr>
            <p:spPr>
              <a:xfrm>
                <a:off x="742949" y="485775"/>
                <a:ext cx="9705975" cy="2062103"/>
              </a:xfrm>
              <a:prstGeom prst="rect">
                <a:avLst/>
              </a:prstGeom>
              <a:noFill/>
            </p:spPr>
            <p:txBody>
              <a:bodyPr wrap="square" rtlCol="0">
                <a:spAutoFit/>
              </a:bodyPr>
              <a:lstStyle/>
              <a:p>
                <a:r>
                  <a:rPr lang="es-AR" sz="2000" b="1" dirty="0" smtClean="0"/>
                  <a:t>Si estamos en una fecha de pago de cupones y</a:t>
                </a:r>
                <a:r>
                  <a:rPr lang="es-AR" dirty="0"/>
                  <a:t>:</a:t>
                </a:r>
              </a:p>
              <a:p>
                <a:endParaRPr lang="es-AR" dirty="0"/>
              </a:p>
              <a:p>
                <a:endParaRPr lang="es-AR" dirty="0"/>
              </a:p>
              <a:p>
                <a:endParaRPr lang="es-AR" dirty="0"/>
              </a:p>
              <a:p>
                <a:pPr marL="342900" indent="-342900">
                  <a:buAutoNum type="alphaLcParenR"/>
                </a:pPr>
                <a:r>
                  <a:rPr lang="es-AR" b="0" dirty="0"/>
                  <a:t>El Bono cotiza a la par, es decir, </a:t>
                </a:r>
                <a14:m>
                  <m:oMath xmlns:m="http://schemas.openxmlformats.org/officeDocument/2006/math">
                    <m:r>
                      <a:rPr lang="es-AR" b="0" i="1" smtClean="0">
                        <a:latin typeface="Cambria Math" panose="02040503050406030204" pitchFamily="18" charset="0"/>
                      </a:rPr>
                      <m:t>𝑃𝑟𝑒𝑐𝑖𝑜</m:t>
                    </m:r>
                    <m:r>
                      <a:rPr lang="es-AR" b="0" i="1" smtClean="0">
                        <a:latin typeface="Cambria Math" panose="02040503050406030204" pitchFamily="18" charset="0"/>
                      </a:rPr>
                      <m:t>=</m:t>
                    </m:r>
                    <m:r>
                      <a:rPr lang="es-AR" b="0" i="1" smtClean="0">
                        <a:latin typeface="Cambria Math" panose="02040503050406030204" pitchFamily="18" charset="0"/>
                      </a:rPr>
                      <m:t>𝑁</m:t>
                    </m:r>
                  </m:oMath>
                </a14:m>
                <a:endParaRPr lang="es-A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 </m:t>
                      </m:r>
                    </m:oMath>
                  </m:oMathPara>
                </a14:m>
                <a:endParaRPr lang="es-AR" b="0" dirty="0"/>
              </a:p>
              <a:p>
                <a:r>
                  <a:rPr lang="es-AR" b="0" dirty="0"/>
                  <a:t>En ese caso, </a:t>
                </a:r>
                <a14:m>
                  <m:oMath xmlns:m="http://schemas.openxmlformats.org/officeDocument/2006/math">
                    <m:r>
                      <a:rPr lang="es-AR" b="0" i="1" smtClean="0">
                        <a:latin typeface="Cambria Math" panose="02040503050406030204" pitchFamily="18" charset="0"/>
                      </a:rPr>
                      <m:t>𝑇</m:t>
                    </m:r>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 =</m:t>
                    </m:r>
                    <m:r>
                      <a:rPr lang="es-AR" b="0" i="1" smtClean="0">
                        <a:latin typeface="Cambria Math" panose="02040503050406030204" pitchFamily="18" charset="0"/>
                      </a:rPr>
                      <m:t>𝑅𝑒𝑡𝑜𝑟𝑛𝑜</m:t>
                    </m:r>
                    <m:r>
                      <a:rPr lang="es-AR" b="0" i="1" smtClean="0">
                        <a:latin typeface="Cambria Math" panose="02040503050406030204" pitchFamily="18" charset="0"/>
                      </a:rPr>
                      <m:t> </m:t>
                    </m:r>
                    <m:r>
                      <a:rPr lang="es-AR" b="0" i="1" smtClean="0">
                        <a:latin typeface="Cambria Math" panose="02040503050406030204" pitchFamily="18" charset="0"/>
                      </a:rPr>
                      <m:t>𝐶𝑜𝑟𝑟𝑖𝑒𝑛𝑡𝑒</m:t>
                    </m:r>
                    <m:r>
                      <a:rPr lang="es-AR" b="0" i="1" smtClean="0">
                        <a:latin typeface="Cambria Math" panose="02040503050406030204" pitchFamily="18" charset="0"/>
                      </a:rPr>
                      <m:t>=</m:t>
                    </m:r>
                    <m:r>
                      <a:rPr lang="es-AR" b="0" i="1" smtClean="0">
                        <a:latin typeface="Cambria Math" panose="02040503050406030204" pitchFamily="18" charset="0"/>
                      </a:rPr>
                      <m:t>𝑇𝐼𝑅</m:t>
                    </m:r>
                    <m:r>
                      <a:rPr lang="es-AR" b="0" i="1" smtClean="0">
                        <a:latin typeface="Cambria Math" panose="02040503050406030204" pitchFamily="18" charset="0"/>
                      </a:rPr>
                      <m:t> (</m:t>
                    </m:r>
                    <m:r>
                      <a:rPr lang="es-AR" b="0" i="1" smtClean="0">
                        <a:latin typeface="Cambria Math" panose="02040503050406030204" pitchFamily="18" charset="0"/>
                      </a:rPr>
                      <m:t>𝑇𝑁𝐴</m:t>
                    </m:r>
                    <m:r>
                      <a:rPr lang="es-AR" b="0" i="1" smtClean="0">
                        <a:latin typeface="Cambria Math" panose="02040503050406030204" pitchFamily="18" charset="0"/>
                      </a:rPr>
                      <m:t>)</m:t>
                    </m:r>
                  </m:oMath>
                </a14:m>
                <a:endParaRPr lang="es-AR" dirty="0"/>
              </a:p>
            </p:txBody>
          </p:sp>
        </mc:Choice>
        <mc:Fallback xmlns="">
          <p:sp>
            <p:nvSpPr>
              <p:cNvPr id="2" name="CuadroTexto 1">
                <a:extLst>
                  <a:ext uri="{FF2B5EF4-FFF2-40B4-BE49-F238E27FC236}">
                    <a16:creationId xmlns:a16="http://schemas.microsoft.com/office/drawing/2014/main" id="{1FD8366C-4B14-451D-982E-6D0CEC17CFEF}"/>
                  </a:ext>
                </a:extLst>
              </p:cNvPr>
              <p:cNvSpPr txBox="1">
                <a:spLocks noRot="1" noChangeAspect="1" noMove="1" noResize="1" noEditPoints="1" noAdjustHandles="1" noChangeArrowheads="1" noChangeShapeType="1" noTextEdit="1"/>
              </p:cNvSpPr>
              <p:nvPr/>
            </p:nvSpPr>
            <p:spPr>
              <a:xfrm>
                <a:off x="742949" y="485775"/>
                <a:ext cx="9705975" cy="2062103"/>
              </a:xfrm>
              <a:prstGeom prst="rect">
                <a:avLst/>
              </a:prstGeom>
              <a:blipFill>
                <a:blip r:embed="rId2"/>
                <a:stretch>
                  <a:fillRect l="-691" t="-1479"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38F74CD-A783-4F70-9F06-3760BBC593A4}"/>
                  </a:ext>
                </a:extLst>
              </p:cNvPr>
              <p:cNvSpPr txBox="1"/>
              <p:nvPr/>
            </p:nvSpPr>
            <p:spPr>
              <a:xfrm>
                <a:off x="742949" y="2828835"/>
                <a:ext cx="6096000" cy="1200329"/>
              </a:xfrm>
              <a:prstGeom prst="rect">
                <a:avLst/>
              </a:prstGeom>
              <a:noFill/>
            </p:spPr>
            <p:txBody>
              <a:bodyPr wrap="square">
                <a:spAutoFit/>
              </a:bodyPr>
              <a:lstStyle/>
              <a:p>
                <a:endParaRPr lang="es-AR" dirty="0" smtClean="0"/>
              </a:p>
              <a:p>
                <a:r>
                  <a:rPr lang="es-AR" b="0" dirty="0"/>
                  <a:t>b)  El Bono cotiza sobre la par, es decir, </a:t>
                </a:r>
                <a14:m>
                  <m:oMath xmlns:m="http://schemas.openxmlformats.org/officeDocument/2006/math">
                    <m:r>
                      <a:rPr lang="es-AR" b="0" i="1" smtClean="0">
                        <a:latin typeface="Cambria Math" panose="02040503050406030204" pitchFamily="18" charset="0"/>
                      </a:rPr>
                      <m:t>𝑃𝑟𝑒𝑐𝑖𝑜</m:t>
                    </m:r>
                    <m:r>
                      <a:rPr lang="es-AR" b="0" i="1" smtClean="0">
                        <a:latin typeface="Cambria Math" panose="02040503050406030204" pitchFamily="18" charset="0"/>
                        <a:ea typeface="Cambria Math" panose="02040503050406030204" pitchFamily="18" charset="0"/>
                      </a:rPr>
                      <m:t>&gt;</m:t>
                    </m:r>
                    <m:r>
                      <a:rPr lang="es-AR" b="0" i="1" smtClean="0">
                        <a:latin typeface="Cambria Math" panose="02040503050406030204" pitchFamily="18" charset="0"/>
                      </a:rPr>
                      <m:t>𝑁</m:t>
                    </m:r>
                  </m:oMath>
                </a14:m>
                <a:endParaRPr lang="es-A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 </m:t>
                      </m:r>
                    </m:oMath>
                  </m:oMathPara>
                </a14:m>
                <a:endParaRPr lang="es-AR" b="0" dirty="0"/>
              </a:p>
              <a:p>
                <a:r>
                  <a:rPr lang="es-AR" b="0" dirty="0"/>
                  <a:t>En ese caso, </a:t>
                </a:r>
                <a14:m>
                  <m:oMath xmlns:m="http://schemas.openxmlformats.org/officeDocument/2006/math">
                    <m:r>
                      <a:rPr lang="es-AR" b="0" i="0" smtClean="0">
                        <a:latin typeface="Cambria Math" panose="02040503050406030204" pitchFamily="18" charset="0"/>
                      </a:rPr>
                      <m:t> </m:t>
                    </m:r>
                    <m:r>
                      <a:rPr lang="es-AR" b="0" i="1" smtClean="0">
                        <a:latin typeface="Cambria Math" panose="02040503050406030204" pitchFamily="18" charset="0"/>
                      </a:rPr>
                      <m:t>𝑇</m:t>
                    </m:r>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 &gt;</m:t>
                    </m:r>
                    <m:r>
                      <a:rPr lang="es-AR" b="0" i="1" smtClean="0">
                        <a:latin typeface="Cambria Math" panose="02040503050406030204" pitchFamily="18" charset="0"/>
                      </a:rPr>
                      <m:t>𝑅𝑒𝑡𝑜𝑟𝑛𝑜</m:t>
                    </m:r>
                    <m:r>
                      <a:rPr lang="es-AR" b="0" i="1" smtClean="0">
                        <a:latin typeface="Cambria Math" panose="02040503050406030204" pitchFamily="18" charset="0"/>
                      </a:rPr>
                      <m:t> </m:t>
                    </m:r>
                    <m:r>
                      <a:rPr lang="es-AR" b="0" i="1" smtClean="0">
                        <a:latin typeface="Cambria Math" panose="02040503050406030204" pitchFamily="18" charset="0"/>
                      </a:rPr>
                      <m:t>𝐶𝑜𝑟𝑟𝑖𝑒𝑛𝑡𝑒</m:t>
                    </m:r>
                    <m:r>
                      <a:rPr lang="es-AR" b="0" i="1" smtClean="0">
                        <a:latin typeface="Cambria Math" panose="02040503050406030204" pitchFamily="18" charset="0"/>
                      </a:rPr>
                      <m:t> &gt;</m:t>
                    </m:r>
                    <m:r>
                      <a:rPr lang="es-AR" b="0" i="1" smtClean="0">
                        <a:latin typeface="Cambria Math" panose="02040503050406030204" pitchFamily="18" charset="0"/>
                      </a:rPr>
                      <m:t>𝑇𝐼𝑅</m:t>
                    </m:r>
                    <m:r>
                      <a:rPr lang="es-AR" b="0" i="1" smtClean="0">
                        <a:latin typeface="Cambria Math" panose="02040503050406030204" pitchFamily="18" charset="0"/>
                      </a:rPr>
                      <m:t> (</m:t>
                    </m:r>
                    <m:r>
                      <a:rPr lang="es-AR" b="0" i="1" smtClean="0">
                        <a:latin typeface="Cambria Math" panose="02040503050406030204" pitchFamily="18" charset="0"/>
                      </a:rPr>
                      <m:t>𝑇𝑁𝐴</m:t>
                    </m:r>
                    <m:r>
                      <a:rPr lang="es-AR" b="0" i="1" smtClean="0">
                        <a:latin typeface="Cambria Math" panose="02040503050406030204" pitchFamily="18" charset="0"/>
                      </a:rPr>
                      <m:t>)</m:t>
                    </m:r>
                  </m:oMath>
                </a14:m>
                <a:endParaRPr lang="es-AR" dirty="0"/>
              </a:p>
            </p:txBody>
          </p:sp>
        </mc:Choice>
        <mc:Fallback xmlns="">
          <p:sp>
            <p:nvSpPr>
              <p:cNvPr id="5" name="CuadroTexto 4">
                <a:extLst>
                  <a:ext uri="{FF2B5EF4-FFF2-40B4-BE49-F238E27FC236}">
                    <a16:creationId xmlns:a16="http://schemas.microsoft.com/office/drawing/2014/main" id="{938F74CD-A783-4F70-9F06-3760BBC593A4}"/>
                  </a:ext>
                </a:extLst>
              </p:cNvPr>
              <p:cNvSpPr txBox="1">
                <a:spLocks noRot="1" noChangeAspect="1" noMove="1" noResize="1" noEditPoints="1" noAdjustHandles="1" noChangeArrowheads="1" noChangeShapeType="1" noTextEdit="1"/>
              </p:cNvSpPr>
              <p:nvPr/>
            </p:nvSpPr>
            <p:spPr>
              <a:xfrm>
                <a:off x="742949" y="2828835"/>
                <a:ext cx="6096000" cy="1200329"/>
              </a:xfrm>
              <a:prstGeom prst="rect">
                <a:avLst/>
              </a:prstGeom>
              <a:blipFill>
                <a:blip r:embed="rId3"/>
                <a:stretch>
                  <a:fillRect l="-900"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079EDA3-898B-4EEE-8459-39CC270FBD23}"/>
                  </a:ext>
                </a:extLst>
              </p:cNvPr>
              <p:cNvSpPr txBox="1"/>
              <p:nvPr/>
            </p:nvSpPr>
            <p:spPr>
              <a:xfrm>
                <a:off x="742949" y="4577060"/>
                <a:ext cx="6096000" cy="923330"/>
              </a:xfrm>
              <a:prstGeom prst="rect">
                <a:avLst/>
              </a:prstGeom>
              <a:noFill/>
            </p:spPr>
            <p:txBody>
              <a:bodyPr wrap="square">
                <a:spAutoFit/>
              </a:bodyPr>
              <a:lstStyle/>
              <a:p>
                <a:r>
                  <a:rPr lang="es-AR" b="0" dirty="0" smtClean="0"/>
                  <a:t>c)  El Bono cotiza </a:t>
                </a:r>
                <a:r>
                  <a:rPr lang="es-AR" dirty="0"/>
                  <a:t>bajo</a:t>
                </a:r>
                <a:r>
                  <a:rPr lang="es-AR" b="0" dirty="0"/>
                  <a:t> la par, es decir, </a:t>
                </a:r>
                <a14:m>
                  <m:oMath xmlns:m="http://schemas.openxmlformats.org/officeDocument/2006/math">
                    <m:r>
                      <a:rPr lang="es-AR" b="0" i="1" smtClean="0">
                        <a:latin typeface="Cambria Math" panose="02040503050406030204" pitchFamily="18" charset="0"/>
                      </a:rPr>
                      <m:t>𝑃𝑟𝑒𝑐𝑖𝑜</m:t>
                    </m:r>
                    <m:r>
                      <a:rPr lang="es-AR" b="0" i="1" smtClean="0">
                        <a:latin typeface="Cambria Math" panose="02040503050406030204" pitchFamily="18" charset="0"/>
                        <a:ea typeface="Cambria Math" panose="02040503050406030204" pitchFamily="18" charset="0"/>
                      </a:rPr>
                      <m:t>&lt;</m:t>
                    </m:r>
                    <m:r>
                      <a:rPr lang="es-AR" b="0" i="1" smtClean="0">
                        <a:latin typeface="Cambria Math" panose="02040503050406030204" pitchFamily="18" charset="0"/>
                        <a:ea typeface="Cambria Math" panose="02040503050406030204" pitchFamily="18" charset="0"/>
                      </a:rPr>
                      <m:t>𝑁</m:t>
                    </m:r>
                  </m:oMath>
                </a14:m>
                <a:endParaRPr lang="es-A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 </m:t>
                      </m:r>
                    </m:oMath>
                  </m:oMathPara>
                </a14:m>
                <a:endParaRPr lang="es-AR" b="0" dirty="0"/>
              </a:p>
              <a:p>
                <a:r>
                  <a:rPr lang="es-AR" b="0" dirty="0"/>
                  <a:t>En ese caso, </a:t>
                </a:r>
                <a14:m>
                  <m:oMath xmlns:m="http://schemas.openxmlformats.org/officeDocument/2006/math">
                    <m:r>
                      <m:rPr>
                        <m:sty m:val="p"/>
                      </m:rPr>
                      <a:rPr lang="es-AR" b="0" i="0" smtClean="0">
                        <a:latin typeface="Cambria Math" panose="02040503050406030204" pitchFamily="18" charset="0"/>
                      </a:rPr>
                      <m:t>T</m:t>
                    </m:r>
                    <m:r>
                      <a:rPr lang="es-AR" b="0" i="1" smtClean="0">
                        <a:latin typeface="Cambria Math" panose="02040503050406030204" pitchFamily="18" charset="0"/>
                      </a:rPr>
                      <m:t>.</m:t>
                    </m:r>
                    <m:r>
                      <a:rPr lang="es-AR" b="0" i="1" smtClean="0">
                        <a:latin typeface="Cambria Math" panose="02040503050406030204" pitchFamily="18" charset="0"/>
                      </a:rPr>
                      <m:t>𝐶</m:t>
                    </m:r>
                    <m:r>
                      <a:rPr lang="es-AR" b="0" i="1" smtClean="0">
                        <a:latin typeface="Cambria Math" panose="02040503050406030204" pitchFamily="18" charset="0"/>
                      </a:rPr>
                      <m:t>. &lt;</m:t>
                    </m:r>
                    <m:r>
                      <a:rPr lang="es-AR" b="0" i="1" smtClean="0">
                        <a:latin typeface="Cambria Math" panose="02040503050406030204" pitchFamily="18" charset="0"/>
                      </a:rPr>
                      <m:t>𝑅𝑒𝑡𝑜𝑟𝑛𝑜</m:t>
                    </m:r>
                    <m:r>
                      <a:rPr lang="es-AR" b="0" i="1" smtClean="0">
                        <a:latin typeface="Cambria Math" panose="02040503050406030204" pitchFamily="18" charset="0"/>
                      </a:rPr>
                      <m:t> </m:t>
                    </m:r>
                    <m:r>
                      <a:rPr lang="es-AR" b="0" i="1" smtClean="0">
                        <a:latin typeface="Cambria Math" panose="02040503050406030204" pitchFamily="18" charset="0"/>
                      </a:rPr>
                      <m:t>𝐶𝑜𝑟𝑟𝑖𝑒𝑛𝑡𝑒</m:t>
                    </m:r>
                    <m:r>
                      <a:rPr lang="es-AR" b="0" i="1" smtClean="0">
                        <a:latin typeface="Cambria Math" panose="02040503050406030204" pitchFamily="18" charset="0"/>
                      </a:rPr>
                      <m:t> &lt;</m:t>
                    </m:r>
                    <m:r>
                      <a:rPr lang="es-AR" b="0" i="1" smtClean="0">
                        <a:latin typeface="Cambria Math" panose="02040503050406030204" pitchFamily="18" charset="0"/>
                      </a:rPr>
                      <m:t>𝑇𝐼𝑅</m:t>
                    </m:r>
                    <m:r>
                      <a:rPr lang="es-AR" b="0" i="1" smtClean="0">
                        <a:latin typeface="Cambria Math" panose="02040503050406030204" pitchFamily="18" charset="0"/>
                      </a:rPr>
                      <m:t> (</m:t>
                    </m:r>
                    <m:r>
                      <a:rPr lang="es-AR" b="0" i="1" smtClean="0">
                        <a:latin typeface="Cambria Math" panose="02040503050406030204" pitchFamily="18" charset="0"/>
                      </a:rPr>
                      <m:t>𝑇𝑁𝐴</m:t>
                    </m:r>
                    <m:r>
                      <a:rPr lang="es-AR" b="0" i="1" smtClean="0">
                        <a:latin typeface="Cambria Math" panose="02040503050406030204" pitchFamily="18" charset="0"/>
                      </a:rPr>
                      <m:t>)</m:t>
                    </m:r>
                  </m:oMath>
                </a14:m>
                <a:endParaRPr lang="es-AR" dirty="0"/>
              </a:p>
            </p:txBody>
          </p:sp>
        </mc:Choice>
        <mc:Fallback xmlns="">
          <p:sp>
            <p:nvSpPr>
              <p:cNvPr id="7" name="CuadroTexto 6">
                <a:extLst>
                  <a:ext uri="{FF2B5EF4-FFF2-40B4-BE49-F238E27FC236}">
                    <a16:creationId xmlns:a16="http://schemas.microsoft.com/office/drawing/2014/main" id="{D079EDA3-898B-4EEE-8459-39CC270FBD23}"/>
                  </a:ext>
                </a:extLst>
              </p:cNvPr>
              <p:cNvSpPr txBox="1">
                <a:spLocks noRot="1" noChangeAspect="1" noMove="1" noResize="1" noEditPoints="1" noAdjustHandles="1" noChangeArrowheads="1" noChangeShapeType="1" noTextEdit="1"/>
              </p:cNvSpPr>
              <p:nvPr/>
            </p:nvSpPr>
            <p:spPr>
              <a:xfrm>
                <a:off x="742949" y="4577060"/>
                <a:ext cx="6096000" cy="923330"/>
              </a:xfrm>
              <a:prstGeom prst="rect">
                <a:avLst/>
              </a:prstGeom>
              <a:blipFill>
                <a:blip r:embed="rId4"/>
                <a:stretch>
                  <a:fillRect l="-900"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410113453"/>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412D24"/>
      </a:dk2>
      <a:lt2>
        <a:srgbClr val="E8E2E4"/>
      </a:lt2>
      <a:accent1>
        <a:srgbClr val="55B18F"/>
      </a:accent1>
      <a:accent2>
        <a:srgbClr val="4EB463"/>
      </a:accent2>
      <a:accent3>
        <a:srgbClr val="67B254"/>
      </a:accent3>
      <a:accent4>
        <a:srgbClr val="87AD4A"/>
      </a:accent4>
      <a:accent5>
        <a:srgbClr val="A8A55C"/>
      </a:accent5>
      <a:accent6>
        <a:srgbClr val="D59344"/>
      </a:accent6>
      <a:hlink>
        <a:srgbClr val="AE698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175</TotalTime>
  <Words>842</Words>
  <Application>Microsoft Office PowerPoint</Application>
  <PresentationFormat>Panorámica</PresentationFormat>
  <Paragraphs>71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Avenir Next LT Pro Light</vt:lpstr>
      <vt:lpstr>Cambria Math</vt:lpstr>
      <vt:lpstr>Rockwell Nova Light</vt:lpstr>
      <vt:lpstr>Wingdings</vt:lpstr>
      <vt:lpstr>LeafVTI</vt:lpstr>
      <vt:lpstr>Bonos  Valor y rentabilidad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Bonos</dc:title>
  <dc:creator>DIEGO FERNANDEZ MOLERO</dc:creator>
  <cp:lastModifiedBy>Univ.de San Andrés</cp:lastModifiedBy>
  <cp:revision>16</cp:revision>
  <dcterms:created xsi:type="dcterms:W3CDTF">2020-11-02T15:41:37Z</dcterms:created>
  <dcterms:modified xsi:type="dcterms:W3CDTF">2022-05-11T02:06:23Z</dcterms:modified>
</cp:coreProperties>
</file>