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E956A-5C9F-4482-B0E9-2D1D64746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0D1936-1AEA-4846-BC19-14F07B1C5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CE0B5-3A5F-4220-85AA-A43912F7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C22FC-C139-4294-B093-A81DF73D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24BEB-0C46-4B99-BD78-F4193346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514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04C0-4B1B-4E3E-BF56-C5887D83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746F31-50C6-457A-9B02-52DCAB73E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F18FD-DF21-460B-8574-9EF91B1A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6EBAE-8B98-403D-96EC-349D802C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0571B-9E74-4F71-8202-F19C974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883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5EE1E7-95AA-4A2A-B159-E8DD5A821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A1733-178A-46D8-B09A-7C9C8145B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F824A-6AE4-41F5-832E-1375E5BF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C37F7-9531-4FBC-B216-BE828C7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7B571-8B1D-4B8C-A67B-5D7A5DF4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5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32D0C-0A94-4C1D-BF31-FB406809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39265-6169-4EE1-B6EC-9125113C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74AC4-F1B4-47A4-90BE-C5E0731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73F6C-C4B4-4CBA-A417-004BD66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4C762-D009-4707-8A5F-4130F36B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664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CC7AD-91B2-416C-A0D7-3FF05EE5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D291B7-316F-4D2E-A535-03D503E4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8DD68-2A33-4742-A4FF-D1BA968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7CD3E-85EA-4880-AE3E-D5126180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AA708-E8D2-41F5-A5FF-416075C9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6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2A04-7224-4586-9932-59AEBC17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546F4-6B83-433F-B05D-4E059EF0E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72DD8-B958-450D-A36F-DB839AC65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C303D-75BC-4D51-AD06-3E7F11E4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0A9C3-C03D-4CC4-BDBB-317F719C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16EAE-8977-4277-9519-FDCFB02B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586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A50F3-1A64-4751-92E2-0A8FC0E9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69C66-B9D6-479A-9286-81A1C9AC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B8C55A-319C-4B62-BE82-5061987D0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5A1EE0-8672-4970-8E75-9B319977A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C8FAD8-6017-4446-B09E-4395E3DC3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B9FFAC-BAE3-4703-8C43-63D48B73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C80F52-54A9-4B6B-B199-0B5E0680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3DBEC1-FD5D-4E0D-B466-87BFB2B5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13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7DC0-E277-4DBA-A48C-84B85CB0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796599-5BB8-4E61-A4C2-BB5F650B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711F32-DF5F-4B63-9D7C-F9CF380E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7B1BA7-7A2B-43FD-A555-B412C4CE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55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5FFB18-F9E2-49D9-BA0D-E27EA627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EBFF71-5742-4599-BF1C-C71865ED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E4494A-41B9-4312-83FE-4DC74373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57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DD24C-84B8-4363-BA94-B8021730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93794-7D46-414F-B6E5-03B24226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7361E1-57F1-4284-89C4-7D49EC7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C23AD-2526-4B9E-A7EE-C539AD5F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5AF83-163A-4E68-8ECE-F969D869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B04778-3A4B-404C-AAF9-D3FF0D6B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221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CA5D-7EFF-4BD7-990E-C547B88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3045F6-64B8-4FC8-B680-C72824D1A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CBF10-88A0-43F7-B400-4153AE8B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AF846-9ED8-47B7-BCF8-0245C617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FD3175-0179-43D0-AA4C-1DAE29F8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5746E-4400-4E54-9A09-024E9490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34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5E80DD-77D4-42B1-906F-1EEAB149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A2126-2124-49BB-8C56-1C96540D2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A1363-1A29-4C67-9B3A-975BC8F9C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352FF-A64D-4FF5-A7FC-C73A26E2A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E3231-278F-4D2B-9F7A-4C94351F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22DA6-8691-4304-9370-6F436E12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134189-CB80-4412-86F7-67D0E9C5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85725"/>
            <a:ext cx="5452529" cy="1663493"/>
          </a:xfrm>
        </p:spPr>
        <p:txBody>
          <a:bodyPr anchor="t">
            <a:normAutofit/>
          </a:bodyPr>
          <a:lstStyle/>
          <a:p>
            <a:pPr algn="r"/>
            <a:r>
              <a:rPr lang="es-AR" sz="4800" b="1" dirty="0">
                <a:solidFill>
                  <a:schemeClr val="tx1"/>
                </a:solidFill>
                <a:latin typeface="+mn-lt"/>
              </a:rPr>
              <a:t>Tasa de interés y  tipo de cambio</a:t>
            </a:r>
          </a:p>
        </p:txBody>
      </p:sp>
    </p:spTree>
    <p:extLst>
      <p:ext uri="{BB962C8B-B14F-4D97-AF65-F5344CB8AC3E}">
        <p14:creationId xmlns:p14="http://schemas.microsoft.com/office/powerpoint/2010/main" val="330346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D18342-836A-4E03-B618-A973D0F1B519}"/>
                  </a:ext>
                </a:extLst>
              </p:cNvPr>
              <p:cNvSpPr txBox="1"/>
              <p:nvPr/>
            </p:nvSpPr>
            <p:spPr>
              <a:xfrm>
                <a:off x="723899" y="381000"/>
                <a:ext cx="9105901" cy="179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u="sng" dirty="0"/>
                  <a:t>Maneras de definir Tipo de cambio</a:t>
                </a:r>
                <a:r>
                  <a:rPr lang="es-AR" u="sng" dirty="0"/>
                  <a:t>:</a:t>
                </a:r>
              </a:p>
              <a:p>
                <a:endParaRPr lang="es-AR" dirty="0"/>
              </a:p>
              <a:p>
                <a:r>
                  <a:rPr lang="es-AR" i="1" dirty="0"/>
                  <a:t>“American </a:t>
                </a:r>
                <a:r>
                  <a:rPr lang="es-AR" i="1" dirty="0" err="1"/>
                  <a:t>quote</a:t>
                </a:r>
                <a:r>
                  <a:rPr lang="es-AR" i="1" dirty="0"/>
                  <a:t>”:</a:t>
                </a:r>
                <a:r>
                  <a:rPr lang="es-AR" dirty="0"/>
                  <a:t> Unidades de Moneda Doméstica por Unidad de Moneda Extranjera: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den>
                    </m:f>
                  </m:oMath>
                </a14:m>
                <a:r>
                  <a:rPr lang="es-AR" dirty="0"/>
                  <a:t>   </a:t>
                </a:r>
              </a:p>
              <a:p>
                <a:endParaRPr lang="es-AR" dirty="0"/>
              </a:p>
              <a:p>
                <a:r>
                  <a:rPr lang="es-AR" i="1" dirty="0"/>
                  <a:t>“</a:t>
                </a:r>
                <a:r>
                  <a:rPr lang="es-AR" i="1" dirty="0" err="1"/>
                  <a:t>European</a:t>
                </a:r>
                <a:r>
                  <a:rPr lang="es-AR" i="1" dirty="0"/>
                  <a:t> </a:t>
                </a:r>
                <a:r>
                  <a:rPr lang="es-AR" i="1" dirty="0" err="1"/>
                  <a:t>quote</a:t>
                </a:r>
                <a:r>
                  <a:rPr lang="es-AR" i="1" dirty="0"/>
                  <a:t>”:</a:t>
                </a:r>
                <a:r>
                  <a:rPr lang="es-AR" dirty="0"/>
                  <a:t> Unidades de Moneda Extranjera por Unidad de Moneda Doméstica: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den>
                    </m:f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D18342-836A-4E03-B618-A973D0F1B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" y="381000"/>
                <a:ext cx="9105901" cy="1799339"/>
              </a:xfrm>
              <a:prstGeom prst="rect">
                <a:avLst/>
              </a:prstGeom>
              <a:blipFill>
                <a:blip r:embed="rId2"/>
                <a:stretch>
                  <a:fillRect l="-1071" t="-2712" b="-10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3C6E4C6-A2F1-478D-966D-9B76D583C6A9}"/>
                  </a:ext>
                </a:extLst>
              </p:cNvPr>
              <p:cNvSpPr txBox="1"/>
              <p:nvPr/>
            </p:nvSpPr>
            <p:spPr>
              <a:xfrm>
                <a:off x="723900" y="3710462"/>
                <a:ext cx="5819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Tipo de cambio </a:t>
                </a:r>
                <a:r>
                  <a:rPr lang="es-AR" i="1" dirty="0"/>
                  <a:t>spot: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i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3C6E4C6-A2F1-478D-966D-9B76D583C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710462"/>
                <a:ext cx="5819775" cy="369332"/>
              </a:xfrm>
              <a:prstGeom prst="rect">
                <a:avLst/>
              </a:prstGeom>
              <a:blipFill>
                <a:blip r:embed="rId3"/>
                <a:stretch>
                  <a:fillRect l="-943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C0BEB0B-79A5-40B0-9525-56E3921DD5F6}"/>
                  </a:ext>
                </a:extLst>
              </p:cNvPr>
              <p:cNvSpPr txBox="1"/>
              <p:nvPr/>
            </p:nvSpPr>
            <p:spPr>
              <a:xfrm>
                <a:off x="723898" y="4301784"/>
                <a:ext cx="74273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Tipo de cambio </a:t>
                </a:r>
                <a:r>
                  <a:rPr lang="es-AR" i="1" dirty="0"/>
                  <a:t>forward</a:t>
                </a:r>
                <a:r>
                  <a:rPr lang="es-AR" dirty="0"/>
                  <a:t> o Tipo de </a:t>
                </a:r>
                <a:r>
                  <a:rPr lang="es-AR" dirty="0" smtClean="0"/>
                  <a:t>cambio del mercado de </a:t>
                </a:r>
                <a:r>
                  <a:rPr lang="es-AR" i="1" dirty="0" smtClean="0"/>
                  <a:t>futuros: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s-AR" i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C0BEB0B-79A5-40B0-9525-56E3921D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4301784"/>
                <a:ext cx="7427325" cy="381515"/>
              </a:xfrm>
              <a:prstGeom prst="rect">
                <a:avLst/>
              </a:prstGeom>
              <a:blipFill>
                <a:blip r:embed="rId4"/>
                <a:stretch>
                  <a:fillRect l="-739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569F201-1C71-4C04-B887-31AA5FB357E5}"/>
              </a:ext>
            </a:extLst>
          </p:cNvPr>
          <p:cNvSpPr txBox="1"/>
          <p:nvPr/>
        </p:nvSpPr>
        <p:spPr>
          <a:xfrm>
            <a:off x="723898" y="2657475"/>
            <a:ext cx="1006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Tipo de cambio según el momento en el que se efectúe el intercambio de una moneda por la otra: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6C781C9-86EB-4454-9154-0158779AFB47}"/>
              </a:ext>
            </a:extLst>
          </p:cNvPr>
          <p:cNvCxnSpPr>
            <a:cxnSpLocks/>
          </p:cNvCxnSpPr>
          <p:nvPr/>
        </p:nvCxnSpPr>
        <p:spPr>
          <a:xfrm flipV="1">
            <a:off x="2514600" y="5667375"/>
            <a:ext cx="7315200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1A7058D-1ED1-48F1-A911-35ED4B117EFA}"/>
              </a:ext>
            </a:extLst>
          </p:cNvPr>
          <p:cNvSpPr txBox="1"/>
          <p:nvPr/>
        </p:nvSpPr>
        <p:spPr>
          <a:xfrm>
            <a:off x="2514600" y="5700395"/>
            <a:ext cx="94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t                                                                                                                                t+1</a:t>
            </a:r>
          </a:p>
        </p:txBody>
      </p:sp>
    </p:spTree>
    <p:extLst>
      <p:ext uri="{BB962C8B-B14F-4D97-AF65-F5344CB8AC3E}">
        <p14:creationId xmlns:p14="http://schemas.microsoft.com/office/powerpoint/2010/main" val="32576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744728F-8C5A-4518-9182-BCB7961E35ED}"/>
                  </a:ext>
                </a:extLst>
              </p:cNvPr>
              <p:cNvSpPr txBox="1"/>
              <p:nvPr/>
            </p:nvSpPr>
            <p:spPr>
              <a:xfrm>
                <a:off x="203200" y="467360"/>
                <a:ext cx="9743440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Tasa de interés en Moneda Doméstica generada por una inversión en Moneda Doméstica: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p>
                    </m:sSubSup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744728F-8C5A-4518-9182-BCB7961E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467360"/>
                <a:ext cx="9743440" cy="427040"/>
              </a:xfrm>
              <a:prstGeom prst="rect">
                <a:avLst/>
              </a:prstGeom>
              <a:blipFill>
                <a:blip r:embed="rId2"/>
                <a:stretch>
                  <a:fillRect l="-500"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CF86109-7892-48CD-83DA-ABD3E158F3DC}"/>
                  </a:ext>
                </a:extLst>
              </p:cNvPr>
              <p:cNvSpPr txBox="1"/>
              <p:nvPr/>
            </p:nvSpPr>
            <p:spPr>
              <a:xfrm>
                <a:off x="203200" y="1087120"/>
                <a:ext cx="10454640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Tasa de interés en Moneda Doméstica generada por una inversión en Moneda Extranjera: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sup>
                    </m:sSubSup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CF86109-7892-48CD-83DA-ABD3E158F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087120"/>
                <a:ext cx="10454640" cy="427040"/>
              </a:xfrm>
              <a:prstGeom prst="rect">
                <a:avLst/>
              </a:prstGeom>
              <a:blipFill>
                <a:blip r:embed="rId3"/>
                <a:stretch>
                  <a:fillRect l="-466"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D8C72A6-A407-453A-A722-A611F20FD073}"/>
                  </a:ext>
                </a:extLst>
              </p:cNvPr>
              <p:cNvSpPr txBox="1"/>
              <p:nvPr/>
            </p:nvSpPr>
            <p:spPr>
              <a:xfrm>
                <a:off x="203200" y="1706880"/>
                <a:ext cx="9743440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Tasa de interés en Moneda Extranjera generada por una inversión en Moneda Extranjera: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sup>
                    </m:sSubSup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D8C72A6-A407-453A-A722-A611F20FD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706880"/>
                <a:ext cx="9743440" cy="427040"/>
              </a:xfrm>
              <a:prstGeom prst="rect">
                <a:avLst/>
              </a:prstGeom>
              <a:blipFill>
                <a:blip r:embed="rId4"/>
                <a:stretch>
                  <a:fillRect l="-500"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4FF85A-6F02-411C-94CA-31D7A25A902E}"/>
                  </a:ext>
                </a:extLst>
              </p:cNvPr>
              <p:cNvSpPr txBox="1"/>
              <p:nvPr/>
            </p:nvSpPr>
            <p:spPr>
              <a:xfrm>
                <a:off x="203200" y="2326640"/>
                <a:ext cx="10617200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Tasa de interés en Moneda Extranjera generada por una inversión en Moneda Doméstica: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p>
                    </m:sSubSup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4FF85A-6F02-411C-94CA-31D7A25A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326640"/>
                <a:ext cx="10617200" cy="427040"/>
              </a:xfrm>
              <a:prstGeom prst="rect">
                <a:avLst/>
              </a:prstGeom>
              <a:blipFill>
                <a:blip r:embed="rId5"/>
                <a:stretch>
                  <a:fillRect l="-459"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8B1DF38-3545-4B35-B388-856E2FD13E8C}"/>
                  </a:ext>
                </a:extLst>
              </p:cNvPr>
              <p:cNvSpPr txBox="1"/>
              <p:nvPr/>
            </p:nvSpPr>
            <p:spPr>
              <a:xfrm>
                <a:off x="385762" y="3035506"/>
                <a:ext cx="9867899" cy="7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sup>
                    </m:sSubSup>
                  </m:oMath>
                </a14:m>
                <a:r>
                  <a:rPr lang="es-A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−1=(1+</m:t>
                    </m:r>
                    <m:sSubSup>
                      <m:sSubSupPr>
                        <m:ctrlP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𝑀𝐸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𝑀𝐸</m:t>
                        </m:r>
                      </m:sup>
                    </m:sSubSup>
                  </m:oMath>
                </a14:m>
                <a:r>
                  <a:rPr lang="es-AR" sz="2000" dirty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000" b="0" i="0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8B1DF38-3545-4B35-B388-856E2FD1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" y="3035506"/>
                <a:ext cx="9867899" cy="792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F30DD0A-D3C8-4D42-8CF6-3F6DE8C6D9BB}"/>
                  </a:ext>
                </a:extLst>
              </p:cNvPr>
              <p:cNvSpPr txBox="1"/>
              <p:nvPr/>
            </p:nvSpPr>
            <p:spPr>
              <a:xfrm flipH="1">
                <a:off x="552450" y="4448175"/>
                <a:ext cx="9534524" cy="230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Recordar que: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A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s-A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b="0" i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s-AR" b="0" dirty="0"/>
              </a:p>
              <a:p>
                <a:endParaRPr lang="es-AR" dirty="0"/>
              </a:p>
              <a:p>
                <a:r>
                  <a:rPr lang="es-AR" dirty="0"/>
                  <a:t>Por lo tanto,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A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𝐶𝑡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F30DD0A-D3C8-4D42-8CF6-3F6DE8C6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2450" y="4448175"/>
                <a:ext cx="9534524" cy="2301720"/>
              </a:xfrm>
              <a:prstGeom prst="rect">
                <a:avLst/>
              </a:prstGeom>
              <a:blipFill>
                <a:blip r:embed="rId7"/>
                <a:stretch>
                  <a:fillRect l="-575" t="-1592" b="-10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17CEC43-34F6-4472-9E00-F26FFEC532B5}"/>
                  </a:ext>
                </a:extLst>
              </p:cNvPr>
              <p:cNvSpPr/>
              <p:nvPr/>
            </p:nvSpPr>
            <p:spPr>
              <a:xfrm>
                <a:off x="132080" y="1209041"/>
                <a:ext cx="11592560" cy="1483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AR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A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𝑀𝐷</m:t>
                        </m:r>
                      </m:sup>
                    </m:sSubSup>
                  </m:oMath>
                </a14:m>
                <a:r>
                  <a:rPr lang="es-AR" sz="28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AR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s-AR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AR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s-A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s-AR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s-AR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s-AR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AR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AR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s-AR" sz="28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s-AR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AR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s-AR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s-AR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−1=(1+</m:t>
                    </m:r>
                    <m:sSubSup>
                      <m:sSubSupPr>
                        <m:ctrlP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AR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𝑀𝐷</m:t>
                        </m:r>
                      </m:sup>
                    </m:sSubSup>
                  </m:oMath>
                </a14:m>
                <a:r>
                  <a:rPr lang="es-AR" sz="28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s-AR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s-AR" sz="28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17CEC43-34F6-4472-9E00-F26FFEC53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1209041"/>
                <a:ext cx="11592560" cy="1483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A115856-849A-47FE-A3F4-4A2C10EBDF04}"/>
                  </a:ext>
                </a:extLst>
              </p:cNvPr>
              <p:cNvSpPr txBox="1"/>
              <p:nvPr/>
            </p:nvSpPr>
            <p:spPr>
              <a:xfrm>
                <a:off x="3931920" y="3962400"/>
                <a:ext cx="2164080" cy="133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Recordar que: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den>
                    </m:f>
                    <m:r>
                      <a:rPr lang="es-AR" sz="20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A115856-849A-47FE-A3F4-4A2C10EB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3962400"/>
                <a:ext cx="2164080" cy="1333891"/>
              </a:xfrm>
              <a:prstGeom prst="rect">
                <a:avLst/>
              </a:prstGeom>
              <a:blipFill>
                <a:blip r:embed="rId3"/>
                <a:stretch>
                  <a:fillRect l="-2254" t="-22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5DE8D33-1970-41E2-BB9F-1D3CE1252E41}"/>
              </a:ext>
            </a:extLst>
          </p:cNvPr>
          <p:cNvSpPr/>
          <p:nvPr/>
        </p:nvSpPr>
        <p:spPr>
          <a:xfrm>
            <a:off x="3931920" y="3870960"/>
            <a:ext cx="2296162" cy="1619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82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24A65E8-61D6-4E66-8ED4-85BDAC97EE62}"/>
                  </a:ext>
                </a:extLst>
              </p:cNvPr>
              <p:cNvSpPr txBox="1"/>
              <p:nvPr/>
            </p:nvSpPr>
            <p:spPr>
              <a:xfrm>
                <a:off x="650240" y="111760"/>
                <a:ext cx="5659120" cy="330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Supongamos</a:t>
                </a:r>
                <a:r>
                  <a:rPr lang="es-AR" dirty="0"/>
                  <a:t>: 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A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s-AR" dirty="0"/>
                  <a:t>80</a:t>
                </a:r>
              </a:p>
              <a:p>
                <a:endParaRPr lang="es-AR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s-A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5</a:t>
                </a:r>
              </a:p>
              <a:p>
                <a:pPr lvl="0"/>
                <a:endParaRPr lang="es-AR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$,$</m:t>
                        </m:r>
                      </m:sup>
                    </m:sSubSup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= 40% = 0,40</a:t>
                </a:r>
              </a:p>
              <a:p>
                <a:pPr lvl="0"/>
                <a:endParaRPr lang="es-AR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s-AR" dirty="0">
                    <a:solidFill>
                      <a:prstClr val="black"/>
                    </a:solidFill>
                  </a:rPr>
                  <a:t>= 3% = 0,03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24A65E8-61D6-4E66-8ED4-85BDAC97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111760"/>
                <a:ext cx="5659120" cy="3309496"/>
              </a:xfrm>
              <a:prstGeom prst="rect">
                <a:avLst/>
              </a:prstGeom>
              <a:blipFill>
                <a:blip r:embed="rId2"/>
                <a:stretch>
                  <a:fillRect l="-970" t="-9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4CAEC0E-12BA-40E0-8135-1E5A24557691}"/>
                  </a:ext>
                </a:extLst>
              </p:cNvPr>
              <p:cNvSpPr txBox="1"/>
              <p:nvPr/>
            </p:nvSpPr>
            <p:spPr>
              <a:xfrm>
                <a:off x="162560" y="3421256"/>
                <a:ext cx="11135360" cy="134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Entonces:</a:t>
                </a:r>
              </a:p>
              <a:p>
                <a:endParaRPr lang="es-AR" b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$,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s-AR" b="1" dirty="0"/>
                  <a:t>= </a:t>
                </a:r>
                <a14:m>
                  <m:oMath xmlns:m="http://schemas.openxmlformats.org/officeDocument/2006/math">
                    <m:r>
                      <a:rPr lang="es-A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bSup>
                      <m:sSubSup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𝑀𝐸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𝑀𝐸</m:t>
                        </m:r>
                      </m:sup>
                    </m:sSubSup>
                  </m:oMath>
                </a14:m>
                <a:r>
                  <a:rPr lang="es-AR" sz="20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s-AR" b="1" dirty="0"/>
                  <a:t>= </a:t>
                </a:r>
                <a14:m>
                  <m:oMath xmlns:m="http://schemas.openxmlformats.org/officeDocument/2006/math">
                    <m:r>
                      <a:rPr lang="es-A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s-A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0,03</m:t>
                    </m:r>
                  </m:oMath>
                </a14:m>
                <a:r>
                  <a:rPr lang="es-AR" sz="20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s-A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</m:den>
                    </m:f>
                    <m:r>
                      <a:rPr lang="es-A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s-AR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=0,351875 </m:t>
                    </m:r>
                    <m:r>
                      <a:rPr lang="es-A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≃0,3519=35,19%</m:t>
                    </m:r>
                  </m:oMath>
                </a14:m>
                <a:endParaRPr lang="es-AR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4CAEC0E-12BA-40E0-8135-1E5A245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421256"/>
                <a:ext cx="11135360" cy="1346907"/>
              </a:xfrm>
              <a:prstGeom prst="rect">
                <a:avLst/>
              </a:prstGeom>
              <a:blipFill>
                <a:blip r:embed="rId3"/>
                <a:stretch>
                  <a:fillRect l="-493" t="-22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2C879B1-9940-4CEC-BF60-5A878DBF5D12}"/>
                  </a:ext>
                </a:extLst>
              </p:cNvPr>
              <p:cNvSpPr/>
              <p:nvPr/>
            </p:nvSpPr>
            <p:spPr>
              <a:xfrm flipH="1">
                <a:off x="162560" y="5365337"/>
                <a:ext cx="10505440" cy="792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,$</m:t>
                        </m:r>
                      </m:sup>
                    </m:sSubSup>
                  </m:oMath>
                </a14:m>
                <a:r>
                  <a:rPr lang="es-AR" b="1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s-A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bSup>
                      <m:sSubSupPr>
                        <m:ctrlP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A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𝑀𝐷</m:t>
                        </m:r>
                      </m:sup>
                    </m:sSubSup>
                  </m:oMath>
                </a14:m>
                <a:r>
                  <a:rPr lang="es-AR" sz="20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𝑀𝐷</m:t>
                                </m:r>
                              </m:num>
                              <m:den>
                                <m:r>
                                  <a:rPr lang="es-A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𝑀𝐸</m:t>
                                </m:r>
                              </m:den>
                            </m:f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𝑀𝐷</m:t>
                            </m:r>
                          </m:num>
                          <m:den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𝑀𝐸</m:t>
                            </m:r>
                          </m:den>
                        </m:f>
                        <m:sSub>
                          <m:sSubPr>
                            <m:ctrlP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s-A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s-AR" b="1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s-A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(1+0,</m:t>
                    </m:r>
                    <m:r>
                      <a:rPr lang="es-A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s-AR" sz="20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s-A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105</m:t>
                        </m:r>
                      </m:den>
                    </m:f>
                    <m:r>
                      <a:rPr lang="es-A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−1=0,</m:t>
                    </m:r>
                    <m:r>
                      <a:rPr lang="es-AR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066667</m:t>
                    </m:r>
                    <m:r>
                      <a:rPr lang="es-A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≃0,</m:t>
                    </m:r>
                    <m:r>
                      <a:rPr lang="es-A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0667</m:t>
                    </m:r>
                    <m:r>
                      <a:rPr lang="es-AR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s-AR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67</m:t>
                    </m:r>
                    <m:r>
                      <a:rPr lang="es-AR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s-AR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2C879B1-9940-4CEC-BF60-5A878DBF5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2560" y="5365337"/>
                <a:ext cx="10505440" cy="792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F40607-ACBC-4F41-8A55-B20577FBE5D9}"/>
              </a:ext>
            </a:extLst>
          </p:cNvPr>
          <p:cNvSpPr txBox="1"/>
          <p:nvPr/>
        </p:nvSpPr>
        <p:spPr>
          <a:xfrm>
            <a:off x="731519" y="4435901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¿En qué moneda </a:t>
            </a:r>
            <a:r>
              <a:rPr lang="es-AR" sz="2400" dirty="0" smtClean="0"/>
              <a:t>habría convenido  </a:t>
            </a:r>
            <a:r>
              <a:rPr lang="es-AR" sz="2400" dirty="0"/>
              <a:t>invertir?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CB958E2-EB16-4C9B-8DFA-A7FE24999CE1}"/>
                  </a:ext>
                </a:extLst>
              </p:cNvPr>
              <p:cNvSpPr/>
              <p:nvPr/>
            </p:nvSpPr>
            <p:spPr>
              <a:xfrm>
                <a:off x="914401" y="3224908"/>
                <a:ext cx="3525519" cy="564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$,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s-AR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$,$</m:t>
                          </m:r>
                        </m:sup>
                      </m:sSubSup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CB958E2-EB16-4C9B-8DFA-A7FE24999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3224908"/>
                <a:ext cx="3525519" cy="564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F38246F-4B31-4283-8EF0-B430CC9F76E0}"/>
                  </a:ext>
                </a:extLst>
              </p:cNvPr>
              <p:cNvSpPr/>
              <p:nvPr/>
            </p:nvSpPr>
            <p:spPr>
              <a:xfrm>
                <a:off x="1442720" y="1706880"/>
                <a:ext cx="2529839" cy="564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</m:t>
                      </m:r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,$</m:t>
                          </m:r>
                        </m:sup>
                      </m:sSubSup>
                    </m:oMath>
                  </m:oMathPara>
                </a14:m>
                <a:endParaRPr lang="es-A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F38246F-4B31-4283-8EF0-B430CC9F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20" y="1706880"/>
                <a:ext cx="2529839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FCB6D324-6054-492E-AE11-3B4662A84CDF}"/>
              </a:ext>
            </a:extLst>
          </p:cNvPr>
          <p:cNvSpPr txBox="1"/>
          <p:nvPr/>
        </p:nvSpPr>
        <p:spPr>
          <a:xfrm>
            <a:off x="731520" y="294640"/>
            <a:ext cx="58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Dado que</a:t>
            </a:r>
            <a:r>
              <a:rPr lang="es-AR" dirty="0"/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C84A78-0EAE-4BF0-9434-703E06163059}"/>
              </a:ext>
            </a:extLst>
          </p:cNvPr>
          <p:cNvSpPr txBox="1"/>
          <p:nvPr/>
        </p:nvSpPr>
        <p:spPr>
          <a:xfrm>
            <a:off x="731519" y="2594707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Por lo tanto,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6147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989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Tasa de interés y  tipo de cambio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Tasa de interés y  TIPO de cambio</dc:title>
  <dc:creator>DIEGO FERNANDEZ MOLERO</dc:creator>
  <cp:lastModifiedBy>Univ.de San Andrés</cp:lastModifiedBy>
  <cp:revision>19</cp:revision>
  <dcterms:created xsi:type="dcterms:W3CDTF">2020-08-03T17:48:05Z</dcterms:created>
  <dcterms:modified xsi:type="dcterms:W3CDTF">2021-08-04T01:28:31Z</dcterms:modified>
</cp:coreProperties>
</file>