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sldIdLst>
    <p:sldId id="258" r:id="rId2"/>
    <p:sldId id="327" r:id="rId3"/>
    <p:sldId id="326" r:id="rId4"/>
    <p:sldId id="328" r:id="rId5"/>
    <p:sldId id="329" r:id="rId6"/>
    <p:sldId id="330" r:id="rId7"/>
    <p:sldId id="331" r:id="rId8"/>
    <p:sldId id="332" r:id="rId9"/>
    <p:sldId id="333" r:id="rId10"/>
    <p:sldId id="334" r:id="rId11"/>
    <p:sldId id="335" r:id="rId12"/>
    <p:sldId id="336" r:id="rId13"/>
    <p:sldId id="337" r:id="rId14"/>
    <p:sldId id="259" r:id="rId15"/>
    <p:sldId id="310" r:id="rId16"/>
    <p:sldId id="260" r:id="rId17"/>
    <p:sldId id="338" r:id="rId18"/>
    <p:sldId id="261" r:id="rId19"/>
    <p:sldId id="262" r:id="rId20"/>
    <p:sldId id="263" r:id="rId21"/>
    <p:sldId id="266" r:id="rId22"/>
    <p:sldId id="339" r:id="rId23"/>
    <p:sldId id="267" r:id="rId24"/>
    <p:sldId id="264" r:id="rId25"/>
    <p:sldId id="268" r:id="rId26"/>
    <p:sldId id="269" r:id="rId27"/>
    <p:sldId id="323" r:id="rId28"/>
    <p:sldId id="345" r:id="rId29"/>
    <p:sldId id="271" r:id="rId30"/>
    <p:sldId id="272" r:id="rId31"/>
    <p:sldId id="342" r:id="rId32"/>
    <p:sldId id="343" r:id="rId33"/>
    <p:sldId id="346" r:id="rId34"/>
    <p:sldId id="276" r:id="rId35"/>
    <p:sldId id="322" r:id="rId36"/>
    <p:sldId id="347" r:id="rId37"/>
    <p:sldId id="348" r:id="rId38"/>
    <p:sldId id="349" r:id="rId39"/>
    <p:sldId id="321" r:id="rId40"/>
    <p:sldId id="351" r:id="rId41"/>
    <p:sldId id="352" r:id="rId42"/>
    <p:sldId id="320" r:id="rId43"/>
    <p:sldId id="353" r:id="rId44"/>
    <p:sldId id="354" r:id="rId45"/>
    <p:sldId id="290" r:id="rId46"/>
    <p:sldId id="340" r:id="rId47"/>
    <p:sldId id="314" r:id="rId48"/>
    <p:sldId id="315" r:id="rId49"/>
    <p:sldId id="280" r:id="rId50"/>
    <p:sldId id="281" r:id="rId51"/>
    <p:sldId id="282" r:id="rId52"/>
    <p:sldId id="283" r:id="rId53"/>
    <p:sldId id="285" r:id="rId54"/>
    <p:sldId id="286" r:id="rId55"/>
    <p:sldId id="284" r:id="rId56"/>
    <p:sldId id="287" r:id="rId57"/>
    <p:sldId id="291" r:id="rId58"/>
    <p:sldId id="289" r:id="rId59"/>
    <p:sldId id="292" r:id="rId60"/>
    <p:sldId id="293" r:id="rId61"/>
    <p:sldId id="294" r:id="rId62"/>
    <p:sldId id="295" r:id="rId63"/>
    <p:sldId id="296" r:id="rId64"/>
    <p:sldId id="309" r:id="rId65"/>
    <p:sldId id="297" r:id="rId66"/>
    <p:sldId id="306" r:id="rId67"/>
    <p:sldId id="307" r:id="rId68"/>
    <p:sldId id="308" r:id="rId69"/>
    <p:sldId id="299" r:id="rId70"/>
    <p:sldId id="300" r:id="rId71"/>
    <p:sldId id="301" r:id="rId72"/>
    <p:sldId id="302" r:id="rId73"/>
    <p:sldId id="303" r:id="rId74"/>
    <p:sldId id="305" r:id="rId75"/>
    <p:sldId id="344" r:id="rId76"/>
    <p:sldId id="273" r:id="rId77"/>
    <p:sldId id="274" r:id="rId78"/>
    <p:sldId id="324" r:id="rId79"/>
    <p:sldId id="325" r:id="rId80"/>
    <p:sldId id="341" r:id="rId81"/>
    <p:sldId id="317" r:id="rId82"/>
    <p:sldId id="277" r:id="rId83"/>
    <p:sldId id="318" r:id="rId84"/>
    <p:sldId id="278" r:id="rId85"/>
    <p:sldId id="319" r:id="rId86"/>
    <p:sldId id="279"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0000"/>
    <a:srgbClr val="870F6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82" d="100"/>
          <a:sy n="82" d="100"/>
        </p:scale>
        <p:origin x="720" y="9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E0D8C8-DAC1-445E-A03C-E0EC60F66BC1}" type="datetimeFigureOut">
              <a:rPr lang="en-US" smtClean="0"/>
              <a:t>7/18/2023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DF7C04-C317-449F-8FC8-3EA730C7EC94}" type="slidenum">
              <a:rPr lang="en-US" smtClean="0"/>
              <a:t>‹Nº›</a:t>
            </a:fld>
            <a:endParaRPr lang="en-US"/>
          </a:p>
        </p:txBody>
      </p:sp>
    </p:spTree>
    <p:extLst>
      <p:ext uri="{BB962C8B-B14F-4D97-AF65-F5344CB8AC3E}">
        <p14:creationId xmlns:p14="http://schemas.microsoft.com/office/powerpoint/2010/main" val="424123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146D6-3520-424B-B0E7-B83E901B3C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985DCF-BBEE-4FEF-8E88-FB8A01BD86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C1FA8B5-276B-4F1E-A451-7D99A9A0FD2E}"/>
              </a:ext>
            </a:extLst>
          </p:cNvPr>
          <p:cNvSpPr>
            <a:spLocks noGrp="1"/>
          </p:cNvSpPr>
          <p:nvPr>
            <p:ph type="dt" sz="half" idx="10"/>
          </p:nvPr>
        </p:nvSpPr>
        <p:spPr/>
        <p:txBody>
          <a:bodyPr/>
          <a:lstStyle/>
          <a:p>
            <a:fld id="{D4E082D0-189E-4BA1-87D6-9AC9B6031C8A}" type="datetime1">
              <a:rPr lang="en-US" smtClean="0"/>
              <a:t>7/18/2023</a:t>
            </a:fld>
            <a:endParaRPr lang="en-US"/>
          </a:p>
        </p:txBody>
      </p:sp>
      <p:sp>
        <p:nvSpPr>
          <p:cNvPr id="5" name="Footer Placeholder 4">
            <a:extLst>
              <a:ext uri="{FF2B5EF4-FFF2-40B4-BE49-F238E27FC236}">
                <a16:creationId xmlns:a16="http://schemas.microsoft.com/office/drawing/2014/main" id="{FD653B52-0BD9-4632-9C55-078E79ACEE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955FA8-32AA-4571-879A-A5C312CB5CB4}"/>
              </a:ext>
            </a:extLst>
          </p:cNvPr>
          <p:cNvSpPr>
            <a:spLocks noGrp="1"/>
          </p:cNvSpPr>
          <p:nvPr>
            <p:ph type="sldNum" sz="quarter" idx="12"/>
          </p:nvPr>
        </p:nvSpPr>
        <p:spPr/>
        <p:txBody>
          <a:bodyPr/>
          <a:lstStyle/>
          <a:p>
            <a:fld id="{257AB861-08A6-4431-B58F-64BEFFDF70ED}" type="slidenum">
              <a:rPr lang="en-US" smtClean="0"/>
              <a:t>‹Nº›</a:t>
            </a:fld>
            <a:endParaRPr lang="en-US"/>
          </a:p>
        </p:txBody>
      </p:sp>
    </p:spTree>
    <p:extLst>
      <p:ext uri="{BB962C8B-B14F-4D97-AF65-F5344CB8AC3E}">
        <p14:creationId xmlns:p14="http://schemas.microsoft.com/office/powerpoint/2010/main" val="1361599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6560A-8565-4912-B05D-AA8EF2E7C44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F483E0-C7FE-400E-BCAE-4D5CE9D065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823CA8-F513-42A8-BAFE-4435182AB3D0}"/>
              </a:ext>
            </a:extLst>
          </p:cNvPr>
          <p:cNvSpPr>
            <a:spLocks noGrp="1"/>
          </p:cNvSpPr>
          <p:nvPr>
            <p:ph type="dt" sz="half" idx="10"/>
          </p:nvPr>
        </p:nvSpPr>
        <p:spPr/>
        <p:txBody>
          <a:bodyPr/>
          <a:lstStyle/>
          <a:p>
            <a:fld id="{E6E706CE-9F05-468C-9899-4504F12052E4}" type="datetime1">
              <a:rPr lang="en-US" smtClean="0"/>
              <a:t>7/18/2023</a:t>
            </a:fld>
            <a:endParaRPr lang="en-US"/>
          </a:p>
        </p:txBody>
      </p:sp>
      <p:sp>
        <p:nvSpPr>
          <p:cNvPr id="5" name="Footer Placeholder 4">
            <a:extLst>
              <a:ext uri="{FF2B5EF4-FFF2-40B4-BE49-F238E27FC236}">
                <a16:creationId xmlns:a16="http://schemas.microsoft.com/office/drawing/2014/main" id="{D430D866-9F32-4C51-AB62-36E37810A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B06D19-468D-46E5-AFC8-2CF519F887C0}"/>
              </a:ext>
            </a:extLst>
          </p:cNvPr>
          <p:cNvSpPr>
            <a:spLocks noGrp="1"/>
          </p:cNvSpPr>
          <p:nvPr>
            <p:ph type="sldNum" sz="quarter" idx="12"/>
          </p:nvPr>
        </p:nvSpPr>
        <p:spPr/>
        <p:txBody>
          <a:bodyPr/>
          <a:lstStyle/>
          <a:p>
            <a:fld id="{257AB861-08A6-4431-B58F-64BEFFDF70ED}" type="slidenum">
              <a:rPr lang="en-US" smtClean="0"/>
              <a:t>‹Nº›</a:t>
            </a:fld>
            <a:endParaRPr lang="en-US"/>
          </a:p>
        </p:txBody>
      </p:sp>
    </p:spTree>
    <p:extLst>
      <p:ext uri="{BB962C8B-B14F-4D97-AF65-F5344CB8AC3E}">
        <p14:creationId xmlns:p14="http://schemas.microsoft.com/office/powerpoint/2010/main" val="2575912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77D934-C97D-4044-9213-D3EB6164D03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A2EA3F-6706-4BF3-89B2-981F208B53B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81E049-E8A3-424C-B8DD-0F1CF7A74DF0}"/>
              </a:ext>
            </a:extLst>
          </p:cNvPr>
          <p:cNvSpPr>
            <a:spLocks noGrp="1"/>
          </p:cNvSpPr>
          <p:nvPr>
            <p:ph type="dt" sz="half" idx="10"/>
          </p:nvPr>
        </p:nvSpPr>
        <p:spPr/>
        <p:txBody>
          <a:bodyPr/>
          <a:lstStyle/>
          <a:p>
            <a:fld id="{5303BD74-5E16-4354-BE4D-CD58BA4A3CA0}" type="datetime1">
              <a:rPr lang="en-US" smtClean="0"/>
              <a:t>7/18/2023</a:t>
            </a:fld>
            <a:endParaRPr lang="en-US"/>
          </a:p>
        </p:txBody>
      </p:sp>
      <p:sp>
        <p:nvSpPr>
          <p:cNvPr id="5" name="Footer Placeholder 4">
            <a:extLst>
              <a:ext uri="{FF2B5EF4-FFF2-40B4-BE49-F238E27FC236}">
                <a16:creationId xmlns:a16="http://schemas.microsoft.com/office/drawing/2014/main" id="{A259D401-064F-4470-BEAD-685136535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1CAEA3-34EC-4B3F-91C0-D37380CBB2A1}"/>
              </a:ext>
            </a:extLst>
          </p:cNvPr>
          <p:cNvSpPr>
            <a:spLocks noGrp="1"/>
          </p:cNvSpPr>
          <p:nvPr>
            <p:ph type="sldNum" sz="quarter" idx="12"/>
          </p:nvPr>
        </p:nvSpPr>
        <p:spPr/>
        <p:txBody>
          <a:bodyPr/>
          <a:lstStyle/>
          <a:p>
            <a:fld id="{257AB861-08A6-4431-B58F-64BEFFDF70ED}" type="slidenum">
              <a:rPr lang="en-US" smtClean="0"/>
              <a:t>‹Nº›</a:t>
            </a:fld>
            <a:endParaRPr lang="en-US"/>
          </a:p>
        </p:txBody>
      </p:sp>
    </p:spTree>
    <p:extLst>
      <p:ext uri="{BB962C8B-B14F-4D97-AF65-F5344CB8AC3E}">
        <p14:creationId xmlns:p14="http://schemas.microsoft.com/office/powerpoint/2010/main" val="23014055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F77FC-C122-4687-B7E9-8BE51B3C3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7463B2-CC90-4FCF-9E8D-F2D99FD1073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40C6CD-18C1-4F5E-AB63-70EF85C0E22B}"/>
              </a:ext>
            </a:extLst>
          </p:cNvPr>
          <p:cNvSpPr>
            <a:spLocks noGrp="1"/>
          </p:cNvSpPr>
          <p:nvPr>
            <p:ph type="dt" sz="half" idx="10"/>
          </p:nvPr>
        </p:nvSpPr>
        <p:spPr/>
        <p:txBody>
          <a:bodyPr/>
          <a:lstStyle/>
          <a:p>
            <a:fld id="{6AD8E59A-6393-4996-AC04-633A561AF413}" type="datetime1">
              <a:rPr lang="en-US" smtClean="0"/>
              <a:t>7/18/2023</a:t>
            </a:fld>
            <a:endParaRPr lang="en-US"/>
          </a:p>
        </p:txBody>
      </p:sp>
      <p:sp>
        <p:nvSpPr>
          <p:cNvPr id="5" name="Footer Placeholder 4">
            <a:extLst>
              <a:ext uri="{FF2B5EF4-FFF2-40B4-BE49-F238E27FC236}">
                <a16:creationId xmlns:a16="http://schemas.microsoft.com/office/drawing/2014/main" id="{1325E090-3BDC-4714-AD85-A2111C3A6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3B717D-8814-4203-820B-9C87EC815571}"/>
              </a:ext>
            </a:extLst>
          </p:cNvPr>
          <p:cNvSpPr>
            <a:spLocks noGrp="1"/>
          </p:cNvSpPr>
          <p:nvPr>
            <p:ph type="sldNum" sz="quarter" idx="12"/>
          </p:nvPr>
        </p:nvSpPr>
        <p:spPr/>
        <p:txBody>
          <a:bodyPr/>
          <a:lstStyle/>
          <a:p>
            <a:fld id="{257AB861-08A6-4431-B58F-64BEFFDF70ED}" type="slidenum">
              <a:rPr lang="en-US" smtClean="0"/>
              <a:t>‹Nº›</a:t>
            </a:fld>
            <a:endParaRPr lang="en-US"/>
          </a:p>
        </p:txBody>
      </p:sp>
    </p:spTree>
    <p:extLst>
      <p:ext uri="{BB962C8B-B14F-4D97-AF65-F5344CB8AC3E}">
        <p14:creationId xmlns:p14="http://schemas.microsoft.com/office/powerpoint/2010/main" val="834180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A5267-CC04-4AC3-A989-936410A96F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8375E8-D2C9-41D0-B086-FA723A92B0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496E953-4610-4796-9D29-0579ACB098C5}"/>
              </a:ext>
            </a:extLst>
          </p:cNvPr>
          <p:cNvSpPr>
            <a:spLocks noGrp="1"/>
          </p:cNvSpPr>
          <p:nvPr>
            <p:ph type="dt" sz="half" idx="10"/>
          </p:nvPr>
        </p:nvSpPr>
        <p:spPr/>
        <p:txBody>
          <a:bodyPr/>
          <a:lstStyle/>
          <a:p>
            <a:fld id="{30AC4F00-8D5E-48C8-A7A7-3DE098416B5E}" type="datetime1">
              <a:rPr lang="en-US" smtClean="0"/>
              <a:t>7/18/2023</a:t>
            </a:fld>
            <a:endParaRPr lang="en-US"/>
          </a:p>
        </p:txBody>
      </p:sp>
      <p:sp>
        <p:nvSpPr>
          <p:cNvPr id="5" name="Footer Placeholder 4">
            <a:extLst>
              <a:ext uri="{FF2B5EF4-FFF2-40B4-BE49-F238E27FC236}">
                <a16:creationId xmlns:a16="http://schemas.microsoft.com/office/drawing/2014/main" id="{A6184180-06F2-4182-BF6C-22D7D2840D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C4239-5D78-425B-93D1-BAD9F3ED4917}"/>
              </a:ext>
            </a:extLst>
          </p:cNvPr>
          <p:cNvSpPr>
            <a:spLocks noGrp="1"/>
          </p:cNvSpPr>
          <p:nvPr>
            <p:ph type="sldNum" sz="quarter" idx="12"/>
          </p:nvPr>
        </p:nvSpPr>
        <p:spPr/>
        <p:txBody>
          <a:bodyPr/>
          <a:lstStyle/>
          <a:p>
            <a:fld id="{257AB861-08A6-4431-B58F-64BEFFDF70ED}" type="slidenum">
              <a:rPr lang="en-US" smtClean="0"/>
              <a:t>‹Nº›</a:t>
            </a:fld>
            <a:endParaRPr lang="en-US"/>
          </a:p>
        </p:txBody>
      </p:sp>
    </p:spTree>
    <p:extLst>
      <p:ext uri="{BB962C8B-B14F-4D97-AF65-F5344CB8AC3E}">
        <p14:creationId xmlns:p14="http://schemas.microsoft.com/office/powerpoint/2010/main" val="3152238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69D2C-73B1-4D3F-A28F-0A48860A2E2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FE9CA4-DEB0-477D-A738-3CE12E47E2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27797F-267D-4D12-A3B9-1952EAC26E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2D031C-0E30-4911-9FDE-0FB68A88FA84}"/>
              </a:ext>
            </a:extLst>
          </p:cNvPr>
          <p:cNvSpPr>
            <a:spLocks noGrp="1"/>
          </p:cNvSpPr>
          <p:nvPr>
            <p:ph type="dt" sz="half" idx="10"/>
          </p:nvPr>
        </p:nvSpPr>
        <p:spPr/>
        <p:txBody>
          <a:bodyPr/>
          <a:lstStyle/>
          <a:p>
            <a:fld id="{76FC40D8-22ED-489A-A74C-A3580BC36863}" type="datetime1">
              <a:rPr lang="en-US" smtClean="0"/>
              <a:t>7/18/2023</a:t>
            </a:fld>
            <a:endParaRPr lang="en-US"/>
          </a:p>
        </p:txBody>
      </p:sp>
      <p:sp>
        <p:nvSpPr>
          <p:cNvPr id="6" name="Footer Placeholder 5">
            <a:extLst>
              <a:ext uri="{FF2B5EF4-FFF2-40B4-BE49-F238E27FC236}">
                <a16:creationId xmlns:a16="http://schemas.microsoft.com/office/drawing/2014/main" id="{2EF484AD-96FD-407A-A04C-2160520212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AE8494-7B80-4BAA-A23F-458E111ABAD7}"/>
              </a:ext>
            </a:extLst>
          </p:cNvPr>
          <p:cNvSpPr>
            <a:spLocks noGrp="1"/>
          </p:cNvSpPr>
          <p:nvPr>
            <p:ph type="sldNum" sz="quarter" idx="12"/>
          </p:nvPr>
        </p:nvSpPr>
        <p:spPr/>
        <p:txBody>
          <a:bodyPr/>
          <a:lstStyle/>
          <a:p>
            <a:fld id="{257AB861-08A6-4431-B58F-64BEFFDF70ED}" type="slidenum">
              <a:rPr lang="en-US" smtClean="0"/>
              <a:t>‹Nº›</a:t>
            </a:fld>
            <a:endParaRPr lang="en-US"/>
          </a:p>
        </p:txBody>
      </p:sp>
    </p:spTree>
    <p:extLst>
      <p:ext uri="{BB962C8B-B14F-4D97-AF65-F5344CB8AC3E}">
        <p14:creationId xmlns:p14="http://schemas.microsoft.com/office/powerpoint/2010/main" val="1768243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3CFFA-FC95-40CF-876A-02E436D57F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4F4F3F3-69FB-42B7-B8B6-2B390B7AC4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448214-7897-45DC-BC2A-AC6AAEA906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AD32B4-CE1A-4038-BC86-9F2C601900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2CE389C-E43C-4DDC-9233-5E30751C8B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14918D8-FCD3-4A26-9B78-DC26141DB781}"/>
              </a:ext>
            </a:extLst>
          </p:cNvPr>
          <p:cNvSpPr>
            <a:spLocks noGrp="1"/>
          </p:cNvSpPr>
          <p:nvPr>
            <p:ph type="dt" sz="half" idx="10"/>
          </p:nvPr>
        </p:nvSpPr>
        <p:spPr/>
        <p:txBody>
          <a:bodyPr/>
          <a:lstStyle/>
          <a:p>
            <a:fld id="{CDA27C17-8573-45BF-8882-68ADE73E4455}" type="datetime1">
              <a:rPr lang="en-US" smtClean="0"/>
              <a:t>7/18/2023</a:t>
            </a:fld>
            <a:endParaRPr lang="en-US"/>
          </a:p>
        </p:txBody>
      </p:sp>
      <p:sp>
        <p:nvSpPr>
          <p:cNvPr id="8" name="Footer Placeholder 7">
            <a:extLst>
              <a:ext uri="{FF2B5EF4-FFF2-40B4-BE49-F238E27FC236}">
                <a16:creationId xmlns:a16="http://schemas.microsoft.com/office/drawing/2014/main" id="{B4552336-A534-4473-9D62-AF0F11A234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FC4E606-9276-4C58-BAAC-C9DBE0C8B700}"/>
              </a:ext>
            </a:extLst>
          </p:cNvPr>
          <p:cNvSpPr>
            <a:spLocks noGrp="1"/>
          </p:cNvSpPr>
          <p:nvPr>
            <p:ph type="sldNum" sz="quarter" idx="12"/>
          </p:nvPr>
        </p:nvSpPr>
        <p:spPr/>
        <p:txBody>
          <a:bodyPr/>
          <a:lstStyle/>
          <a:p>
            <a:fld id="{257AB861-08A6-4431-B58F-64BEFFDF70ED}" type="slidenum">
              <a:rPr lang="en-US" smtClean="0"/>
              <a:t>‹Nº›</a:t>
            </a:fld>
            <a:endParaRPr lang="en-US"/>
          </a:p>
        </p:txBody>
      </p:sp>
    </p:spTree>
    <p:extLst>
      <p:ext uri="{BB962C8B-B14F-4D97-AF65-F5344CB8AC3E}">
        <p14:creationId xmlns:p14="http://schemas.microsoft.com/office/powerpoint/2010/main" val="1339998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C877D-1F87-4F0E-A564-930C2382C27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66B57CF-8A61-41A1-8005-1516EC8D369B}"/>
              </a:ext>
            </a:extLst>
          </p:cNvPr>
          <p:cNvSpPr>
            <a:spLocks noGrp="1"/>
          </p:cNvSpPr>
          <p:nvPr>
            <p:ph type="dt" sz="half" idx="10"/>
          </p:nvPr>
        </p:nvSpPr>
        <p:spPr/>
        <p:txBody>
          <a:bodyPr/>
          <a:lstStyle/>
          <a:p>
            <a:fld id="{EDD770FD-B7E7-4A0C-A896-48B1BAAEDD26}" type="datetime1">
              <a:rPr lang="en-US" smtClean="0"/>
              <a:t>7/18/2023</a:t>
            </a:fld>
            <a:endParaRPr lang="en-US"/>
          </a:p>
        </p:txBody>
      </p:sp>
      <p:sp>
        <p:nvSpPr>
          <p:cNvPr id="4" name="Footer Placeholder 3">
            <a:extLst>
              <a:ext uri="{FF2B5EF4-FFF2-40B4-BE49-F238E27FC236}">
                <a16:creationId xmlns:a16="http://schemas.microsoft.com/office/drawing/2014/main" id="{32A73FF7-592B-4298-A221-60E871E7BE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AF8D44-BF83-43BB-9DBE-AFC59F3F2C16}"/>
              </a:ext>
            </a:extLst>
          </p:cNvPr>
          <p:cNvSpPr>
            <a:spLocks noGrp="1"/>
          </p:cNvSpPr>
          <p:nvPr>
            <p:ph type="sldNum" sz="quarter" idx="12"/>
          </p:nvPr>
        </p:nvSpPr>
        <p:spPr/>
        <p:txBody>
          <a:bodyPr/>
          <a:lstStyle/>
          <a:p>
            <a:fld id="{257AB861-08A6-4431-B58F-64BEFFDF70ED}" type="slidenum">
              <a:rPr lang="en-US" smtClean="0"/>
              <a:t>‹Nº›</a:t>
            </a:fld>
            <a:endParaRPr lang="en-US"/>
          </a:p>
        </p:txBody>
      </p:sp>
    </p:spTree>
    <p:extLst>
      <p:ext uri="{BB962C8B-B14F-4D97-AF65-F5344CB8AC3E}">
        <p14:creationId xmlns:p14="http://schemas.microsoft.com/office/powerpoint/2010/main" val="1283171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53C410-694E-498D-9A2A-33880F417C95}"/>
              </a:ext>
            </a:extLst>
          </p:cNvPr>
          <p:cNvSpPr>
            <a:spLocks noGrp="1"/>
          </p:cNvSpPr>
          <p:nvPr>
            <p:ph type="dt" sz="half" idx="10"/>
          </p:nvPr>
        </p:nvSpPr>
        <p:spPr/>
        <p:txBody>
          <a:bodyPr/>
          <a:lstStyle/>
          <a:p>
            <a:fld id="{2427E1EC-4726-4F11-802D-09DECCED087B}" type="datetime1">
              <a:rPr lang="en-US" smtClean="0"/>
              <a:t>7/18/2023</a:t>
            </a:fld>
            <a:endParaRPr lang="en-US"/>
          </a:p>
        </p:txBody>
      </p:sp>
      <p:sp>
        <p:nvSpPr>
          <p:cNvPr id="3" name="Footer Placeholder 2">
            <a:extLst>
              <a:ext uri="{FF2B5EF4-FFF2-40B4-BE49-F238E27FC236}">
                <a16:creationId xmlns:a16="http://schemas.microsoft.com/office/drawing/2014/main" id="{A7C91B02-1612-4678-ADEA-AF7D4ACF2F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8697C1-24A2-4996-BAFC-DBDD641FFE08}"/>
              </a:ext>
            </a:extLst>
          </p:cNvPr>
          <p:cNvSpPr>
            <a:spLocks noGrp="1"/>
          </p:cNvSpPr>
          <p:nvPr>
            <p:ph type="sldNum" sz="quarter" idx="12"/>
          </p:nvPr>
        </p:nvSpPr>
        <p:spPr/>
        <p:txBody>
          <a:bodyPr/>
          <a:lstStyle/>
          <a:p>
            <a:fld id="{257AB861-08A6-4431-B58F-64BEFFDF70ED}" type="slidenum">
              <a:rPr lang="en-US" smtClean="0"/>
              <a:t>‹Nº›</a:t>
            </a:fld>
            <a:endParaRPr lang="en-US"/>
          </a:p>
        </p:txBody>
      </p:sp>
    </p:spTree>
    <p:extLst>
      <p:ext uri="{BB962C8B-B14F-4D97-AF65-F5344CB8AC3E}">
        <p14:creationId xmlns:p14="http://schemas.microsoft.com/office/powerpoint/2010/main" val="2234784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F9450-7C12-4F8E-A209-4AAD64A26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8193EC-B14F-4136-9C53-0E14ACC544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F75C3F-A087-4D74-8207-7A664DE1AD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6CDEEA-C2C8-4A1F-9C8B-A26BD2CDF3C6}"/>
              </a:ext>
            </a:extLst>
          </p:cNvPr>
          <p:cNvSpPr>
            <a:spLocks noGrp="1"/>
          </p:cNvSpPr>
          <p:nvPr>
            <p:ph type="dt" sz="half" idx="10"/>
          </p:nvPr>
        </p:nvSpPr>
        <p:spPr/>
        <p:txBody>
          <a:bodyPr/>
          <a:lstStyle/>
          <a:p>
            <a:fld id="{477254DC-0889-4F19-AA39-797DC1B330B9}" type="datetime1">
              <a:rPr lang="en-US" smtClean="0"/>
              <a:t>7/18/2023</a:t>
            </a:fld>
            <a:endParaRPr lang="en-US"/>
          </a:p>
        </p:txBody>
      </p:sp>
      <p:sp>
        <p:nvSpPr>
          <p:cNvPr id="6" name="Footer Placeholder 5">
            <a:extLst>
              <a:ext uri="{FF2B5EF4-FFF2-40B4-BE49-F238E27FC236}">
                <a16:creationId xmlns:a16="http://schemas.microsoft.com/office/drawing/2014/main" id="{E58C0992-4346-4EA5-903B-AA5E8E2672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8A7D5C-F7FA-428D-BEAB-2A3F61219804}"/>
              </a:ext>
            </a:extLst>
          </p:cNvPr>
          <p:cNvSpPr>
            <a:spLocks noGrp="1"/>
          </p:cNvSpPr>
          <p:nvPr>
            <p:ph type="sldNum" sz="quarter" idx="12"/>
          </p:nvPr>
        </p:nvSpPr>
        <p:spPr/>
        <p:txBody>
          <a:bodyPr/>
          <a:lstStyle/>
          <a:p>
            <a:fld id="{257AB861-08A6-4431-B58F-64BEFFDF70ED}" type="slidenum">
              <a:rPr lang="en-US" smtClean="0"/>
              <a:t>‹Nº›</a:t>
            </a:fld>
            <a:endParaRPr lang="en-US"/>
          </a:p>
        </p:txBody>
      </p:sp>
    </p:spTree>
    <p:extLst>
      <p:ext uri="{BB962C8B-B14F-4D97-AF65-F5344CB8AC3E}">
        <p14:creationId xmlns:p14="http://schemas.microsoft.com/office/powerpoint/2010/main" val="3662339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4CD39-B9FF-4EE3-BF47-D130383E65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A7E7A4-566A-4607-A168-055C13F9DB2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0E62394-20CD-4617-A681-6D4AD8D9A8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9D14A-8AB1-4250-980D-C512CF169975}"/>
              </a:ext>
            </a:extLst>
          </p:cNvPr>
          <p:cNvSpPr>
            <a:spLocks noGrp="1"/>
          </p:cNvSpPr>
          <p:nvPr>
            <p:ph type="dt" sz="half" idx="10"/>
          </p:nvPr>
        </p:nvSpPr>
        <p:spPr/>
        <p:txBody>
          <a:bodyPr/>
          <a:lstStyle/>
          <a:p>
            <a:fld id="{0066BD81-6FF3-4CDD-A085-D0B7CB631674}" type="datetime1">
              <a:rPr lang="en-US" smtClean="0"/>
              <a:t>7/18/2023</a:t>
            </a:fld>
            <a:endParaRPr lang="en-US"/>
          </a:p>
        </p:txBody>
      </p:sp>
      <p:sp>
        <p:nvSpPr>
          <p:cNvPr id="6" name="Footer Placeholder 5">
            <a:extLst>
              <a:ext uri="{FF2B5EF4-FFF2-40B4-BE49-F238E27FC236}">
                <a16:creationId xmlns:a16="http://schemas.microsoft.com/office/drawing/2014/main" id="{7E736894-E2EF-49C5-A690-E406911643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3EA1AF-D8DA-4A05-96AD-8AB8DF2CA932}"/>
              </a:ext>
            </a:extLst>
          </p:cNvPr>
          <p:cNvSpPr>
            <a:spLocks noGrp="1"/>
          </p:cNvSpPr>
          <p:nvPr>
            <p:ph type="sldNum" sz="quarter" idx="12"/>
          </p:nvPr>
        </p:nvSpPr>
        <p:spPr/>
        <p:txBody>
          <a:bodyPr/>
          <a:lstStyle/>
          <a:p>
            <a:fld id="{257AB861-08A6-4431-B58F-64BEFFDF70ED}" type="slidenum">
              <a:rPr lang="en-US" smtClean="0"/>
              <a:t>‹Nº›</a:t>
            </a:fld>
            <a:endParaRPr lang="en-US"/>
          </a:p>
        </p:txBody>
      </p:sp>
    </p:spTree>
    <p:extLst>
      <p:ext uri="{BB962C8B-B14F-4D97-AF65-F5344CB8AC3E}">
        <p14:creationId xmlns:p14="http://schemas.microsoft.com/office/powerpoint/2010/main" val="763363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D10409-6C86-4261-8156-59D0F861247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4B727B-61C4-4876-A605-3A59860BE7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EA3719-77B2-4A9B-A47D-55342A6F16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72FCA9-7303-4E66-B237-9CAD477A4DDC}" type="datetime1">
              <a:rPr lang="en-US" smtClean="0"/>
              <a:t>7/18/2023</a:t>
            </a:fld>
            <a:endParaRPr lang="en-US"/>
          </a:p>
        </p:txBody>
      </p:sp>
      <p:sp>
        <p:nvSpPr>
          <p:cNvPr id="5" name="Footer Placeholder 4">
            <a:extLst>
              <a:ext uri="{FF2B5EF4-FFF2-40B4-BE49-F238E27FC236}">
                <a16:creationId xmlns:a16="http://schemas.microsoft.com/office/drawing/2014/main" id="{3AD66F4B-F1C7-4F10-A5AC-EDD287C652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611686E-3E06-4FC8-B062-00A2AAE5F4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7AB861-08A6-4431-B58F-64BEFFDF70ED}" type="slidenum">
              <a:rPr lang="en-US" smtClean="0"/>
              <a:t>‹Nº›</a:t>
            </a:fld>
            <a:endParaRPr lang="en-US"/>
          </a:p>
        </p:txBody>
      </p:sp>
    </p:spTree>
    <p:extLst>
      <p:ext uri="{BB962C8B-B14F-4D97-AF65-F5344CB8AC3E}">
        <p14:creationId xmlns:p14="http://schemas.microsoft.com/office/powerpoint/2010/main" val="37700770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61.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0.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slide" Target="slide28.xml"/><Relationship Id="rId2" Type="http://schemas.openxmlformats.org/officeDocument/2006/relationships/image" Target="../media/image23.png"/><Relationship Id="rId1" Type="http://schemas.openxmlformats.org/officeDocument/2006/relationships/slideLayout" Target="../slideLayouts/slideLayout4.xml"/><Relationship Id="rId6" Type="http://schemas.openxmlformats.org/officeDocument/2006/relationships/slide" Target="slide24.xml"/><Relationship Id="rId5" Type="http://schemas.openxmlformats.org/officeDocument/2006/relationships/image" Target="../media/image131.png"/><Relationship Id="rId4" Type="http://schemas.openxmlformats.org/officeDocument/2006/relationships/image" Target="../media/image120.png"/></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4" Type="http://schemas.openxmlformats.org/officeDocument/2006/relationships/slide" Target="slide21.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 Target="slide21.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image" Target="../media/image38.emf"/><Relationship Id="rId3" Type="http://schemas.openxmlformats.org/officeDocument/2006/relationships/image" Target="../media/image401.png"/><Relationship Id="rId7" Type="http://schemas.openxmlformats.org/officeDocument/2006/relationships/image" Target="../media/image37.png"/><Relationship Id="rId1" Type="http://schemas.openxmlformats.org/officeDocument/2006/relationships/slideLayout" Target="../slideLayouts/slideLayout4.xml"/><Relationship Id="rId6" Type="http://schemas.openxmlformats.org/officeDocument/2006/relationships/image" Target="../media/image36.png"/><Relationship Id="rId5" Type="http://schemas.openxmlformats.org/officeDocument/2006/relationships/image" Target="../media/image421.png"/><Relationship Id="rId4" Type="http://schemas.openxmlformats.org/officeDocument/2006/relationships/image" Target="../media/image46.png"/><Relationship Id="rId9"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8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400.png"/><Relationship Id="rId2" Type="http://schemas.openxmlformats.org/officeDocument/2006/relationships/image" Target="../media/image390.png"/><Relationship Id="rId1" Type="http://schemas.openxmlformats.org/officeDocument/2006/relationships/slideLayout" Target="../slideLayouts/slideLayout2.xml"/><Relationship Id="rId4" Type="http://schemas.openxmlformats.org/officeDocument/2006/relationships/image" Target="../media/image410.png"/></Relationships>
</file>

<file path=ppt/slides/_rels/slide52.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11.png"/><Relationship Id="rId2" Type="http://schemas.openxmlformats.org/officeDocument/2006/relationships/image" Target="../media/image50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hyperlink" Target="https://es.wikipedia.org/wiki/18_de_enero" TargetMode="External"/><Relationship Id="rId3" Type="http://schemas.openxmlformats.org/officeDocument/2006/relationships/hyperlink" Target="https://es.wikipedia.org/wiki/Italia" TargetMode="External"/><Relationship Id="rId7" Type="http://schemas.openxmlformats.org/officeDocument/2006/relationships/hyperlink" Target="https://es.wikipedia.org/wiki/Brasil" TargetMode="External"/><Relationship Id="rId12" Type="http://schemas.openxmlformats.org/officeDocument/2006/relationships/image" Target="../media/image7.png"/><Relationship Id="rId2" Type="http://schemas.openxmlformats.org/officeDocument/2006/relationships/hyperlink" Target="https://es.wikipedia.org/wiki/Lugo_(Italia)" TargetMode="External"/><Relationship Id="rId1" Type="http://schemas.openxmlformats.org/officeDocument/2006/relationships/slideLayout" Target="../slideLayouts/slideLayout4.xml"/><Relationship Id="rId6" Type="http://schemas.openxmlformats.org/officeDocument/2006/relationships/hyperlink" Target="https://es.wikipedia.org/wiki/R%C3%ADo_de_Janeiro" TargetMode="External"/><Relationship Id="rId11" Type="http://schemas.openxmlformats.org/officeDocument/2006/relationships/hyperlink" Target="https://es.wikipedia.org/wiki/Esquema_Ponzi" TargetMode="External"/><Relationship Id="rId5" Type="http://schemas.openxmlformats.org/officeDocument/2006/relationships/hyperlink" Target="https://es.wikipedia.org/wiki/1882" TargetMode="External"/><Relationship Id="rId10" Type="http://schemas.openxmlformats.org/officeDocument/2006/relationships/hyperlink" Target="https://es.wikipedia.org/wiki/Estafa" TargetMode="External"/><Relationship Id="rId4" Type="http://schemas.openxmlformats.org/officeDocument/2006/relationships/hyperlink" Target="https://es.wikipedia.org/wiki/3_de_marzo" TargetMode="External"/><Relationship Id="rId9" Type="http://schemas.openxmlformats.org/officeDocument/2006/relationships/hyperlink" Target="https://es.wikipedia.org/wiki/1949"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8" Type="http://schemas.openxmlformats.org/officeDocument/2006/relationships/image" Target="../media/image262.png"/><Relationship Id="rId13" Type="http://schemas.openxmlformats.org/officeDocument/2006/relationships/image" Target="../media/image300.png"/><Relationship Id="rId3" Type="http://schemas.openxmlformats.org/officeDocument/2006/relationships/image" Target="../media/image200.png"/><Relationship Id="rId7" Type="http://schemas.openxmlformats.org/officeDocument/2006/relationships/image" Target="../media/image250.png"/><Relationship Id="rId12" Type="http://schemas.openxmlformats.org/officeDocument/2006/relationships/image" Target="../media/image290.png"/><Relationship Id="rId2" Type="http://schemas.openxmlformats.org/officeDocument/2006/relationships/image" Target="../media/image190.png"/><Relationship Id="rId1" Type="http://schemas.openxmlformats.org/officeDocument/2006/relationships/slideLayout" Target="../slideLayouts/slideLayout7.xml"/><Relationship Id="rId6" Type="http://schemas.openxmlformats.org/officeDocument/2006/relationships/image" Target="../media/image240.png"/><Relationship Id="rId11" Type="http://schemas.openxmlformats.org/officeDocument/2006/relationships/image" Target="../media/image281.png"/><Relationship Id="rId5" Type="http://schemas.openxmlformats.org/officeDocument/2006/relationships/image" Target="../media/image230.png"/><Relationship Id="rId10" Type="http://schemas.openxmlformats.org/officeDocument/2006/relationships/image" Target="../media/image271.png"/><Relationship Id="rId4" Type="http://schemas.openxmlformats.org/officeDocument/2006/relationships/image" Target="../media/image220.png"/><Relationship Id="rId9" Type="http://schemas.openxmlformats.org/officeDocument/2006/relationships/image" Target="../media/image261.png"/></Relationships>
</file>

<file path=ppt/slides/_rels/slide77.xml.rels><?xml version="1.0" encoding="UTF-8" standalone="yes"?>
<Relationships xmlns="http://schemas.openxmlformats.org/package/2006/relationships"><Relationship Id="rId8" Type="http://schemas.openxmlformats.org/officeDocument/2006/relationships/image" Target="../media/image340.png"/><Relationship Id="rId3" Type="http://schemas.openxmlformats.org/officeDocument/2006/relationships/image" Target="../media/image270.png"/><Relationship Id="rId7" Type="http://schemas.openxmlformats.org/officeDocument/2006/relationships/image" Target="../media/image330.png"/><Relationship Id="rId12" Type="http://schemas.openxmlformats.org/officeDocument/2006/relationships/image" Target="../media/image38.png"/><Relationship Id="rId2" Type="http://schemas.openxmlformats.org/officeDocument/2006/relationships/image" Target="../media/image260.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0.png"/><Relationship Id="rId5" Type="http://schemas.openxmlformats.org/officeDocument/2006/relationships/image" Target="../media/image310.png"/><Relationship Id="rId10" Type="http://schemas.openxmlformats.org/officeDocument/2006/relationships/image" Target="../media/image360.png"/><Relationship Id="rId4" Type="http://schemas.openxmlformats.org/officeDocument/2006/relationships/image" Target="../media/image280.png"/><Relationship Id="rId9" Type="http://schemas.openxmlformats.org/officeDocument/2006/relationships/image" Target="../media/image350.png"/></Relationships>
</file>

<file path=ppt/slides/_rels/slide7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79.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3.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57.png"/><Relationship Id="rId7" Type="http://schemas.openxmlformats.org/officeDocument/2006/relationships/image" Target="../media/image63.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81.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FFC7-C431-46C0-BF3B-40536FE07F09}"/>
              </a:ext>
            </a:extLst>
          </p:cNvPr>
          <p:cNvSpPr>
            <a:spLocks noGrp="1"/>
          </p:cNvSpPr>
          <p:nvPr>
            <p:ph type="ctrTitle"/>
          </p:nvPr>
        </p:nvSpPr>
        <p:spPr>
          <a:xfrm>
            <a:off x="1623621" y="406400"/>
            <a:ext cx="9144000" cy="2387600"/>
          </a:xfrm>
        </p:spPr>
        <p:txBody>
          <a:bodyPr/>
          <a:lstStyle/>
          <a:p>
            <a:r>
              <a:rPr lang="es-MX"/>
              <a:t>Macroeconomía 1</a:t>
            </a:r>
            <a:endParaRPr lang="en-US"/>
          </a:p>
        </p:txBody>
      </p:sp>
      <p:sp>
        <p:nvSpPr>
          <p:cNvPr id="3" name="Subtitle 2">
            <a:extLst>
              <a:ext uri="{FF2B5EF4-FFF2-40B4-BE49-F238E27FC236}">
                <a16:creationId xmlns:a16="http://schemas.microsoft.com/office/drawing/2014/main" id="{8B3C550F-CD9F-439C-9F27-EC5AED399A57}"/>
              </a:ext>
            </a:extLst>
          </p:cNvPr>
          <p:cNvSpPr>
            <a:spLocks noGrp="1"/>
          </p:cNvSpPr>
          <p:nvPr>
            <p:ph type="subTitle" idx="1"/>
          </p:nvPr>
        </p:nvSpPr>
        <p:spPr/>
        <p:txBody>
          <a:bodyPr/>
          <a:lstStyle/>
          <a:p>
            <a:r>
              <a:rPr lang="es-MX"/>
              <a:t>Capítulo 17 : Modelo </a:t>
            </a:r>
            <a:r>
              <a:rPr lang="es-MX" err="1"/>
              <a:t>Inter-temporal</a:t>
            </a:r>
            <a:r>
              <a:rPr lang="es-MX"/>
              <a:t> de la Cuenta Corriente</a:t>
            </a:r>
          </a:p>
          <a:p>
            <a:endParaRPr lang="es-MX"/>
          </a:p>
          <a:p>
            <a:endParaRPr lang="en-US"/>
          </a:p>
        </p:txBody>
      </p:sp>
      <p:pic>
        <p:nvPicPr>
          <p:cNvPr id="5" name="Picture 4" descr="A picture containing food&#10;&#10;Description automatically generated">
            <a:extLst>
              <a:ext uri="{FF2B5EF4-FFF2-40B4-BE49-F238E27FC236}">
                <a16:creationId xmlns:a16="http://schemas.microsoft.com/office/drawing/2014/main" id="{4AF0969A-F6AA-4418-AD9A-43D4CB2CC58D}"/>
              </a:ext>
            </a:extLst>
          </p:cNvPr>
          <p:cNvPicPr>
            <a:picLocks noChangeAspect="1"/>
          </p:cNvPicPr>
          <p:nvPr/>
        </p:nvPicPr>
        <p:blipFill>
          <a:blip r:embed="rId2" cstate="hqprint">
            <a:extLst>
              <a:ext uri="{28A0092B-C50C-407E-A947-70E740481C1C}">
                <a14:useLocalDpi xmlns:a14="http://schemas.microsoft.com/office/drawing/2010/main" val="0"/>
              </a:ext>
            </a:extLst>
          </a:blip>
          <a:stretch>
            <a:fillRect/>
          </a:stretch>
        </p:blipFill>
        <p:spPr>
          <a:xfrm>
            <a:off x="5405852" y="5448092"/>
            <a:ext cx="1579538" cy="1177995"/>
          </a:xfrm>
          <a:prstGeom prst="rect">
            <a:avLst/>
          </a:prstGeom>
        </p:spPr>
      </p:pic>
      <p:sp>
        <p:nvSpPr>
          <p:cNvPr id="4" name="Slide Number Placeholder 3">
            <a:extLst>
              <a:ext uri="{FF2B5EF4-FFF2-40B4-BE49-F238E27FC236}">
                <a16:creationId xmlns:a16="http://schemas.microsoft.com/office/drawing/2014/main" id="{8B733F97-84C1-44DC-A86A-B0D5DFD757C1}"/>
              </a:ext>
            </a:extLst>
          </p:cNvPr>
          <p:cNvSpPr>
            <a:spLocks noGrp="1"/>
          </p:cNvSpPr>
          <p:nvPr>
            <p:ph type="sldNum" sz="quarter" idx="12"/>
          </p:nvPr>
        </p:nvSpPr>
        <p:spPr/>
        <p:txBody>
          <a:bodyPr/>
          <a:lstStyle/>
          <a:p>
            <a:fld id="{257AB861-08A6-4431-B58F-64BEFFDF70ED}" type="slidenum">
              <a:rPr lang="en-US" smtClean="0"/>
              <a:t>1</a:t>
            </a:fld>
            <a:endParaRPr lang="en-US"/>
          </a:p>
        </p:txBody>
      </p:sp>
    </p:spTree>
    <p:extLst>
      <p:ext uri="{BB962C8B-B14F-4D97-AF65-F5344CB8AC3E}">
        <p14:creationId xmlns:p14="http://schemas.microsoft.com/office/powerpoint/2010/main" val="460213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F1D6C3-BDF9-6261-03DF-DFDD248C77BC}"/>
              </a:ext>
            </a:extLst>
          </p:cNvPr>
          <p:cNvSpPr>
            <a:spLocks noGrp="1"/>
          </p:cNvSpPr>
          <p:nvPr>
            <p:ph type="title"/>
          </p:nvPr>
        </p:nvSpPr>
        <p:spPr>
          <a:xfrm>
            <a:off x="576943" y="136525"/>
            <a:ext cx="10515600" cy="1325563"/>
          </a:xfrm>
        </p:spPr>
        <p:txBody>
          <a:bodyPr>
            <a:normAutofit fontScale="90000"/>
          </a:bodyPr>
          <a:lstStyle/>
          <a:p>
            <a:r>
              <a:rPr lang="en-US"/>
              <a:t>La respuesta es nuevamente positiva en el c0aso de que el paìs sea acreedor internacional al inicio</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CF0E9C9D-0A8A-DD1A-9830-CCF5FCB4D72C}"/>
                  </a:ext>
                </a:extLst>
              </p:cNvPr>
              <p:cNvSpPr>
                <a:spLocks noGrp="1"/>
              </p:cNvSpPr>
              <p:nvPr>
                <p:ph idx="1"/>
              </p:nvPr>
            </p:nvSpPr>
            <p:spPr/>
            <p:txBody>
              <a:bodyPr>
                <a:normAutofit lnSpcReduction="10000"/>
              </a:bodyPr>
              <a:lstStyle/>
              <a:p>
                <a:pPr marL="0" indent="0">
                  <a:buNone/>
                </a:pPr>
                <a:r>
                  <a:rPr lang="en-US"/>
                  <a:t>Vimos: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𝐶𝐴</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0</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2.2</m:t>
                        </m:r>
                      </m:e>
                    </m:d>
                  </m:oMath>
                </a14:m>
                <a:endParaRPr lang="en-US" b="0"/>
              </a:p>
              <a:p>
                <a:pPr marL="0" indent="0">
                  <a:buNone/>
                </a:pPr>
                <a:endParaRPr lang="en-US" b="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𝐶𝐴</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b="0" i="1" smtClean="0">
                          <a:latin typeface="Cambria Math" panose="02040503050406030204" pitchFamily="18" charset="0"/>
                        </a:rPr>
                        <m:t>                        </m:t>
                      </m:r>
                    </m:oMath>
                  </m:oMathPara>
                </a14:m>
                <a:endParaRPr lang="en-US"/>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𝐶𝐴</m:t>
                          </m:r>
                        </m:e>
                        <m:sub>
                          <m:r>
                            <a:rPr lang="en-US" b="0" i="1" smtClean="0">
                              <a:latin typeface="Cambria Math" panose="02040503050406030204" pitchFamily="18" charset="0"/>
                            </a:rPr>
                            <m:t>1</m:t>
                          </m:r>
                        </m:sub>
                      </m:sSub>
                    </m:oMath>
                  </m:oMathPara>
                </a14:m>
                <a:endParaRPr lang="en-US"/>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0</m:t>
                          </m:r>
                        </m:sub>
                      </m:sSub>
                      <m:r>
                        <a:rPr lang="en-US" i="1">
                          <a:latin typeface="Cambria Math" panose="02040503050406030204" pitchFamily="18" charset="0"/>
                        </a:rPr>
                        <m:t>=</m:t>
                      </m:r>
                      <m:r>
                        <a:rPr lang="en-US" i="1" smtClean="0">
                          <a:latin typeface="Cambria Math" panose="02040503050406030204" pitchFamily="18" charset="0"/>
                        </a:rPr>
                        <m:t> </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𝐶𝐴</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𝐶𝐴</m:t>
                          </m:r>
                        </m:e>
                        <m:sub>
                          <m:r>
                            <a:rPr lang="en-US" i="1">
                              <a:latin typeface="Cambria Math" panose="02040503050406030204" pitchFamily="18" charset="0"/>
                            </a:rPr>
                            <m:t>1</m:t>
                          </m:r>
                        </m:sub>
                      </m:sSub>
                    </m:oMath>
                  </m:oMathPara>
                </a14:m>
                <a:endParaRPr lang="en-US"/>
              </a:p>
              <a:p>
                <a:pPr marL="0" indent="0">
                  <a:buNone/>
                </a:pPr>
                <a:r>
                  <a:rPr lang="en-US"/>
                  <a:t>Dado que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r>
                      <a:rPr lang="en-US" b="0" i="1" smtClean="0">
                        <a:latin typeface="Cambria Math" panose="02040503050406030204" pitchFamily="18" charset="0"/>
                      </a:rPr>
                      <m:t>=0:</m:t>
                    </m:r>
                  </m:oMath>
                </a14:m>
                <a:endParaRPr lang="en-US"/>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r>
                            <a:rPr lang="en-US" b="0" i="1" smtClean="0">
                              <a:latin typeface="Cambria Math" panose="02040503050406030204" pitchFamily="18" charset="0"/>
                            </a:rPr>
                            <m:t>𝐶𝐴</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𝐶𝐴</m:t>
                          </m:r>
                        </m:e>
                        <m:sub>
                          <m:r>
                            <a:rPr lang="en-US" b="0" i="1" smtClean="0">
                              <a:latin typeface="Cambria Math" panose="02040503050406030204" pitchFamily="18" charset="0"/>
                            </a:rPr>
                            <m:t>2</m:t>
                          </m:r>
                        </m:sub>
                      </m:sSub>
                      <m:r>
                        <a:rPr lang="en-US" b="0" i="1" smtClean="0">
                          <a:latin typeface="Cambria Math" panose="02040503050406030204" pitchFamily="18" charset="0"/>
                        </a:rPr>
                        <m:t>                      (2.5)</m:t>
                      </m:r>
                    </m:oMath>
                  </m:oMathPara>
                </a14:m>
                <a:endParaRPr lang="en-US"/>
              </a:p>
              <a:p>
                <a:pPr marL="0" indent="0">
                  <a:buNone/>
                </a:pPr>
                <a:endParaRPr lang="en-US"/>
              </a:p>
              <a:p>
                <a:endParaRPr lang="en-US"/>
              </a:p>
              <a:p>
                <a:endParaRPr lang="en-US"/>
              </a:p>
            </p:txBody>
          </p:sp>
        </mc:Choice>
        <mc:Fallback xmlns="">
          <p:sp>
            <p:nvSpPr>
              <p:cNvPr id="3" name="Marcador de contenido 2">
                <a:extLst>
                  <a:ext uri="{FF2B5EF4-FFF2-40B4-BE49-F238E27FC236}">
                    <a16:creationId xmlns:a16="http://schemas.microsoft.com/office/drawing/2014/main" id="{CF0E9C9D-0A8A-DD1A-9830-CCF5FCB4D72C}"/>
                  </a:ext>
                </a:extLst>
              </p:cNvPr>
              <p:cNvSpPr>
                <a:spLocks noGrp="1" noRot="1" noChangeAspect="1" noMove="1" noResize="1" noEditPoints="1" noAdjustHandles="1" noChangeArrowheads="1" noChangeShapeType="1" noTextEdit="1"/>
              </p:cNvSpPr>
              <p:nvPr>
                <p:ph idx="1"/>
              </p:nvPr>
            </p:nvSpPr>
            <p:spPr>
              <a:blipFill>
                <a:blip r:embed="rId2"/>
                <a:stretch>
                  <a:fillRect l="-1217" t="-3081" b="-1541"/>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5A3443D2-53C2-6DD8-2D7C-CDDD4072A319}"/>
              </a:ext>
            </a:extLst>
          </p:cNvPr>
          <p:cNvSpPr>
            <a:spLocks noGrp="1"/>
          </p:cNvSpPr>
          <p:nvPr>
            <p:ph type="sldNum" sz="quarter" idx="12"/>
          </p:nvPr>
        </p:nvSpPr>
        <p:spPr/>
        <p:txBody>
          <a:bodyPr/>
          <a:lstStyle/>
          <a:p>
            <a:fld id="{257AB861-08A6-4431-B58F-64BEFFDF70ED}" type="slidenum">
              <a:rPr lang="en-US" smtClean="0"/>
              <a:t>10</a:t>
            </a:fld>
            <a:endParaRPr lang="en-US"/>
          </a:p>
        </p:txBody>
      </p:sp>
      <p:sp>
        <p:nvSpPr>
          <p:cNvPr id="5" name="Rectángulo 4">
            <a:extLst>
              <a:ext uri="{FF2B5EF4-FFF2-40B4-BE49-F238E27FC236}">
                <a16:creationId xmlns:a16="http://schemas.microsoft.com/office/drawing/2014/main" id="{80621B6A-52E4-62BB-A06B-9AE54E017C62}"/>
              </a:ext>
            </a:extLst>
          </p:cNvPr>
          <p:cNvSpPr/>
          <p:nvPr/>
        </p:nvSpPr>
        <p:spPr>
          <a:xfrm>
            <a:off x="3097763" y="5529668"/>
            <a:ext cx="3694921" cy="647296"/>
          </a:xfrm>
          <a:prstGeom prst="rect">
            <a:avLst/>
          </a:prstGeom>
          <a:noFill/>
          <a:ln w="412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1813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B0EFEF-B192-7E32-91B4-0A4F9F95B297}"/>
              </a:ext>
            </a:extLst>
          </p:cNvPr>
          <p:cNvSpPr>
            <a:spLocks noGrp="1"/>
          </p:cNvSpPr>
          <p:nvPr>
            <p:ph type="title"/>
          </p:nvPr>
        </p:nvSpPr>
        <p:spPr/>
        <p:txBody>
          <a:bodyPr/>
          <a:lstStyle/>
          <a:p>
            <a:r>
              <a:rPr lang="en-US"/>
              <a:t>Identidades importantes.</a:t>
            </a:r>
          </a:p>
        </p:txBody>
      </p:sp>
      <p:sp>
        <p:nvSpPr>
          <p:cNvPr id="3" name="Marcador de número de diapositiva 2">
            <a:extLst>
              <a:ext uri="{FF2B5EF4-FFF2-40B4-BE49-F238E27FC236}">
                <a16:creationId xmlns:a16="http://schemas.microsoft.com/office/drawing/2014/main" id="{ECF51771-4835-A605-ADBF-1C29F0446397}"/>
              </a:ext>
            </a:extLst>
          </p:cNvPr>
          <p:cNvSpPr>
            <a:spLocks noGrp="1"/>
          </p:cNvSpPr>
          <p:nvPr>
            <p:ph type="sldNum" sz="quarter" idx="12"/>
          </p:nvPr>
        </p:nvSpPr>
        <p:spPr/>
        <p:txBody>
          <a:bodyPr/>
          <a:lstStyle/>
          <a:p>
            <a:fld id="{257AB861-08A6-4431-B58F-64BEFFDF70ED}" type="slidenum">
              <a:rPr lang="en-US" smtClean="0"/>
              <a:t>11</a:t>
            </a:fld>
            <a:endParaRPr lang="en-US"/>
          </a:p>
        </p:txBody>
      </p:sp>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43A3C86E-2349-7372-0BAD-80FE652253D1}"/>
                  </a:ext>
                </a:extLst>
              </p:cNvPr>
              <p:cNvSpPr txBox="1"/>
              <p:nvPr/>
            </p:nvSpPr>
            <p:spPr>
              <a:xfrm>
                <a:off x="1604865" y="1520890"/>
                <a:ext cx="7214896" cy="4572214"/>
              </a:xfrm>
              <a:prstGeom prst="rect">
                <a:avLst/>
              </a:prstGeom>
              <a:noFill/>
            </p:spPr>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400" i="1" kern="100" smtClean="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𝑇𝐵</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𝐼𝑀</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m:oMathPara>
                </a14:m>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1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𝐺</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𝐼𝑀</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m:oMathPara>
                </a14:m>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1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𝑋</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𝐺</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𝐼𝑀</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m:oMathPara>
                </a14:m>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1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𝑇𝐵</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𝐺</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𝐼𝑀</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𝐼𝑀</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m:oMathPara>
                </a14:m>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kern="1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𝑇𝐵</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4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𝐺</m:t>
                          </m:r>
                        </m:e>
                        <m: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2400" i="1" kern="100">
                          <a:effectLst/>
                          <a:latin typeface="Cambria Math" panose="02040503050406030204" pitchFamily="18" charset="0"/>
                          <a:ea typeface="Calibri" panose="020F0502020204030204" pitchFamily="34" charset="0"/>
                          <a:cs typeface="Times New Roman" panose="02020603050405020304" pitchFamily="18" charset="0"/>
                        </a:rPr>
                        <m:t>                   (2.6)</m:t>
                      </m:r>
                    </m:oMath>
                  </m:oMathPara>
                </a14:m>
                <a:endParaRPr lang="en-US" sz="2400" kern="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CuadroTexto 6">
                <a:extLst>
                  <a:ext uri="{FF2B5EF4-FFF2-40B4-BE49-F238E27FC236}">
                    <a16:creationId xmlns:a16="http://schemas.microsoft.com/office/drawing/2014/main" id="{43A3C86E-2349-7372-0BAD-80FE652253D1}"/>
                  </a:ext>
                </a:extLst>
              </p:cNvPr>
              <p:cNvSpPr txBox="1">
                <a:spLocks noRot="1" noChangeAspect="1" noMove="1" noResize="1" noEditPoints="1" noAdjustHandles="1" noChangeArrowheads="1" noChangeShapeType="1" noTextEdit="1"/>
              </p:cNvSpPr>
              <p:nvPr/>
            </p:nvSpPr>
            <p:spPr>
              <a:xfrm>
                <a:off x="1604865" y="1520890"/>
                <a:ext cx="7214896" cy="4572214"/>
              </a:xfrm>
              <a:prstGeom prst="rect">
                <a:avLst/>
              </a:prstGeo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7303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B6AD7359-0B91-122A-72C2-F60852FC20B3}"/>
              </a:ext>
            </a:extLst>
          </p:cNvPr>
          <p:cNvSpPr>
            <a:spLocks noGrp="1"/>
          </p:cNvSpPr>
          <p:nvPr>
            <p:ph type="sldNum" sz="quarter" idx="12"/>
          </p:nvPr>
        </p:nvSpPr>
        <p:spPr/>
        <p:txBody>
          <a:bodyPr/>
          <a:lstStyle/>
          <a:p>
            <a:fld id="{257AB861-08A6-4431-B58F-64BEFFDF70ED}" type="slidenum">
              <a:rPr lang="en-US" smtClean="0"/>
              <a:t>12</a:t>
            </a:fld>
            <a:endParaRPr lang="en-US"/>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8ABE409C-2AA5-7230-3663-0648D2B06874}"/>
                  </a:ext>
                </a:extLst>
              </p:cNvPr>
              <p:cNvSpPr txBox="1"/>
              <p:nvPr/>
            </p:nvSpPr>
            <p:spPr>
              <a:xfrm>
                <a:off x="1679510" y="191191"/>
                <a:ext cx="7466822" cy="7002943"/>
              </a:xfrm>
              <a:prstGeom prst="rect">
                <a:avLst/>
              </a:prstGeom>
              <a:noFill/>
            </p:spPr>
            <p:txBody>
              <a:bodyPr wrap="square">
                <a:spAutoFit/>
              </a:bodyPr>
              <a:lstStyle/>
              <a:p>
                <a:pPr marL="0" marR="0">
                  <a:lnSpc>
                    <a:spcPct val="107000"/>
                  </a:lnSpc>
                  <a:spcBef>
                    <a:spcPts val="0"/>
                  </a:spcBef>
                  <a:spcAft>
                    <a:spcPts val="800"/>
                  </a:spcAft>
                </a:pPr>
                <a:r>
                  <a:rPr lang="en-US" sz="1900" kern="100">
                    <a:effectLst/>
                    <a:latin typeface="Calibri" panose="020F0502020204030204" pitchFamily="34" charset="0"/>
                    <a:ea typeface="Times New Roman" panose="02020603050405020304" pitchFamily="18" charset="0"/>
                    <a:cs typeface="Times New Roman" panose="02020603050405020304" pitchFamily="18" charset="0"/>
                  </a:rPr>
                  <a:t>De 2.1:                           </a:t>
                </a:r>
                <a14:m>
                  <m:oMath xmlns:m="http://schemas.openxmlformats.org/officeDocument/2006/math">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𝐶𝐴</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𝑟</m:t>
                    </m:r>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𝑇𝐵</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oMath>
                </a14:m>
                <a:endParaRPr lang="en-US" sz="19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𝐶𝐴</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𝑟</m:t>
                      </m:r>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9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𝐺</m:t>
                          </m:r>
                        </m:e>
                        <m: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m:oMathPara>
                </a14:m>
                <a:endParaRPr lang="en-US" sz="19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9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a:effectLst/>
                    <a:latin typeface="Calibri" panose="020F0502020204030204" pitchFamily="34" charset="0"/>
                    <a:ea typeface="Times New Roman" panose="02020603050405020304" pitchFamily="18" charset="0"/>
                    <a:cs typeface="Times New Roman" panose="02020603050405020304" pitchFamily="18" charset="0"/>
                  </a:rPr>
                  <a:t>Ingreso Nacional:           </a:t>
                </a:r>
                <a14:m>
                  <m:oMath xmlns:m="http://schemas.openxmlformats.org/officeDocument/2006/math">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𝑄</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𝑟</m:t>
                        </m:r>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oMath>
                </a14:m>
                <a:endParaRPr lang="en-US" sz="19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9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𝐶𝐴</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m:t>
                      </m:r>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𝑟</m:t>
                      </m:r>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9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𝐺</m:t>
                          </m:r>
                        </m:e>
                        <m: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oMath>
                  </m:oMathPara>
                </a14:m>
                <a:endParaRPr lang="en-US" sz="19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9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𝐶𝐴</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9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𝑌</m:t>
                          </m:r>
                        </m:e>
                        <m: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𝐺</m:t>
                          </m:r>
                        </m:e>
                        <m: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                          (2.7)</m:t>
                      </m:r>
                    </m:oMath>
                  </m:oMathPara>
                </a14:m>
                <a:endParaRPr lang="en-US" sz="19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9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a:effectLst/>
                    <a:latin typeface="Calibri" panose="020F0502020204030204" pitchFamily="34" charset="0"/>
                    <a:ea typeface="Times New Roman" panose="02020603050405020304" pitchFamily="18" charset="0"/>
                    <a:cs typeface="Times New Roman" panose="02020603050405020304" pitchFamily="18" charset="0"/>
                  </a:rPr>
                  <a:t>Dado                                      </a:t>
                </a:r>
                <a14:m>
                  <m:oMath xmlns:m="http://schemas.openxmlformats.org/officeDocument/2006/math">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                      (2.8)</m:t>
                    </m:r>
                  </m:oMath>
                </a14:m>
                <a:endParaRPr lang="en-US" sz="19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9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𝐶𝐴</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𝑆</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𝐼</m:t>
                          </m:r>
                        </m:e>
                        <m: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                         (2.9)</m:t>
                      </m:r>
                    </m:oMath>
                  </m:oMathPara>
                </a14:m>
                <a:endParaRPr lang="en-US" sz="19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900" kern="1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9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AR" sz="1900" kern="100">
                    <a:effectLst/>
                    <a:latin typeface="Calibri" panose="020F0502020204030204" pitchFamily="34" charset="0"/>
                    <a:ea typeface="Times New Roman" panose="02020603050405020304" pitchFamily="18" charset="0"/>
                    <a:cs typeface="Times New Roman" panose="02020603050405020304" pitchFamily="18" charset="0"/>
                  </a:rPr>
                  <a:t>Dado                                      </a:t>
                </a:r>
                <a14:m>
                  <m:oMath xmlns:m="http://schemas.openxmlformats.org/officeDocument/2006/math">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𝐴</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AR" sz="19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𝐶</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AR" sz="19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𝐼</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AR" sz="19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𝐺</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s-AR" sz="1900" i="1" kern="100">
                        <a:effectLst/>
                        <a:latin typeface="Cambria Math" panose="02040503050406030204" pitchFamily="18" charset="0"/>
                        <a:ea typeface="Times New Roman" panose="02020603050405020304" pitchFamily="18" charset="0"/>
                        <a:cs typeface="Times New Roman" panose="02020603050405020304" pitchFamily="18" charset="0"/>
                      </a:rPr>
                      <m:t>                      (2.8)</m:t>
                    </m:r>
                  </m:oMath>
                </a14:m>
                <a:endParaRPr lang="en-US" sz="19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s-AR" sz="1900" kern="1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900" kern="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𝐶𝐴</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𝑌</m:t>
                          </m:r>
                        </m:e>
                        <m: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900" i="1" kern="100">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𝐴</m:t>
                          </m:r>
                        </m:e>
                        <m:sub>
                          <m:r>
                            <a:rPr lang="en-US" sz="1900" i="1" kern="100">
                              <a:effectLst/>
                              <a:latin typeface="Cambria Math" panose="02040503050406030204" pitchFamily="18" charset="0"/>
                              <a:ea typeface="Calibri" panose="020F0502020204030204" pitchFamily="34" charset="0"/>
                              <a:cs typeface="Times New Roman" panose="02020603050405020304" pitchFamily="18" charset="0"/>
                            </a:rPr>
                            <m:t>𝑡</m:t>
                          </m:r>
                        </m:sub>
                      </m:sSub>
                      <m:r>
                        <a:rPr lang="en-US" sz="1900" i="1" kern="100">
                          <a:effectLst/>
                          <a:latin typeface="Cambria Math" panose="02040503050406030204" pitchFamily="18" charset="0"/>
                          <a:ea typeface="Times New Roman" panose="02020603050405020304" pitchFamily="18" charset="0"/>
                          <a:cs typeface="Times New Roman" panose="02020603050405020304" pitchFamily="18" charset="0"/>
                        </a:rPr>
                        <m:t>                         (2.10)</m:t>
                      </m:r>
                    </m:oMath>
                  </m:oMathPara>
                </a14:m>
                <a:endParaRPr lang="en-US" sz="1900" kern="1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4" name="CuadroTexto 3">
                <a:extLst>
                  <a:ext uri="{FF2B5EF4-FFF2-40B4-BE49-F238E27FC236}">
                    <a16:creationId xmlns:a16="http://schemas.microsoft.com/office/drawing/2014/main" id="{8ABE409C-2AA5-7230-3663-0648D2B06874}"/>
                  </a:ext>
                </a:extLst>
              </p:cNvPr>
              <p:cNvSpPr txBox="1">
                <a:spLocks noRot="1" noChangeAspect="1" noMove="1" noResize="1" noEditPoints="1" noAdjustHandles="1" noChangeArrowheads="1" noChangeShapeType="1" noTextEdit="1"/>
              </p:cNvSpPr>
              <p:nvPr/>
            </p:nvSpPr>
            <p:spPr>
              <a:xfrm>
                <a:off x="1679510" y="191191"/>
                <a:ext cx="7466822" cy="7002943"/>
              </a:xfrm>
              <a:prstGeom prst="rect">
                <a:avLst/>
              </a:prstGeom>
              <a:blipFill>
                <a:blip r:embed="rId2"/>
                <a:stretch>
                  <a:fillRect l="-817" t="-348"/>
                </a:stretch>
              </a:blipFill>
            </p:spPr>
            <p:txBody>
              <a:bodyPr/>
              <a:lstStyle/>
              <a:p>
                <a:r>
                  <a:rPr lang="en-US">
                    <a:noFill/>
                  </a:rPr>
                  <a:t> </a:t>
                </a:r>
              </a:p>
            </p:txBody>
          </p:sp>
        </mc:Fallback>
      </mc:AlternateContent>
      <p:sp>
        <p:nvSpPr>
          <p:cNvPr id="5" name="Rectángulo 4">
            <a:extLst>
              <a:ext uri="{FF2B5EF4-FFF2-40B4-BE49-F238E27FC236}">
                <a16:creationId xmlns:a16="http://schemas.microsoft.com/office/drawing/2014/main" id="{BACD2A2C-FD38-1E0B-7297-C801BDAC6CE9}"/>
              </a:ext>
            </a:extLst>
          </p:cNvPr>
          <p:cNvSpPr/>
          <p:nvPr/>
        </p:nvSpPr>
        <p:spPr>
          <a:xfrm>
            <a:off x="3470988" y="4577946"/>
            <a:ext cx="2522376" cy="647296"/>
          </a:xfrm>
          <a:prstGeom prst="rect">
            <a:avLst/>
          </a:prstGeom>
          <a:noFill/>
          <a:ln w="412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ángulo 5">
            <a:extLst>
              <a:ext uri="{FF2B5EF4-FFF2-40B4-BE49-F238E27FC236}">
                <a16:creationId xmlns:a16="http://schemas.microsoft.com/office/drawing/2014/main" id="{9B2B4BB9-F67E-4439-D53C-C861CBF97C46}"/>
              </a:ext>
            </a:extLst>
          </p:cNvPr>
          <p:cNvSpPr/>
          <p:nvPr/>
        </p:nvSpPr>
        <p:spPr>
          <a:xfrm>
            <a:off x="3470988" y="6210704"/>
            <a:ext cx="2522376" cy="647296"/>
          </a:xfrm>
          <a:prstGeom prst="rect">
            <a:avLst/>
          </a:prstGeom>
          <a:noFill/>
          <a:ln w="412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ángulo 6">
            <a:extLst>
              <a:ext uri="{FF2B5EF4-FFF2-40B4-BE49-F238E27FC236}">
                <a16:creationId xmlns:a16="http://schemas.microsoft.com/office/drawing/2014/main" id="{57345C00-9333-71D4-F117-11DE61BB9FDD}"/>
              </a:ext>
            </a:extLst>
          </p:cNvPr>
          <p:cNvSpPr/>
          <p:nvPr/>
        </p:nvSpPr>
        <p:spPr>
          <a:xfrm>
            <a:off x="3573624" y="127787"/>
            <a:ext cx="2522376" cy="516025"/>
          </a:xfrm>
          <a:prstGeom prst="rect">
            <a:avLst/>
          </a:prstGeom>
          <a:noFill/>
          <a:ln w="412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27809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4A1B08-7970-218E-F1CA-87FC26502B46}"/>
              </a:ext>
            </a:extLst>
          </p:cNvPr>
          <p:cNvSpPr>
            <a:spLocks noGrp="1"/>
          </p:cNvSpPr>
          <p:nvPr>
            <p:ph type="title"/>
          </p:nvPr>
        </p:nvSpPr>
        <p:spPr/>
        <p:txBody>
          <a:bodyPr/>
          <a:lstStyle/>
          <a:p>
            <a:r>
              <a:rPr lang="en-US"/>
              <a:t>Una mirada inter-temporal a la Cuenta Corriente del balance de pagos</a:t>
            </a:r>
          </a:p>
        </p:txBody>
      </p:sp>
      <p:sp>
        <p:nvSpPr>
          <p:cNvPr id="4" name="Marcador de contenido 3">
            <a:extLst>
              <a:ext uri="{FF2B5EF4-FFF2-40B4-BE49-F238E27FC236}">
                <a16:creationId xmlns:a16="http://schemas.microsoft.com/office/drawing/2014/main" id="{AA5B0527-BDE9-91D4-845A-1090282BE363}"/>
              </a:ext>
            </a:extLst>
          </p:cNvPr>
          <p:cNvSpPr>
            <a:spLocks noGrp="1"/>
          </p:cNvSpPr>
          <p:nvPr>
            <p:ph idx="1"/>
          </p:nvPr>
        </p:nvSpPr>
        <p:spPr/>
        <p:txBody>
          <a:bodyPr/>
          <a:lstStyle/>
          <a:p>
            <a:r>
              <a:rPr lang="en-US"/>
              <a:t>¿Porqué algunos paísen prestan y otros piden prestado?</a:t>
            </a:r>
          </a:p>
          <a:p>
            <a:r>
              <a:rPr lang="en-US"/>
              <a:t>¿Porqué algunos países tienen superavit comercial y otros deficit?</a:t>
            </a:r>
          </a:p>
          <a:p>
            <a:r>
              <a:rPr lang="en-US"/>
              <a:t>Analizaremos una Economía abierta y pequeña.</a:t>
            </a:r>
          </a:p>
          <a:p>
            <a:r>
              <a:rPr lang="en-US"/>
              <a:t>Economía pequeña: los precios de los bienes y de los activos financieros no dependen de las condiciones económicas locales.</a:t>
            </a:r>
          </a:p>
          <a:p>
            <a:endParaRPr lang="en-US"/>
          </a:p>
        </p:txBody>
      </p:sp>
      <p:sp>
        <p:nvSpPr>
          <p:cNvPr id="3" name="Marcador de número de diapositiva 2">
            <a:extLst>
              <a:ext uri="{FF2B5EF4-FFF2-40B4-BE49-F238E27FC236}">
                <a16:creationId xmlns:a16="http://schemas.microsoft.com/office/drawing/2014/main" id="{8536330A-03A7-CC24-5818-47339FD38199}"/>
              </a:ext>
            </a:extLst>
          </p:cNvPr>
          <p:cNvSpPr>
            <a:spLocks noGrp="1"/>
          </p:cNvSpPr>
          <p:nvPr>
            <p:ph type="sldNum" sz="quarter" idx="12"/>
          </p:nvPr>
        </p:nvSpPr>
        <p:spPr/>
        <p:txBody>
          <a:bodyPr/>
          <a:lstStyle/>
          <a:p>
            <a:fld id="{257AB861-08A6-4431-B58F-64BEFFDF70ED}" type="slidenum">
              <a:rPr lang="en-US" smtClean="0"/>
              <a:t>13</a:t>
            </a:fld>
            <a:endParaRPr lang="en-US"/>
          </a:p>
        </p:txBody>
      </p:sp>
    </p:spTree>
    <p:extLst>
      <p:ext uri="{BB962C8B-B14F-4D97-AF65-F5344CB8AC3E}">
        <p14:creationId xmlns:p14="http://schemas.microsoft.com/office/powerpoint/2010/main" val="41148925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2153B-EA2B-403E-B9A2-56E95DD33585}"/>
              </a:ext>
            </a:extLst>
          </p:cNvPr>
          <p:cNvSpPr>
            <a:spLocks noGrp="1"/>
          </p:cNvSpPr>
          <p:nvPr>
            <p:ph type="title"/>
          </p:nvPr>
        </p:nvSpPr>
        <p:spPr>
          <a:xfrm>
            <a:off x="838200" y="206099"/>
            <a:ext cx="10515600" cy="708301"/>
          </a:xfrm>
        </p:spPr>
        <p:txBody>
          <a:bodyPr/>
          <a:lstStyle/>
          <a:p>
            <a:r>
              <a:rPr lang="es-MX"/>
              <a:t>Supuesto: Eco pequeña y abierta</a:t>
            </a:r>
            <a:endParaRPr lang="en-US"/>
          </a:p>
        </p:txBody>
      </p:sp>
      <p:sp>
        <p:nvSpPr>
          <p:cNvPr id="3" name="Content Placeholder 2">
            <a:extLst>
              <a:ext uri="{FF2B5EF4-FFF2-40B4-BE49-F238E27FC236}">
                <a16:creationId xmlns:a16="http://schemas.microsoft.com/office/drawing/2014/main" id="{8318EC12-7197-41B2-9E4D-09951BB3E8DF}"/>
              </a:ext>
            </a:extLst>
          </p:cNvPr>
          <p:cNvSpPr>
            <a:spLocks noGrp="1"/>
          </p:cNvSpPr>
          <p:nvPr>
            <p:ph idx="1"/>
          </p:nvPr>
        </p:nvSpPr>
        <p:spPr>
          <a:xfrm>
            <a:off x="745434" y="1117323"/>
            <a:ext cx="10515600" cy="5534578"/>
          </a:xfrm>
        </p:spPr>
        <p:txBody>
          <a:bodyPr>
            <a:normAutofit fontScale="92500" lnSpcReduction="20000"/>
          </a:bodyPr>
          <a:lstStyle/>
          <a:p>
            <a:r>
              <a:rPr lang="es-ES">
                <a:solidFill>
                  <a:srgbClr val="870F6D"/>
                </a:solidFill>
              </a:rPr>
              <a:t>Una economía es pequeña </a:t>
            </a:r>
            <a:r>
              <a:rPr lang="es-ES"/>
              <a:t>cuando los precios mundiales y las tasas de interés no dependen de las condiciones económicas internas.</a:t>
            </a:r>
          </a:p>
          <a:p>
            <a:endParaRPr lang="es-ES"/>
          </a:p>
          <a:p>
            <a:r>
              <a:rPr lang="es-ES"/>
              <a:t> </a:t>
            </a:r>
            <a:r>
              <a:rPr lang="es-ES">
                <a:solidFill>
                  <a:srgbClr val="870F6D"/>
                </a:solidFill>
              </a:rPr>
              <a:t>Una economía es abierta </a:t>
            </a:r>
            <a:r>
              <a:rPr lang="es-ES"/>
              <a:t>cuando comercializa bienes y activos financieros con el resto del mundo</a:t>
            </a:r>
          </a:p>
          <a:p>
            <a:endParaRPr lang="es-ES"/>
          </a:p>
          <a:p>
            <a:r>
              <a:rPr lang="es-ES"/>
              <a:t>La </a:t>
            </a:r>
            <a:r>
              <a:rPr lang="es-ES">
                <a:solidFill>
                  <a:srgbClr val="870F6D"/>
                </a:solidFill>
              </a:rPr>
              <a:t>mayoría de los países del mundo son pequeñas economías abiertas</a:t>
            </a:r>
            <a:r>
              <a:rPr lang="es-ES"/>
              <a:t>:</a:t>
            </a:r>
          </a:p>
          <a:p>
            <a:pPr lvl="1"/>
            <a:r>
              <a:rPr lang="es-ES" i="1">
                <a:solidFill>
                  <a:srgbClr val="870F6D"/>
                </a:solidFill>
              </a:rPr>
              <a:t>Pequeñas economías abiertas desarrolladas</a:t>
            </a:r>
            <a:r>
              <a:rPr lang="es-ES"/>
              <a:t>: los Países </a:t>
            </a:r>
            <a:r>
              <a:rPr lang="es-ES" err="1"/>
              <a:t>Bajos,Suiza</a:t>
            </a:r>
            <a:r>
              <a:rPr lang="es-ES"/>
              <a:t>, Austria, Nueva Zelanda, Australia, Canadá, Noruega.</a:t>
            </a:r>
          </a:p>
          <a:p>
            <a:pPr lvl="1"/>
            <a:r>
              <a:rPr lang="es-ES" i="1">
                <a:solidFill>
                  <a:srgbClr val="870F6D"/>
                </a:solidFill>
              </a:rPr>
              <a:t>Economías emergentes pequeñas y abiertas</a:t>
            </a:r>
            <a:r>
              <a:rPr lang="es-ES"/>
              <a:t>: Chile, Perú, Bolivia, Grecia, Portugal, Estonia.</a:t>
            </a:r>
          </a:p>
          <a:p>
            <a:pPr lvl="1"/>
            <a:r>
              <a:rPr lang="es-ES" i="1">
                <a:solidFill>
                  <a:srgbClr val="870F6D"/>
                </a:solidFill>
              </a:rPr>
              <a:t>Grandes economías abiertas</a:t>
            </a:r>
            <a:r>
              <a:rPr lang="es-ES"/>
              <a:t>: Estados Unidos, Japón, Alemania.</a:t>
            </a:r>
          </a:p>
          <a:p>
            <a:pPr lvl="1"/>
            <a:r>
              <a:rPr lang="es-ES" i="1">
                <a:solidFill>
                  <a:srgbClr val="870F6D"/>
                </a:solidFill>
              </a:rPr>
              <a:t>Grandes economías emergentes</a:t>
            </a:r>
            <a:r>
              <a:rPr lang="es-ES"/>
              <a:t>: China, India.</a:t>
            </a:r>
          </a:p>
          <a:p>
            <a:pPr lvl="1"/>
            <a:r>
              <a:rPr lang="es-ES" i="1">
                <a:solidFill>
                  <a:srgbClr val="870F6D"/>
                </a:solidFill>
              </a:rPr>
              <a:t>Economías cerradas</a:t>
            </a:r>
            <a:r>
              <a:rPr lang="es-ES"/>
              <a:t>: Corea del Norte, Venezuela y, en menor medida, Cuba e Irán.</a:t>
            </a:r>
          </a:p>
          <a:p>
            <a:pPr lvl="1"/>
            <a:endParaRPr lang="es-ES"/>
          </a:p>
          <a:p>
            <a:r>
              <a:rPr lang="es-ES"/>
              <a:t> Tamaño económico y geográfico no necesariamente relacionado: Australia y Canadá vs. Reino Unido y Japón.</a:t>
            </a:r>
            <a:endParaRPr lang="en-US"/>
          </a:p>
        </p:txBody>
      </p:sp>
      <p:sp>
        <p:nvSpPr>
          <p:cNvPr id="4" name="Slide Number Placeholder 3">
            <a:extLst>
              <a:ext uri="{FF2B5EF4-FFF2-40B4-BE49-F238E27FC236}">
                <a16:creationId xmlns:a16="http://schemas.microsoft.com/office/drawing/2014/main" id="{B7D777D6-7C21-46F7-8048-BEF4ABF03B13}"/>
              </a:ext>
            </a:extLst>
          </p:cNvPr>
          <p:cNvSpPr>
            <a:spLocks noGrp="1"/>
          </p:cNvSpPr>
          <p:nvPr>
            <p:ph type="sldNum" sz="quarter" idx="12"/>
          </p:nvPr>
        </p:nvSpPr>
        <p:spPr/>
        <p:txBody>
          <a:bodyPr/>
          <a:lstStyle/>
          <a:p>
            <a:fld id="{257AB861-08A6-4431-B58F-64BEFFDF70ED}" type="slidenum">
              <a:rPr lang="en-US" smtClean="0"/>
              <a:t>14</a:t>
            </a:fld>
            <a:endParaRPr lang="en-US"/>
          </a:p>
        </p:txBody>
      </p:sp>
    </p:spTree>
    <p:extLst>
      <p:ext uri="{BB962C8B-B14F-4D97-AF65-F5344CB8AC3E}">
        <p14:creationId xmlns:p14="http://schemas.microsoft.com/office/powerpoint/2010/main" val="3102050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86B76-EA70-42C1-BF5B-ADF3FA8C93B5}"/>
              </a:ext>
            </a:extLst>
          </p:cNvPr>
          <p:cNvSpPr>
            <a:spLocks noGrp="1"/>
          </p:cNvSpPr>
          <p:nvPr>
            <p:ph type="title"/>
          </p:nvPr>
        </p:nvSpPr>
        <p:spPr>
          <a:xfrm>
            <a:off x="838200" y="136525"/>
            <a:ext cx="10515600" cy="1325563"/>
          </a:xfrm>
        </p:spPr>
        <p:txBody>
          <a:bodyPr/>
          <a:lstStyle/>
          <a:p>
            <a:r>
              <a:rPr lang="es-MX"/>
              <a:t>Modelo:</a:t>
            </a: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51CA2F0-A85C-4395-8F0F-0874A41CC3FA}"/>
                  </a:ext>
                </a:extLst>
              </p:cNvPr>
              <p:cNvSpPr>
                <a:spLocks noGrp="1"/>
              </p:cNvSpPr>
              <p:nvPr>
                <p:ph idx="1"/>
              </p:nvPr>
            </p:nvSpPr>
            <p:spPr>
              <a:xfrm>
                <a:off x="657727" y="935037"/>
                <a:ext cx="10515600" cy="4351338"/>
              </a:xfrm>
            </p:spPr>
            <p:txBody>
              <a:bodyPr/>
              <a:lstStyle/>
              <a:p>
                <a:r>
                  <a:rPr lang="es-MX" sz="2400"/>
                  <a:t>Modelo de 2 períodos: 1 y 2</a:t>
                </a:r>
              </a:p>
              <a:p>
                <a:r>
                  <a:rPr lang="es-MX" sz="2400"/>
                  <a:t>Las familias reciben </a:t>
                </a:r>
                <a:r>
                  <a:rPr lang="es-MX" sz="2400" err="1"/>
                  <a:t>endowments</a:t>
                </a:r>
                <a:r>
                  <a:rPr lang="es-MX" sz="2400"/>
                  <a:t>: </a:t>
                </a:r>
                <a14:m>
                  <m:oMath xmlns:m="http://schemas.openxmlformats.org/officeDocument/2006/math">
                    <m:sSub>
                      <m:sSubPr>
                        <m:ctrlPr>
                          <a:rPr lang="es-MX" sz="2400" i="1" smtClean="0">
                            <a:latin typeface="Cambria Math" panose="02040503050406030204" pitchFamily="18" charset="0"/>
                          </a:rPr>
                        </m:ctrlPr>
                      </m:sSubPr>
                      <m:e>
                        <m:r>
                          <a:rPr lang="es-MX" sz="2400" b="0" i="1" smtClean="0">
                            <a:latin typeface="Cambria Math" panose="02040503050406030204" pitchFamily="18" charset="0"/>
                          </a:rPr>
                          <m:t>𝑄</m:t>
                        </m:r>
                      </m:e>
                      <m:sub>
                        <m:r>
                          <a:rPr lang="es-MX" sz="2400" b="0" i="1" smtClean="0">
                            <a:latin typeface="Cambria Math" panose="02040503050406030204" pitchFamily="18" charset="0"/>
                          </a:rPr>
                          <m:t>1</m:t>
                        </m:r>
                      </m:sub>
                    </m:sSub>
                  </m:oMath>
                </a14:m>
                <a:r>
                  <a:rPr lang="en-US" sz="2400"/>
                  <a:t> y </a:t>
                </a:r>
                <a14:m>
                  <m:oMath xmlns:m="http://schemas.openxmlformats.org/officeDocument/2006/math">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b="0" i="1" smtClean="0">
                            <a:latin typeface="Cambria Math" panose="02040503050406030204" pitchFamily="18" charset="0"/>
                          </a:rPr>
                          <m:t>2</m:t>
                        </m:r>
                      </m:sub>
                    </m:sSub>
                  </m:oMath>
                </a14:m>
                <a:endParaRPr lang="en-US" sz="2400"/>
              </a:p>
              <a:p>
                <a14:m>
                  <m:oMath xmlns:m="http://schemas.openxmlformats.org/officeDocument/2006/math">
                    <m:sSubSup>
                      <m:sSubSupPr>
                        <m:ctrlPr>
                          <a:rPr lang="en-US" sz="2400" i="1" smtClean="0">
                            <a:latin typeface="Cambria Math" panose="02040503050406030204" pitchFamily="18" charset="0"/>
                          </a:rPr>
                        </m:ctrlPr>
                      </m:sSubSupPr>
                      <m:e>
                        <m:r>
                          <a:rPr lang="es-MX" sz="2400" b="0" i="1" smtClean="0">
                            <a:latin typeface="Cambria Math" panose="02040503050406030204" pitchFamily="18" charset="0"/>
                          </a:rPr>
                          <m:t>𝐵</m:t>
                        </m:r>
                      </m:e>
                      <m:sub>
                        <m:r>
                          <a:rPr lang="es-MX" sz="2400" b="0" i="1" smtClean="0">
                            <a:latin typeface="Cambria Math" panose="02040503050406030204" pitchFamily="18" charset="0"/>
                          </a:rPr>
                          <m:t>0</m:t>
                        </m:r>
                      </m:sub>
                      <m:sup>
                        <m:r>
                          <a:rPr lang="es-MX" sz="2400" b="0" i="1" smtClean="0">
                            <a:latin typeface="Cambria Math" panose="02040503050406030204" pitchFamily="18" charset="0"/>
                          </a:rPr>
                          <m:t>∗</m:t>
                        </m:r>
                      </m:sup>
                    </m:sSubSup>
                  </m:oMath>
                </a14:m>
                <a:r>
                  <a:rPr lang="en-US" sz="2400"/>
                  <a:t>: Stock </a:t>
                </a:r>
                <a:r>
                  <a:rPr lang="en-US" sz="2400" err="1"/>
                  <a:t>inicial</a:t>
                </a:r>
                <a:r>
                  <a:rPr lang="en-US" sz="2400"/>
                  <a:t> de </a:t>
                </a:r>
                <a:r>
                  <a:rPr lang="en-US" sz="2400" err="1"/>
                  <a:t>activos</a:t>
                </a:r>
                <a:r>
                  <a:rPr lang="en-US" sz="2400"/>
                  <a:t> </a:t>
                </a:r>
                <a:r>
                  <a:rPr lang="en-US" sz="2400" err="1"/>
                  <a:t>heredados</a:t>
                </a:r>
                <a:r>
                  <a:rPr lang="en-US" sz="2400"/>
                  <a:t> del </a:t>
                </a:r>
                <a:r>
                  <a:rPr lang="en-US" sz="2400" err="1"/>
                  <a:t>pasado</a:t>
                </a:r>
                <a:r>
                  <a:rPr lang="en-US" sz="2400"/>
                  <a:t>. Pagan un </a:t>
                </a:r>
                <a:r>
                  <a:rPr lang="en-US" sz="2400" err="1"/>
                  <a:t>interés</a:t>
                </a:r>
                <a:r>
                  <a:rPr lang="en-US" sz="2400"/>
                  <a:t> </a:t>
                </a:r>
                <a14:m>
                  <m:oMath xmlns:m="http://schemas.openxmlformats.org/officeDocument/2006/math">
                    <m:sSub>
                      <m:sSubPr>
                        <m:ctrlPr>
                          <a:rPr lang="en-US" sz="2400" i="1" smtClean="0">
                            <a:latin typeface="Cambria Math" panose="02040503050406030204" pitchFamily="18" charset="0"/>
                          </a:rPr>
                        </m:ctrlPr>
                      </m:sSubPr>
                      <m:e>
                        <m:r>
                          <a:rPr lang="es-MX" sz="2400" b="0" i="1" smtClean="0">
                            <a:latin typeface="Cambria Math" panose="02040503050406030204" pitchFamily="18" charset="0"/>
                          </a:rPr>
                          <m:t>𝑟</m:t>
                        </m:r>
                      </m:e>
                      <m:sub>
                        <m:r>
                          <a:rPr lang="es-MX" sz="2400" b="0" i="1" smtClean="0">
                            <a:latin typeface="Cambria Math" panose="02040503050406030204" pitchFamily="18" charset="0"/>
                          </a:rPr>
                          <m:t>0</m:t>
                        </m:r>
                      </m:sub>
                    </m:sSub>
                  </m:oMath>
                </a14:m>
                <a:r>
                  <a:rPr lang="en-US" sz="2400"/>
                  <a:t> </a:t>
                </a:r>
                <a:r>
                  <a:rPr lang="en-US" sz="2400" err="1"/>
                  <a:t>en</a:t>
                </a:r>
                <a:r>
                  <a:rPr lang="en-US" sz="2400"/>
                  <a:t> </a:t>
                </a:r>
                <a:r>
                  <a:rPr lang="en-US" sz="2400" err="1"/>
                  <a:t>el</a:t>
                </a:r>
                <a:r>
                  <a:rPr lang="en-US" sz="2400"/>
                  <a:t> </a:t>
                </a:r>
                <a:r>
                  <a:rPr lang="en-US" sz="2400" err="1"/>
                  <a:t>período</a:t>
                </a:r>
                <a:r>
                  <a:rPr lang="en-US" sz="2400"/>
                  <a:t> 1</a:t>
                </a:r>
              </a:p>
              <a:p>
                <a:r>
                  <a:rPr lang="en-US" sz="2400" err="1"/>
                  <a:t>En</a:t>
                </a:r>
                <a:r>
                  <a:rPr lang="en-US" sz="2400"/>
                  <a:t> </a:t>
                </a:r>
                <a:r>
                  <a:rPr lang="en-US" sz="2400" err="1"/>
                  <a:t>el</a:t>
                </a:r>
                <a:r>
                  <a:rPr lang="en-US" sz="2400"/>
                  <a:t> </a:t>
                </a:r>
                <a:r>
                  <a:rPr lang="en-US" sz="2400" err="1"/>
                  <a:t>período</a:t>
                </a:r>
                <a:r>
                  <a:rPr lang="en-US" sz="2400"/>
                  <a:t> 1 los </a:t>
                </a:r>
                <a:r>
                  <a:rPr lang="en-US" sz="2400" err="1"/>
                  <a:t>consumidores</a:t>
                </a:r>
                <a:r>
                  <a:rPr lang="en-US" sz="2400"/>
                  <a:t> </a:t>
                </a:r>
                <a:r>
                  <a:rPr lang="en-US" sz="2400" err="1"/>
                  <a:t>eligen</a:t>
                </a:r>
                <a:r>
                  <a:rPr lang="en-US" sz="2400"/>
                  <a:t> </a:t>
                </a:r>
                <a14:m>
                  <m:oMath xmlns:m="http://schemas.openxmlformats.org/officeDocument/2006/math">
                    <m:sSub>
                      <m:sSubPr>
                        <m:ctrlPr>
                          <a:rPr lang="en-US" sz="2400" i="1" smtClean="0">
                            <a:latin typeface="Cambria Math" panose="02040503050406030204" pitchFamily="18" charset="0"/>
                          </a:rPr>
                        </m:ctrlPr>
                      </m:sSubPr>
                      <m:e>
                        <m:r>
                          <a:rPr lang="es-MX" sz="2400" b="0" i="1" smtClean="0">
                            <a:latin typeface="Cambria Math" panose="02040503050406030204" pitchFamily="18" charset="0"/>
                          </a:rPr>
                          <m:t>𝐶</m:t>
                        </m:r>
                      </m:e>
                      <m:sub>
                        <m:r>
                          <a:rPr lang="es-MX" sz="2400" b="0" i="1" smtClean="0">
                            <a:latin typeface="Cambria Math" panose="02040503050406030204" pitchFamily="18" charset="0"/>
                          </a:rPr>
                          <m:t>1</m:t>
                        </m:r>
                      </m:sub>
                    </m:sSub>
                  </m:oMath>
                </a14:m>
                <a:r>
                  <a:rPr lang="en-US" sz="2400"/>
                  <a:t> y </a:t>
                </a:r>
                <a14:m>
                  <m:oMath xmlns:m="http://schemas.openxmlformats.org/officeDocument/2006/math">
                    <m:sSubSup>
                      <m:sSubSupPr>
                        <m:ctrlPr>
                          <a:rPr lang="en-US" sz="2400" i="1" smtClean="0">
                            <a:latin typeface="Cambria Math" panose="02040503050406030204" pitchFamily="18" charset="0"/>
                          </a:rPr>
                        </m:ctrlPr>
                      </m:sSubSupPr>
                      <m:e>
                        <m:r>
                          <a:rPr lang="es-MX" sz="2400" b="0" i="1" smtClean="0">
                            <a:latin typeface="Cambria Math" panose="02040503050406030204" pitchFamily="18" charset="0"/>
                          </a:rPr>
                          <m:t>𝐵</m:t>
                        </m:r>
                      </m:e>
                      <m:sub>
                        <m:r>
                          <a:rPr lang="es-MX" sz="2400" b="0" i="1" smtClean="0">
                            <a:latin typeface="Cambria Math" panose="02040503050406030204" pitchFamily="18" charset="0"/>
                          </a:rPr>
                          <m:t>1</m:t>
                        </m:r>
                      </m:sub>
                      <m:sup>
                        <m:r>
                          <a:rPr lang="es-MX" sz="2400" b="0" i="1" smtClean="0">
                            <a:latin typeface="Cambria Math" panose="02040503050406030204" pitchFamily="18" charset="0"/>
                          </a:rPr>
                          <m:t>∗</m:t>
                        </m:r>
                      </m:sup>
                    </m:sSubSup>
                  </m:oMath>
                </a14:m>
                <a:r>
                  <a:rPr lang="en-US" sz="2400"/>
                  <a:t> (que </a:t>
                </a:r>
                <a:r>
                  <a:rPr lang="en-US" sz="2400" err="1"/>
                  <a:t>paga</a:t>
                </a:r>
                <a:r>
                  <a:rPr lang="en-US" sz="2400"/>
                  <a:t> la </a:t>
                </a:r>
                <a:r>
                  <a:rPr lang="en-US" sz="2400" err="1"/>
                  <a:t>tasa</a:t>
                </a:r>
                <a:r>
                  <a:rPr lang="en-US" sz="2400"/>
                  <a:t> de </a:t>
                </a:r>
                <a:r>
                  <a:rPr lang="en-US" sz="2400" err="1"/>
                  <a:t>interés</a:t>
                </a:r>
                <a:r>
                  <a:rPr lang="en-US" sz="2400"/>
                  <a:t> </a:t>
                </a:r>
                <a14:m>
                  <m:oMath xmlns:m="http://schemas.openxmlformats.org/officeDocument/2006/math">
                    <m:sSub>
                      <m:sSubPr>
                        <m:ctrlPr>
                          <a:rPr lang="en-US" sz="2400" i="1" smtClean="0">
                            <a:latin typeface="Cambria Math" panose="02040503050406030204" pitchFamily="18" charset="0"/>
                          </a:rPr>
                        </m:ctrlPr>
                      </m:sSubPr>
                      <m:e>
                        <m:r>
                          <a:rPr lang="es-MX" sz="2400" b="0" i="1" smtClean="0">
                            <a:latin typeface="Cambria Math" panose="02040503050406030204" pitchFamily="18" charset="0"/>
                          </a:rPr>
                          <m:t>𝑟</m:t>
                        </m:r>
                      </m:e>
                      <m:sub>
                        <m:r>
                          <a:rPr lang="es-MX" sz="2400" b="0" i="1" smtClean="0">
                            <a:latin typeface="Cambria Math" panose="02040503050406030204" pitchFamily="18" charset="0"/>
                          </a:rPr>
                          <m:t>1</m:t>
                        </m:r>
                      </m:sub>
                    </m:sSub>
                  </m:oMath>
                </a14:m>
                <a:r>
                  <a:rPr lang="en-US" sz="2400"/>
                  <a:t> </a:t>
                </a:r>
                <a:r>
                  <a:rPr lang="en-US" sz="2400" err="1"/>
                  <a:t>en</a:t>
                </a:r>
                <a:r>
                  <a:rPr lang="en-US" sz="2400"/>
                  <a:t> </a:t>
                </a:r>
                <a:r>
                  <a:rPr lang="en-US" sz="2400" err="1"/>
                  <a:t>el</a:t>
                </a:r>
                <a:r>
                  <a:rPr lang="en-US" sz="2400"/>
                  <a:t> </a:t>
                </a:r>
                <a:r>
                  <a:rPr lang="en-US" sz="2400" err="1"/>
                  <a:t>período</a:t>
                </a:r>
                <a:r>
                  <a:rPr lang="en-US" sz="2400"/>
                  <a:t> 2) </a:t>
                </a:r>
              </a:p>
              <a:p>
                <a:endParaRPr lang="en-US"/>
              </a:p>
            </p:txBody>
          </p:sp>
        </mc:Choice>
        <mc:Fallback>
          <p:sp>
            <p:nvSpPr>
              <p:cNvPr id="3" name="Content Placeholder 2">
                <a:extLst>
                  <a:ext uri="{FF2B5EF4-FFF2-40B4-BE49-F238E27FC236}">
                    <a16:creationId xmlns:a16="http://schemas.microsoft.com/office/drawing/2014/main" id="{051CA2F0-A85C-4395-8F0F-0874A41CC3FA}"/>
                  </a:ext>
                </a:extLst>
              </p:cNvPr>
              <p:cNvSpPr>
                <a:spLocks noGrp="1" noRot="1" noChangeAspect="1" noMove="1" noResize="1" noEditPoints="1" noAdjustHandles="1" noChangeArrowheads="1" noChangeShapeType="1" noTextEdit="1"/>
              </p:cNvSpPr>
              <p:nvPr>
                <p:ph idx="1"/>
              </p:nvPr>
            </p:nvSpPr>
            <p:spPr>
              <a:xfrm>
                <a:off x="657727" y="935037"/>
                <a:ext cx="10515600" cy="4351338"/>
              </a:xfrm>
              <a:blipFill>
                <a:blip r:embed="rId2"/>
                <a:stretch>
                  <a:fillRect l="-812" t="-196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571F906-CBFC-4576-A3A5-0B722639E6C5}"/>
              </a:ext>
            </a:extLst>
          </p:cNvPr>
          <p:cNvSpPr>
            <a:spLocks noGrp="1"/>
          </p:cNvSpPr>
          <p:nvPr>
            <p:ph type="sldNum" sz="quarter" idx="12"/>
          </p:nvPr>
        </p:nvSpPr>
        <p:spPr/>
        <p:txBody>
          <a:bodyPr/>
          <a:lstStyle/>
          <a:p>
            <a:fld id="{257AB861-08A6-4431-B58F-64BEFFDF70ED}" type="slidenum">
              <a:rPr lang="en-US" smtClean="0"/>
              <a:t>15</a:t>
            </a:fld>
            <a:endParaRPr lang="en-US"/>
          </a:p>
        </p:txBody>
      </p:sp>
      <p:pic>
        <p:nvPicPr>
          <p:cNvPr id="6" name="Picture 5">
            <a:extLst>
              <a:ext uri="{FF2B5EF4-FFF2-40B4-BE49-F238E27FC236}">
                <a16:creationId xmlns:a16="http://schemas.microsoft.com/office/drawing/2014/main" id="{120A882C-AC36-4341-853A-385747BDFAF0}"/>
              </a:ext>
            </a:extLst>
          </p:cNvPr>
          <p:cNvPicPr>
            <a:picLocks noChangeAspect="1"/>
          </p:cNvPicPr>
          <p:nvPr/>
        </p:nvPicPr>
        <p:blipFill>
          <a:blip r:embed="rId3"/>
          <a:stretch>
            <a:fillRect/>
          </a:stretch>
        </p:blipFill>
        <p:spPr>
          <a:xfrm>
            <a:off x="3944852" y="4314825"/>
            <a:ext cx="4665747" cy="1232918"/>
          </a:xfrm>
          <a:prstGeom prst="rect">
            <a:avLst/>
          </a:prstGeom>
        </p:spPr>
      </p:pic>
      <p:cxnSp>
        <p:nvCxnSpPr>
          <p:cNvPr id="8" name="Straight Arrow Connector 7">
            <a:extLst>
              <a:ext uri="{FF2B5EF4-FFF2-40B4-BE49-F238E27FC236}">
                <a16:creationId xmlns:a16="http://schemas.microsoft.com/office/drawing/2014/main" id="{550DFFFD-0810-47D9-B925-CF7D1DE081B7}"/>
              </a:ext>
            </a:extLst>
          </p:cNvPr>
          <p:cNvCxnSpPr/>
          <p:nvPr/>
        </p:nvCxnSpPr>
        <p:spPr>
          <a:xfrm flipV="1">
            <a:off x="4523874" y="4584032"/>
            <a:ext cx="132347" cy="397042"/>
          </a:xfrm>
          <a:prstGeom prst="straightConnector1">
            <a:avLst/>
          </a:prstGeom>
          <a:ln w="19050">
            <a:solidFill>
              <a:srgbClr val="870F6D"/>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8D7B546-B428-496D-955B-FA06B7C6D67E}"/>
              </a:ext>
            </a:extLst>
          </p:cNvPr>
          <p:cNvCxnSpPr>
            <a:cxnSpLocks/>
          </p:cNvCxnSpPr>
          <p:nvPr/>
        </p:nvCxnSpPr>
        <p:spPr>
          <a:xfrm flipV="1">
            <a:off x="6174205" y="4592737"/>
            <a:ext cx="50132" cy="388337"/>
          </a:xfrm>
          <a:prstGeom prst="straightConnector1">
            <a:avLst/>
          </a:prstGeom>
          <a:ln w="19050">
            <a:solidFill>
              <a:srgbClr val="870F6D"/>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99913E8-3A67-4410-8039-BD033AB6D37F}"/>
              </a:ext>
            </a:extLst>
          </p:cNvPr>
          <p:cNvCxnSpPr>
            <a:cxnSpLocks/>
          </p:cNvCxnSpPr>
          <p:nvPr/>
        </p:nvCxnSpPr>
        <p:spPr>
          <a:xfrm flipV="1">
            <a:off x="7824537" y="4616117"/>
            <a:ext cx="0" cy="364957"/>
          </a:xfrm>
          <a:prstGeom prst="straightConnector1">
            <a:avLst/>
          </a:prstGeom>
          <a:ln w="19050">
            <a:solidFill>
              <a:srgbClr val="870F6D"/>
            </a:solidFill>
            <a:tailEnd type="triangle"/>
          </a:ln>
        </p:spPr>
        <p:style>
          <a:lnRef idx="1">
            <a:schemeClr val="accent1"/>
          </a:lnRef>
          <a:fillRef idx="0">
            <a:schemeClr val="accent1"/>
          </a:fillRef>
          <a:effectRef idx="0">
            <a:schemeClr val="accent1"/>
          </a:effectRef>
          <a:fontRef idx="minor">
            <a:schemeClr val="tx1"/>
          </a:fontRef>
        </p:style>
      </p:cxnSp>
      <p:sp>
        <p:nvSpPr>
          <p:cNvPr id="13" name="Arrow: Right 12">
            <a:extLst>
              <a:ext uri="{FF2B5EF4-FFF2-40B4-BE49-F238E27FC236}">
                <a16:creationId xmlns:a16="http://schemas.microsoft.com/office/drawing/2014/main" id="{9C7DCE7B-BC5E-4D26-A5A8-781C8EA4DE53}"/>
              </a:ext>
            </a:extLst>
          </p:cNvPr>
          <p:cNvSpPr/>
          <p:nvPr/>
        </p:nvSpPr>
        <p:spPr>
          <a:xfrm rot="16200000">
            <a:off x="6843963" y="4643742"/>
            <a:ext cx="360947" cy="252663"/>
          </a:xfrm>
          <a:prstGeom prst="rightArrow">
            <a:avLst/>
          </a:prstGeom>
          <a:solidFill>
            <a:srgbClr val="870F6D"/>
          </a:solidFill>
          <a:ln>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09185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52AC8-4158-4793-A4D0-DE572C7C5BCC}"/>
              </a:ext>
            </a:extLst>
          </p:cNvPr>
          <p:cNvSpPr>
            <a:spLocks noGrp="1"/>
          </p:cNvSpPr>
          <p:nvPr>
            <p:ph type="title"/>
          </p:nvPr>
        </p:nvSpPr>
        <p:spPr>
          <a:xfrm>
            <a:off x="838200" y="153090"/>
            <a:ext cx="10515600" cy="1013101"/>
          </a:xfrm>
        </p:spPr>
        <p:txBody>
          <a:bodyPr/>
          <a:lstStyle/>
          <a:p>
            <a:r>
              <a:rPr lang="es-MX"/>
              <a:t>Restricción Presupuestaria </a:t>
            </a:r>
            <a:r>
              <a:rPr lang="es-MX" err="1"/>
              <a:t>Intertemporal</a:t>
            </a:r>
            <a:r>
              <a:rPr lang="es-MX"/>
              <a:t>:</a:t>
            </a:r>
            <a:endParaRPr lang="en-US"/>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DCB5EF0-6174-4375-9D47-204AB403E32F}"/>
                  </a:ext>
                </a:extLst>
              </p:cNvPr>
              <p:cNvSpPr>
                <a:spLocks noGrp="1"/>
              </p:cNvSpPr>
              <p:nvPr>
                <p:ph idx="1"/>
              </p:nvPr>
            </p:nvSpPr>
            <p:spPr>
              <a:xfrm>
                <a:off x="930965" y="1308789"/>
                <a:ext cx="10515600" cy="5396121"/>
              </a:xfrm>
            </p:spPr>
            <p:txBody>
              <a:bodyPr>
                <a:normAutofit fontScale="85000" lnSpcReduction="20000"/>
              </a:bodyPr>
              <a:lstStyle/>
              <a:p>
                <a:pPr marL="0" indent="0">
                  <a:buNone/>
                </a:pPr>
                <a:r>
                  <a:rPr lang="es-ES"/>
                  <a:t>La restricción presupuestaria del período 1</a:t>
                </a:r>
              </a:p>
              <a:p>
                <a:endParaRPr lang="es-ES"/>
              </a:p>
              <a:p>
                <a:pPr marL="0" indent="0">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MX" b="0" i="1" smtClean="0">
                              <a:latin typeface="Cambria Math" panose="02040503050406030204" pitchFamily="18" charset="0"/>
                            </a:rPr>
                            <m:t>𝐶</m:t>
                          </m:r>
                        </m:e>
                        <m:sub>
                          <m:r>
                            <a:rPr lang="es-MX" b="0" i="1" smtClean="0">
                              <a:latin typeface="Cambria Math" panose="02040503050406030204" pitchFamily="18" charset="0"/>
                            </a:rPr>
                            <m:t>1</m:t>
                          </m:r>
                        </m:sub>
                      </m:sSub>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𝐵</m:t>
                          </m:r>
                        </m:e>
                        <m:sub>
                          <m:r>
                            <a:rPr lang="es-MX" b="0" i="1" smtClean="0">
                              <a:latin typeface="Cambria Math" panose="02040503050406030204" pitchFamily="18" charset="0"/>
                            </a:rPr>
                            <m:t>1</m:t>
                          </m:r>
                        </m:sub>
                        <m:sup>
                          <m:r>
                            <a:rPr lang="es-MX" b="0" i="1" smtClean="0">
                              <a:latin typeface="Cambria Math" panose="02040503050406030204" pitchFamily="18" charset="0"/>
                            </a:rPr>
                            <m:t>∗</m:t>
                          </m:r>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𝐵</m:t>
                          </m:r>
                        </m:e>
                        <m:sub>
                          <m:r>
                            <a:rPr lang="es-MX" b="0" i="1" smtClean="0">
                              <a:latin typeface="Cambria Math" panose="02040503050406030204" pitchFamily="18" charset="0"/>
                            </a:rPr>
                            <m:t>0</m:t>
                          </m:r>
                        </m:sub>
                        <m:sup>
                          <m:r>
                            <a:rPr lang="es-MX" b="0" i="1" smtClean="0">
                              <a:latin typeface="Cambria Math" panose="02040503050406030204" pitchFamily="18" charset="0"/>
                            </a:rPr>
                            <m:t>∗</m:t>
                          </m:r>
                        </m:sup>
                      </m:sSubSup>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𝑟</m:t>
                          </m:r>
                        </m:e>
                        <m:sub>
                          <m:r>
                            <a:rPr lang="es-MX" b="0" i="1" smtClean="0">
                              <a:latin typeface="Cambria Math" panose="02040503050406030204" pitchFamily="18" charset="0"/>
                            </a:rPr>
                            <m:t>0</m:t>
                          </m:r>
                        </m:sub>
                      </m:sSub>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𝐵</m:t>
                          </m:r>
                        </m:e>
                        <m:sub>
                          <m:r>
                            <a:rPr lang="es-MX" b="0" i="1" smtClean="0">
                              <a:latin typeface="Cambria Math" panose="02040503050406030204" pitchFamily="18" charset="0"/>
                            </a:rPr>
                            <m:t>0</m:t>
                          </m:r>
                        </m:sub>
                        <m:sup>
                          <m:r>
                            <a:rPr lang="es-MX" b="0" i="1" smtClean="0">
                              <a:latin typeface="Cambria Math" panose="02040503050406030204" pitchFamily="18" charset="0"/>
                            </a:rPr>
                            <m:t>∗</m:t>
                          </m:r>
                        </m:sup>
                      </m:sSubSup>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𝑄</m:t>
                          </m:r>
                        </m:e>
                        <m:sub>
                          <m:r>
                            <a:rPr lang="es-MX" b="0" i="1" smtClean="0">
                              <a:latin typeface="Cambria Math" panose="02040503050406030204" pitchFamily="18" charset="0"/>
                            </a:rPr>
                            <m:t>1</m:t>
                          </m:r>
                        </m:sub>
                      </m:sSub>
                      <m:r>
                        <a:rPr lang="es-MX" b="0" i="1" smtClean="0">
                          <a:latin typeface="Cambria Math" panose="02040503050406030204" pitchFamily="18" charset="0"/>
                        </a:rPr>
                        <m:t>      (</m:t>
                      </m:r>
                      <m:r>
                        <a:rPr lang="en-US" b="0" i="1" smtClean="0">
                          <a:latin typeface="Cambria Math" panose="02040503050406030204" pitchFamily="18" charset="0"/>
                        </a:rPr>
                        <m:t>3.</m:t>
                      </m:r>
                      <m:r>
                        <a:rPr lang="es-MX" b="0" i="1" smtClean="0">
                          <a:latin typeface="Cambria Math" panose="02040503050406030204" pitchFamily="18" charset="0"/>
                        </a:rPr>
                        <m:t>1)</m:t>
                      </m:r>
                    </m:oMath>
                  </m:oMathPara>
                </a14:m>
                <a:endParaRPr lang="es-ES"/>
              </a:p>
              <a:p>
                <a:pPr marL="0" indent="0">
                  <a:buNone/>
                </a:pPr>
                <a:endParaRPr lang="es-ES"/>
              </a:p>
              <a:p>
                <a:pPr marL="0" indent="0">
                  <a:buNone/>
                </a:pPr>
                <a:r>
                  <a:rPr lang="es-ES"/>
                  <a:t>La restricción presupuestaria del período 2</a:t>
                </a:r>
              </a:p>
              <a:p>
                <a:endParaRPr lang="es-ES"/>
              </a:p>
              <a:p>
                <a:pPr marL="0" indent="0">
                  <a:buNone/>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MX" b="0" i="1" smtClean="0">
                              <a:latin typeface="Cambria Math" panose="02040503050406030204" pitchFamily="18" charset="0"/>
                            </a:rPr>
                            <m:t>𝐶</m:t>
                          </m:r>
                        </m:e>
                        <m:sub>
                          <m:r>
                            <a:rPr lang="es-MX" b="0" i="1" smtClean="0">
                              <a:latin typeface="Cambria Math" panose="02040503050406030204" pitchFamily="18" charset="0"/>
                            </a:rPr>
                            <m:t>2</m:t>
                          </m:r>
                        </m:sub>
                      </m:sSub>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𝐵</m:t>
                          </m:r>
                        </m:e>
                        <m:sub>
                          <m:r>
                            <a:rPr lang="es-MX" b="0" i="1" smtClean="0">
                              <a:latin typeface="Cambria Math" panose="02040503050406030204" pitchFamily="18" charset="0"/>
                            </a:rPr>
                            <m:t>2</m:t>
                          </m:r>
                        </m:sub>
                        <m:sup>
                          <m:r>
                            <a:rPr lang="es-MX" b="0" i="1" smtClean="0">
                              <a:latin typeface="Cambria Math" panose="02040503050406030204" pitchFamily="18" charset="0"/>
                            </a:rPr>
                            <m:t>∗</m:t>
                          </m:r>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𝐵</m:t>
                          </m:r>
                        </m:e>
                        <m:sub>
                          <m:r>
                            <a:rPr lang="es-MX" b="0" i="1" smtClean="0">
                              <a:latin typeface="Cambria Math" panose="02040503050406030204" pitchFamily="18" charset="0"/>
                            </a:rPr>
                            <m:t>1</m:t>
                          </m:r>
                        </m:sub>
                        <m:sup>
                          <m:r>
                            <a:rPr lang="es-MX" b="0" i="1" smtClean="0">
                              <a:latin typeface="Cambria Math" panose="02040503050406030204" pitchFamily="18" charset="0"/>
                            </a:rPr>
                            <m:t>∗</m:t>
                          </m:r>
                        </m:sup>
                      </m:sSubSup>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𝑟</m:t>
                          </m:r>
                        </m:e>
                        <m:sub>
                          <m:r>
                            <a:rPr lang="es-MX" b="0" i="1" smtClean="0">
                              <a:latin typeface="Cambria Math" panose="02040503050406030204" pitchFamily="18" charset="0"/>
                            </a:rPr>
                            <m:t>1</m:t>
                          </m:r>
                        </m:sub>
                      </m:sSub>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𝐵</m:t>
                          </m:r>
                        </m:e>
                        <m:sub>
                          <m:r>
                            <a:rPr lang="es-MX" b="0" i="1" smtClean="0">
                              <a:latin typeface="Cambria Math" panose="02040503050406030204" pitchFamily="18" charset="0"/>
                            </a:rPr>
                            <m:t>1</m:t>
                          </m:r>
                        </m:sub>
                        <m:sup>
                          <m:r>
                            <a:rPr lang="es-MX" b="0" i="1" smtClean="0">
                              <a:latin typeface="Cambria Math" panose="02040503050406030204" pitchFamily="18" charset="0"/>
                            </a:rPr>
                            <m:t>∗</m:t>
                          </m:r>
                        </m:sup>
                      </m:sSubSup>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𝑄</m:t>
                          </m:r>
                        </m:e>
                        <m:sub>
                          <m:r>
                            <a:rPr lang="es-MX" b="0" i="1" smtClean="0">
                              <a:latin typeface="Cambria Math" panose="02040503050406030204" pitchFamily="18" charset="0"/>
                            </a:rPr>
                            <m:t>2</m:t>
                          </m:r>
                        </m:sub>
                      </m:sSub>
                      <m:r>
                        <a:rPr lang="es-MX" b="0" i="1" smtClean="0">
                          <a:latin typeface="Cambria Math" panose="02040503050406030204" pitchFamily="18" charset="0"/>
                        </a:rPr>
                        <m:t>                      (</m:t>
                      </m:r>
                      <m:r>
                        <a:rPr lang="en-US" b="0" i="1" smtClean="0">
                          <a:latin typeface="Cambria Math" panose="02040503050406030204" pitchFamily="18" charset="0"/>
                        </a:rPr>
                        <m:t>3.</m:t>
                      </m:r>
                      <m:r>
                        <a:rPr lang="es-MX" b="0" i="1" smtClean="0">
                          <a:latin typeface="Cambria Math" panose="02040503050406030204" pitchFamily="18" charset="0"/>
                        </a:rPr>
                        <m:t>2)</m:t>
                      </m:r>
                    </m:oMath>
                  </m:oMathPara>
                </a14:m>
                <a:endParaRPr lang="es-ES"/>
              </a:p>
              <a:p>
                <a:pPr marL="0" indent="0">
                  <a:buNone/>
                </a:pPr>
                <a:endParaRPr lang="es-ES"/>
              </a:p>
              <a:p>
                <a:pPr marL="0" indent="0">
                  <a:buNone/>
                </a:pPr>
                <a:r>
                  <a:rPr lang="es-ES"/>
                  <a:t>Debido a que </a:t>
                </a:r>
                <a:r>
                  <a:rPr lang="es-ES">
                    <a:solidFill>
                      <a:srgbClr val="870F6D"/>
                    </a:solidFill>
                  </a:rPr>
                  <a:t>el mundo termina después del período 2</a:t>
                </a:r>
                <a:r>
                  <a:rPr lang="es-ES"/>
                  <a:t>, nadie estará “disponible” para pagar o  cobrar deudas. Por lo tanto, las tenencias de bonos deben ser nulas al final del período 2:</a:t>
                </a:r>
              </a:p>
              <a:p>
                <a:pPr marL="0" indent="0">
                  <a:buNone/>
                </a:pPr>
                <a:endParaRPr lang="es-ES"/>
              </a:p>
              <a:p>
                <a:pPr marL="0" indent="0">
                  <a:buNone/>
                </a:pPr>
                <a14:m>
                  <m:oMathPara xmlns:m="http://schemas.openxmlformats.org/officeDocument/2006/math">
                    <m:oMathParaPr>
                      <m:jc m:val="centerGroup"/>
                    </m:oMathParaPr>
                    <m:oMath xmlns:m="http://schemas.openxmlformats.org/officeDocument/2006/math">
                      <m:sSubSup>
                        <m:sSubSupPr>
                          <m:ctrlPr>
                            <a:rPr lang="es-ES" i="1" smtClean="0">
                              <a:latin typeface="Cambria Math" panose="02040503050406030204" pitchFamily="18" charset="0"/>
                            </a:rPr>
                          </m:ctrlPr>
                        </m:sSubSupPr>
                        <m:e>
                          <m:r>
                            <a:rPr lang="es-MX" b="0" i="1" smtClean="0">
                              <a:latin typeface="Cambria Math" panose="02040503050406030204" pitchFamily="18" charset="0"/>
                            </a:rPr>
                            <m:t>𝐵</m:t>
                          </m:r>
                        </m:e>
                        <m:sub>
                          <m:r>
                            <a:rPr lang="es-MX" b="0" i="1" smtClean="0">
                              <a:latin typeface="Cambria Math" panose="02040503050406030204" pitchFamily="18" charset="0"/>
                            </a:rPr>
                            <m:t>2</m:t>
                          </m:r>
                        </m:sub>
                        <m:sup>
                          <m:r>
                            <a:rPr lang="es-MX" b="0" i="1" smtClean="0">
                              <a:latin typeface="Cambria Math" panose="02040503050406030204" pitchFamily="18" charset="0"/>
                            </a:rPr>
                            <m:t>∗</m:t>
                          </m:r>
                        </m:sup>
                      </m:sSubSup>
                      <m:r>
                        <a:rPr lang="es-MX" b="0" i="1" smtClean="0">
                          <a:latin typeface="Cambria Math" panose="02040503050406030204" pitchFamily="18" charset="0"/>
                        </a:rPr>
                        <m:t>=0                            (3</m:t>
                      </m:r>
                      <m:r>
                        <a:rPr lang="en-US" b="0" i="1" smtClean="0">
                          <a:latin typeface="Cambria Math" panose="02040503050406030204" pitchFamily="18" charset="0"/>
                        </a:rPr>
                        <m:t>.3</m:t>
                      </m:r>
                      <m:r>
                        <a:rPr lang="es-MX" b="0" i="1" smtClean="0">
                          <a:latin typeface="Cambria Math" panose="02040503050406030204" pitchFamily="18" charset="0"/>
                        </a:rPr>
                        <m:t>)</m:t>
                      </m:r>
                    </m:oMath>
                  </m:oMathPara>
                </a14:m>
                <a:endParaRPr lang="es-ES"/>
              </a:p>
              <a:p>
                <a:pPr marL="0" indent="0">
                  <a:buNone/>
                </a:pPr>
                <a:endParaRPr lang="es-ES"/>
              </a:p>
              <a:p>
                <a:pPr marL="0" indent="0">
                  <a:buNone/>
                </a:pPr>
                <a:r>
                  <a:rPr lang="es-ES"/>
                  <a:t>                                   </a:t>
                </a:r>
                <a:r>
                  <a:rPr lang="es-ES" i="1">
                    <a:solidFill>
                      <a:srgbClr val="870F6D"/>
                    </a:solidFill>
                  </a:rPr>
                  <a:t>Condición de transversalidad</a:t>
                </a:r>
                <a:r>
                  <a:rPr lang="es-ES"/>
                  <a:t>.</a:t>
                </a:r>
                <a:endParaRPr lang="en-US"/>
              </a:p>
            </p:txBody>
          </p:sp>
        </mc:Choice>
        <mc:Fallback>
          <p:sp>
            <p:nvSpPr>
              <p:cNvPr id="3" name="Content Placeholder 2">
                <a:extLst>
                  <a:ext uri="{FF2B5EF4-FFF2-40B4-BE49-F238E27FC236}">
                    <a16:creationId xmlns:a16="http://schemas.microsoft.com/office/drawing/2014/main" id="{9DCB5EF0-6174-4375-9D47-204AB403E32F}"/>
                  </a:ext>
                </a:extLst>
              </p:cNvPr>
              <p:cNvSpPr>
                <a:spLocks noGrp="1" noRot="1" noChangeAspect="1" noMove="1" noResize="1" noEditPoints="1" noAdjustHandles="1" noChangeArrowheads="1" noChangeShapeType="1" noTextEdit="1"/>
              </p:cNvSpPr>
              <p:nvPr>
                <p:ph idx="1"/>
              </p:nvPr>
            </p:nvSpPr>
            <p:spPr>
              <a:xfrm>
                <a:off x="930965" y="1308789"/>
                <a:ext cx="10515600" cy="5396121"/>
              </a:xfrm>
              <a:blipFill>
                <a:blip r:embed="rId2"/>
                <a:stretch>
                  <a:fillRect l="-928" t="-2599" r="-1043" b="-1017"/>
                </a:stretch>
              </a:blipFill>
            </p:spPr>
            <p:txBody>
              <a:bodyPr/>
              <a:lstStyle/>
              <a:p>
                <a:r>
                  <a:rPr lang="en-US">
                    <a:noFill/>
                  </a:rPr>
                  <a:t> </a:t>
                </a:r>
              </a:p>
            </p:txBody>
          </p:sp>
        </mc:Fallback>
      </mc:AlternateContent>
      <p:sp>
        <p:nvSpPr>
          <p:cNvPr id="4" name="Arrow: Down 3">
            <a:extLst>
              <a:ext uri="{FF2B5EF4-FFF2-40B4-BE49-F238E27FC236}">
                <a16:creationId xmlns:a16="http://schemas.microsoft.com/office/drawing/2014/main" id="{687FC1F2-CFC4-40A5-88DF-B7C613E57BA4}"/>
              </a:ext>
            </a:extLst>
          </p:cNvPr>
          <p:cNvSpPr/>
          <p:nvPr/>
        </p:nvSpPr>
        <p:spPr>
          <a:xfrm>
            <a:off x="4956313" y="5857461"/>
            <a:ext cx="503583" cy="39756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E7AE25A-00C1-4C22-89BB-29740B6CC0DB}"/>
                  </a:ext>
                </a:extLst>
              </p:cNvPr>
              <p:cNvSpPr/>
              <p:nvPr/>
            </p:nvSpPr>
            <p:spPr>
              <a:xfrm>
                <a:off x="8613913" y="1404732"/>
                <a:ext cx="3578087" cy="1073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Notar: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𝑄</m:t>
                        </m:r>
                      </m:e>
                      <m:sub>
                        <m:r>
                          <a:rPr lang="es-MX" b="0" i="1" smtClean="0">
                            <a:latin typeface="Cambria Math" panose="02040503050406030204" pitchFamily="18" charset="0"/>
                          </a:rPr>
                          <m:t>1</m:t>
                        </m:r>
                      </m:sub>
                    </m:sSub>
                    <m:r>
                      <a:rPr lang="es-MX" b="0" i="1" smtClean="0">
                        <a:latin typeface="Cambria Math" panose="02040503050406030204" pitchFamily="18" charset="0"/>
                      </a:rPr>
                      <m:t> </m:t>
                    </m:r>
                    <m:r>
                      <a:rPr lang="es-MX" b="0" i="1" smtClean="0">
                        <a:latin typeface="Cambria Math" panose="02040503050406030204" pitchFamily="18" charset="0"/>
                      </a:rPr>
                      <m:t>𝑦</m:t>
                    </m:r>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𝑄</m:t>
                        </m:r>
                      </m:e>
                      <m:sub>
                        <m:r>
                          <a:rPr lang="es-MX" b="0" i="1" smtClean="0">
                            <a:latin typeface="Cambria Math" panose="02040503050406030204" pitchFamily="18" charset="0"/>
                          </a:rPr>
                          <m:t>2</m:t>
                        </m:r>
                      </m:sub>
                    </m:sSub>
                  </m:oMath>
                </a14:m>
                <a:endParaRPr lang="en-US"/>
              </a:p>
              <a:p>
                <a:pPr marL="342900" indent="-342900" algn="ctr">
                  <a:buAutoNum type="arabicParenR"/>
                </a:pPr>
                <a:r>
                  <a:rPr lang="en-US"/>
                  <a:t>Endowments </a:t>
                </a:r>
              </a:p>
              <a:p>
                <a:pPr marL="342900" indent="-342900" algn="ctr">
                  <a:buAutoNum type="arabicParenR"/>
                </a:pPr>
                <a:r>
                  <a:rPr lang="en-US" err="1"/>
                  <a:t>Ofrecidos</a:t>
                </a:r>
                <a:r>
                  <a:rPr lang="en-US"/>
                  <a:t> </a:t>
                </a:r>
                <a:r>
                  <a:rPr lang="en-US" err="1"/>
                  <a:t>inelásticamente</a:t>
                </a:r>
                <a:endParaRPr lang="en-US"/>
              </a:p>
            </p:txBody>
          </p:sp>
        </mc:Choice>
        <mc:Fallback xmlns="">
          <p:sp>
            <p:nvSpPr>
              <p:cNvPr id="5" name="Rectangle 4">
                <a:extLst>
                  <a:ext uri="{FF2B5EF4-FFF2-40B4-BE49-F238E27FC236}">
                    <a16:creationId xmlns:a16="http://schemas.microsoft.com/office/drawing/2014/main" id="{CE7AE25A-00C1-4C22-89BB-29740B6CC0DB}"/>
                  </a:ext>
                </a:extLst>
              </p:cNvPr>
              <p:cNvSpPr>
                <a:spLocks noRot="1" noChangeAspect="1" noMove="1" noResize="1" noEditPoints="1" noAdjustHandles="1" noChangeArrowheads="1" noChangeShapeType="1" noTextEdit="1"/>
              </p:cNvSpPr>
              <p:nvPr/>
            </p:nvSpPr>
            <p:spPr>
              <a:xfrm>
                <a:off x="8613913" y="1404732"/>
                <a:ext cx="3578087" cy="1073426"/>
              </a:xfrm>
              <a:prstGeom prst="rect">
                <a:avLst/>
              </a:prstGeom>
              <a:blipFill>
                <a:blip r:embed="rId3"/>
                <a:stretch>
                  <a:fillRect b="-559"/>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A1E7489B-BC1A-46C9-823F-D4F9C46546C7}"/>
              </a:ext>
            </a:extLst>
          </p:cNvPr>
          <p:cNvSpPr>
            <a:spLocks noGrp="1"/>
          </p:cNvSpPr>
          <p:nvPr>
            <p:ph type="sldNum" sz="quarter" idx="12"/>
          </p:nvPr>
        </p:nvSpPr>
        <p:spPr/>
        <p:txBody>
          <a:bodyPr/>
          <a:lstStyle/>
          <a:p>
            <a:fld id="{257AB861-08A6-4431-B58F-64BEFFDF70ED}" type="slidenum">
              <a:rPr lang="en-US" smtClean="0"/>
              <a:t>16</a:t>
            </a:fld>
            <a:endParaRPr lang="en-US"/>
          </a:p>
        </p:txBody>
      </p:sp>
    </p:spTree>
    <p:extLst>
      <p:ext uri="{BB962C8B-B14F-4D97-AF65-F5344CB8AC3E}">
        <p14:creationId xmlns:p14="http://schemas.microsoft.com/office/powerpoint/2010/main" val="1084095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F79D127-C988-6ECB-5983-E3BAD848895E}"/>
              </a:ext>
            </a:extLst>
          </p:cNvPr>
          <p:cNvSpPr>
            <a:spLocks noGrp="1"/>
          </p:cNvSpPr>
          <p:nvPr>
            <p:ph type="sldNum" sz="quarter" idx="12"/>
          </p:nvPr>
        </p:nvSpPr>
        <p:spPr/>
        <p:txBody>
          <a:bodyPr/>
          <a:lstStyle/>
          <a:p>
            <a:fld id="{257AB861-08A6-4431-B58F-64BEFFDF70ED}" type="slidenum">
              <a:rPr lang="en-US" smtClean="0"/>
              <a:t>17</a:t>
            </a:fld>
            <a:endParaRPr lang="en-US"/>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FFA96C21-3D5D-1A8C-38CD-F3A915F2082B}"/>
                  </a:ext>
                </a:extLst>
              </p:cNvPr>
              <p:cNvSpPr txBox="1"/>
              <p:nvPr/>
            </p:nvSpPr>
            <p:spPr>
              <a:xfrm>
                <a:off x="1138335" y="902351"/>
                <a:ext cx="9001705"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2400" i="1" smtClean="0">
                              <a:latin typeface="Cambria Math" panose="02040503050406030204" pitchFamily="18" charset="0"/>
                            </a:rPr>
                          </m:ctrlPr>
                        </m:sSubPr>
                        <m:e>
                          <m:r>
                            <a:rPr lang="es-MX" sz="2400" b="0" i="1" smtClean="0">
                              <a:latin typeface="Cambria Math" panose="02040503050406030204" pitchFamily="18" charset="0"/>
                            </a:rPr>
                            <m:t>𝐶</m:t>
                          </m:r>
                        </m:e>
                        <m:sub>
                          <m:r>
                            <a:rPr lang="es-MX" sz="2400" b="0" i="1" smtClean="0">
                              <a:latin typeface="Cambria Math" panose="02040503050406030204" pitchFamily="18" charset="0"/>
                            </a:rPr>
                            <m:t>2</m:t>
                          </m:r>
                        </m:sub>
                      </m:sSub>
                      <m:r>
                        <a:rPr lang="es-MX" sz="2400" b="0" i="1" smtClean="0">
                          <a:latin typeface="Cambria Math" panose="02040503050406030204" pitchFamily="18" charset="0"/>
                        </a:rPr>
                        <m:t>+</m:t>
                      </m:r>
                      <m:sSubSup>
                        <m:sSubSupPr>
                          <m:ctrlPr>
                            <a:rPr lang="es-MX" sz="2400" b="0" i="1" smtClean="0">
                              <a:latin typeface="Cambria Math" panose="02040503050406030204" pitchFamily="18" charset="0"/>
                            </a:rPr>
                          </m:ctrlPr>
                        </m:sSubSupPr>
                        <m:e>
                          <m:r>
                            <a:rPr lang="es-MX" sz="2400" b="0" i="1" smtClean="0">
                              <a:latin typeface="Cambria Math" panose="02040503050406030204" pitchFamily="18" charset="0"/>
                            </a:rPr>
                            <m:t>𝐵</m:t>
                          </m:r>
                        </m:e>
                        <m:sub>
                          <m:r>
                            <a:rPr lang="es-MX" sz="2400" b="0" i="1" smtClean="0">
                              <a:latin typeface="Cambria Math" panose="02040503050406030204" pitchFamily="18" charset="0"/>
                            </a:rPr>
                            <m:t>2</m:t>
                          </m:r>
                        </m:sub>
                        <m:sup>
                          <m:r>
                            <a:rPr lang="es-MX" sz="2400" b="0" i="1" smtClean="0">
                              <a:latin typeface="Cambria Math" panose="02040503050406030204" pitchFamily="18" charset="0"/>
                            </a:rPr>
                            <m:t>∗</m:t>
                          </m:r>
                        </m:sup>
                      </m:sSubSup>
                      <m:r>
                        <a:rPr lang="es-MX" sz="2400" b="0" i="1" smtClean="0">
                          <a:latin typeface="Cambria Math" panose="02040503050406030204" pitchFamily="18" charset="0"/>
                        </a:rPr>
                        <m:t>−</m:t>
                      </m:r>
                      <m:sSubSup>
                        <m:sSubSupPr>
                          <m:ctrlPr>
                            <a:rPr lang="es-MX" sz="2400" b="0" i="1" smtClean="0">
                              <a:latin typeface="Cambria Math" panose="02040503050406030204" pitchFamily="18" charset="0"/>
                            </a:rPr>
                          </m:ctrlPr>
                        </m:sSubSupPr>
                        <m:e>
                          <m:r>
                            <a:rPr lang="es-MX" sz="2400" b="0" i="1" smtClean="0">
                              <a:latin typeface="Cambria Math" panose="02040503050406030204" pitchFamily="18" charset="0"/>
                            </a:rPr>
                            <m:t>𝐵</m:t>
                          </m:r>
                        </m:e>
                        <m:sub>
                          <m:r>
                            <a:rPr lang="es-MX" sz="2400" b="0" i="1" smtClean="0">
                              <a:latin typeface="Cambria Math" panose="02040503050406030204" pitchFamily="18" charset="0"/>
                            </a:rPr>
                            <m:t>1</m:t>
                          </m:r>
                        </m:sub>
                        <m:sup>
                          <m:r>
                            <a:rPr lang="es-MX" sz="2400" b="0" i="1" smtClean="0">
                              <a:latin typeface="Cambria Math" panose="02040503050406030204" pitchFamily="18" charset="0"/>
                            </a:rPr>
                            <m:t>∗</m:t>
                          </m:r>
                        </m:sup>
                      </m:sSubSup>
                      <m:r>
                        <a:rPr lang="es-MX" sz="2400" b="0" i="1" smtClean="0">
                          <a:latin typeface="Cambria Math" panose="02040503050406030204" pitchFamily="18" charset="0"/>
                        </a:rPr>
                        <m:t>=</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𝑟</m:t>
                          </m:r>
                        </m:e>
                        <m:sub>
                          <m:r>
                            <a:rPr lang="es-MX" sz="2400" b="0" i="1" smtClean="0">
                              <a:latin typeface="Cambria Math" panose="02040503050406030204" pitchFamily="18" charset="0"/>
                            </a:rPr>
                            <m:t>1</m:t>
                          </m:r>
                        </m:sub>
                      </m:sSub>
                      <m:sSubSup>
                        <m:sSubSupPr>
                          <m:ctrlPr>
                            <a:rPr lang="es-MX" sz="2400" b="0" i="1" smtClean="0">
                              <a:latin typeface="Cambria Math" panose="02040503050406030204" pitchFamily="18" charset="0"/>
                            </a:rPr>
                          </m:ctrlPr>
                        </m:sSubSupPr>
                        <m:e>
                          <m:r>
                            <a:rPr lang="es-MX" sz="2400" b="0" i="1" smtClean="0">
                              <a:latin typeface="Cambria Math" panose="02040503050406030204" pitchFamily="18" charset="0"/>
                            </a:rPr>
                            <m:t>𝐵</m:t>
                          </m:r>
                        </m:e>
                        <m:sub>
                          <m:r>
                            <a:rPr lang="es-MX" sz="2400" b="0" i="1" smtClean="0">
                              <a:latin typeface="Cambria Math" panose="02040503050406030204" pitchFamily="18" charset="0"/>
                            </a:rPr>
                            <m:t>1</m:t>
                          </m:r>
                        </m:sub>
                        <m:sup>
                          <m:r>
                            <a:rPr lang="es-MX" sz="2400" b="0" i="1" smtClean="0">
                              <a:latin typeface="Cambria Math" panose="02040503050406030204" pitchFamily="18" charset="0"/>
                            </a:rPr>
                            <m:t>∗</m:t>
                          </m:r>
                        </m:sup>
                      </m:sSubSup>
                      <m:r>
                        <a:rPr lang="es-MX" sz="2400" b="0" i="1" smtClean="0">
                          <a:latin typeface="Cambria Math" panose="02040503050406030204" pitchFamily="18" charset="0"/>
                        </a:rPr>
                        <m:t>+</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𝑄</m:t>
                          </m:r>
                        </m:e>
                        <m:sub>
                          <m:r>
                            <a:rPr lang="es-MX" sz="2400" b="0" i="1" smtClean="0">
                              <a:latin typeface="Cambria Math" panose="02040503050406030204" pitchFamily="18" charset="0"/>
                            </a:rPr>
                            <m:t>2</m:t>
                          </m:r>
                        </m:sub>
                      </m:sSub>
                      <m:r>
                        <a:rPr lang="en-US" sz="2400" b="0" i="1" smtClean="0">
                          <a:latin typeface="Cambria Math" panose="02040503050406030204" pitchFamily="18" charset="0"/>
                        </a:rPr>
                        <m:t>  (3.2)   </m:t>
                      </m:r>
                      <m:r>
                        <a:rPr lang="es-MX"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Sup>
                        <m:sSubSupPr>
                          <m:ctrlPr>
                            <a:rPr lang="es-MX" sz="2400" b="0" i="1" smtClean="0">
                              <a:latin typeface="Cambria Math" panose="02040503050406030204" pitchFamily="18" charset="0"/>
                              <a:ea typeface="Cambria Math" panose="02040503050406030204" pitchFamily="18" charset="0"/>
                            </a:rPr>
                          </m:ctrlPr>
                        </m:sSubSupPr>
                        <m:e>
                          <m:r>
                            <a:rPr lang="en-US" sz="2400" b="0" i="1" smtClean="0">
                              <a:latin typeface="Cambria Math" panose="02040503050406030204" pitchFamily="18" charset="0"/>
                              <a:ea typeface="Cambria Math" panose="02040503050406030204" pitchFamily="18" charset="0"/>
                            </a:rPr>
                            <m:t>𝐵</m:t>
                          </m:r>
                        </m:e>
                        <m:sub>
                          <m:r>
                            <a:rPr lang="en-US" sz="2400" b="0" i="1" smtClean="0">
                              <a:latin typeface="Cambria Math" panose="02040503050406030204" pitchFamily="18" charset="0"/>
                              <a:ea typeface="Cambria Math" panose="02040503050406030204" pitchFamily="18" charset="0"/>
                            </a:rPr>
                            <m:t>1</m:t>
                          </m:r>
                        </m:sub>
                        <m:sup>
                          <m:r>
                            <a:rPr lang="en-US" sz="2400" b="0" i="1" smtClean="0">
                              <a:latin typeface="Cambria Math" panose="02040503050406030204" pitchFamily="18" charset="0"/>
                              <a:ea typeface="Cambria Math" panose="02040503050406030204" pitchFamily="18" charset="0"/>
                            </a:rPr>
                            <m:t>∗</m:t>
                          </m:r>
                        </m:sup>
                      </m:sSubSup>
                      <m:d>
                        <m:dPr>
                          <m:ctrlPr>
                            <a:rPr lang="es-MX"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𝑟</m:t>
                              </m:r>
                            </m:e>
                            <m:sub>
                              <m:r>
                                <a:rPr lang="en-US" sz="2400" b="0" i="1" smtClean="0">
                                  <a:latin typeface="Cambria Math" panose="02040503050406030204" pitchFamily="18" charset="0"/>
                                  <a:ea typeface="Cambria Math" panose="02040503050406030204" pitchFamily="18" charset="0"/>
                                </a:rPr>
                                <m:t>1</m:t>
                              </m:r>
                            </m:sub>
                          </m:sSub>
                        </m:e>
                      </m:d>
                      <m:r>
                        <a:rPr lang="en-US" sz="2400" b="0" i="1" smtClean="0">
                          <a:latin typeface="Cambria Math" panose="02040503050406030204" pitchFamily="18" charset="0"/>
                          <a:ea typeface="Cambria Math" panose="02040503050406030204" pitchFamily="18" charset="0"/>
                        </a:rPr>
                        <m:t>=</m:t>
                      </m:r>
                      <m:sSub>
                        <m:sSubPr>
                          <m:ctrlPr>
                            <a:rPr lang="es-ES"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2</m:t>
                          </m:r>
                        </m:sub>
                      </m:sSub>
                      <m:r>
                        <a:rPr lang="es-MX" sz="2400" i="1">
                          <a:latin typeface="Cambria Math" panose="02040503050406030204" pitchFamily="18" charset="0"/>
                        </a:rPr>
                        <m:t>+</m:t>
                      </m:r>
                      <m:sSubSup>
                        <m:sSubSupPr>
                          <m:ctrlPr>
                            <a:rPr lang="es-MX" sz="2400" i="1">
                              <a:latin typeface="Cambria Math" panose="02040503050406030204" pitchFamily="18" charset="0"/>
                            </a:rPr>
                          </m:ctrlPr>
                        </m:sSubSupPr>
                        <m:e>
                          <m:r>
                            <a:rPr lang="es-MX" sz="2400" i="1">
                              <a:latin typeface="Cambria Math" panose="02040503050406030204" pitchFamily="18" charset="0"/>
                            </a:rPr>
                            <m:t>𝐵</m:t>
                          </m:r>
                        </m:e>
                        <m:sub>
                          <m:r>
                            <a:rPr lang="es-MX" sz="2400" i="1">
                              <a:latin typeface="Cambria Math" panose="02040503050406030204" pitchFamily="18" charset="0"/>
                            </a:rPr>
                            <m:t>2</m:t>
                          </m:r>
                        </m:sub>
                        <m:sup>
                          <m:r>
                            <a:rPr lang="es-MX" sz="2400" i="1">
                              <a:latin typeface="Cambria Math" panose="02040503050406030204" pitchFamily="18" charset="0"/>
                            </a:rPr>
                            <m:t>∗</m:t>
                          </m:r>
                        </m:sup>
                      </m:sSubSup>
                      <m:r>
                        <a:rPr lang="es-MX" sz="2400" i="1">
                          <a:latin typeface="Cambria Math" panose="02040503050406030204" pitchFamily="18" charset="0"/>
                        </a:rPr>
                        <m:t>−</m:t>
                      </m:r>
                      <m:sSub>
                        <m:sSubPr>
                          <m:ctrlPr>
                            <a:rPr lang="es-MX" sz="240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2</m:t>
                          </m:r>
                        </m:sub>
                      </m:sSub>
                    </m:oMath>
                  </m:oMathPara>
                </a14:m>
                <a:endParaRPr lang="en-US" sz="2400"/>
              </a:p>
            </p:txBody>
          </p:sp>
        </mc:Choice>
        <mc:Fallback>
          <p:sp>
            <p:nvSpPr>
              <p:cNvPr id="4" name="CuadroTexto 3">
                <a:extLst>
                  <a:ext uri="{FF2B5EF4-FFF2-40B4-BE49-F238E27FC236}">
                    <a16:creationId xmlns:a16="http://schemas.microsoft.com/office/drawing/2014/main" id="{FFA96C21-3D5D-1A8C-38CD-F3A915F2082B}"/>
                  </a:ext>
                </a:extLst>
              </p:cNvPr>
              <p:cNvSpPr txBox="1">
                <a:spLocks noRot="1" noChangeAspect="1" noMove="1" noResize="1" noEditPoints="1" noAdjustHandles="1" noChangeArrowheads="1" noChangeShapeType="1" noTextEdit="1"/>
              </p:cNvSpPr>
              <p:nvPr/>
            </p:nvSpPr>
            <p:spPr>
              <a:xfrm>
                <a:off x="1138335" y="902351"/>
                <a:ext cx="9001705" cy="461665"/>
              </a:xfrm>
              <a:prstGeom prst="rect">
                <a:avLst/>
              </a:prstGeom>
              <a:blipFill>
                <a:blip r:embed="rId2"/>
                <a:stretch>
                  <a:fillRect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CuadroTexto 4">
                <a:extLst>
                  <a:ext uri="{FF2B5EF4-FFF2-40B4-BE49-F238E27FC236}">
                    <a16:creationId xmlns:a16="http://schemas.microsoft.com/office/drawing/2014/main" id="{965AEB2D-E220-66F4-21C9-E9C4C2FE7EE7}"/>
                  </a:ext>
                </a:extLst>
              </p:cNvPr>
              <p:cNvSpPr txBox="1"/>
              <p:nvPr/>
            </p:nvSpPr>
            <p:spPr>
              <a:xfrm>
                <a:off x="5845628" y="2202565"/>
                <a:ext cx="1840119" cy="75430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Sup>
                        <m:sSubSupPr>
                          <m:ctrlPr>
                            <a:rPr lang="es-MX" sz="2400" i="1" smtClean="0">
                              <a:latin typeface="Cambria Math" panose="02040503050406030204" pitchFamily="18" charset="0"/>
                              <a:ea typeface="Cambria Math" panose="02040503050406030204" pitchFamily="18" charset="0"/>
                            </a:rPr>
                          </m:ctrlPr>
                        </m:sSubSupPr>
                        <m:e>
                          <m:r>
                            <a:rPr lang="en-US" sz="2400" i="1">
                              <a:latin typeface="Cambria Math" panose="02040503050406030204" pitchFamily="18" charset="0"/>
                              <a:ea typeface="Cambria Math" panose="02040503050406030204" pitchFamily="18" charset="0"/>
                            </a:rPr>
                            <m:t>𝐵</m:t>
                          </m:r>
                        </m:e>
                        <m:sub>
                          <m:r>
                            <a:rPr lang="en-US" sz="2400" i="1">
                              <a:latin typeface="Cambria Math" panose="02040503050406030204" pitchFamily="18" charset="0"/>
                              <a:ea typeface="Cambria Math" panose="02040503050406030204" pitchFamily="18" charset="0"/>
                            </a:rPr>
                            <m:t>1</m:t>
                          </m:r>
                        </m:sub>
                        <m:sup>
                          <m:r>
                            <a:rPr lang="en-US" sz="2400" i="1">
                              <a:latin typeface="Cambria Math" panose="02040503050406030204" pitchFamily="18" charset="0"/>
                              <a:ea typeface="Cambria Math" panose="02040503050406030204" pitchFamily="18" charset="0"/>
                            </a:rPr>
                            <m:t>∗</m:t>
                          </m:r>
                        </m:sup>
                      </m:sSubSup>
                      <m:r>
                        <a:rPr lang="en-US" sz="2400" b="0" i="1" smtClean="0">
                          <a:latin typeface="Cambria Math" panose="02040503050406030204" pitchFamily="18" charset="0"/>
                          <a:ea typeface="Cambria Math" panose="02040503050406030204" pitchFamily="18" charset="0"/>
                        </a:rPr>
                        <m:t>=</m:t>
                      </m:r>
                      <m:f>
                        <m:fPr>
                          <m:ctrlPr>
                            <a:rPr lang="en-US" sz="2400" b="0" i="1" smtClean="0">
                              <a:latin typeface="Cambria Math" panose="02040503050406030204" pitchFamily="18" charset="0"/>
                              <a:ea typeface="Cambria Math" panose="02040503050406030204" pitchFamily="18" charset="0"/>
                            </a:rPr>
                          </m:ctrlPr>
                        </m:fPr>
                        <m:num>
                          <m:sSub>
                            <m:sSubPr>
                              <m:ctrlPr>
                                <a:rPr lang="es-ES"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2</m:t>
                              </m:r>
                            </m:sub>
                          </m:sSub>
                          <m:r>
                            <a:rPr lang="es-MX" sz="2400" i="1">
                              <a:latin typeface="Cambria Math" panose="02040503050406030204" pitchFamily="18" charset="0"/>
                            </a:rPr>
                            <m:t>−</m:t>
                          </m:r>
                          <m:sSub>
                            <m:sSubPr>
                              <m:ctrlPr>
                                <a:rPr lang="es-MX" sz="2400" i="1">
                                  <a:latin typeface="Cambria Math" panose="02040503050406030204" pitchFamily="18" charset="0"/>
                                </a:rPr>
                              </m:ctrlPr>
                            </m:sSubPr>
                            <m:e>
                              <m:r>
                                <a:rPr lang="en-US" sz="2400" i="1">
                                  <a:latin typeface="Cambria Math" panose="02040503050406030204" pitchFamily="18" charset="0"/>
                                </a:rPr>
                                <m:t>𝑄</m:t>
                              </m:r>
                            </m:e>
                            <m:sub>
                              <m:r>
                                <a:rPr lang="en-US" sz="2400" i="1">
                                  <a:latin typeface="Cambria Math" panose="02040503050406030204" pitchFamily="18" charset="0"/>
                                </a:rPr>
                                <m:t>2</m:t>
                              </m:r>
                            </m:sub>
                          </m:sSub>
                        </m:num>
                        <m:den>
                          <m:d>
                            <m:dPr>
                              <m:ctrlPr>
                                <a:rPr lang="es-MX"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1+</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𝑟</m:t>
                                  </m:r>
                                </m:e>
                                <m:sub>
                                  <m:r>
                                    <a:rPr lang="en-US" sz="2400" i="1">
                                      <a:latin typeface="Cambria Math" panose="02040503050406030204" pitchFamily="18" charset="0"/>
                                      <a:ea typeface="Cambria Math" panose="02040503050406030204" pitchFamily="18" charset="0"/>
                                    </a:rPr>
                                    <m:t>1</m:t>
                                  </m:r>
                                </m:sub>
                              </m:sSub>
                            </m:e>
                          </m:d>
                        </m:den>
                      </m:f>
                    </m:oMath>
                  </m:oMathPara>
                </a14:m>
                <a:endParaRPr lang="en-US" sz="2400"/>
              </a:p>
            </p:txBody>
          </p:sp>
        </mc:Choice>
        <mc:Fallback>
          <p:sp>
            <p:nvSpPr>
              <p:cNvPr id="5" name="CuadroTexto 4">
                <a:extLst>
                  <a:ext uri="{FF2B5EF4-FFF2-40B4-BE49-F238E27FC236}">
                    <a16:creationId xmlns:a16="http://schemas.microsoft.com/office/drawing/2014/main" id="{965AEB2D-E220-66F4-21C9-E9C4C2FE7EE7}"/>
                  </a:ext>
                </a:extLst>
              </p:cNvPr>
              <p:cNvSpPr txBox="1">
                <a:spLocks noRot="1" noChangeAspect="1" noMove="1" noResize="1" noEditPoints="1" noAdjustHandles="1" noChangeArrowheads="1" noChangeShapeType="1" noTextEdit="1"/>
              </p:cNvSpPr>
              <p:nvPr/>
            </p:nvSpPr>
            <p:spPr>
              <a:xfrm>
                <a:off x="5845628" y="2202565"/>
                <a:ext cx="1840119" cy="75430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CuadroTexto 8">
                <a:extLst>
                  <a:ext uri="{FF2B5EF4-FFF2-40B4-BE49-F238E27FC236}">
                    <a16:creationId xmlns:a16="http://schemas.microsoft.com/office/drawing/2014/main" id="{A37AB034-A6DC-1141-7C84-28547499961C}"/>
                  </a:ext>
                </a:extLst>
              </p:cNvPr>
              <p:cNvSpPr txBox="1"/>
              <p:nvPr/>
            </p:nvSpPr>
            <p:spPr>
              <a:xfrm>
                <a:off x="2285999" y="3713351"/>
                <a:ext cx="9470571" cy="84664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s-ES" sz="2400" i="1" smtClean="0">
                              <a:latin typeface="Cambria Math" panose="02040503050406030204" pitchFamily="18" charset="0"/>
                            </a:rPr>
                          </m:ctrlPr>
                        </m:sSubPr>
                        <m:e>
                          <m:r>
                            <a:rPr lang="es-MX" sz="2400" b="0" i="1" smtClean="0">
                              <a:latin typeface="Cambria Math" panose="02040503050406030204" pitchFamily="18" charset="0"/>
                            </a:rPr>
                            <m:t>𝐶</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m:t>
                      </m:r>
                      <m:sSubSup>
                        <m:sSubSupPr>
                          <m:ctrlPr>
                            <a:rPr lang="es-MX" sz="2400" b="0" i="1" smtClean="0">
                              <a:solidFill>
                                <a:srgbClr val="FF0000"/>
                              </a:solidFill>
                              <a:latin typeface="Cambria Math" panose="02040503050406030204" pitchFamily="18" charset="0"/>
                            </a:rPr>
                          </m:ctrlPr>
                        </m:sSubSupPr>
                        <m:e>
                          <m:r>
                            <a:rPr lang="es-MX" sz="2400" b="0" i="1" smtClean="0">
                              <a:solidFill>
                                <a:srgbClr val="FF0000"/>
                              </a:solidFill>
                              <a:latin typeface="Cambria Math" panose="02040503050406030204" pitchFamily="18" charset="0"/>
                            </a:rPr>
                            <m:t>𝐵</m:t>
                          </m:r>
                        </m:e>
                        <m:sub>
                          <m:r>
                            <a:rPr lang="es-MX" sz="2400" b="0" i="1" smtClean="0">
                              <a:solidFill>
                                <a:srgbClr val="FF0000"/>
                              </a:solidFill>
                              <a:latin typeface="Cambria Math" panose="02040503050406030204" pitchFamily="18" charset="0"/>
                            </a:rPr>
                            <m:t>1</m:t>
                          </m:r>
                        </m:sub>
                        <m:sup>
                          <m:r>
                            <a:rPr lang="es-MX" sz="2400" b="0" i="1" smtClean="0">
                              <a:solidFill>
                                <a:srgbClr val="FF0000"/>
                              </a:solidFill>
                              <a:latin typeface="Cambria Math" panose="02040503050406030204" pitchFamily="18" charset="0"/>
                            </a:rPr>
                            <m:t>∗</m:t>
                          </m:r>
                        </m:sup>
                      </m:sSubSup>
                      <m:r>
                        <a:rPr lang="es-MX" sz="2400" b="0" i="1" smtClean="0">
                          <a:latin typeface="Cambria Math" panose="02040503050406030204" pitchFamily="18" charset="0"/>
                        </a:rPr>
                        <m:t>−</m:t>
                      </m:r>
                      <m:sSubSup>
                        <m:sSubSupPr>
                          <m:ctrlPr>
                            <a:rPr lang="es-MX" sz="2400" b="0" i="1" smtClean="0">
                              <a:latin typeface="Cambria Math" panose="02040503050406030204" pitchFamily="18" charset="0"/>
                            </a:rPr>
                          </m:ctrlPr>
                        </m:sSubSupPr>
                        <m:e>
                          <m:r>
                            <a:rPr lang="es-MX" sz="2400" b="0" i="1" smtClean="0">
                              <a:latin typeface="Cambria Math" panose="02040503050406030204" pitchFamily="18" charset="0"/>
                            </a:rPr>
                            <m:t>𝐵</m:t>
                          </m:r>
                        </m:e>
                        <m:sub>
                          <m:r>
                            <a:rPr lang="es-MX" sz="2400" b="0" i="1" smtClean="0">
                              <a:latin typeface="Cambria Math" panose="02040503050406030204" pitchFamily="18" charset="0"/>
                            </a:rPr>
                            <m:t>0</m:t>
                          </m:r>
                        </m:sub>
                        <m:sup>
                          <m:r>
                            <a:rPr lang="es-MX" sz="2400" b="0" i="1" smtClean="0">
                              <a:latin typeface="Cambria Math" panose="02040503050406030204" pitchFamily="18" charset="0"/>
                            </a:rPr>
                            <m:t>∗</m:t>
                          </m:r>
                        </m:sup>
                      </m:sSubSup>
                      <m:r>
                        <a:rPr lang="es-MX" sz="2400" b="0" i="1" smtClean="0">
                          <a:latin typeface="Cambria Math" panose="02040503050406030204" pitchFamily="18" charset="0"/>
                        </a:rPr>
                        <m:t>=</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𝑟</m:t>
                          </m:r>
                        </m:e>
                        <m:sub>
                          <m:r>
                            <a:rPr lang="es-MX" sz="2400" b="0" i="1" smtClean="0">
                              <a:latin typeface="Cambria Math" panose="02040503050406030204" pitchFamily="18" charset="0"/>
                            </a:rPr>
                            <m:t>0</m:t>
                          </m:r>
                        </m:sub>
                      </m:sSub>
                      <m:sSubSup>
                        <m:sSubSupPr>
                          <m:ctrlPr>
                            <a:rPr lang="es-MX" sz="2400" b="0" i="1" smtClean="0">
                              <a:latin typeface="Cambria Math" panose="02040503050406030204" pitchFamily="18" charset="0"/>
                            </a:rPr>
                          </m:ctrlPr>
                        </m:sSubSupPr>
                        <m:e>
                          <m:r>
                            <a:rPr lang="es-MX" sz="2400" b="0" i="1" smtClean="0">
                              <a:latin typeface="Cambria Math" panose="02040503050406030204" pitchFamily="18" charset="0"/>
                            </a:rPr>
                            <m:t>𝐵</m:t>
                          </m:r>
                        </m:e>
                        <m:sub>
                          <m:r>
                            <a:rPr lang="es-MX" sz="2400" b="0" i="1" smtClean="0">
                              <a:latin typeface="Cambria Math" panose="02040503050406030204" pitchFamily="18" charset="0"/>
                            </a:rPr>
                            <m:t>0</m:t>
                          </m:r>
                        </m:sub>
                        <m:sup>
                          <m:r>
                            <a:rPr lang="es-MX" sz="2400" b="0" i="1" smtClean="0">
                              <a:latin typeface="Cambria Math" panose="02040503050406030204" pitchFamily="18" charset="0"/>
                            </a:rPr>
                            <m:t>∗</m:t>
                          </m:r>
                        </m:sup>
                      </m:sSubSup>
                      <m:r>
                        <a:rPr lang="es-MX" sz="2400" b="0" i="1" smtClean="0">
                          <a:latin typeface="Cambria Math" panose="02040503050406030204" pitchFamily="18" charset="0"/>
                        </a:rPr>
                        <m:t>+</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𝑄</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      </m:t>
                      </m:r>
                      <m:d>
                        <m:dPr>
                          <m:ctrlPr>
                            <a:rPr lang="es-MX" sz="2400" b="0" i="1" smtClean="0">
                              <a:latin typeface="Cambria Math" panose="02040503050406030204" pitchFamily="18" charset="0"/>
                            </a:rPr>
                          </m:ctrlPr>
                        </m:dPr>
                        <m:e>
                          <m:r>
                            <a:rPr lang="en-US" sz="2400" b="0" i="1" smtClean="0">
                              <a:latin typeface="Cambria Math" panose="02040503050406030204" pitchFamily="18" charset="0"/>
                            </a:rPr>
                            <m:t>3.</m:t>
                          </m:r>
                          <m:r>
                            <a:rPr lang="es-MX" sz="2400" b="0" i="1" smtClean="0">
                              <a:latin typeface="Cambria Math" panose="02040503050406030204" pitchFamily="18" charset="0"/>
                            </a:rPr>
                            <m:t>1</m:t>
                          </m:r>
                        </m:e>
                      </m:d>
                      <m:r>
                        <a:rPr lang="es-MX" sz="2400" b="0" i="1" smtClean="0">
                          <a:latin typeface="Cambria Math" panose="02040503050406030204" pitchFamily="18" charset="0"/>
                          <a:ea typeface="Cambria Math" panose="02040503050406030204" pitchFamily="18" charset="0"/>
                        </a:rPr>
                        <m:t>→</m:t>
                      </m:r>
                      <m:sSub>
                        <m:sSubPr>
                          <m:ctrlPr>
                            <a:rPr lang="es-ES"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1</m:t>
                          </m:r>
                        </m:sub>
                      </m:sSub>
                      <m:r>
                        <a:rPr lang="es-MX" sz="2400" i="1">
                          <a:latin typeface="Cambria Math" panose="02040503050406030204" pitchFamily="18" charset="0"/>
                        </a:rPr>
                        <m:t>+</m:t>
                      </m:r>
                      <m:f>
                        <m:fPr>
                          <m:ctrlPr>
                            <a:rPr lang="en-US" sz="2400" i="1" smtClean="0">
                              <a:solidFill>
                                <a:srgbClr val="FF0000"/>
                              </a:solidFill>
                              <a:latin typeface="Cambria Math" panose="02040503050406030204" pitchFamily="18" charset="0"/>
                              <a:ea typeface="Cambria Math" panose="02040503050406030204" pitchFamily="18" charset="0"/>
                            </a:rPr>
                          </m:ctrlPr>
                        </m:fPr>
                        <m:num>
                          <m:sSub>
                            <m:sSubPr>
                              <m:ctrlPr>
                                <a:rPr lang="es-ES" sz="2400" i="1">
                                  <a:solidFill>
                                    <a:srgbClr val="FF0000"/>
                                  </a:solidFill>
                                  <a:latin typeface="Cambria Math" panose="02040503050406030204" pitchFamily="18" charset="0"/>
                                </a:rPr>
                              </m:ctrlPr>
                            </m:sSubPr>
                            <m:e>
                              <m:r>
                                <a:rPr lang="es-MX" sz="2400" i="1">
                                  <a:solidFill>
                                    <a:srgbClr val="FF0000"/>
                                  </a:solidFill>
                                  <a:latin typeface="Cambria Math" panose="02040503050406030204" pitchFamily="18" charset="0"/>
                                </a:rPr>
                                <m:t>𝐶</m:t>
                              </m:r>
                            </m:e>
                            <m:sub>
                              <m:r>
                                <a:rPr lang="es-MX" sz="2400" i="1">
                                  <a:solidFill>
                                    <a:srgbClr val="FF0000"/>
                                  </a:solidFill>
                                  <a:latin typeface="Cambria Math" panose="02040503050406030204" pitchFamily="18" charset="0"/>
                                </a:rPr>
                                <m:t>2</m:t>
                              </m:r>
                            </m:sub>
                          </m:sSub>
                          <m:r>
                            <a:rPr lang="es-MX" sz="2400" i="1">
                              <a:solidFill>
                                <a:srgbClr val="FF0000"/>
                              </a:solidFill>
                              <a:latin typeface="Cambria Math" panose="02040503050406030204" pitchFamily="18" charset="0"/>
                            </a:rPr>
                            <m:t>−</m:t>
                          </m:r>
                          <m:sSub>
                            <m:sSubPr>
                              <m:ctrlPr>
                                <a:rPr lang="es-MX" sz="2400" i="1">
                                  <a:solidFill>
                                    <a:srgbClr val="FF0000"/>
                                  </a:solidFill>
                                  <a:latin typeface="Cambria Math" panose="02040503050406030204" pitchFamily="18" charset="0"/>
                                </a:rPr>
                              </m:ctrlPr>
                            </m:sSubPr>
                            <m:e>
                              <m:r>
                                <a:rPr lang="en-US" sz="2400" i="1">
                                  <a:solidFill>
                                    <a:srgbClr val="FF0000"/>
                                  </a:solidFill>
                                  <a:latin typeface="Cambria Math" panose="02040503050406030204" pitchFamily="18" charset="0"/>
                                </a:rPr>
                                <m:t>𝑄</m:t>
                              </m:r>
                            </m:e>
                            <m:sub>
                              <m:r>
                                <a:rPr lang="en-US" sz="2400" i="1">
                                  <a:solidFill>
                                    <a:srgbClr val="FF0000"/>
                                  </a:solidFill>
                                  <a:latin typeface="Cambria Math" panose="02040503050406030204" pitchFamily="18" charset="0"/>
                                </a:rPr>
                                <m:t>2</m:t>
                              </m:r>
                            </m:sub>
                          </m:sSub>
                        </m:num>
                        <m:den>
                          <m:d>
                            <m:dPr>
                              <m:ctrlPr>
                                <a:rPr lang="es-MX" sz="2400" i="1">
                                  <a:solidFill>
                                    <a:srgbClr val="FF0000"/>
                                  </a:solidFill>
                                  <a:latin typeface="Cambria Math" panose="02040503050406030204" pitchFamily="18" charset="0"/>
                                  <a:ea typeface="Cambria Math" panose="02040503050406030204" pitchFamily="18" charset="0"/>
                                </a:rPr>
                              </m:ctrlPr>
                            </m:dPr>
                            <m:e>
                              <m:r>
                                <a:rPr lang="en-US" sz="2400" i="1">
                                  <a:solidFill>
                                    <a:srgbClr val="FF0000"/>
                                  </a:solidFill>
                                  <a:latin typeface="Cambria Math" panose="02040503050406030204" pitchFamily="18" charset="0"/>
                                  <a:ea typeface="Cambria Math" panose="02040503050406030204" pitchFamily="18" charset="0"/>
                                </a:rPr>
                                <m:t>1+</m:t>
                              </m:r>
                              <m:sSub>
                                <m:sSubPr>
                                  <m:ctrlPr>
                                    <a:rPr lang="en-US" sz="2400" i="1">
                                      <a:solidFill>
                                        <a:srgbClr val="FF0000"/>
                                      </a:solidFill>
                                      <a:latin typeface="Cambria Math" panose="02040503050406030204" pitchFamily="18" charset="0"/>
                                      <a:ea typeface="Cambria Math" panose="02040503050406030204" pitchFamily="18" charset="0"/>
                                    </a:rPr>
                                  </m:ctrlPr>
                                </m:sSubPr>
                                <m:e>
                                  <m:r>
                                    <a:rPr lang="en-US" sz="2400" i="1">
                                      <a:solidFill>
                                        <a:srgbClr val="FF0000"/>
                                      </a:solidFill>
                                      <a:latin typeface="Cambria Math" panose="02040503050406030204" pitchFamily="18" charset="0"/>
                                      <a:ea typeface="Cambria Math" panose="02040503050406030204" pitchFamily="18" charset="0"/>
                                    </a:rPr>
                                    <m:t>𝑟</m:t>
                                  </m:r>
                                </m:e>
                                <m:sub>
                                  <m:r>
                                    <a:rPr lang="en-US" sz="2400" i="1">
                                      <a:solidFill>
                                        <a:srgbClr val="FF0000"/>
                                      </a:solidFill>
                                      <a:latin typeface="Cambria Math" panose="02040503050406030204" pitchFamily="18" charset="0"/>
                                      <a:ea typeface="Cambria Math" panose="02040503050406030204" pitchFamily="18" charset="0"/>
                                    </a:rPr>
                                    <m:t>1</m:t>
                                  </m:r>
                                </m:sub>
                              </m:sSub>
                            </m:e>
                          </m:d>
                        </m:den>
                      </m:f>
                      <m:r>
                        <a:rPr lang="es-MX" sz="2400" i="1">
                          <a:latin typeface="Cambria Math" panose="02040503050406030204" pitchFamily="18" charset="0"/>
                        </a:rPr>
                        <m:t>−</m:t>
                      </m:r>
                      <m:sSubSup>
                        <m:sSubSupPr>
                          <m:ctrlPr>
                            <a:rPr lang="es-MX" sz="2400" i="1">
                              <a:latin typeface="Cambria Math" panose="02040503050406030204" pitchFamily="18" charset="0"/>
                            </a:rPr>
                          </m:ctrlPr>
                        </m:sSubSupPr>
                        <m:e>
                          <m:r>
                            <a:rPr lang="es-MX" sz="2400" i="1">
                              <a:latin typeface="Cambria Math" panose="02040503050406030204" pitchFamily="18" charset="0"/>
                            </a:rPr>
                            <m:t>𝐵</m:t>
                          </m:r>
                        </m:e>
                        <m:sub>
                          <m:r>
                            <a:rPr lang="es-MX" sz="2400" i="1">
                              <a:latin typeface="Cambria Math" panose="02040503050406030204" pitchFamily="18" charset="0"/>
                            </a:rPr>
                            <m:t>0</m:t>
                          </m:r>
                        </m:sub>
                        <m:sup>
                          <m:r>
                            <a:rPr lang="es-MX" sz="2400" i="1">
                              <a:latin typeface="Cambria Math" panose="02040503050406030204" pitchFamily="18" charset="0"/>
                            </a:rPr>
                            <m:t>∗</m:t>
                          </m:r>
                        </m:sup>
                      </m:sSubSup>
                      <m:r>
                        <a:rPr lang="es-MX" sz="2400" i="1">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𝑟</m:t>
                          </m:r>
                        </m:e>
                        <m:sub>
                          <m:r>
                            <a:rPr lang="es-MX" sz="2400" i="1">
                              <a:latin typeface="Cambria Math" panose="02040503050406030204" pitchFamily="18" charset="0"/>
                            </a:rPr>
                            <m:t>0</m:t>
                          </m:r>
                        </m:sub>
                      </m:sSub>
                      <m:sSubSup>
                        <m:sSubSupPr>
                          <m:ctrlPr>
                            <a:rPr lang="es-MX" sz="2400" i="1">
                              <a:latin typeface="Cambria Math" panose="02040503050406030204" pitchFamily="18" charset="0"/>
                            </a:rPr>
                          </m:ctrlPr>
                        </m:sSubSupPr>
                        <m:e>
                          <m:r>
                            <a:rPr lang="es-MX" sz="2400" i="1">
                              <a:latin typeface="Cambria Math" panose="02040503050406030204" pitchFamily="18" charset="0"/>
                            </a:rPr>
                            <m:t>𝐵</m:t>
                          </m:r>
                        </m:e>
                        <m:sub>
                          <m:r>
                            <a:rPr lang="es-MX" sz="2400" i="1">
                              <a:latin typeface="Cambria Math" panose="02040503050406030204" pitchFamily="18" charset="0"/>
                            </a:rPr>
                            <m:t>0</m:t>
                          </m:r>
                        </m:sub>
                        <m:sup>
                          <m:r>
                            <a:rPr lang="es-MX" sz="2400" i="1">
                              <a:latin typeface="Cambria Math" panose="02040503050406030204" pitchFamily="18" charset="0"/>
                            </a:rPr>
                            <m:t>∗</m:t>
                          </m:r>
                        </m:sup>
                      </m:sSubSup>
                      <m:r>
                        <a:rPr lang="es-MX" sz="2400" i="1">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1</m:t>
                          </m:r>
                        </m:sub>
                      </m:sSub>
                    </m:oMath>
                  </m:oMathPara>
                </a14:m>
                <a:endParaRPr lang="es-ES" sz="2400"/>
              </a:p>
            </p:txBody>
          </p:sp>
        </mc:Choice>
        <mc:Fallback>
          <p:sp>
            <p:nvSpPr>
              <p:cNvPr id="9" name="CuadroTexto 8">
                <a:extLst>
                  <a:ext uri="{FF2B5EF4-FFF2-40B4-BE49-F238E27FC236}">
                    <a16:creationId xmlns:a16="http://schemas.microsoft.com/office/drawing/2014/main" id="{A37AB034-A6DC-1141-7C84-28547499961C}"/>
                  </a:ext>
                </a:extLst>
              </p:cNvPr>
              <p:cNvSpPr txBox="1">
                <a:spLocks noRot="1" noChangeAspect="1" noMove="1" noResize="1" noEditPoints="1" noAdjustHandles="1" noChangeArrowheads="1" noChangeShapeType="1" noTextEdit="1"/>
              </p:cNvSpPr>
              <p:nvPr/>
            </p:nvSpPr>
            <p:spPr>
              <a:xfrm>
                <a:off x="2285999" y="3713351"/>
                <a:ext cx="9470571" cy="84664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CuadroTexto 10">
                <a:extLst>
                  <a:ext uri="{FF2B5EF4-FFF2-40B4-BE49-F238E27FC236}">
                    <a16:creationId xmlns:a16="http://schemas.microsoft.com/office/drawing/2014/main" id="{D165C7D5-2C8E-C9C2-6FD8-BF936C343813}"/>
                  </a:ext>
                </a:extLst>
              </p:cNvPr>
              <p:cNvSpPr txBox="1"/>
              <p:nvPr/>
            </p:nvSpPr>
            <p:spPr>
              <a:xfrm>
                <a:off x="10310326" y="938186"/>
                <a:ext cx="1782147"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Sup>
                        <m:sSubSupPr>
                          <m:ctrlPr>
                            <a:rPr lang="es-ES" i="1" smtClean="0">
                              <a:latin typeface="Cambria Math" panose="02040503050406030204" pitchFamily="18" charset="0"/>
                            </a:rPr>
                          </m:ctrlPr>
                        </m:sSubSupPr>
                        <m:e>
                          <m:r>
                            <a:rPr lang="es-MX" b="0" i="1" smtClean="0">
                              <a:latin typeface="Cambria Math" panose="02040503050406030204" pitchFamily="18" charset="0"/>
                            </a:rPr>
                            <m:t>𝐵</m:t>
                          </m:r>
                        </m:e>
                        <m:sub>
                          <m:r>
                            <a:rPr lang="es-MX" b="0" i="1" smtClean="0">
                              <a:latin typeface="Cambria Math" panose="02040503050406030204" pitchFamily="18" charset="0"/>
                            </a:rPr>
                            <m:t>2</m:t>
                          </m:r>
                        </m:sub>
                        <m:sup>
                          <m:r>
                            <a:rPr lang="es-MX" b="0" i="1" smtClean="0">
                              <a:latin typeface="Cambria Math" panose="02040503050406030204" pitchFamily="18" charset="0"/>
                            </a:rPr>
                            <m:t>∗</m:t>
                          </m:r>
                        </m:sup>
                      </m:sSubSup>
                      <m:r>
                        <a:rPr lang="es-MX" b="0" i="1" smtClean="0">
                          <a:latin typeface="Cambria Math" panose="02040503050406030204" pitchFamily="18" charset="0"/>
                        </a:rPr>
                        <m:t>=0     (3</m:t>
                      </m:r>
                      <m:r>
                        <a:rPr lang="en-US" b="0" i="1" smtClean="0">
                          <a:latin typeface="Cambria Math" panose="02040503050406030204" pitchFamily="18" charset="0"/>
                        </a:rPr>
                        <m:t>.3</m:t>
                      </m:r>
                      <m:r>
                        <a:rPr lang="es-MX" b="0" i="1" smtClean="0">
                          <a:latin typeface="Cambria Math" panose="02040503050406030204" pitchFamily="18" charset="0"/>
                        </a:rPr>
                        <m:t>)</m:t>
                      </m:r>
                    </m:oMath>
                  </m:oMathPara>
                </a14:m>
                <a:endParaRPr lang="es-ES"/>
              </a:p>
            </p:txBody>
          </p:sp>
        </mc:Choice>
        <mc:Fallback>
          <p:sp>
            <p:nvSpPr>
              <p:cNvPr id="11" name="CuadroTexto 10">
                <a:extLst>
                  <a:ext uri="{FF2B5EF4-FFF2-40B4-BE49-F238E27FC236}">
                    <a16:creationId xmlns:a16="http://schemas.microsoft.com/office/drawing/2014/main" id="{D165C7D5-2C8E-C9C2-6FD8-BF936C343813}"/>
                  </a:ext>
                </a:extLst>
              </p:cNvPr>
              <p:cNvSpPr txBox="1">
                <a:spLocks noRot="1" noChangeAspect="1" noMove="1" noResize="1" noEditPoints="1" noAdjustHandles="1" noChangeArrowheads="1" noChangeShapeType="1" noTextEdit="1"/>
              </p:cNvSpPr>
              <p:nvPr/>
            </p:nvSpPr>
            <p:spPr>
              <a:xfrm>
                <a:off x="10310326" y="938186"/>
                <a:ext cx="1782147" cy="369332"/>
              </a:xfrm>
              <a:prstGeom prst="rect">
                <a:avLst/>
              </a:prstGeom>
              <a:blipFill>
                <a:blip r:embed="rId5"/>
                <a:stretch>
                  <a:fillRect b="-13333"/>
                </a:stretch>
              </a:blipFill>
            </p:spPr>
            <p:txBody>
              <a:bodyPr/>
              <a:lstStyle/>
              <a:p>
                <a:r>
                  <a:rPr lang="en-US">
                    <a:noFill/>
                  </a:rPr>
                  <a:t> </a:t>
                </a:r>
              </a:p>
            </p:txBody>
          </p:sp>
        </mc:Fallback>
      </mc:AlternateContent>
      <p:cxnSp>
        <p:nvCxnSpPr>
          <p:cNvPr id="13" name="Conector recto 12">
            <a:extLst>
              <a:ext uri="{FF2B5EF4-FFF2-40B4-BE49-F238E27FC236}">
                <a16:creationId xmlns:a16="http://schemas.microsoft.com/office/drawing/2014/main" id="{11B8A705-6A89-5AAA-B205-C0ECB2E4B04E}"/>
              </a:ext>
            </a:extLst>
          </p:cNvPr>
          <p:cNvCxnSpPr/>
          <p:nvPr/>
        </p:nvCxnSpPr>
        <p:spPr>
          <a:xfrm flipV="1">
            <a:off x="8610600" y="709127"/>
            <a:ext cx="664029" cy="87707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de flecha 14">
            <a:extLst>
              <a:ext uri="{FF2B5EF4-FFF2-40B4-BE49-F238E27FC236}">
                <a16:creationId xmlns:a16="http://schemas.microsoft.com/office/drawing/2014/main" id="{49B7C79D-4226-4B0D-58CF-6B669AF9FED7}"/>
              </a:ext>
            </a:extLst>
          </p:cNvPr>
          <p:cNvCxnSpPr>
            <a:cxnSpLocks/>
          </p:cNvCxnSpPr>
          <p:nvPr/>
        </p:nvCxnSpPr>
        <p:spPr>
          <a:xfrm>
            <a:off x="6811347" y="2967135"/>
            <a:ext cx="951722" cy="846642"/>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E7D13714-DDBF-FBB5-D45B-F0BEC97A2681}"/>
              </a:ext>
            </a:extLst>
          </p:cNvPr>
          <p:cNvCxnSpPr>
            <a:cxnSpLocks/>
          </p:cNvCxnSpPr>
          <p:nvPr/>
        </p:nvCxnSpPr>
        <p:spPr>
          <a:xfrm flipV="1">
            <a:off x="3405673" y="2912706"/>
            <a:ext cx="2690327" cy="988421"/>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 name="Flecha: hacia abajo 19">
            <a:extLst>
              <a:ext uri="{FF2B5EF4-FFF2-40B4-BE49-F238E27FC236}">
                <a16:creationId xmlns:a16="http://schemas.microsoft.com/office/drawing/2014/main" id="{4F02E3DF-CE7D-BBE6-2EFE-FFC4DE395A1C}"/>
              </a:ext>
            </a:extLst>
          </p:cNvPr>
          <p:cNvSpPr/>
          <p:nvPr/>
        </p:nvSpPr>
        <p:spPr>
          <a:xfrm>
            <a:off x="6727371" y="1586204"/>
            <a:ext cx="587829" cy="41752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25" name="CuadroTexto 24">
                <a:extLst>
                  <a:ext uri="{FF2B5EF4-FFF2-40B4-BE49-F238E27FC236}">
                    <a16:creationId xmlns:a16="http://schemas.microsoft.com/office/drawing/2014/main" id="{CA90C33A-C077-9286-D105-2587508218C4}"/>
                  </a:ext>
                </a:extLst>
              </p:cNvPr>
              <p:cNvSpPr txBox="1"/>
              <p:nvPr/>
            </p:nvSpPr>
            <p:spPr>
              <a:xfrm>
                <a:off x="4465863" y="5441957"/>
                <a:ext cx="7066774" cy="84664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s-MX" sz="2400" b="0" i="1" smtClean="0">
                              <a:latin typeface="Cambria Math" panose="02040503050406030204" pitchFamily="18" charset="0"/>
                            </a:rPr>
                            <m:t>𝐶</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m:t>
                      </m:r>
                      <m:f>
                        <m:fPr>
                          <m:ctrlPr>
                            <a:rPr lang="es-MX" sz="2400" b="0" i="1" smtClean="0">
                              <a:latin typeface="Cambria Math" panose="02040503050406030204" pitchFamily="18" charset="0"/>
                            </a:rPr>
                          </m:ctrlPr>
                        </m:fPr>
                        <m:num>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𝐶</m:t>
                              </m:r>
                            </m:e>
                            <m:sub>
                              <m:r>
                                <a:rPr lang="es-MX" sz="2400" b="0" i="1" smtClean="0">
                                  <a:latin typeface="Cambria Math" panose="02040503050406030204" pitchFamily="18" charset="0"/>
                                </a:rPr>
                                <m:t>2</m:t>
                              </m:r>
                            </m:sub>
                          </m:sSub>
                        </m:num>
                        <m:den>
                          <m:r>
                            <a:rPr lang="es-MX" sz="2400" b="0" i="1" smtClean="0">
                              <a:latin typeface="Cambria Math" panose="02040503050406030204" pitchFamily="18" charset="0"/>
                            </a:rPr>
                            <m:t>1+</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𝑟</m:t>
                              </m:r>
                            </m:e>
                            <m:sub>
                              <m:r>
                                <a:rPr lang="es-MX" sz="2400" b="0" i="1" smtClean="0">
                                  <a:latin typeface="Cambria Math" panose="02040503050406030204" pitchFamily="18" charset="0"/>
                                </a:rPr>
                                <m:t>1</m:t>
                              </m:r>
                            </m:sub>
                          </m:sSub>
                        </m:den>
                      </m:f>
                      <m:r>
                        <a:rPr lang="es-MX" sz="2400" b="0" i="1" smtClean="0">
                          <a:latin typeface="Cambria Math" panose="02040503050406030204" pitchFamily="18" charset="0"/>
                        </a:rPr>
                        <m:t>= </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1+</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𝑟</m:t>
                              </m:r>
                            </m:e>
                            <m:sub>
                              <m:r>
                                <a:rPr lang="es-MX" sz="2400" b="0" i="1" smtClean="0">
                                  <a:latin typeface="Cambria Math" panose="02040503050406030204" pitchFamily="18" charset="0"/>
                                </a:rPr>
                                <m:t>0</m:t>
                              </m:r>
                            </m:sub>
                          </m:sSub>
                        </m:e>
                      </m:d>
                      <m:sSubSup>
                        <m:sSubSupPr>
                          <m:ctrlPr>
                            <a:rPr lang="es-MX" sz="2400" b="0" i="1" smtClean="0">
                              <a:latin typeface="Cambria Math" panose="02040503050406030204" pitchFamily="18" charset="0"/>
                            </a:rPr>
                          </m:ctrlPr>
                        </m:sSubSupPr>
                        <m:e>
                          <m:r>
                            <a:rPr lang="es-MX" sz="2400" b="0" i="1" smtClean="0">
                              <a:latin typeface="Cambria Math" panose="02040503050406030204" pitchFamily="18" charset="0"/>
                            </a:rPr>
                            <m:t>𝐵</m:t>
                          </m:r>
                        </m:e>
                        <m:sub>
                          <m:r>
                            <a:rPr lang="es-MX" sz="2400" b="0" i="1" smtClean="0">
                              <a:latin typeface="Cambria Math" panose="02040503050406030204" pitchFamily="18" charset="0"/>
                            </a:rPr>
                            <m:t>0</m:t>
                          </m:r>
                        </m:sub>
                        <m:sup>
                          <m:r>
                            <a:rPr lang="es-MX" sz="2400" b="0" i="1" smtClean="0">
                              <a:latin typeface="Cambria Math" panose="02040503050406030204" pitchFamily="18" charset="0"/>
                            </a:rPr>
                            <m:t>∗</m:t>
                          </m:r>
                        </m:sup>
                      </m:sSubSup>
                      <m:r>
                        <a:rPr lang="es-MX" sz="2400" b="0" i="1" smtClean="0">
                          <a:latin typeface="Cambria Math" panose="02040503050406030204" pitchFamily="18" charset="0"/>
                        </a:rPr>
                        <m:t>+</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𝑄</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m:t>
                      </m:r>
                      <m:f>
                        <m:fPr>
                          <m:ctrlPr>
                            <a:rPr lang="es-MX" sz="2400" b="0" i="1" smtClean="0">
                              <a:latin typeface="Cambria Math" panose="02040503050406030204" pitchFamily="18" charset="0"/>
                            </a:rPr>
                          </m:ctrlPr>
                        </m:fPr>
                        <m:num>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𝑄</m:t>
                              </m:r>
                            </m:e>
                            <m:sub>
                              <m:r>
                                <a:rPr lang="es-MX" sz="2400" b="0" i="1" smtClean="0">
                                  <a:latin typeface="Cambria Math" panose="02040503050406030204" pitchFamily="18" charset="0"/>
                                </a:rPr>
                                <m:t>2</m:t>
                              </m:r>
                            </m:sub>
                          </m:sSub>
                        </m:num>
                        <m:den>
                          <m:r>
                            <a:rPr lang="es-MX" sz="2400" b="0" i="1" smtClean="0">
                              <a:latin typeface="Cambria Math" panose="02040503050406030204" pitchFamily="18" charset="0"/>
                            </a:rPr>
                            <m:t>1+</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𝑟</m:t>
                              </m:r>
                            </m:e>
                            <m:sub>
                              <m:r>
                                <a:rPr lang="es-MX" sz="2400" b="0" i="1" smtClean="0">
                                  <a:latin typeface="Cambria Math" panose="02040503050406030204" pitchFamily="18" charset="0"/>
                                </a:rPr>
                                <m:t>1</m:t>
                              </m:r>
                            </m:sub>
                          </m:sSub>
                        </m:den>
                      </m:f>
                      <m:r>
                        <a:rPr lang="es-MX" sz="2400" b="0" i="1" smtClean="0">
                          <a:latin typeface="Cambria Math" panose="02040503050406030204" pitchFamily="18" charset="0"/>
                        </a:rPr>
                        <m:t>        (</m:t>
                      </m:r>
                      <m:r>
                        <a:rPr lang="en-US" sz="2400" b="0" i="1" smtClean="0">
                          <a:latin typeface="Cambria Math" panose="02040503050406030204" pitchFamily="18" charset="0"/>
                        </a:rPr>
                        <m:t>3.</m:t>
                      </m:r>
                      <m:r>
                        <a:rPr lang="es-MX" sz="2400" b="0" i="1" smtClean="0">
                          <a:latin typeface="Cambria Math" panose="02040503050406030204" pitchFamily="18" charset="0"/>
                        </a:rPr>
                        <m:t>4)</m:t>
                      </m:r>
                    </m:oMath>
                  </m:oMathPara>
                </a14:m>
                <a:endParaRPr lang="en-US" sz="2400"/>
              </a:p>
            </p:txBody>
          </p:sp>
        </mc:Choice>
        <mc:Fallback>
          <p:sp>
            <p:nvSpPr>
              <p:cNvPr id="25" name="CuadroTexto 24">
                <a:extLst>
                  <a:ext uri="{FF2B5EF4-FFF2-40B4-BE49-F238E27FC236}">
                    <a16:creationId xmlns:a16="http://schemas.microsoft.com/office/drawing/2014/main" id="{CA90C33A-C077-9286-D105-2587508218C4}"/>
                  </a:ext>
                </a:extLst>
              </p:cNvPr>
              <p:cNvSpPr txBox="1">
                <a:spLocks noRot="1" noChangeAspect="1" noMove="1" noResize="1" noEditPoints="1" noAdjustHandles="1" noChangeArrowheads="1" noChangeShapeType="1" noTextEdit="1"/>
              </p:cNvSpPr>
              <p:nvPr/>
            </p:nvSpPr>
            <p:spPr>
              <a:xfrm>
                <a:off x="4465863" y="5441957"/>
                <a:ext cx="7066774" cy="846642"/>
              </a:xfrm>
              <a:prstGeom prst="rect">
                <a:avLst/>
              </a:prstGeom>
              <a:blipFill>
                <a:blip r:embed="rId6"/>
                <a:stretch>
                  <a:fillRect/>
                </a:stretch>
              </a:blipFill>
            </p:spPr>
            <p:txBody>
              <a:bodyPr/>
              <a:lstStyle/>
              <a:p>
                <a:r>
                  <a:rPr lang="en-US">
                    <a:noFill/>
                  </a:rPr>
                  <a:t> </a:t>
                </a:r>
              </a:p>
            </p:txBody>
          </p:sp>
        </mc:Fallback>
      </mc:AlternateContent>
      <p:sp>
        <p:nvSpPr>
          <p:cNvPr id="26" name="Flecha: hacia abajo 25">
            <a:extLst>
              <a:ext uri="{FF2B5EF4-FFF2-40B4-BE49-F238E27FC236}">
                <a16:creationId xmlns:a16="http://schemas.microsoft.com/office/drawing/2014/main" id="{B1C64544-8446-97C7-4436-6297CF9C75EB}"/>
              </a:ext>
            </a:extLst>
          </p:cNvPr>
          <p:cNvSpPr/>
          <p:nvPr/>
        </p:nvSpPr>
        <p:spPr>
          <a:xfrm>
            <a:off x="8378890" y="4657604"/>
            <a:ext cx="513183" cy="57686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1938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08C6E12-7674-45E3-A3AD-76CB91C05517}"/>
                  </a:ext>
                </a:extLst>
              </p:cNvPr>
              <p:cNvSpPr>
                <a:spLocks noGrp="1"/>
              </p:cNvSpPr>
              <p:nvPr>
                <p:ph idx="1"/>
              </p:nvPr>
            </p:nvSpPr>
            <p:spPr>
              <a:xfrm>
                <a:off x="437321" y="1560581"/>
                <a:ext cx="10889974" cy="2786132"/>
              </a:xfrm>
            </p:spPr>
            <p:txBody>
              <a:bodyPr>
                <a:normAutofit/>
              </a:bodyPr>
              <a:lstStyle/>
              <a:p>
                <a:pPr marL="0" indent="0">
                  <a:buNone/>
                </a:pPr>
                <a:endParaRPr lang="en-US" sz="2400"/>
              </a:p>
              <a:p>
                <a:pPr marL="0" indent="0">
                  <a:buNone/>
                </a:pPr>
                <a:endParaRPr lang="en-US" sz="2400"/>
              </a:p>
              <a:p>
                <a:pPr marL="0" indent="0">
                  <a:buNone/>
                </a:pPr>
                <a:endParaRPr lang="en-US" sz="2400"/>
              </a:p>
              <a:p>
                <a:pPr marL="0" indent="0">
                  <a:buNone/>
                </a:pPr>
                <a:endParaRPr lang="en-US" sz="2400"/>
              </a:p>
              <a:p>
                <a:pPr marL="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s-MX" sz="2400" b="0" i="1" smtClean="0">
                              <a:latin typeface="Cambria Math" panose="02040503050406030204" pitchFamily="18" charset="0"/>
                            </a:rPr>
                            <m:t>𝐶</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m:t>
                      </m:r>
                      <m:f>
                        <m:fPr>
                          <m:ctrlPr>
                            <a:rPr lang="es-MX" sz="2400" b="0" i="1" smtClean="0">
                              <a:latin typeface="Cambria Math" panose="02040503050406030204" pitchFamily="18" charset="0"/>
                            </a:rPr>
                          </m:ctrlPr>
                        </m:fPr>
                        <m:num>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𝐶</m:t>
                              </m:r>
                            </m:e>
                            <m:sub>
                              <m:r>
                                <a:rPr lang="es-MX" sz="2400" b="0" i="1" smtClean="0">
                                  <a:latin typeface="Cambria Math" panose="02040503050406030204" pitchFamily="18" charset="0"/>
                                </a:rPr>
                                <m:t>2</m:t>
                              </m:r>
                            </m:sub>
                          </m:sSub>
                        </m:num>
                        <m:den>
                          <m:r>
                            <a:rPr lang="es-MX" sz="2400" b="0" i="1" smtClean="0">
                              <a:latin typeface="Cambria Math" panose="02040503050406030204" pitchFamily="18" charset="0"/>
                            </a:rPr>
                            <m:t>1+</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𝑟</m:t>
                              </m:r>
                            </m:e>
                            <m:sub>
                              <m:r>
                                <a:rPr lang="es-MX" sz="2400" b="0" i="1" smtClean="0">
                                  <a:latin typeface="Cambria Math" panose="02040503050406030204" pitchFamily="18" charset="0"/>
                                </a:rPr>
                                <m:t>1</m:t>
                              </m:r>
                            </m:sub>
                          </m:sSub>
                        </m:den>
                      </m:f>
                      <m:r>
                        <a:rPr lang="es-MX" sz="2400" b="0" i="1" smtClean="0">
                          <a:latin typeface="Cambria Math" panose="02040503050406030204" pitchFamily="18" charset="0"/>
                        </a:rPr>
                        <m:t>= </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1+</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𝑟</m:t>
                              </m:r>
                            </m:e>
                            <m:sub>
                              <m:r>
                                <a:rPr lang="es-MX" sz="2400" b="0" i="1" smtClean="0">
                                  <a:latin typeface="Cambria Math" panose="02040503050406030204" pitchFamily="18" charset="0"/>
                                </a:rPr>
                                <m:t>0</m:t>
                              </m:r>
                            </m:sub>
                          </m:sSub>
                        </m:e>
                      </m:d>
                      <m:sSubSup>
                        <m:sSubSupPr>
                          <m:ctrlPr>
                            <a:rPr lang="es-MX" sz="2400" b="0" i="1" smtClean="0">
                              <a:latin typeface="Cambria Math" panose="02040503050406030204" pitchFamily="18" charset="0"/>
                            </a:rPr>
                          </m:ctrlPr>
                        </m:sSubSupPr>
                        <m:e>
                          <m:r>
                            <a:rPr lang="es-MX" sz="2400" b="0" i="1" smtClean="0">
                              <a:latin typeface="Cambria Math" panose="02040503050406030204" pitchFamily="18" charset="0"/>
                            </a:rPr>
                            <m:t>𝐵</m:t>
                          </m:r>
                        </m:e>
                        <m:sub>
                          <m:r>
                            <a:rPr lang="es-MX" sz="2400" b="0" i="1" smtClean="0">
                              <a:latin typeface="Cambria Math" panose="02040503050406030204" pitchFamily="18" charset="0"/>
                            </a:rPr>
                            <m:t>0</m:t>
                          </m:r>
                        </m:sub>
                        <m:sup>
                          <m:r>
                            <a:rPr lang="es-MX" sz="2400" b="0" i="1" smtClean="0">
                              <a:latin typeface="Cambria Math" panose="02040503050406030204" pitchFamily="18" charset="0"/>
                            </a:rPr>
                            <m:t>∗</m:t>
                          </m:r>
                        </m:sup>
                      </m:sSubSup>
                      <m:r>
                        <a:rPr lang="es-MX" sz="2400" b="0" i="1" smtClean="0">
                          <a:latin typeface="Cambria Math" panose="02040503050406030204" pitchFamily="18" charset="0"/>
                        </a:rPr>
                        <m:t>+</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𝑄</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m:t>
                      </m:r>
                      <m:f>
                        <m:fPr>
                          <m:ctrlPr>
                            <a:rPr lang="es-MX" sz="2400" b="0" i="1" smtClean="0">
                              <a:latin typeface="Cambria Math" panose="02040503050406030204" pitchFamily="18" charset="0"/>
                            </a:rPr>
                          </m:ctrlPr>
                        </m:fPr>
                        <m:num>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𝑄</m:t>
                              </m:r>
                            </m:e>
                            <m:sub>
                              <m:r>
                                <a:rPr lang="es-MX" sz="2400" b="0" i="1" smtClean="0">
                                  <a:latin typeface="Cambria Math" panose="02040503050406030204" pitchFamily="18" charset="0"/>
                                </a:rPr>
                                <m:t>2</m:t>
                              </m:r>
                            </m:sub>
                          </m:sSub>
                        </m:num>
                        <m:den>
                          <m:r>
                            <a:rPr lang="es-MX" sz="2400" b="0" i="1" smtClean="0">
                              <a:latin typeface="Cambria Math" panose="02040503050406030204" pitchFamily="18" charset="0"/>
                            </a:rPr>
                            <m:t>1+</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𝑟</m:t>
                              </m:r>
                            </m:e>
                            <m:sub>
                              <m:r>
                                <a:rPr lang="es-MX" sz="2400" b="0" i="1" smtClean="0">
                                  <a:latin typeface="Cambria Math" panose="02040503050406030204" pitchFamily="18" charset="0"/>
                                </a:rPr>
                                <m:t>1</m:t>
                              </m:r>
                            </m:sub>
                          </m:sSub>
                        </m:den>
                      </m:f>
                      <m:r>
                        <a:rPr lang="es-MX" sz="2400" b="0" i="1" smtClean="0">
                          <a:latin typeface="Cambria Math" panose="02040503050406030204" pitchFamily="18" charset="0"/>
                        </a:rPr>
                        <m:t>        (</m:t>
                      </m:r>
                      <m:r>
                        <a:rPr lang="en-US" sz="2400" b="0" i="1" smtClean="0">
                          <a:latin typeface="Cambria Math" panose="02040503050406030204" pitchFamily="18" charset="0"/>
                        </a:rPr>
                        <m:t>3.</m:t>
                      </m:r>
                      <m:r>
                        <a:rPr lang="es-MX" sz="2400" b="0" i="1" smtClean="0">
                          <a:latin typeface="Cambria Math" panose="02040503050406030204" pitchFamily="18" charset="0"/>
                        </a:rPr>
                        <m:t>4)</m:t>
                      </m:r>
                    </m:oMath>
                  </m:oMathPara>
                </a14:m>
                <a:endParaRPr lang="en-US" sz="2400"/>
              </a:p>
              <a:p>
                <a:pPr marL="0" indent="0">
                  <a:buNone/>
                </a:pPr>
                <a:endParaRPr lang="en-US"/>
              </a:p>
              <a:p>
                <a:pPr marL="0" indent="0">
                  <a:buNone/>
                </a:pPr>
                <a:endParaRPr lang="en-US"/>
              </a:p>
              <a:p>
                <a:endParaRPr lang="en-US"/>
              </a:p>
            </p:txBody>
          </p:sp>
        </mc:Choice>
        <mc:Fallback>
          <p:sp>
            <p:nvSpPr>
              <p:cNvPr id="3" name="Content Placeholder 2">
                <a:extLst>
                  <a:ext uri="{FF2B5EF4-FFF2-40B4-BE49-F238E27FC236}">
                    <a16:creationId xmlns:a16="http://schemas.microsoft.com/office/drawing/2014/main" id="{408C6E12-7674-45E3-A3AD-76CB91C05517}"/>
                  </a:ext>
                </a:extLst>
              </p:cNvPr>
              <p:cNvSpPr>
                <a:spLocks noGrp="1" noRot="1" noChangeAspect="1" noMove="1" noResize="1" noEditPoints="1" noAdjustHandles="1" noChangeArrowheads="1" noChangeShapeType="1" noTextEdit="1"/>
              </p:cNvSpPr>
              <p:nvPr>
                <p:ph idx="1"/>
              </p:nvPr>
            </p:nvSpPr>
            <p:spPr>
              <a:xfrm>
                <a:off x="437321" y="1560581"/>
                <a:ext cx="10889974" cy="2786132"/>
              </a:xfrm>
              <a:blipFill>
                <a:blip r:embed="rId2"/>
                <a:stretch>
                  <a:fillRect/>
                </a:stretch>
              </a:blipFill>
            </p:spPr>
            <p:txBody>
              <a:bodyPr/>
              <a:lstStyle/>
              <a:p>
                <a:r>
                  <a:rPr lang="en-US">
                    <a:noFill/>
                  </a:rPr>
                  <a:t> </a:t>
                </a:r>
              </a:p>
            </p:txBody>
          </p:sp>
        </mc:Fallback>
      </mc:AlternateContent>
      <p:sp>
        <p:nvSpPr>
          <p:cNvPr id="5" name="Rectangle: Rounded Corners 4">
            <a:extLst>
              <a:ext uri="{FF2B5EF4-FFF2-40B4-BE49-F238E27FC236}">
                <a16:creationId xmlns:a16="http://schemas.microsoft.com/office/drawing/2014/main" id="{E9ABCEC5-AF4C-4254-8A8D-8D58E961655F}"/>
              </a:ext>
            </a:extLst>
          </p:cNvPr>
          <p:cNvSpPr/>
          <p:nvPr/>
        </p:nvSpPr>
        <p:spPr>
          <a:xfrm>
            <a:off x="2438400" y="2955235"/>
            <a:ext cx="5883965" cy="1391478"/>
          </a:xfrm>
          <a:prstGeom prst="roundRect">
            <a:avLst/>
          </a:prstGeom>
          <a:no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2935F1E8-5A09-4F2A-93F3-892672E28C20}"/>
              </a:ext>
            </a:extLst>
          </p:cNvPr>
          <p:cNvSpPr>
            <a:spLocks noGrp="1"/>
          </p:cNvSpPr>
          <p:nvPr>
            <p:ph type="sldNum" sz="quarter" idx="12"/>
          </p:nvPr>
        </p:nvSpPr>
        <p:spPr/>
        <p:txBody>
          <a:bodyPr/>
          <a:lstStyle/>
          <a:p>
            <a:fld id="{257AB861-08A6-4431-B58F-64BEFFDF70ED}" type="slidenum">
              <a:rPr lang="en-US" smtClean="0"/>
              <a:t>18</a:t>
            </a:fld>
            <a:endParaRPr lang="en-US"/>
          </a:p>
        </p:txBody>
      </p:sp>
      <p:sp>
        <p:nvSpPr>
          <p:cNvPr id="4" name="Rectangle 3">
            <a:extLst>
              <a:ext uri="{FF2B5EF4-FFF2-40B4-BE49-F238E27FC236}">
                <a16:creationId xmlns:a16="http://schemas.microsoft.com/office/drawing/2014/main" id="{0EC51E31-8433-471F-881E-0F395A10A3E2}"/>
              </a:ext>
            </a:extLst>
          </p:cNvPr>
          <p:cNvSpPr/>
          <p:nvPr/>
        </p:nvSpPr>
        <p:spPr>
          <a:xfrm>
            <a:off x="2610853" y="4704347"/>
            <a:ext cx="5711512" cy="8783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a:t>Restricción Presupuestaria </a:t>
            </a:r>
            <a:r>
              <a:rPr lang="es-MX" sz="2400" err="1"/>
              <a:t>Intertemporal</a:t>
            </a:r>
            <a:endParaRPr lang="en-US" sz="2400"/>
          </a:p>
        </p:txBody>
      </p:sp>
      <p:sp>
        <p:nvSpPr>
          <p:cNvPr id="6" name="Arrow: Down 5">
            <a:extLst>
              <a:ext uri="{FF2B5EF4-FFF2-40B4-BE49-F238E27FC236}">
                <a16:creationId xmlns:a16="http://schemas.microsoft.com/office/drawing/2014/main" id="{FAAB1761-60FD-4F2D-B24F-E3C1C417C722}"/>
              </a:ext>
            </a:extLst>
          </p:cNvPr>
          <p:cNvSpPr/>
          <p:nvPr/>
        </p:nvSpPr>
        <p:spPr>
          <a:xfrm>
            <a:off x="5329989" y="4475747"/>
            <a:ext cx="348916" cy="2286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99242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9026611-5090-42EB-88CD-302CBC30BBAE}"/>
              </a:ext>
            </a:extLst>
          </p:cNvPr>
          <p:cNvPicPr>
            <a:picLocks noChangeAspect="1"/>
          </p:cNvPicPr>
          <p:nvPr/>
        </p:nvPicPr>
        <p:blipFill>
          <a:blip r:embed="rId2"/>
          <a:stretch>
            <a:fillRect/>
          </a:stretch>
        </p:blipFill>
        <p:spPr>
          <a:xfrm>
            <a:off x="700012" y="395138"/>
            <a:ext cx="9543917" cy="6267898"/>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62E7532-474D-4EE7-9906-DBC2F8BC7D4A}"/>
                  </a:ext>
                </a:extLst>
              </p:cNvPr>
              <p:cNvSpPr txBox="1"/>
              <p:nvPr/>
            </p:nvSpPr>
            <p:spPr>
              <a:xfrm>
                <a:off x="6579704" y="194964"/>
                <a:ext cx="5215787" cy="7543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1</m:t>
                          </m:r>
                        </m:sub>
                      </m:sSub>
                      <m:r>
                        <a:rPr lang="es-MX" sz="2400" i="1">
                          <a:latin typeface="Cambria Math" panose="02040503050406030204" pitchFamily="18" charset="0"/>
                        </a:rPr>
                        <m:t>+</m:t>
                      </m:r>
                      <m:f>
                        <m:fPr>
                          <m:ctrlPr>
                            <a:rPr lang="es-MX" sz="2400" i="1">
                              <a:latin typeface="Cambria Math" panose="02040503050406030204" pitchFamily="18" charset="0"/>
                            </a:rPr>
                          </m:ctrlPr>
                        </m:fPr>
                        <m:num>
                          <m:sSub>
                            <m:sSubPr>
                              <m:ctrlPr>
                                <a:rPr lang="es-MX"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2</m:t>
                              </m:r>
                            </m:sub>
                          </m:sSub>
                        </m:num>
                        <m:den>
                          <m:r>
                            <a:rPr lang="es-MX" sz="2400" i="1">
                              <a:latin typeface="Cambria Math" panose="02040503050406030204" pitchFamily="18" charset="0"/>
                            </a:rPr>
                            <m:t>1+</m:t>
                          </m:r>
                          <m:sSub>
                            <m:sSubPr>
                              <m:ctrlPr>
                                <a:rPr lang="es-MX" sz="2400" i="1">
                                  <a:latin typeface="Cambria Math" panose="02040503050406030204" pitchFamily="18" charset="0"/>
                                </a:rPr>
                              </m:ctrlPr>
                            </m:sSubPr>
                            <m:e>
                              <m:r>
                                <a:rPr lang="es-MX" sz="2400" i="1">
                                  <a:latin typeface="Cambria Math" panose="02040503050406030204" pitchFamily="18" charset="0"/>
                                </a:rPr>
                                <m:t>𝑟</m:t>
                              </m:r>
                            </m:e>
                            <m:sub>
                              <m:r>
                                <a:rPr lang="es-MX" sz="2400" i="1">
                                  <a:latin typeface="Cambria Math" panose="02040503050406030204" pitchFamily="18" charset="0"/>
                                </a:rPr>
                                <m:t>1</m:t>
                              </m:r>
                            </m:sub>
                          </m:sSub>
                        </m:den>
                      </m:f>
                      <m:r>
                        <a:rPr lang="es-MX" sz="2400" i="1">
                          <a:latin typeface="Cambria Math" panose="02040503050406030204" pitchFamily="18" charset="0"/>
                        </a:rPr>
                        <m:t>= </m:t>
                      </m:r>
                      <m:d>
                        <m:dPr>
                          <m:ctrlPr>
                            <a:rPr lang="es-MX" sz="2400" i="1">
                              <a:latin typeface="Cambria Math" panose="02040503050406030204" pitchFamily="18" charset="0"/>
                            </a:rPr>
                          </m:ctrlPr>
                        </m:dPr>
                        <m:e>
                          <m:r>
                            <a:rPr lang="es-MX" sz="2400" i="1">
                              <a:latin typeface="Cambria Math" panose="02040503050406030204" pitchFamily="18" charset="0"/>
                            </a:rPr>
                            <m:t>1+</m:t>
                          </m:r>
                          <m:sSub>
                            <m:sSubPr>
                              <m:ctrlPr>
                                <a:rPr lang="es-MX" sz="2400" i="1">
                                  <a:latin typeface="Cambria Math" panose="02040503050406030204" pitchFamily="18" charset="0"/>
                                </a:rPr>
                              </m:ctrlPr>
                            </m:sSubPr>
                            <m:e>
                              <m:r>
                                <a:rPr lang="es-MX" sz="2400" i="1">
                                  <a:latin typeface="Cambria Math" panose="02040503050406030204" pitchFamily="18" charset="0"/>
                                </a:rPr>
                                <m:t>𝑟</m:t>
                              </m:r>
                            </m:e>
                            <m:sub>
                              <m:r>
                                <a:rPr lang="es-MX" sz="2400" i="1">
                                  <a:latin typeface="Cambria Math" panose="02040503050406030204" pitchFamily="18" charset="0"/>
                                </a:rPr>
                                <m:t>0</m:t>
                              </m:r>
                            </m:sub>
                          </m:sSub>
                        </m:e>
                      </m:d>
                      <m:sSubSup>
                        <m:sSubSupPr>
                          <m:ctrlPr>
                            <a:rPr lang="es-MX" sz="2400" i="1" smtClean="0">
                              <a:solidFill>
                                <a:srgbClr val="FF0000"/>
                              </a:solidFill>
                              <a:latin typeface="Cambria Math" panose="02040503050406030204" pitchFamily="18" charset="0"/>
                            </a:rPr>
                          </m:ctrlPr>
                        </m:sSubSupPr>
                        <m:e>
                          <m:r>
                            <a:rPr lang="es-MX" sz="2400" i="1">
                              <a:solidFill>
                                <a:srgbClr val="FF0000"/>
                              </a:solidFill>
                              <a:latin typeface="Cambria Math" panose="02040503050406030204" pitchFamily="18" charset="0"/>
                            </a:rPr>
                            <m:t>𝐵</m:t>
                          </m:r>
                        </m:e>
                        <m:sub>
                          <m:r>
                            <a:rPr lang="es-MX" sz="2400" i="1">
                              <a:solidFill>
                                <a:srgbClr val="FF0000"/>
                              </a:solidFill>
                              <a:latin typeface="Cambria Math" panose="02040503050406030204" pitchFamily="18" charset="0"/>
                            </a:rPr>
                            <m:t>0</m:t>
                          </m:r>
                        </m:sub>
                        <m:sup>
                          <m:r>
                            <a:rPr lang="es-MX" sz="2400" i="1">
                              <a:solidFill>
                                <a:srgbClr val="FF0000"/>
                              </a:solidFill>
                              <a:latin typeface="Cambria Math" panose="02040503050406030204" pitchFamily="18" charset="0"/>
                            </a:rPr>
                            <m:t>∗</m:t>
                          </m:r>
                        </m:sup>
                      </m:sSubSup>
                      <m:r>
                        <a:rPr lang="es-MX" sz="2400" i="1">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1</m:t>
                          </m:r>
                        </m:sub>
                      </m:sSub>
                      <m:r>
                        <a:rPr lang="es-MX" sz="2400" i="1">
                          <a:latin typeface="Cambria Math" panose="02040503050406030204" pitchFamily="18" charset="0"/>
                        </a:rPr>
                        <m:t>+</m:t>
                      </m:r>
                      <m:f>
                        <m:fPr>
                          <m:ctrlPr>
                            <a:rPr lang="es-MX" sz="2400" i="1">
                              <a:latin typeface="Cambria Math" panose="02040503050406030204" pitchFamily="18" charset="0"/>
                            </a:rPr>
                          </m:ctrlPr>
                        </m:fPr>
                        <m:num>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2</m:t>
                              </m:r>
                            </m:sub>
                          </m:sSub>
                        </m:num>
                        <m:den>
                          <m:r>
                            <a:rPr lang="es-MX" sz="2400" i="1">
                              <a:latin typeface="Cambria Math" panose="02040503050406030204" pitchFamily="18" charset="0"/>
                            </a:rPr>
                            <m:t>1+</m:t>
                          </m:r>
                          <m:sSub>
                            <m:sSubPr>
                              <m:ctrlPr>
                                <a:rPr lang="es-MX" sz="2400" i="1">
                                  <a:latin typeface="Cambria Math" panose="02040503050406030204" pitchFamily="18" charset="0"/>
                                </a:rPr>
                              </m:ctrlPr>
                            </m:sSubPr>
                            <m:e>
                              <m:r>
                                <a:rPr lang="es-MX" sz="2400" i="1">
                                  <a:latin typeface="Cambria Math" panose="02040503050406030204" pitchFamily="18" charset="0"/>
                                </a:rPr>
                                <m:t>𝑟</m:t>
                              </m:r>
                            </m:e>
                            <m:sub>
                              <m:r>
                                <a:rPr lang="es-MX" sz="2400" i="1">
                                  <a:latin typeface="Cambria Math" panose="02040503050406030204" pitchFamily="18" charset="0"/>
                                </a:rPr>
                                <m:t>1</m:t>
                              </m:r>
                            </m:sub>
                          </m:sSub>
                        </m:den>
                      </m:f>
                    </m:oMath>
                  </m:oMathPara>
                </a14:m>
                <a:endParaRPr lang="en-US" sz="2400"/>
              </a:p>
            </p:txBody>
          </p:sp>
        </mc:Choice>
        <mc:Fallback xmlns="">
          <p:sp>
            <p:nvSpPr>
              <p:cNvPr id="4" name="TextBox 3">
                <a:extLst>
                  <a:ext uri="{FF2B5EF4-FFF2-40B4-BE49-F238E27FC236}">
                    <a16:creationId xmlns:a16="http://schemas.microsoft.com/office/drawing/2014/main" id="{062E7532-474D-4EE7-9906-DBC2F8BC7D4A}"/>
                  </a:ext>
                </a:extLst>
              </p:cNvPr>
              <p:cNvSpPr txBox="1">
                <a:spLocks noRot="1" noChangeAspect="1" noMove="1" noResize="1" noEditPoints="1" noAdjustHandles="1" noChangeArrowheads="1" noChangeShapeType="1" noTextEdit="1"/>
              </p:cNvSpPr>
              <p:nvPr/>
            </p:nvSpPr>
            <p:spPr>
              <a:xfrm>
                <a:off x="6579704" y="194964"/>
                <a:ext cx="5215787" cy="754309"/>
              </a:xfrm>
              <a:prstGeom prst="rect">
                <a:avLst/>
              </a:prstGeom>
              <a:blipFill>
                <a:blip r:embed="rId3"/>
                <a:stretch>
                  <a:fillRect/>
                </a:stretch>
              </a:blipFill>
            </p:spPr>
            <p:txBody>
              <a:bodyPr/>
              <a:lstStyle/>
              <a:p>
                <a:r>
                  <a:rPr lang="en-US">
                    <a:noFill/>
                  </a:rPr>
                  <a:t> </a:t>
                </a:r>
              </a:p>
            </p:txBody>
          </p:sp>
        </mc:Fallback>
      </mc:AlternateContent>
      <p:sp>
        <p:nvSpPr>
          <p:cNvPr id="5" name="Left Brace 4">
            <a:extLst>
              <a:ext uri="{FF2B5EF4-FFF2-40B4-BE49-F238E27FC236}">
                <a16:creationId xmlns:a16="http://schemas.microsoft.com/office/drawing/2014/main" id="{BCAFCFB2-50B9-454E-A610-5AEB697DF8A8}"/>
              </a:ext>
            </a:extLst>
          </p:cNvPr>
          <p:cNvSpPr/>
          <p:nvPr/>
        </p:nvSpPr>
        <p:spPr>
          <a:xfrm rot="16200000">
            <a:off x="9565982" y="745953"/>
            <a:ext cx="352574" cy="4544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5">
            <a:extLst>
              <a:ext uri="{FF2B5EF4-FFF2-40B4-BE49-F238E27FC236}">
                <a16:creationId xmlns:a16="http://schemas.microsoft.com/office/drawing/2014/main" id="{8EE46765-D2B4-44B3-846C-2BDA3446949F}"/>
              </a:ext>
            </a:extLst>
          </p:cNvPr>
          <p:cNvSpPr/>
          <p:nvPr/>
        </p:nvSpPr>
        <p:spPr>
          <a:xfrm>
            <a:off x="8411169" y="1349621"/>
            <a:ext cx="3116614" cy="861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a:solidFill>
                  <a:srgbClr val="FF0000"/>
                </a:solidFill>
              </a:rPr>
              <a:t>= 0 </a:t>
            </a:r>
            <a:r>
              <a:rPr lang="es-MX" sz="2400">
                <a:solidFill>
                  <a:schemeClr val="tx1"/>
                </a:solidFill>
              </a:rPr>
              <a:t>(para simplificar)</a:t>
            </a:r>
            <a:endParaRPr lang="en-US" sz="2400">
              <a:solidFill>
                <a:schemeClr val="tx1"/>
              </a:solidFill>
            </a:endParaRPr>
          </a:p>
        </p:txBody>
      </p:sp>
      <p:cxnSp>
        <p:nvCxnSpPr>
          <p:cNvPr id="8" name="Straight Connector 7">
            <a:extLst>
              <a:ext uri="{FF2B5EF4-FFF2-40B4-BE49-F238E27FC236}">
                <a16:creationId xmlns:a16="http://schemas.microsoft.com/office/drawing/2014/main" id="{FD8A0BEF-DCCA-47B9-8AE7-D9642806758C}"/>
              </a:ext>
            </a:extLst>
          </p:cNvPr>
          <p:cNvCxnSpPr/>
          <p:nvPr/>
        </p:nvCxnSpPr>
        <p:spPr>
          <a:xfrm flipV="1">
            <a:off x="8574157" y="194964"/>
            <a:ext cx="1395319" cy="9544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0A29ED-4E36-4338-B0F1-8F6FF33FBB48}"/>
              </a:ext>
            </a:extLst>
          </p:cNvPr>
          <p:cNvCxnSpPr>
            <a:cxnSpLocks/>
          </p:cNvCxnSpPr>
          <p:nvPr/>
        </p:nvCxnSpPr>
        <p:spPr>
          <a:xfrm>
            <a:off x="8574157" y="194964"/>
            <a:ext cx="940905" cy="97836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54D6B402-0E48-4BF7-A76B-C021DB205E3F}"/>
              </a:ext>
            </a:extLst>
          </p:cNvPr>
          <p:cNvSpPr>
            <a:spLocks noGrp="1"/>
          </p:cNvSpPr>
          <p:nvPr>
            <p:ph type="sldNum" sz="quarter" idx="12"/>
          </p:nvPr>
        </p:nvSpPr>
        <p:spPr/>
        <p:txBody>
          <a:bodyPr/>
          <a:lstStyle/>
          <a:p>
            <a:fld id="{257AB861-08A6-4431-B58F-64BEFFDF70ED}" type="slidenum">
              <a:rPr lang="en-US" smtClean="0"/>
              <a:t>19</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12991942-2359-4BC0-8697-E49241D130E4}"/>
                  </a:ext>
                </a:extLst>
              </p:cNvPr>
              <p:cNvSpPr txBox="1"/>
              <p:nvPr/>
            </p:nvSpPr>
            <p:spPr>
              <a:xfrm>
                <a:off x="6855218" y="2770839"/>
                <a:ext cx="5336782" cy="62850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000" b="0" i="1" smtClean="0">
                          <a:latin typeface="Cambria Math" panose="02040503050406030204" pitchFamily="18" charset="0"/>
                        </a:rPr>
                        <m:t>𝑑</m:t>
                      </m:r>
                      <m:r>
                        <a:rPr lang="es-MX" sz="2000" b="0" i="1" smtClean="0">
                          <a:latin typeface="Cambria Math" panose="02040503050406030204" pitchFamily="18" charset="0"/>
                        </a:rPr>
                        <m:t> </m:t>
                      </m:r>
                      <m:sSub>
                        <m:sSubPr>
                          <m:ctrlPr>
                            <a:rPr lang="es-MX" sz="2000" b="0" i="1" smtClean="0">
                              <a:latin typeface="Cambria Math" panose="02040503050406030204" pitchFamily="18" charset="0"/>
                            </a:rPr>
                          </m:ctrlPr>
                        </m:sSubPr>
                        <m:e>
                          <m:r>
                            <a:rPr lang="es-MX" sz="2000" b="0" i="1" smtClean="0">
                              <a:latin typeface="Cambria Math" panose="02040503050406030204" pitchFamily="18" charset="0"/>
                            </a:rPr>
                            <m:t>𝐶</m:t>
                          </m:r>
                        </m:e>
                        <m:sub>
                          <m:r>
                            <a:rPr lang="es-MX" sz="2000" b="0" i="1" smtClean="0">
                              <a:latin typeface="Cambria Math" panose="02040503050406030204" pitchFamily="18" charset="0"/>
                            </a:rPr>
                            <m:t>1</m:t>
                          </m:r>
                        </m:sub>
                      </m:sSub>
                      <m:r>
                        <a:rPr lang="es-MX" sz="2000" b="0" i="1" smtClean="0">
                          <a:latin typeface="Cambria Math" panose="02040503050406030204" pitchFamily="18" charset="0"/>
                        </a:rPr>
                        <m:t>+ </m:t>
                      </m:r>
                      <m:f>
                        <m:fPr>
                          <m:ctrlPr>
                            <a:rPr lang="es-MX" sz="2000" b="0" i="1" smtClean="0">
                              <a:latin typeface="Cambria Math" panose="02040503050406030204" pitchFamily="18" charset="0"/>
                            </a:rPr>
                          </m:ctrlPr>
                        </m:fPr>
                        <m:num>
                          <m:r>
                            <a:rPr lang="es-MX" sz="2000" b="0" i="1" smtClean="0">
                              <a:latin typeface="Cambria Math" panose="02040503050406030204" pitchFamily="18" charset="0"/>
                            </a:rPr>
                            <m:t>1</m:t>
                          </m:r>
                        </m:num>
                        <m:den>
                          <m:r>
                            <a:rPr lang="es-MX" sz="2000" b="0" i="1" smtClean="0">
                              <a:latin typeface="Cambria Math" panose="02040503050406030204" pitchFamily="18" charset="0"/>
                            </a:rPr>
                            <m:t>1+</m:t>
                          </m:r>
                          <m:sSub>
                            <m:sSubPr>
                              <m:ctrlPr>
                                <a:rPr lang="es-MX" sz="2000" b="0" i="1" smtClean="0">
                                  <a:latin typeface="Cambria Math" panose="02040503050406030204" pitchFamily="18" charset="0"/>
                                </a:rPr>
                              </m:ctrlPr>
                            </m:sSubPr>
                            <m:e>
                              <m:r>
                                <a:rPr lang="es-MX" sz="2000" b="0" i="1" smtClean="0">
                                  <a:latin typeface="Cambria Math" panose="02040503050406030204" pitchFamily="18" charset="0"/>
                                </a:rPr>
                                <m:t>𝑟</m:t>
                              </m:r>
                            </m:e>
                            <m:sub>
                              <m:r>
                                <a:rPr lang="es-MX" sz="2000" b="0" i="1" smtClean="0">
                                  <a:latin typeface="Cambria Math" panose="02040503050406030204" pitchFamily="18" charset="0"/>
                                </a:rPr>
                                <m:t>1</m:t>
                              </m:r>
                            </m:sub>
                          </m:sSub>
                        </m:den>
                      </m:f>
                      <m:r>
                        <a:rPr lang="es-MX" sz="2000" b="0" i="1" smtClean="0">
                          <a:latin typeface="Cambria Math" panose="02040503050406030204" pitchFamily="18" charset="0"/>
                        </a:rPr>
                        <m:t> </m:t>
                      </m:r>
                      <m:r>
                        <a:rPr lang="es-MX" sz="2000" b="0" i="1" smtClean="0">
                          <a:latin typeface="Cambria Math" panose="02040503050406030204" pitchFamily="18" charset="0"/>
                        </a:rPr>
                        <m:t>𝑑</m:t>
                      </m:r>
                      <m:sSub>
                        <m:sSubPr>
                          <m:ctrlPr>
                            <a:rPr lang="es-MX" sz="2000" b="0" i="1" smtClean="0">
                              <a:latin typeface="Cambria Math" panose="02040503050406030204" pitchFamily="18" charset="0"/>
                            </a:rPr>
                          </m:ctrlPr>
                        </m:sSubPr>
                        <m:e>
                          <m:r>
                            <a:rPr lang="es-MX" sz="2000" b="0" i="1" smtClean="0">
                              <a:latin typeface="Cambria Math" panose="02040503050406030204" pitchFamily="18" charset="0"/>
                            </a:rPr>
                            <m:t>𝐶</m:t>
                          </m:r>
                        </m:e>
                        <m:sub>
                          <m:r>
                            <a:rPr lang="es-MX" sz="2000" b="0" i="1" smtClean="0">
                              <a:latin typeface="Cambria Math" panose="02040503050406030204" pitchFamily="18" charset="0"/>
                            </a:rPr>
                            <m:t>2</m:t>
                          </m:r>
                        </m:sub>
                      </m:sSub>
                      <m:r>
                        <a:rPr lang="es-MX" sz="2000" b="0" i="1" smtClean="0">
                          <a:latin typeface="Cambria Math" panose="02040503050406030204" pitchFamily="18" charset="0"/>
                        </a:rPr>
                        <m:t>=0</m:t>
                      </m:r>
                      <m:r>
                        <a:rPr lang="es-MX" sz="2000" b="0" i="1" smtClean="0">
                          <a:latin typeface="Cambria Math" panose="02040503050406030204" pitchFamily="18" charset="0"/>
                          <a:ea typeface="Cambria Math" panose="02040503050406030204" pitchFamily="18" charset="0"/>
                        </a:rPr>
                        <m:t>→</m:t>
                      </m:r>
                      <m:r>
                        <a:rPr lang="es-MX" sz="2000" b="0" i="1" smtClean="0">
                          <a:latin typeface="Cambria Math" panose="02040503050406030204" pitchFamily="18" charset="0"/>
                          <a:ea typeface="Cambria Math" panose="02040503050406030204" pitchFamily="18" charset="0"/>
                        </a:rPr>
                        <m:t>𝑑</m:t>
                      </m:r>
                      <m:sSub>
                        <m:sSubPr>
                          <m:ctrlPr>
                            <a:rPr lang="es-MX" sz="2000" b="0" i="1" smtClean="0">
                              <a:latin typeface="Cambria Math" panose="02040503050406030204" pitchFamily="18" charset="0"/>
                              <a:ea typeface="Cambria Math" panose="02040503050406030204" pitchFamily="18" charset="0"/>
                            </a:rPr>
                          </m:ctrlPr>
                        </m:sSubPr>
                        <m:e>
                          <m:r>
                            <a:rPr lang="es-MX" sz="2000" b="0" i="1" smtClean="0">
                              <a:latin typeface="Cambria Math" panose="02040503050406030204" pitchFamily="18" charset="0"/>
                              <a:ea typeface="Cambria Math" panose="02040503050406030204" pitchFamily="18" charset="0"/>
                            </a:rPr>
                            <m:t>𝐶</m:t>
                          </m:r>
                        </m:e>
                        <m:sub>
                          <m:r>
                            <a:rPr lang="es-MX" sz="2000" b="0" i="1" smtClean="0">
                              <a:latin typeface="Cambria Math" panose="02040503050406030204" pitchFamily="18" charset="0"/>
                              <a:ea typeface="Cambria Math" panose="02040503050406030204" pitchFamily="18" charset="0"/>
                            </a:rPr>
                            <m:t>2</m:t>
                          </m:r>
                        </m:sub>
                      </m:sSub>
                      <m:r>
                        <a:rPr lang="es-MX" sz="2000" b="0" i="1" smtClean="0">
                          <a:latin typeface="Cambria Math" panose="02040503050406030204" pitchFamily="18" charset="0"/>
                          <a:ea typeface="Cambria Math" panose="02040503050406030204" pitchFamily="18" charset="0"/>
                        </a:rPr>
                        <m:t>=−</m:t>
                      </m:r>
                      <m:d>
                        <m:dPr>
                          <m:ctrlPr>
                            <a:rPr lang="es-MX" sz="2000" b="0" i="1" smtClean="0">
                              <a:latin typeface="Cambria Math" panose="02040503050406030204" pitchFamily="18" charset="0"/>
                              <a:ea typeface="Cambria Math" panose="02040503050406030204" pitchFamily="18" charset="0"/>
                            </a:rPr>
                          </m:ctrlPr>
                        </m:dPr>
                        <m:e>
                          <m:r>
                            <a:rPr lang="es-MX" sz="2000" b="0" i="1" smtClean="0">
                              <a:latin typeface="Cambria Math" panose="02040503050406030204" pitchFamily="18" charset="0"/>
                              <a:ea typeface="Cambria Math" panose="02040503050406030204" pitchFamily="18" charset="0"/>
                            </a:rPr>
                            <m:t>1+</m:t>
                          </m:r>
                          <m:sSub>
                            <m:sSubPr>
                              <m:ctrlPr>
                                <a:rPr lang="es-MX" sz="2000" b="0" i="1" smtClean="0">
                                  <a:latin typeface="Cambria Math" panose="02040503050406030204" pitchFamily="18" charset="0"/>
                                  <a:ea typeface="Cambria Math" panose="02040503050406030204" pitchFamily="18" charset="0"/>
                                </a:rPr>
                              </m:ctrlPr>
                            </m:sSubPr>
                            <m:e>
                              <m:r>
                                <a:rPr lang="es-MX" sz="2000" b="0" i="1" smtClean="0">
                                  <a:latin typeface="Cambria Math" panose="02040503050406030204" pitchFamily="18" charset="0"/>
                                  <a:ea typeface="Cambria Math" panose="02040503050406030204" pitchFamily="18" charset="0"/>
                                </a:rPr>
                                <m:t>𝑟</m:t>
                              </m:r>
                            </m:e>
                            <m:sub>
                              <m:r>
                                <a:rPr lang="es-MX" sz="2000" b="0" i="1" smtClean="0">
                                  <a:latin typeface="Cambria Math" panose="02040503050406030204" pitchFamily="18" charset="0"/>
                                  <a:ea typeface="Cambria Math" panose="02040503050406030204" pitchFamily="18" charset="0"/>
                                </a:rPr>
                                <m:t>1</m:t>
                              </m:r>
                            </m:sub>
                          </m:sSub>
                        </m:e>
                      </m:d>
                      <m:r>
                        <a:rPr lang="es-MX" sz="2000" b="0" i="1" smtClean="0">
                          <a:latin typeface="Cambria Math" panose="02040503050406030204" pitchFamily="18" charset="0"/>
                          <a:ea typeface="Cambria Math" panose="02040503050406030204" pitchFamily="18" charset="0"/>
                        </a:rPr>
                        <m:t>𝑑𝐶</m:t>
                      </m:r>
                      <m:sSub>
                        <m:sSubPr>
                          <m:ctrlPr>
                            <a:rPr lang="es-MX" sz="2000" b="0" i="1" smtClean="0">
                              <a:latin typeface="Cambria Math" panose="02040503050406030204" pitchFamily="18" charset="0"/>
                              <a:ea typeface="Cambria Math" panose="02040503050406030204" pitchFamily="18" charset="0"/>
                            </a:rPr>
                          </m:ctrlPr>
                        </m:sSubPr>
                        <m:e>
                          <m:r>
                            <a:rPr lang="es-MX" sz="2000" b="0" i="1" smtClean="0">
                              <a:latin typeface="Cambria Math" panose="02040503050406030204" pitchFamily="18" charset="0"/>
                              <a:ea typeface="Cambria Math" panose="02040503050406030204" pitchFamily="18" charset="0"/>
                            </a:rPr>
                            <m:t>1</m:t>
                          </m:r>
                        </m:e>
                        <m:sub/>
                      </m:sSub>
                    </m:oMath>
                  </m:oMathPara>
                </a14:m>
                <a:endParaRPr lang="en-US" sz="2000"/>
              </a:p>
            </p:txBody>
          </p:sp>
        </mc:Choice>
        <mc:Fallback xmlns="">
          <p:sp>
            <p:nvSpPr>
              <p:cNvPr id="7" name="TextBox 6">
                <a:extLst>
                  <a:ext uri="{FF2B5EF4-FFF2-40B4-BE49-F238E27FC236}">
                    <a16:creationId xmlns:a16="http://schemas.microsoft.com/office/drawing/2014/main" id="{12991942-2359-4BC0-8697-E49241D130E4}"/>
                  </a:ext>
                </a:extLst>
              </p:cNvPr>
              <p:cNvSpPr txBox="1">
                <a:spLocks noRot="1" noChangeAspect="1" noMove="1" noResize="1" noEditPoints="1" noAdjustHandles="1" noChangeArrowheads="1" noChangeShapeType="1" noTextEdit="1"/>
              </p:cNvSpPr>
              <p:nvPr/>
            </p:nvSpPr>
            <p:spPr>
              <a:xfrm>
                <a:off x="6855218" y="2770839"/>
                <a:ext cx="5336782" cy="628505"/>
              </a:xfrm>
              <a:prstGeom prst="rect">
                <a:avLst/>
              </a:prstGeom>
              <a:blipFill>
                <a:blip r:embed="rId4"/>
                <a:stretch>
                  <a:fillRect/>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D91F9EC0-AAB2-4127-8C1C-F6A44D01D84C}"/>
              </a:ext>
            </a:extLst>
          </p:cNvPr>
          <p:cNvSpPr/>
          <p:nvPr/>
        </p:nvSpPr>
        <p:spPr>
          <a:xfrm>
            <a:off x="9657347" y="2770839"/>
            <a:ext cx="2310064" cy="754309"/>
          </a:xfrm>
          <a:prstGeom prst="rect">
            <a:avLst/>
          </a:prstGeom>
          <a:noFill/>
          <a:ln w="28575">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00108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219E65-F934-8A5A-2D93-064E2E10D56F}"/>
              </a:ext>
            </a:extLst>
          </p:cNvPr>
          <p:cNvSpPr>
            <a:spLocks noGrp="1"/>
          </p:cNvSpPr>
          <p:nvPr>
            <p:ph type="title"/>
          </p:nvPr>
        </p:nvSpPr>
        <p:spPr>
          <a:xfrm>
            <a:off x="642257" y="1624758"/>
            <a:ext cx="10515600" cy="1325563"/>
          </a:xfrm>
        </p:spPr>
        <p:txBody>
          <a:bodyPr/>
          <a:lstStyle/>
          <a:p>
            <a:r>
              <a:rPr lang="en-US"/>
              <a:t>¿</a:t>
            </a:r>
            <a:r>
              <a:rPr lang="en-US" err="1"/>
              <a:t>Puede</a:t>
            </a:r>
            <a:r>
              <a:rPr lang="en-US"/>
              <a:t> un </a:t>
            </a:r>
            <a:r>
              <a:rPr lang="en-US" err="1"/>
              <a:t>país</a:t>
            </a:r>
            <a:r>
              <a:rPr lang="en-US"/>
              <a:t> </a:t>
            </a:r>
            <a:r>
              <a:rPr lang="en-US" err="1"/>
              <a:t>tener</a:t>
            </a:r>
            <a:r>
              <a:rPr lang="en-US"/>
              <a:t> un deficit de balance </a:t>
            </a:r>
            <a:r>
              <a:rPr lang="en-US" err="1"/>
              <a:t>comercial</a:t>
            </a:r>
            <a:r>
              <a:rPr lang="en-US"/>
              <a:t> </a:t>
            </a:r>
            <a:r>
              <a:rPr lang="en-US" err="1"/>
              <a:t>perpetuamente</a:t>
            </a:r>
            <a:r>
              <a:rPr lang="en-US"/>
              <a:t>?</a:t>
            </a:r>
          </a:p>
        </p:txBody>
      </p:sp>
      <p:sp>
        <p:nvSpPr>
          <p:cNvPr id="3" name="Marcador de número de diapositiva 2">
            <a:extLst>
              <a:ext uri="{FF2B5EF4-FFF2-40B4-BE49-F238E27FC236}">
                <a16:creationId xmlns:a16="http://schemas.microsoft.com/office/drawing/2014/main" id="{EFDAF0EB-9345-A5C2-3447-E4C7D0B5FDBB}"/>
              </a:ext>
            </a:extLst>
          </p:cNvPr>
          <p:cNvSpPr>
            <a:spLocks noGrp="1"/>
          </p:cNvSpPr>
          <p:nvPr>
            <p:ph type="sldNum" sz="quarter" idx="12"/>
          </p:nvPr>
        </p:nvSpPr>
        <p:spPr/>
        <p:txBody>
          <a:bodyPr/>
          <a:lstStyle/>
          <a:p>
            <a:fld id="{257AB861-08A6-4431-B58F-64BEFFDF70ED}" type="slidenum">
              <a:rPr lang="en-US" smtClean="0"/>
              <a:t>2</a:t>
            </a:fld>
            <a:endParaRPr lang="en-US"/>
          </a:p>
        </p:txBody>
      </p:sp>
    </p:spTree>
    <p:extLst>
      <p:ext uri="{BB962C8B-B14F-4D97-AF65-F5344CB8AC3E}">
        <p14:creationId xmlns:p14="http://schemas.microsoft.com/office/powerpoint/2010/main" val="2236578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A8264A63-75A3-49DD-9F0C-83E1ED32927F}"/>
                  </a:ext>
                </a:extLst>
              </p:cNvPr>
              <p:cNvSpPr>
                <a:spLocks noGrp="1"/>
              </p:cNvSpPr>
              <p:nvPr>
                <p:ph type="title"/>
              </p:nvPr>
            </p:nvSpPr>
            <p:spPr>
              <a:xfrm>
                <a:off x="838200" y="365126"/>
                <a:ext cx="10515600" cy="1066110"/>
              </a:xfrm>
            </p:spPr>
            <p:txBody>
              <a:bodyPr/>
              <a:lstStyle/>
              <a:p>
                <a:r>
                  <a:rPr lang="es-MX"/>
                  <a:t>Ahorro del Período 1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𝑆</m:t>
                        </m:r>
                      </m:e>
                      <m:sub>
                        <m:r>
                          <a:rPr lang="es-MX" b="0" i="1" smtClean="0">
                            <a:latin typeface="Cambria Math" panose="02040503050406030204" pitchFamily="18" charset="0"/>
                          </a:rPr>
                          <m:t>1</m:t>
                        </m:r>
                      </m:sub>
                    </m:sSub>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𝑄</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𝐶</m:t>
                        </m:r>
                      </m:e>
                      <m:sub>
                        <m:r>
                          <a:rPr lang="es-MX" b="0" i="1" smtClean="0">
                            <a:latin typeface="Cambria Math" panose="02040503050406030204" pitchFamily="18" charset="0"/>
                          </a:rPr>
                          <m:t>1</m:t>
                        </m:r>
                      </m:sub>
                    </m:sSub>
                    <m:r>
                      <a:rPr lang="es-MX" b="0" i="1" smtClean="0">
                        <a:latin typeface="Cambria Math" panose="02040503050406030204" pitchFamily="18" charset="0"/>
                      </a:rPr>
                      <m:t>     </m:t>
                    </m:r>
                  </m:oMath>
                </a14:m>
                <a:endParaRPr lang="en-US"/>
              </a:p>
            </p:txBody>
          </p:sp>
        </mc:Choice>
        <mc:Fallback xmlns="">
          <p:sp>
            <p:nvSpPr>
              <p:cNvPr id="2" name="Title 1">
                <a:extLst>
                  <a:ext uri="{FF2B5EF4-FFF2-40B4-BE49-F238E27FC236}">
                    <a16:creationId xmlns:a16="http://schemas.microsoft.com/office/drawing/2014/main" id="{A8264A63-75A3-49DD-9F0C-83E1ED32927F}"/>
                  </a:ext>
                </a:extLst>
              </p:cNvPr>
              <p:cNvSpPr>
                <a:spLocks noGrp="1" noRot="1" noChangeAspect="1" noMove="1" noResize="1" noEditPoints="1" noAdjustHandles="1" noChangeArrowheads="1" noChangeShapeType="1" noTextEdit="1"/>
              </p:cNvSpPr>
              <p:nvPr>
                <p:ph type="title"/>
              </p:nvPr>
            </p:nvSpPr>
            <p:spPr>
              <a:xfrm>
                <a:off x="838200" y="365126"/>
                <a:ext cx="10515600" cy="1066110"/>
              </a:xfrm>
              <a:blipFill>
                <a:blip r:embed="rId2"/>
                <a:stretch>
                  <a:fillRect l="-2377" t="-571" b="-9714"/>
                </a:stretch>
              </a:blipFill>
            </p:spPr>
            <p:txBody>
              <a:bodyPr/>
              <a:lstStyle/>
              <a:p>
                <a:r>
                  <a:rPr lang="en-US">
                    <a:noFill/>
                  </a:rPr>
                  <a:t> </a:t>
                </a:r>
              </a:p>
            </p:txBody>
          </p:sp>
        </mc:Fallback>
      </mc:AlternateContent>
      <p:pic>
        <p:nvPicPr>
          <p:cNvPr id="4" name="Content Placeholder 3">
            <a:extLst>
              <a:ext uri="{FF2B5EF4-FFF2-40B4-BE49-F238E27FC236}">
                <a16:creationId xmlns:a16="http://schemas.microsoft.com/office/drawing/2014/main" id="{9523912A-2A58-4EFA-BF03-500DCEA14B18}"/>
              </a:ext>
            </a:extLst>
          </p:cNvPr>
          <p:cNvPicPr>
            <a:picLocks noGrp="1" noChangeAspect="1"/>
          </p:cNvPicPr>
          <p:nvPr>
            <p:ph idx="1"/>
          </p:nvPr>
        </p:nvPicPr>
        <p:blipFill>
          <a:blip r:embed="rId3"/>
          <a:stretch>
            <a:fillRect/>
          </a:stretch>
        </p:blipFill>
        <p:spPr>
          <a:xfrm>
            <a:off x="2779570" y="1590905"/>
            <a:ext cx="6099387" cy="4101678"/>
          </a:xfrm>
          <a:prstGeom prst="rect">
            <a:avLst/>
          </a:prstGeom>
        </p:spPr>
      </p:pic>
      <p:sp>
        <p:nvSpPr>
          <p:cNvPr id="5" name="Left Brace 4">
            <a:extLst>
              <a:ext uri="{FF2B5EF4-FFF2-40B4-BE49-F238E27FC236}">
                <a16:creationId xmlns:a16="http://schemas.microsoft.com/office/drawing/2014/main" id="{3C0F3E1D-DDD9-4816-8FE8-C98F3D189C1E}"/>
              </a:ext>
            </a:extLst>
          </p:cNvPr>
          <p:cNvSpPr/>
          <p:nvPr/>
        </p:nvSpPr>
        <p:spPr>
          <a:xfrm rot="16200000">
            <a:off x="4542183" y="5112800"/>
            <a:ext cx="294861" cy="143123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1CC73C6B-52D9-46B4-A0B0-021286FC3975}"/>
              </a:ext>
            </a:extLst>
          </p:cNvPr>
          <p:cNvSpPr/>
          <p:nvPr/>
        </p:nvSpPr>
        <p:spPr>
          <a:xfrm rot="16200000">
            <a:off x="6483533" y="4932145"/>
            <a:ext cx="271027" cy="1816377"/>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EA845B6F-E4D1-4C02-8510-ED3948777D92}"/>
                  </a:ext>
                </a:extLst>
              </p:cNvPr>
              <p:cNvSpPr/>
              <p:nvPr/>
            </p:nvSpPr>
            <p:spPr>
              <a:xfrm>
                <a:off x="4179411" y="5852252"/>
                <a:ext cx="1378634" cy="861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a:solidFill>
                      <a:srgbClr val="FF0000"/>
                    </a:solidFill>
                  </a:rPr>
                  <a:t> </a:t>
                </a:r>
                <a14:m>
                  <m:oMath xmlns:m="http://schemas.openxmlformats.org/officeDocument/2006/math">
                    <m:sSub>
                      <m:sSubPr>
                        <m:ctrlPr>
                          <a:rPr lang="es-MX" sz="2400" i="1" smtClean="0">
                            <a:solidFill>
                              <a:srgbClr val="FF0000"/>
                            </a:solidFill>
                            <a:latin typeface="Cambria Math" panose="02040503050406030204" pitchFamily="18" charset="0"/>
                          </a:rPr>
                        </m:ctrlPr>
                      </m:sSubPr>
                      <m:e>
                        <m:r>
                          <a:rPr lang="es-MX" sz="2400" b="0" i="1" smtClean="0">
                            <a:solidFill>
                              <a:srgbClr val="FF0000"/>
                            </a:solidFill>
                            <a:latin typeface="Cambria Math" panose="02040503050406030204" pitchFamily="18" charset="0"/>
                          </a:rPr>
                          <m:t>𝑆</m:t>
                        </m:r>
                      </m:e>
                      <m:sub>
                        <m:r>
                          <a:rPr lang="es-MX" sz="2400" b="0" i="1" smtClean="0">
                            <a:solidFill>
                              <a:srgbClr val="FF0000"/>
                            </a:solidFill>
                            <a:latin typeface="Cambria Math" panose="02040503050406030204" pitchFamily="18" charset="0"/>
                          </a:rPr>
                          <m:t>1</m:t>
                        </m:r>
                      </m:sub>
                    </m:sSub>
                    <m:r>
                      <a:rPr lang="es-MX" sz="2400" b="0" i="1" smtClean="0">
                        <a:solidFill>
                          <a:srgbClr val="FF0000"/>
                        </a:solidFill>
                        <a:latin typeface="Cambria Math" panose="02040503050406030204" pitchFamily="18" charset="0"/>
                      </a:rPr>
                      <m:t>&gt;</m:t>
                    </m:r>
                    <m:r>
                      <a:rPr lang="es-MX" sz="2400" b="0" i="1" smtClean="0">
                        <a:solidFill>
                          <a:srgbClr val="FF0000"/>
                        </a:solidFill>
                        <a:latin typeface="Cambria Math" panose="02040503050406030204" pitchFamily="18" charset="0"/>
                      </a:rPr>
                      <m:t>𝑜</m:t>
                    </m:r>
                  </m:oMath>
                </a14:m>
                <a:endParaRPr lang="en-US" sz="2400">
                  <a:solidFill>
                    <a:schemeClr val="tx1"/>
                  </a:solidFill>
                </a:endParaRPr>
              </a:p>
            </p:txBody>
          </p:sp>
        </mc:Choice>
        <mc:Fallback xmlns="">
          <p:sp>
            <p:nvSpPr>
              <p:cNvPr id="7" name="Rectangle 6">
                <a:extLst>
                  <a:ext uri="{FF2B5EF4-FFF2-40B4-BE49-F238E27FC236}">
                    <a16:creationId xmlns:a16="http://schemas.microsoft.com/office/drawing/2014/main" id="{EA845B6F-E4D1-4C02-8510-ED3948777D92}"/>
                  </a:ext>
                </a:extLst>
              </p:cNvPr>
              <p:cNvSpPr>
                <a:spLocks noRot="1" noChangeAspect="1" noMove="1" noResize="1" noEditPoints="1" noAdjustHandles="1" noChangeArrowheads="1" noChangeShapeType="1" noTextEdit="1"/>
              </p:cNvSpPr>
              <p:nvPr/>
            </p:nvSpPr>
            <p:spPr>
              <a:xfrm>
                <a:off x="4179411" y="5852252"/>
                <a:ext cx="1378634" cy="861391"/>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C12CBD9-2C9A-46FC-B11C-E5D8252C6DEF}"/>
                  </a:ext>
                </a:extLst>
              </p:cNvPr>
              <p:cNvSpPr/>
              <p:nvPr/>
            </p:nvSpPr>
            <p:spPr>
              <a:xfrm>
                <a:off x="5763460" y="5861008"/>
                <a:ext cx="1378634" cy="861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a:solidFill>
                      <a:srgbClr val="FF0000"/>
                    </a:solidFill>
                  </a:rPr>
                  <a:t> </a:t>
                </a:r>
                <a14:m>
                  <m:oMath xmlns:m="http://schemas.openxmlformats.org/officeDocument/2006/math">
                    <m:sSub>
                      <m:sSubPr>
                        <m:ctrlPr>
                          <a:rPr lang="es-MX" sz="2400" i="1" smtClean="0">
                            <a:solidFill>
                              <a:srgbClr val="FF0000"/>
                            </a:solidFill>
                            <a:latin typeface="Cambria Math" panose="02040503050406030204" pitchFamily="18" charset="0"/>
                          </a:rPr>
                        </m:ctrlPr>
                      </m:sSubPr>
                      <m:e>
                        <m:r>
                          <a:rPr lang="es-MX" sz="2400" b="0" i="1" smtClean="0">
                            <a:solidFill>
                              <a:srgbClr val="FF0000"/>
                            </a:solidFill>
                            <a:latin typeface="Cambria Math" panose="02040503050406030204" pitchFamily="18" charset="0"/>
                          </a:rPr>
                          <m:t>𝑆</m:t>
                        </m:r>
                      </m:e>
                      <m:sub>
                        <m:r>
                          <a:rPr lang="es-MX" sz="2400" b="0" i="1" smtClean="0">
                            <a:solidFill>
                              <a:srgbClr val="FF0000"/>
                            </a:solidFill>
                            <a:latin typeface="Cambria Math" panose="02040503050406030204" pitchFamily="18" charset="0"/>
                          </a:rPr>
                          <m:t>1</m:t>
                        </m:r>
                      </m:sub>
                    </m:sSub>
                    <m:r>
                      <a:rPr lang="es-MX" sz="2400" b="0" i="1" smtClean="0">
                        <a:solidFill>
                          <a:srgbClr val="FF0000"/>
                        </a:solidFill>
                        <a:latin typeface="Cambria Math" panose="02040503050406030204" pitchFamily="18" charset="0"/>
                      </a:rPr>
                      <m:t>&lt;</m:t>
                    </m:r>
                    <m:r>
                      <a:rPr lang="es-MX" sz="2400" b="0" i="1" smtClean="0">
                        <a:solidFill>
                          <a:srgbClr val="FF0000"/>
                        </a:solidFill>
                        <a:latin typeface="Cambria Math" panose="02040503050406030204" pitchFamily="18" charset="0"/>
                      </a:rPr>
                      <m:t>𝑜</m:t>
                    </m:r>
                  </m:oMath>
                </a14:m>
                <a:endParaRPr lang="en-US" sz="2400">
                  <a:solidFill>
                    <a:schemeClr val="tx1"/>
                  </a:solidFill>
                </a:endParaRPr>
              </a:p>
            </p:txBody>
          </p:sp>
        </mc:Choice>
        <mc:Fallback xmlns="">
          <p:sp>
            <p:nvSpPr>
              <p:cNvPr id="8" name="Rectangle 7">
                <a:extLst>
                  <a:ext uri="{FF2B5EF4-FFF2-40B4-BE49-F238E27FC236}">
                    <a16:creationId xmlns:a16="http://schemas.microsoft.com/office/drawing/2014/main" id="{0C12CBD9-2C9A-46FC-B11C-E5D8252C6DEF}"/>
                  </a:ext>
                </a:extLst>
              </p:cNvPr>
              <p:cNvSpPr>
                <a:spLocks noRot="1" noChangeAspect="1" noMove="1" noResize="1" noEditPoints="1" noAdjustHandles="1" noChangeArrowheads="1" noChangeShapeType="1" noTextEdit="1"/>
              </p:cNvSpPr>
              <p:nvPr/>
            </p:nvSpPr>
            <p:spPr>
              <a:xfrm>
                <a:off x="5763460" y="5861008"/>
                <a:ext cx="1378634" cy="861391"/>
              </a:xfrm>
              <a:prstGeom prst="rect">
                <a:avLst/>
              </a:prstGeom>
              <a:blipFill>
                <a:blip r:embed="rId5"/>
                <a:stretch>
                  <a:fillRect/>
                </a:stretch>
              </a:blipFill>
              <a:ln>
                <a:noFill/>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54E3C48E-C617-4A7F-ABD6-C7328FA0E673}"/>
              </a:ext>
            </a:extLst>
          </p:cNvPr>
          <p:cNvSpPr>
            <a:spLocks noGrp="1"/>
          </p:cNvSpPr>
          <p:nvPr>
            <p:ph type="sldNum" sz="quarter" idx="12"/>
          </p:nvPr>
        </p:nvSpPr>
        <p:spPr/>
        <p:txBody>
          <a:bodyPr/>
          <a:lstStyle/>
          <a:p>
            <a:fld id="{257AB861-08A6-4431-B58F-64BEFFDF70ED}" type="slidenum">
              <a:rPr lang="en-US" smtClean="0"/>
              <a:t>20</a:t>
            </a:fld>
            <a:endParaRPr lang="en-US"/>
          </a:p>
        </p:txBody>
      </p:sp>
    </p:spTree>
    <p:extLst>
      <p:ext uri="{BB962C8B-B14F-4D97-AF65-F5344CB8AC3E}">
        <p14:creationId xmlns:p14="http://schemas.microsoft.com/office/powerpoint/2010/main" val="23771303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9CDC6AE-3135-48C7-B67F-F98EDFB74381}"/>
                  </a:ext>
                </a:extLst>
              </p:cNvPr>
              <p:cNvSpPr>
                <a:spLocks noGrp="1"/>
              </p:cNvSpPr>
              <p:nvPr>
                <p:ph sz="half" idx="1"/>
              </p:nvPr>
            </p:nvSpPr>
            <p:spPr>
              <a:xfrm>
                <a:off x="440635" y="450575"/>
                <a:ext cx="5181600" cy="5726388"/>
              </a:xfrm>
            </p:spPr>
            <p:txBody>
              <a:bodyPr>
                <a:normAutofit fontScale="85000" lnSpcReduction="20000"/>
              </a:bodyPr>
              <a:lstStyle/>
              <a:p>
                <a:pPr marL="0" indent="0">
                  <a:buNone/>
                </a:pPr>
                <a14:m>
                  <m:oMathPara xmlns:m="http://schemas.openxmlformats.org/officeDocument/2006/math">
                    <m:oMathParaPr>
                      <m:jc m:val="centerGroup"/>
                    </m:oMathParaPr>
                    <m:oMath xmlns:m="http://schemas.openxmlformats.org/officeDocument/2006/math">
                      <m:r>
                        <a:rPr lang="es-MX" i="1" smtClean="0">
                          <a:latin typeface="Cambria Math" panose="02040503050406030204" pitchFamily="18" charset="0"/>
                        </a:rPr>
                        <m:t>𝑈</m:t>
                      </m:r>
                      <m:d>
                        <m:dPr>
                          <m:ctrlPr>
                            <a:rPr lang="es-MX" i="1">
                              <a:latin typeface="Cambria Math" panose="02040503050406030204" pitchFamily="18" charset="0"/>
                              <a:ea typeface="Cambria Math" panose="02040503050406030204" pitchFamily="18" charset="0"/>
                            </a:rPr>
                          </m:ctrlPr>
                        </m:dPr>
                        <m:e>
                          <m:sSub>
                            <m:sSubPr>
                              <m:ctrlPr>
                                <a:rPr lang="es-MX" i="1">
                                  <a:latin typeface="Cambria Math" panose="02040503050406030204" pitchFamily="18" charset="0"/>
                                  <a:ea typeface="Cambria Math" panose="02040503050406030204" pitchFamily="18" charset="0"/>
                                </a:rPr>
                              </m:ctrlPr>
                            </m:sSubPr>
                            <m:e>
                              <m:r>
                                <a:rPr lang="es-MX" i="1">
                                  <a:latin typeface="Cambria Math" panose="02040503050406030204" pitchFamily="18" charset="0"/>
                                  <a:ea typeface="Cambria Math" panose="02040503050406030204" pitchFamily="18" charset="0"/>
                                </a:rPr>
                                <m:t>𝐶</m:t>
                              </m:r>
                            </m:e>
                            <m:sub>
                              <m:r>
                                <a:rPr lang="es-MX" i="1">
                                  <a:latin typeface="Cambria Math" panose="02040503050406030204" pitchFamily="18" charset="0"/>
                                  <a:ea typeface="Cambria Math" panose="02040503050406030204" pitchFamily="18" charset="0"/>
                                </a:rPr>
                                <m:t>1</m:t>
                              </m:r>
                            </m:sub>
                          </m:sSub>
                        </m:e>
                      </m:d>
                      <m:r>
                        <a:rPr lang="es-MX" i="1">
                          <a:latin typeface="Cambria Math" panose="02040503050406030204" pitchFamily="18" charset="0"/>
                        </a:rPr>
                        <m:t>+</m:t>
                      </m:r>
                      <m:r>
                        <a:rPr lang="es-MX" i="1">
                          <a:latin typeface="Cambria Math" panose="02040503050406030204" pitchFamily="18" charset="0"/>
                          <a:ea typeface="Cambria Math" panose="02040503050406030204" pitchFamily="18" charset="0"/>
                        </a:rPr>
                        <m:t>𝛽</m:t>
                      </m:r>
                      <m:r>
                        <a:rPr lang="es-MX" i="1">
                          <a:latin typeface="Cambria Math" panose="02040503050406030204" pitchFamily="18" charset="0"/>
                          <a:ea typeface="Cambria Math" panose="02040503050406030204" pitchFamily="18" charset="0"/>
                        </a:rPr>
                        <m:t> </m:t>
                      </m:r>
                      <m:r>
                        <a:rPr lang="es-MX" i="1">
                          <a:latin typeface="Cambria Math" panose="02040503050406030204" pitchFamily="18" charset="0"/>
                          <a:ea typeface="Cambria Math" panose="02040503050406030204" pitchFamily="18" charset="0"/>
                        </a:rPr>
                        <m:t>𝑈</m:t>
                      </m:r>
                      <m:d>
                        <m:dPr>
                          <m:ctrlPr>
                            <a:rPr lang="es-MX" i="1">
                              <a:latin typeface="Cambria Math" panose="02040503050406030204" pitchFamily="18" charset="0"/>
                              <a:ea typeface="Cambria Math" panose="02040503050406030204" pitchFamily="18" charset="0"/>
                            </a:rPr>
                          </m:ctrlPr>
                        </m:dPr>
                        <m:e>
                          <m:sSub>
                            <m:sSubPr>
                              <m:ctrlPr>
                                <a:rPr lang="es-MX" i="1">
                                  <a:latin typeface="Cambria Math" panose="02040503050406030204" pitchFamily="18" charset="0"/>
                                  <a:ea typeface="Cambria Math" panose="02040503050406030204" pitchFamily="18" charset="0"/>
                                </a:rPr>
                              </m:ctrlPr>
                            </m:sSubPr>
                            <m:e>
                              <m:r>
                                <a:rPr lang="es-MX" i="1">
                                  <a:latin typeface="Cambria Math" panose="02040503050406030204" pitchFamily="18" charset="0"/>
                                  <a:ea typeface="Cambria Math" panose="02040503050406030204" pitchFamily="18" charset="0"/>
                                </a:rPr>
                                <m:t>𝐶</m:t>
                              </m:r>
                            </m:e>
                            <m:sub>
                              <m:r>
                                <a:rPr lang="es-MX" i="1">
                                  <a:latin typeface="Cambria Math" panose="02040503050406030204" pitchFamily="18" charset="0"/>
                                  <a:ea typeface="Cambria Math" panose="02040503050406030204" pitchFamily="18" charset="0"/>
                                </a:rPr>
                                <m:t>2</m:t>
                              </m:r>
                            </m:sub>
                          </m:sSub>
                        </m:e>
                      </m:d>
                      <m:r>
                        <a:rPr lang="es-MX"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3.</m:t>
                      </m:r>
                      <m:r>
                        <a:rPr lang="es-MX" i="1">
                          <a:latin typeface="Cambria Math" panose="02040503050406030204" pitchFamily="18" charset="0"/>
                          <a:ea typeface="Cambria Math" panose="02040503050406030204" pitchFamily="18" charset="0"/>
                        </a:rPr>
                        <m:t>5)</m:t>
                      </m:r>
                    </m:oMath>
                  </m:oMathPara>
                </a14:m>
                <a:endParaRPr lang="en-US"/>
              </a:p>
              <a:p>
                <a:pPr marL="0" indent="0">
                  <a:buNone/>
                </a:pPr>
                <a:endParaRPr lang="en-US"/>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r>
                        <a:rPr lang="es-MX" i="1">
                          <a:latin typeface="Cambria Math" panose="02040503050406030204" pitchFamily="18" charset="0"/>
                        </a:rPr>
                        <m:t>𝑈</m:t>
                      </m:r>
                      <m:d>
                        <m:dPr>
                          <m:ctrlPr>
                            <a:rPr lang="es-MX" i="1">
                              <a:latin typeface="Cambria Math" panose="02040503050406030204" pitchFamily="18" charset="0"/>
                              <a:ea typeface="Cambria Math" panose="02040503050406030204" pitchFamily="18" charset="0"/>
                            </a:rPr>
                          </m:ctrlPr>
                        </m:dPr>
                        <m:e>
                          <m:sSub>
                            <m:sSubPr>
                              <m:ctrlPr>
                                <a:rPr lang="es-MX" i="1">
                                  <a:latin typeface="Cambria Math" panose="02040503050406030204" pitchFamily="18" charset="0"/>
                                  <a:ea typeface="Cambria Math" panose="02040503050406030204" pitchFamily="18" charset="0"/>
                                </a:rPr>
                              </m:ctrlPr>
                            </m:sSubPr>
                            <m:e>
                              <m:r>
                                <a:rPr lang="es-MX" i="1">
                                  <a:latin typeface="Cambria Math" panose="02040503050406030204" pitchFamily="18" charset="0"/>
                                  <a:ea typeface="Cambria Math" panose="02040503050406030204" pitchFamily="18" charset="0"/>
                                </a:rPr>
                                <m:t>𝐶</m:t>
                              </m:r>
                            </m:e>
                            <m:sub>
                              <m:r>
                                <a:rPr lang="es-MX" i="1">
                                  <a:latin typeface="Cambria Math" panose="02040503050406030204" pitchFamily="18" charset="0"/>
                                  <a:ea typeface="Cambria Math" panose="02040503050406030204" pitchFamily="18" charset="0"/>
                                </a:rPr>
                                <m:t>1</m:t>
                              </m:r>
                            </m:sub>
                          </m:sSub>
                        </m:e>
                      </m:d>
                      <m:r>
                        <a:rPr lang="es-MX" i="1">
                          <a:latin typeface="Cambria Math" panose="02040503050406030204" pitchFamily="18" charset="0"/>
                        </a:rPr>
                        <m:t>+</m:t>
                      </m:r>
                      <m:r>
                        <a:rPr lang="es-MX" i="1">
                          <a:latin typeface="Cambria Math" panose="02040503050406030204" pitchFamily="18" charset="0"/>
                          <a:ea typeface="Cambria Math" panose="02040503050406030204" pitchFamily="18" charset="0"/>
                        </a:rPr>
                        <m:t>𝛽</m:t>
                      </m:r>
                      <m:r>
                        <a:rPr lang="es-MX" i="1">
                          <a:latin typeface="Cambria Math" panose="02040503050406030204" pitchFamily="18" charset="0"/>
                          <a:ea typeface="Cambria Math" panose="02040503050406030204" pitchFamily="18" charset="0"/>
                        </a:rPr>
                        <m:t> </m:t>
                      </m:r>
                      <m:r>
                        <a:rPr lang="es-MX" i="1">
                          <a:latin typeface="Cambria Math" panose="02040503050406030204" pitchFamily="18" charset="0"/>
                          <a:ea typeface="Cambria Math" panose="02040503050406030204" pitchFamily="18" charset="0"/>
                        </a:rPr>
                        <m:t>𝑈</m:t>
                      </m:r>
                      <m:d>
                        <m:dPr>
                          <m:ctrlPr>
                            <a:rPr lang="es-MX" i="1">
                              <a:latin typeface="Cambria Math" panose="02040503050406030204" pitchFamily="18" charset="0"/>
                              <a:ea typeface="Cambria Math" panose="02040503050406030204" pitchFamily="18" charset="0"/>
                            </a:rPr>
                          </m:ctrlPr>
                        </m:dPr>
                        <m:e>
                          <m:sSub>
                            <m:sSubPr>
                              <m:ctrlPr>
                                <a:rPr lang="es-MX" i="1">
                                  <a:latin typeface="Cambria Math" panose="02040503050406030204" pitchFamily="18" charset="0"/>
                                  <a:ea typeface="Cambria Math" panose="02040503050406030204" pitchFamily="18" charset="0"/>
                                </a:rPr>
                              </m:ctrlPr>
                            </m:sSubPr>
                            <m:e>
                              <m:r>
                                <a:rPr lang="es-MX" i="1">
                                  <a:latin typeface="Cambria Math" panose="02040503050406030204" pitchFamily="18" charset="0"/>
                                  <a:ea typeface="Cambria Math" panose="02040503050406030204" pitchFamily="18" charset="0"/>
                                </a:rPr>
                                <m:t>𝐶</m:t>
                              </m:r>
                            </m:e>
                            <m:sub>
                              <m:r>
                                <a:rPr lang="es-MX" i="1">
                                  <a:latin typeface="Cambria Math" panose="02040503050406030204" pitchFamily="18" charset="0"/>
                                  <a:ea typeface="Cambria Math" panose="02040503050406030204" pitchFamily="18" charset="0"/>
                                </a:rPr>
                                <m:t>2</m:t>
                              </m:r>
                            </m:sub>
                          </m:sSub>
                        </m:e>
                      </m:d>
                      <m:r>
                        <a:rPr lang="es-MX" b="0" i="1" smtClean="0">
                          <a:latin typeface="Cambria Math" panose="02040503050406030204" pitchFamily="18" charset="0"/>
                          <a:ea typeface="Cambria Math" panose="02040503050406030204" pitchFamily="18" charset="0"/>
                        </a:rPr>
                        <m:t>=</m:t>
                      </m:r>
                      <m:acc>
                        <m:accPr>
                          <m:chr m:val="̅"/>
                          <m:ctrlPr>
                            <a:rPr lang="es-MX" b="0" i="1" smtClean="0">
                              <a:latin typeface="Cambria Math" panose="02040503050406030204" pitchFamily="18" charset="0"/>
                              <a:ea typeface="Cambria Math" panose="02040503050406030204" pitchFamily="18" charset="0"/>
                            </a:rPr>
                          </m:ctrlPr>
                        </m:accPr>
                        <m:e>
                          <m:r>
                            <a:rPr lang="es-MX" b="0" i="1" smtClean="0">
                              <a:latin typeface="Cambria Math" panose="02040503050406030204" pitchFamily="18" charset="0"/>
                              <a:ea typeface="Cambria Math" panose="02040503050406030204" pitchFamily="18" charset="0"/>
                            </a:rPr>
                            <m:t>𝐿</m:t>
                          </m:r>
                        </m:e>
                      </m:acc>
                      <m:r>
                        <a:rPr lang="es-MX" i="1">
                          <a:latin typeface="Cambria Math" panose="02040503050406030204" pitchFamily="18" charset="0"/>
                          <a:ea typeface="Cambria Math" panose="02040503050406030204" pitchFamily="18" charset="0"/>
                        </a:rPr>
                        <m:t>  </m:t>
                      </m:r>
                    </m:oMath>
                  </m:oMathPara>
                </a14:m>
                <a:endParaRPr lang="en-US"/>
              </a:p>
              <a:p>
                <a:pPr marL="0" indent="0">
                  <a:buNone/>
                </a:pPr>
                <a:endParaRPr lang="en-US"/>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s-MX" b="0" i="1" smtClean="0">
                              <a:latin typeface="Cambria Math" panose="02040503050406030204" pitchFamily="18" charset="0"/>
                            </a:rPr>
                            <m:t>𝑑𝑈</m:t>
                          </m:r>
                        </m:num>
                        <m:den>
                          <m:r>
                            <a:rPr lang="es-MX" b="0" i="1" smtClean="0">
                              <a:latin typeface="Cambria Math" panose="02040503050406030204" pitchFamily="18" charset="0"/>
                            </a:rPr>
                            <m:t>𝑑</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𝐶</m:t>
                              </m:r>
                            </m:e>
                            <m:sub>
                              <m:r>
                                <a:rPr lang="es-MX" b="0" i="1" smtClean="0">
                                  <a:latin typeface="Cambria Math" panose="02040503050406030204" pitchFamily="18" charset="0"/>
                                </a:rPr>
                                <m:t>1</m:t>
                              </m:r>
                            </m:sub>
                          </m:sSub>
                        </m:den>
                      </m:f>
                      <m:r>
                        <a:rPr lang="es-MX" b="0" i="1" smtClean="0">
                          <a:latin typeface="Cambria Math" panose="02040503050406030204" pitchFamily="18" charset="0"/>
                        </a:rPr>
                        <m:t>𝑑</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𝐶</m:t>
                          </m:r>
                        </m:e>
                        <m:sub>
                          <m:r>
                            <a:rPr lang="es-MX" b="0" i="1" smtClean="0">
                              <a:latin typeface="Cambria Math" panose="02040503050406030204" pitchFamily="18" charset="0"/>
                            </a:rPr>
                            <m:t>1</m:t>
                          </m:r>
                        </m:sub>
                      </m:sSub>
                      <m:r>
                        <a:rPr lang="es-MX" b="0" i="1" smtClean="0">
                          <a:latin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𝛽</m:t>
                      </m:r>
                      <m:f>
                        <m:fPr>
                          <m:ctrlPr>
                            <a:rPr lang="es-MX" b="0" i="1" smtClean="0">
                              <a:latin typeface="Cambria Math" panose="02040503050406030204" pitchFamily="18" charset="0"/>
                              <a:ea typeface="Cambria Math" panose="02040503050406030204" pitchFamily="18" charset="0"/>
                            </a:rPr>
                          </m:ctrlPr>
                        </m:fPr>
                        <m:num>
                          <m:r>
                            <a:rPr lang="es-MX" b="0" i="1" smtClean="0">
                              <a:latin typeface="Cambria Math" panose="02040503050406030204" pitchFamily="18" charset="0"/>
                              <a:ea typeface="Cambria Math" panose="02040503050406030204" pitchFamily="18" charset="0"/>
                            </a:rPr>
                            <m:t>𝑑𝑈</m:t>
                          </m:r>
                        </m:num>
                        <m:den>
                          <m:r>
                            <a:rPr lang="es-MX" b="0" i="1" smtClean="0">
                              <a:latin typeface="Cambria Math" panose="02040503050406030204" pitchFamily="18" charset="0"/>
                              <a:ea typeface="Cambria Math" panose="02040503050406030204" pitchFamily="18" charset="0"/>
                            </a:rPr>
                            <m:t>𝑑</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𝐶</m:t>
                              </m:r>
                            </m:e>
                            <m:sub>
                              <m:r>
                                <a:rPr lang="es-MX" b="0" i="1" smtClean="0">
                                  <a:latin typeface="Cambria Math" panose="02040503050406030204" pitchFamily="18" charset="0"/>
                                  <a:ea typeface="Cambria Math" panose="02040503050406030204" pitchFamily="18" charset="0"/>
                                </a:rPr>
                                <m:t>2</m:t>
                              </m:r>
                            </m:sub>
                          </m:sSub>
                        </m:den>
                      </m:f>
                      <m:r>
                        <a:rPr lang="es-MX" b="0" i="1" smtClean="0">
                          <a:latin typeface="Cambria Math" panose="02040503050406030204" pitchFamily="18" charset="0"/>
                          <a:ea typeface="Cambria Math" panose="02040503050406030204" pitchFamily="18" charset="0"/>
                        </a:rPr>
                        <m:t>𝑑</m:t>
                      </m:r>
                      <m:sSub>
                        <m:sSubPr>
                          <m:ctrlPr>
                            <a:rPr lang="es-MX" b="0" i="1" smtClean="0">
                              <a:latin typeface="Cambria Math" panose="02040503050406030204" pitchFamily="18" charset="0"/>
                              <a:ea typeface="Cambria Math" panose="02040503050406030204" pitchFamily="18" charset="0"/>
                            </a:rPr>
                          </m:ctrlPr>
                        </m:sSubPr>
                        <m:e>
                          <m:r>
                            <a:rPr lang="es-MX" b="0" i="1" smtClean="0">
                              <a:latin typeface="Cambria Math" panose="02040503050406030204" pitchFamily="18" charset="0"/>
                              <a:ea typeface="Cambria Math" panose="02040503050406030204" pitchFamily="18" charset="0"/>
                            </a:rPr>
                            <m:t>𝐶</m:t>
                          </m:r>
                        </m:e>
                        <m:sub>
                          <m:r>
                            <a:rPr lang="es-MX" b="0" i="1" smtClean="0">
                              <a:latin typeface="Cambria Math" panose="02040503050406030204" pitchFamily="18" charset="0"/>
                              <a:ea typeface="Cambria Math" panose="02040503050406030204" pitchFamily="18" charset="0"/>
                            </a:rPr>
                            <m:t>2</m:t>
                          </m:r>
                        </m:sub>
                      </m:sSub>
                      <m:r>
                        <a:rPr lang="es-MX" b="0" i="1" smtClean="0">
                          <a:latin typeface="Cambria Math" panose="02040503050406030204" pitchFamily="18" charset="0"/>
                          <a:ea typeface="Cambria Math" panose="02040503050406030204" pitchFamily="18" charset="0"/>
                        </a:rPr>
                        <m:t>=0</m:t>
                      </m:r>
                    </m:oMath>
                  </m:oMathPara>
                </a14:m>
                <a:endParaRPr lang="en-US"/>
              </a:p>
              <a:p>
                <a:pPr marL="0" indent="0">
                  <a:buNone/>
                </a:pPr>
                <a:endParaRPr lang="en-US"/>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s-MX" b="0" i="1" smtClean="0">
                              <a:latin typeface="Cambria Math" panose="02040503050406030204" pitchFamily="18" charset="0"/>
                            </a:rPr>
                            <m:t>𝑈</m:t>
                          </m:r>
                        </m:e>
                        <m:sup>
                          <m:r>
                            <a:rPr lang="es-MX" b="0" i="1" smtClean="0">
                              <a:latin typeface="Cambria Math" panose="02040503050406030204" pitchFamily="18" charset="0"/>
                            </a:rPr>
                            <m:t>′</m:t>
                          </m:r>
                        </m:sup>
                      </m:sSup>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s-MX" b="0" i="1" smtClean="0">
                                  <a:latin typeface="Cambria Math" panose="02040503050406030204" pitchFamily="18" charset="0"/>
                                </a:rPr>
                                <m:t>𝐶</m:t>
                              </m:r>
                            </m:e>
                            <m:sub>
                              <m:r>
                                <a:rPr lang="es-MX" b="0" i="1" smtClean="0">
                                  <a:latin typeface="Cambria Math" panose="02040503050406030204" pitchFamily="18" charset="0"/>
                                </a:rPr>
                                <m:t>1</m:t>
                              </m:r>
                            </m:sub>
                          </m:sSub>
                        </m:e>
                      </m:d>
                      <m:r>
                        <a:rPr lang="es-MX" b="0" i="1" smtClean="0">
                          <a:latin typeface="Cambria Math" panose="02040503050406030204" pitchFamily="18" charset="0"/>
                        </a:rPr>
                        <m:t> </m:t>
                      </m:r>
                      <m:r>
                        <a:rPr lang="es-MX" b="0" i="1" smtClean="0">
                          <a:latin typeface="Cambria Math" panose="02040503050406030204" pitchFamily="18" charset="0"/>
                        </a:rPr>
                        <m:t>𝑑</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𝐶</m:t>
                          </m:r>
                        </m:e>
                        <m:sub>
                          <m:r>
                            <a:rPr lang="es-MX" b="0" i="1" smtClean="0">
                              <a:latin typeface="Cambria Math" panose="02040503050406030204" pitchFamily="18" charset="0"/>
                            </a:rPr>
                            <m:t>1</m:t>
                          </m:r>
                        </m:sub>
                      </m:sSub>
                      <m:r>
                        <a:rPr lang="es-MX" b="0" i="1" smtClean="0">
                          <a:latin typeface="Cambria Math" panose="02040503050406030204" pitchFamily="18" charset="0"/>
                        </a:rPr>
                        <m:t>+</m:t>
                      </m:r>
                      <m:r>
                        <a:rPr lang="es-MX" b="0" i="1" smtClean="0">
                          <a:latin typeface="Cambria Math" panose="02040503050406030204" pitchFamily="18" charset="0"/>
                          <a:ea typeface="Cambria Math" panose="02040503050406030204" pitchFamily="18" charset="0"/>
                        </a:rPr>
                        <m:t>𝛽</m:t>
                      </m:r>
                      <m:sSup>
                        <m:sSupPr>
                          <m:ctrlPr>
                            <a:rPr lang="en-US" i="1" smtClean="0">
                              <a:latin typeface="Cambria Math" panose="02040503050406030204" pitchFamily="18" charset="0"/>
                            </a:rPr>
                          </m:ctrlPr>
                        </m:sSupPr>
                        <m:e>
                          <m:r>
                            <a:rPr lang="es-MX" b="0" i="1" smtClean="0">
                              <a:latin typeface="Cambria Math" panose="02040503050406030204" pitchFamily="18" charset="0"/>
                            </a:rPr>
                            <m:t>𝑈</m:t>
                          </m:r>
                        </m:e>
                        <m:sup>
                          <m:r>
                            <a:rPr lang="es-MX" b="0" i="1" smtClean="0">
                              <a:latin typeface="Cambria Math" panose="02040503050406030204" pitchFamily="18" charset="0"/>
                            </a:rPr>
                            <m:t>′</m:t>
                          </m:r>
                        </m:sup>
                      </m:sSup>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s-MX" b="0" i="1" smtClean="0">
                                  <a:latin typeface="Cambria Math" panose="02040503050406030204" pitchFamily="18" charset="0"/>
                                </a:rPr>
                                <m:t>𝐶</m:t>
                              </m:r>
                            </m:e>
                            <m:sub>
                              <m:r>
                                <a:rPr lang="es-MX" b="0" i="1" smtClean="0">
                                  <a:latin typeface="Cambria Math" panose="02040503050406030204" pitchFamily="18" charset="0"/>
                                </a:rPr>
                                <m:t>2</m:t>
                              </m:r>
                            </m:sub>
                          </m:sSub>
                        </m:e>
                      </m:d>
                      <m:r>
                        <a:rPr lang="es-MX" b="0" i="1" smtClean="0">
                          <a:latin typeface="Cambria Math" panose="02040503050406030204" pitchFamily="18" charset="0"/>
                        </a:rPr>
                        <m:t> </m:t>
                      </m:r>
                      <m:r>
                        <a:rPr lang="es-MX" b="0" i="1" smtClean="0">
                          <a:latin typeface="Cambria Math" panose="02040503050406030204" pitchFamily="18" charset="0"/>
                        </a:rPr>
                        <m:t>𝑑</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𝐶</m:t>
                          </m:r>
                        </m:e>
                        <m:sub>
                          <m:r>
                            <a:rPr lang="es-MX" b="0" i="1" smtClean="0">
                              <a:latin typeface="Cambria Math" panose="02040503050406030204" pitchFamily="18" charset="0"/>
                            </a:rPr>
                            <m:t>2</m:t>
                          </m:r>
                        </m:sub>
                      </m:sSub>
                      <m:r>
                        <a:rPr lang="es-MX" b="0" i="1" smtClean="0">
                          <a:latin typeface="Cambria Math" panose="02040503050406030204" pitchFamily="18" charset="0"/>
                        </a:rPr>
                        <m:t>=0</m:t>
                      </m:r>
                    </m:oMath>
                  </m:oMathPara>
                </a14:m>
                <a:endParaRPr lang="es-MX" b="0"/>
              </a:p>
              <a:p>
                <a:pPr marL="0" indent="0">
                  <a:buNone/>
                </a:pPr>
                <a:endParaRPr lang="es-MX" b="0"/>
              </a:p>
              <a:p>
                <a:endParaRPr lang="en-US"/>
              </a:p>
              <a:p>
                <a:pPr marL="0" indent="0">
                  <a:buNone/>
                </a:pPr>
                <a14:m>
                  <m:oMathPara xmlns:m="http://schemas.openxmlformats.org/officeDocument/2006/math">
                    <m:oMathParaPr>
                      <m:jc m:val="centerGroup"/>
                    </m:oMathParaPr>
                    <m:oMath xmlns:m="http://schemas.openxmlformats.org/officeDocument/2006/math">
                      <m:f>
                        <m:fPr>
                          <m:ctrlPr>
                            <a:rPr lang="en-US" i="1" smtClean="0">
                              <a:solidFill>
                                <a:srgbClr val="870F6D"/>
                              </a:solidFill>
                              <a:latin typeface="Cambria Math" panose="02040503050406030204" pitchFamily="18" charset="0"/>
                            </a:rPr>
                          </m:ctrlPr>
                        </m:fPr>
                        <m:num>
                          <m:r>
                            <a:rPr lang="es-MX" b="0" i="1" smtClean="0">
                              <a:solidFill>
                                <a:srgbClr val="870F6D"/>
                              </a:solidFill>
                              <a:latin typeface="Cambria Math" panose="02040503050406030204" pitchFamily="18" charset="0"/>
                            </a:rPr>
                            <m:t>𝑑</m:t>
                          </m:r>
                          <m:sSub>
                            <m:sSubPr>
                              <m:ctrlPr>
                                <a:rPr lang="es-MX" b="0" i="1" smtClean="0">
                                  <a:solidFill>
                                    <a:srgbClr val="870F6D"/>
                                  </a:solidFill>
                                  <a:latin typeface="Cambria Math" panose="02040503050406030204" pitchFamily="18" charset="0"/>
                                </a:rPr>
                              </m:ctrlPr>
                            </m:sSubPr>
                            <m:e>
                              <m:r>
                                <a:rPr lang="es-MX" b="0" i="1" smtClean="0">
                                  <a:solidFill>
                                    <a:srgbClr val="870F6D"/>
                                  </a:solidFill>
                                  <a:latin typeface="Cambria Math" panose="02040503050406030204" pitchFamily="18" charset="0"/>
                                </a:rPr>
                                <m:t>𝐶</m:t>
                              </m:r>
                            </m:e>
                            <m:sub>
                              <m:r>
                                <a:rPr lang="es-MX" b="0" i="1" smtClean="0">
                                  <a:solidFill>
                                    <a:srgbClr val="870F6D"/>
                                  </a:solidFill>
                                  <a:latin typeface="Cambria Math" panose="02040503050406030204" pitchFamily="18" charset="0"/>
                                </a:rPr>
                                <m:t>2</m:t>
                              </m:r>
                            </m:sub>
                          </m:sSub>
                        </m:num>
                        <m:den>
                          <m:r>
                            <a:rPr lang="es-MX" b="0" i="1" smtClean="0">
                              <a:solidFill>
                                <a:srgbClr val="870F6D"/>
                              </a:solidFill>
                              <a:latin typeface="Cambria Math" panose="02040503050406030204" pitchFamily="18" charset="0"/>
                            </a:rPr>
                            <m:t>𝑑</m:t>
                          </m:r>
                          <m:sSub>
                            <m:sSubPr>
                              <m:ctrlPr>
                                <a:rPr lang="es-MX" b="0" i="1" smtClean="0">
                                  <a:solidFill>
                                    <a:srgbClr val="870F6D"/>
                                  </a:solidFill>
                                  <a:latin typeface="Cambria Math" panose="02040503050406030204" pitchFamily="18" charset="0"/>
                                </a:rPr>
                              </m:ctrlPr>
                            </m:sSubPr>
                            <m:e>
                              <m:r>
                                <a:rPr lang="es-MX" b="0" i="1" smtClean="0">
                                  <a:solidFill>
                                    <a:srgbClr val="870F6D"/>
                                  </a:solidFill>
                                  <a:latin typeface="Cambria Math" panose="02040503050406030204" pitchFamily="18" charset="0"/>
                                </a:rPr>
                                <m:t>𝐶</m:t>
                              </m:r>
                            </m:e>
                            <m:sub>
                              <m:r>
                                <a:rPr lang="es-MX" b="0" i="1" smtClean="0">
                                  <a:solidFill>
                                    <a:srgbClr val="870F6D"/>
                                  </a:solidFill>
                                  <a:latin typeface="Cambria Math" panose="02040503050406030204" pitchFamily="18" charset="0"/>
                                </a:rPr>
                                <m:t>1</m:t>
                              </m:r>
                            </m:sub>
                          </m:sSub>
                        </m:den>
                      </m:f>
                      <m:r>
                        <a:rPr lang="es-MX" b="0" i="1" smtClean="0">
                          <a:solidFill>
                            <a:srgbClr val="870F6D"/>
                          </a:solidFill>
                          <a:latin typeface="Cambria Math" panose="02040503050406030204" pitchFamily="18" charset="0"/>
                        </a:rPr>
                        <m:t>=− </m:t>
                      </m:r>
                      <m:f>
                        <m:fPr>
                          <m:ctrlPr>
                            <a:rPr lang="es-MX" b="0" i="1" smtClean="0">
                              <a:solidFill>
                                <a:srgbClr val="870F6D"/>
                              </a:solidFill>
                              <a:latin typeface="Cambria Math" panose="02040503050406030204" pitchFamily="18" charset="0"/>
                            </a:rPr>
                          </m:ctrlPr>
                        </m:fPr>
                        <m:num>
                          <m:sSup>
                            <m:sSupPr>
                              <m:ctrlPr>
                                <a:rPr lang="es-MX" b="0" i="1" smtClean="0">
                                  <a:solidFill>
                                    <a:srgbClr val="870F6D"/>
                                  </a:solidFill>
                                  <a:latin typeface="Cambria Math" panose="02040503050406030204" pitchFamily="18" charset="0"/>
                                </a:rPr>
                              </m:ctrlPr>
                            </m:sSupPr>
                            <m:e>
                              <m:r>
                                <a:rPr lang="es-MX" b="0" i="1" smtClean="0">
                                  <a:solidFill>
                                    <a:srgbClr val="870F6D"/>
                                  </a:solidFill>
                                  <a:latin typeface="Cambria Math" panose="02040503050406030204" pitchFamily="18" charset="0"/>
                                </a:rPr>
                                <m:t>𝑈</m:t>
                              </m:r>
                            </m:e>
                            <m:sup>
                              <m:r>
                                <a:rPr lang="es-MX" b="0" i="1" smtClean="0">
                                  <a:solidFill>
                                    <a:srgbClr val="870F6D"/>
                                  </a:solidFill>
                                  <a:latin typeface="Cambria Math" panose="02040503050406030204" pitchFamily="18" charset="0"/>
                                </a:rPr>
                                <m:t>′</m:t>
                              </m:r>
                            </m:sup>
                          </m:sSup>
                          <m:d>
                            <m:dPr>
                              <m:ctrlPr>
                                <a:rPr lang="es-MX" b="0" i="1" smtClean="0">
                                  <a:solidFill>
                                    <a:srgbClr val="870F6D"/>
                                  </a:solidFill>
                                  <a:latin typeface="Cambria Math" panose="02040503050406030204" pitchFamily="18" charset="0"/>
                                </a:rPr>
                              </m:ctrlPr>
                            </m:dPr>
                            <m:e>
                              <m:sSub>
                                <m:sSubPr>
                                  <m:ctrlPr>
                                    <a:rPr lang="es-MX" b="0" i="1" smtClean="0">
                                      <a:solidFill>
                                        <a:srgbClr val="870F6D"/>
                                      </a:solidFill>
                                      <a:latin typeface="Cambria Math" panose="02040503050406030204" pitchFamily="18" charset="0"/>
                                    </a:rPr>
                                  </m:ctrlPr>
                                </m:sSubPr>
                                <m:e>
                                  <m:r>
                                    <a:rPr lang="es-MX" b="0" i="1" smtClean="0">
                                      <a:solidFill>
                                        <a:srgbClr val="870F6D"/>
                                      </a:solidFill>
                                      <a:latin typeface="Cambria Math" panose="02040503050406030204" pitchFamily="18" charset="0"/>
                                    </a:rPr>
                                    <m:t>𝐶</m:t>
                                  </m:r>
                                </m:e>
                                <m:sub>
                                  <m:r>
                                    <a:rPr lang="es-MX" b="0" i="1" smtClean="0">
                                      <a:solidFill>
                                        <a:srgbClr val="870F6D"/>
                                      </a:solidFill>
                                      <a:latin typeface="Cambria Math" panose="02040503050406030204" pitchFamily="18" charset="0"/>
                                    </a:rPr>
                                    <m:t>1</m:t>
                                  </m:r>
                                </m:sub>
                              </m:sSub>
                            </m:e>
                          </m:d>
                        </m:num>
                        <m:den>
                          <m:r>
                            <a:rPr lang="es-MX" b="0" i="1" smtClean="0">
                              <a:solidFill>
                                <a:srgbClr val="870F6D"/>
                              </a:solidFill>
                              <a:latin typeface="Cambria Math" panose="02040503050406030204" pitchFamily="18" charset="0"/>
                              <a:ea typeface="Cambria Math" panose="02040503050406030204" pitchFamily="18" charset="0"/>
                            </a:rPr>
                            <m:t>𝛽</m:t>
                          </m:r>
                          <m:r>
                            <a:rPr lang="es-MX" b="0" i="1" smtClean="0">
                              <a:solidFill>
                                <a:srgbClr val="870F6D"/>
                              </a:solidFill>
                              <a:latin typeface="Cambria Math" panose="02040503050406030204" pitchFamily="18" charset="0"/>
                              <a:ea typeface="Cambria Math" panose="02040503050406030204" pitchFamily="18" charset="0"/>
                            </a:rPr>
                            <m:t> </m:t>
                          </m:r>
                          <m:sSup>
                            <m:sSupPr>
                              <m:ctrlPr>
                                <a:rPr lang="es-MX" b="0" i="1" smtClean="0">
                                  <a:solidFill>
                                    <a:srgbClr val="870F6D"/>
                                  </a:solidFill>
                                  <a:latin typeface="Cambria Math" panose="02040503050406030204" pitchFamily="18" charset="0"/>
                                  <a:ea typeface="Cambria Math" panose="02040503050406030204" pitchFamily="18" charset="0"/>
                                </a:rPr>
                              </m:ctrlPr>
                            </m:sSupPr>
                            <m:e>
                              <m:r>
                                <a:rPr lang="es-MX" b="0" i="1" smtClean="0">
                                  <a:solidFill>
                                    <a:srgbClr val="870F6D"/>
                                  </a:solidFill>
                                  <a:latin typeface="Cambria Math" panose="02040503050406030204" pitchFamily="18" charset="0"/>
                                  <a:ea typeface="Cambria Math" panose="02040503050406030204" pitchFamily="18" charset="0"/>
                                </a:rPr>
                                <m:t>𝑈</m:t>
                              </m:r>
                            </m:e>
                            <m:sup>
                              <m:r>
                                <a:rPr lang="es-MX" b="0" i="1" smtClean="0">
                                  <a:solidFill>
                                    <a:srgbClr val="870F6D"/>
                                  </a:solidFill>
                                  <a:latin typeface="Cambria Math" panose="02040503050406030204" pitchFamily="18" charset="0"/>
                                  <a:ea typeface="Cambria Math" panose="02040503050406030204" pitchFamily="18" charset="0"/>
                                </a:rPr>
                                <m:t>′</m:t>
                              </m:r>
                            </m:sup>
                          </m:sSup>
                          <m:d>
                            <m:dPr>
                              <m:ctrlPr>
                                <a:rPr lang="es-MX" b="0" i="1" smtClean="0">
                                  <a:solidFill>
                                    <a:srgbClr val="870F6D"/>
                                  </a:solidFill>
                                  <a:latin typeface="Cambria Math" panose="02040503050406030204" pitchFamily="18" charset="0"/>
                                  <a:ea typeface="Cambria Math" panose="02040503050406030204" pitchFamily="18" charset="0"/>
                                </a:rPr>
                              </m:ctrlPr>
                            </m:dPr>
                            <m:e>
                              <m:sSub>
                                <m:sSubPr>
                                  <m:ctrlPr>
                                    <a:rPr lang="es-MX" b="0" i="1" smtClean="0">
                                      <a:solidFill>
                                        <a:srgbClr val="870F6D"/>
                                      </a:solidFill>
                                      <a:latin typeface="Cambria Math" panose="02040503050406030204" pitchFamily="18" charset="0"/>
                                      <a:ea typeface="Cambria Math" panose="02040503050406030204" pitchFamily="18" charset="0"/>
                                    </a:rPr>
                                  </m:ctrlPr>
                                </m:sSubPr>
                                <m:e>
                                  <m:r>
                                    <a:rPr lang="es-MX" b="0" i="1" smtClean="0">
                                      <a:solidFill>
                                        <a:srgbClr val="870F6D"/>
                                      </a:solidFill>
                                      <a:latin typeface="Cambria Math" panose="02040503050406030204" pitchFamily="18" charset="0"/>
                                      <a:ea typeface="Cambria Math" panose="02040503050406030204" pitchFamily="18" charset="0"/>
                                    </a:rPr>
                                    <m:t>𝐶</m:t>
                                  </m:r>
                                </m:e>
                                <m:sub>
                                  <m:r>
                                    <a:rPr lang="es-MX" b="0" i="1" smtClean="0">
                                      <a:solidFill>
                                        <a:srgbClr val="870F6D"/>
                                      </a:solidFill>
                                      <a:latin typeface="Cambria Math" panose="02040503050406030204" pitchFamily="18" charset="0"/>
                                      <a:ea typeface="Cambria Math" panose="02040503050406030204" pitchFamily="18" charset="0"/>
                                    </a:rPr>
                                    <m:t>2</m:t>
                                  </m:r>
                                </m:sub>
                              </m:sSub>
                            </m:e>
                          </m:d>
                        </m:den>
                      </m:f>
                    </m:oMath>
                  </m:oMathPara>
                </a14:m>
                <a:endParaRPr lang="en-US">
                  <a:solidFill>
                    <a:srgbClr val="870F6D"/>
                  </a:solidFill>
                </a:endParaRPr>
              </a:p>
              <a:p>
                <a:endParaRPr lang="en-US"/>
              </a:p>
            </p:txBody>
          </p:sp>
        </mc:Choice>
        <mc:Fallback>
          <p:sp>
            <p:nvSpPr>
              <p:cNvPr id="3" name="Content Placeholder 2">
                <a:extLst>
                  <a:ext uri="{FF2B5EF4-FFF2-40B4-BE49-F238E27FC236}">
                    <a16:creationId xmlns:a16="http://schemas.microsoft.com/office/drawing/2014/main" id="{09CDC6AE-3135-48C7-B67F-F98EDFB74381}"/>
                  </a:ext>
                </a:extLst>
              </p:cNvPr>
              <p:cNvSpPr>
                <a:spLocks noGrp="1" noRot="1" noChangeAspect="1" noMove="1" noResize="1" noEditPoints="1" noAdjustHandles="1" noChangeArrowheads="1" noChangeShapeType="1" noTextEdit="1"/>
              </p:cNvSpPr>
              <p:nvPr>
                <p:ph sz="half" idx="1"/>
              </p:nvPr>
            </p:nvSpPr>
            <p:spPr>
              <a:xfrm>
                <a:off x="440635" y="450575"/>
                <a:ext cx="5181600" cy="5726388"/>
              </a:xfrm>
              <a:blipFill>
                <a:blip r:embed="rId2"/>
                <a:stretch>
                  <a:fillRect/>
                </a:stretch>
              </a:blipFill>
            </p:spPr>
            <p:txBody>
              <a:bodyPr/>
              <a:lstStyle/>
              <a:p>
                <a:r>
                  <a:rPr lang="en-US">
                    <a:noFill/>
                  </a:rPr>
                  <a:t> </a:t>
                </a:r>
              </a:p>
            </p:txBody>
          </p:sp>
        </mc:Fallback>
      </mc:AlternateContent>
      <p:pic>
        <p:nvPicPr>
          <p:cNvPr id="7" name="Content Placeholder 6">
            <a:extLst>
              <a:ext uri="{FF2B5EF4-FFF2-40B4-BE49-F238E27FC236}">
                <a16:creationId xmlns:a16="http://schemas.microsoft.com/office/drawing/2014/main" id="{3D702A44-DB81-490A-AF61-F387D8006C23}"/>
              </a:ext>
            </a:extLst>
          </p:cNvPr>
          <p:cNvPicPr>
            <a:picLocks noGrp="1" noChangeAspect="1"/>
          </p:cNvPicPr>
          <p:nvPr>
            <p:ph sz="half" idx="2"/>
          </p:nvPr>
        </p:nvPicPr>
        <p:blipFill>
          <a:blip r:embed="rId3"/>
          <a:stretch>
            <a:fillRect/>
          </a:stretch>
        </p:blipFill>
        <p:spPr>
          <a:xfrm>
            <a:off x="6569767" y="1767095"/>
            <a:ext cx="5235640" cy="4249391"/>
          </a:xfrm>
          <a:prstGeom prst="rect">
            <a:avLst/>
          </a:prstGeom>
        </p:spPr>
      </p:pic>
      <p:sp>
        <p:nvSpPr>
          <p:cNvPr id="5" name="Rectangle 4">
            <a:extLst>
              <a:ext uri="{FF2B5EF4-FFF2-40B4-BE49-F238E27FC236}">
                <a16:creationId xmlns:a16="http://schemas.microsoft.com/office/drawing/2014/main" id="{2EA0617D-9C9E-441E-B604-89784CE6BE04}"/>
              </a:ext>
            </a:extLst>
          </p:cNvPr>
          <p:cNvSpPr/>
          <p:nvPr/>
        </p:nvSpPr>
        <p:spPr>
          <a:xfrm>
            <a:off x="0" y="5852252"/>
            <a:ext cx="10946296" cy="861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a:solidFill>
                  <a:srgbClr val="870F6D"/>
                </a:solidFill>
              </a:rPr>
              <a:t> Pendiente de la Curva de Indiferencia: “</a:t>
            </a:r>
            <a:r>
              <a:rPr lang="es-MX" sz="2400" b="1" i="1">
                <a:solidFill>
                  <a:srgbClr val="870F6D"/>
                </a:solidFill>
              </a:rPr>
              <a:t>Tasa Marginal de Sustitución </a:t>
            </a:r>
            <a:r>
              <a:rPr lang="es-MX" sz="2400" b="1" i="1" err="1">
                <a:solidFill>
                  <a:srgbClr val="870F6D"/>
                </a:solidFill>
              </a:rPr>
              <a:t>Intertemporal</a:t>
            </a:r>
            <a:r>
              <a:rPr lang="es-MX" sz="2400">
                <a:solidFill>
                  <a:srgbClr val="870F6D"/>
                </a:solidFill>
              </a:rPr>
              <a:t>”</a:t>
            </a:r>
            <a:endParaRPr lang="en-US" sz="2400">
              <a:solidFill>
                <a:srgbClr val="870F6D"/>
              </a:solidFill>
            </a:endParaRPr>
          </a:p>
        </p:txBody>
      </p:sp>
      <p:sp>
        <p:nvSpPr>
          <p:cNvPr id="6" name="Rectangle: Rounded Corners 5">
            <a:extLst>
              <a:ext uri="{FF2B5EF4-FFF2-40B4-BE49-F238E27FC236}">
                <a16:creationId xmlns:a16="http://schemas.microsoft.com/office/drawing/2014/main" id="{A000BFD6-3E08-4421-A390-268CAF3E647D}"/>
              </a:ext>
            </a:extLst>
          </p:cNvPr>
          <p:cNvSpPr/>
          <p:nvPr/>
        </p:nvSpPr>
        <p:spPr>
          <a:xfrm>
            <a:off x="1550504" y="5155095"/>
            <a:ext cx="2862470" cy="861391"/>
          </a:xfrm>
          <a:prstGeom prst="roundRect">
            <a:avLst/>
          </a:prstGeom>
          <a:no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14DEAB54-C47F-4EF5-9CA3-12EC4771EC9F}"/>
              </a:ext>
            </a:extLst>
          </p:cNvPr>
          <p:cNvCxnSpPr/>
          <p:nvPr/>
        </p:nvCxnSpPr>
        <p:spPr>
          <a:xfrm>
            <a:off x="7686261" y="4678017"/>
            <a:ext cx="967409" cy="834887"/>
          </a:xfrm>
          <a:prstGeom prst="line">
            <a:avLst/>
          </a:prstGeom>
          <a:ln w="25400">
            <a:solidFill>
              <a:srgbClr val="870F6D"/>
            </a:solidFill>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8488F04E-BDD1-4EBF-B7A4-0FA5CBDAC166}"/>
              </a:ext>
            </a:extLst>
          </p:cNvPr>
          <p:cNvSpPr>
            <a:spLocks noGrp="1"/>
          </p:cNvSpPr>
          <p:nvPr>
            <p:ph type="sldNum" sz="quarter" idx="12"/>
          </p:nvPr>
        </p:nvSpPr>
        <p:spPr/>
        <p:txBody>
          <a:bodyPr/>
          <a:lstStyle/>
          <a:p>
            <a:fld id="{257AB861-08A6-4431-B58F-64BEFFDF70ED}" type="slidenum">
              <a:rPr lang="en-US" smtClean="0"/>
              <a:t>21</a:t>
            </a:fld>
            <a:endParaRPr lang="en-US"/>
          </a:p>
        </p:txBody>
      </p:sp>
      <p:sp>
        <p:nvSpPr>
          <p:cNvPr id="4" name="Arrow: Right 3">
            <a:extLst>
              <a:ext uri="{FF2B5EF4-FFF2-40B4-BE49-F238E27FC236}">
                <a16:creationId xmlns:a16="http://schemas.microsoft.com/office/drawing/2014/main" id="{854CD505-7030-4603-9D5A-60436D371D75}"/>
              </a:ext>
            </a:extLst>
          </p:cNvPr>
          <p:cNvSpPr/>
          <p:nvPr/>
        </p:nvSpPr>
        <p:spPr>
          <a:xfrm>
            <a:off x="4892842" y="577516"/>
            <a:ext cx="930442" cy="24063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D5C4B4A-355A-4544-84C1-25344032EA4A}"/>
                  </a:ext>
                </a:extLst>
              </p:cNvPr>
              <p:cNvSpPr txBox="1"/>
              <p:nvPr/>
            </p:nvSpPr>
            <p:spPr>
              <a:xfrm>
                <a:off x="6136630" y="472182"/>
                <a:ext cx="391132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sz="2400" b="1" i="1" smtClean="0">
                          <a:solidFill>
                            <a:srgbClr val="002060"/>
                          </a:solidFill>
                          <a:latin typeface="Cambria Math" panose="02040503050406030204" pitchFamily="18" charset="0"/>
                        </a:rPr>
                        <m:t>𝑳𝒊𝒇𝒊𝒕𝒆𝒎𝒆</m:t>
                      </m:r>
                      <m:r>
                        <a:rPr lang="es-MX" sz="2400" b="1" i="1" smtClean="0">
                          <a:solidFill>
                            <a:srgbClr val="002060"/>
                          </a:solidFill>
                          <a:latin typeface="Cambria Math" panose="02040503050406030204" pitchFamily="18" charset="0"/>
                        </a:rPr>
                        <m:t> </m:t>
                      </m:r>
                      <m:r>
                        <a:rPr lang="es-MX" sz="2400" b="1" i="1" smtClean="0">
                          <a:solidFill>
                            <a:srgbClr val="002060"/>
                          </a:solidFill>
                          <a:latin typeface="Cambria Math" panose="02040503050406030204" pitchFamily="18" charset="0"/>
                        </a:rPr>
                        <m:t>𝑼𝒕𝒊𝒍𝒊𝒕𝒚</m:t>
                      </m:r>
                      <m:r>
                        <a:rPr lang="es-MX" sz="2400" b="1" i="1" smtClean="0">
                          <a:solidFill>
                            <a:srgbClr val="002060"/>
                          </a:solidFill>
                          <a:latin typeface="Cambria Math" panose="02040503050406030204" pitchFamily="18" charset="0"/>
                        </a:rPr>
                        <m:t> </m:t>
                      </m:r>
                      <m:r>
                        <a:rPr lang="es-MX" sz="2400" b="1" i="1" smtClean="0">
                          <a:solidFill>
                            <a:srgbClr val="002060"/>
                          </a:solidFill>
                          <a:latin typeface="Cambria Math" panose="02040503050406030204" pitchFamily="18" charset="0"/>
                        </a:rPr>
                        <m:t>𝑭𝒖𝒏𝒄𝒕𝒊𝒐𝒏</m:t>
                      </m:r>
                    </m:oMath>
                  </m:oMathPara>
                </a14:m>
                <a:endParaRPr lang="en-US" sz="2400" b="1">
                  <a:solidFill>
                    <a:srgbClr val="002060"/>
                  </a:solidFill>
                </a:endParaRPr>
              </a:p>
            </p:txBody>
          </p:sp>
        </mc:Choice>
        <mc:Fallback xmlns="">
          <p:sp>
            <p:nvSpPr>
              <p:cNvPr id="8" name="TextBox 7">
                <a:extLst>
                  <a:ext uri="{FF2B5EF4-FFF2-40B4-BE49-F238E27FC236}">
                    <a16:creationId xmlns:a16="http://schemas.microsoft.com/office/drawing/2014/main" id="{5D5C4B4A-355A-4544-84C1-25344032EA4A}"/>
                  </a:ext>
                </a:extLst>
              </p:cNvPr>
              <p:cNvSpPr txBox="1">
                <a:spLocks noRot="1" noChangeAspect="1" noMove="1" noResize="1" noEditPoints="1" noAdjustHandles="1" noChangeArrowheads="1" noChangeShapeType="1" noTextEdit="1"/>
              </p:cNvSpPr>
              <p:nvPr/>
            </p:nvSpPr>
            <p:spPr>
              <a:xfrm>
                <a:off x="6136630" y="472182"/>
                <a:ext cx="3911327" cy="369332"/>
              </a:xfrm>
              <a:prstGeom prst="rect">
                <a:avLst/>
              </a:prstGeom>
              <a:blipFill>
                <a:blip r:embed="rId4"/>
                <a:stretch>
                  <a:fillRect l="-2340" t="-1639" r="-1404" b="-34426"/>
                </a:stretch>
              </a:blipFill>
            </p:spPr>
            <p:txBody>
              <a:bodyPr/>
              <a:lstStyle/>
              <a:p>
                <a:r>
                  <a:rPr lang="en-US">
                    <a:noFill/>
                  </a:rPr>
                  <a:t> </a:t>
                </a:r>
              </a:p>
            </p:txBody>
          </p:sp>
        </mc:Fallback>
      </mc:AlternateContent>
      <p:sp>
        <p:nvSpPr>
          <p:cNvPr id="10" name="Rectangle 9">
            <a:extLst>
              <a:ext uri="{FF2B5EF4-FFF2-40B4-BE49-F238E27FC236}">
                <a16:creationId xmlns:a16="http://schemas.microsoft.com/office/drawing/2014/main" id="{97CE47E2-5FA5-4DD4-8C40-1B0638463C6A}"/>
              </a:ext>
            </a:extLst>
          </p:cNvPr>
          <p:cNvSpPr/>
          <p:nvPr/>
        </p:nvSpPr>
        <p:spPr>
          <a:xfrm>
            <a:off x="819542" y="1058779"/>
            <a:ext cx="3593432" cy="3689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B : Factor de descuento temporal</a:t>
            </a:r>
            <a:endParaRPr lang="en-US"/>
          </a:p>
        </p:txBody>
      </p:sp>
      <p:sp>
        <p:nvSpPr>
          <p:cNvPr id="11" name="Arrow: Down 10">
            <a:extLst>
              <a:ext uri="{FF2B5EF4-FFF2-40B4-BE49-F238E27FC236}">
                <a16:creationId xmlns:a16="http://schemas.microsoft.com/office/drawing/2014/main" id="{8E008C89-3291-4A27-812A-0F61FC897647}"/>
              </a:ext>
            </a:extLst>
          </p:cNvPr>
          <p:cNvSpPr/>
          <p:nvPr/>
        </p:nvSpPr>
        <p:spPr>
          <a:xfrm>
            <a:off x="2473274" y="818147"/>
            <a:ext cx="142984" cy="232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0928262-A54E-4A6E-847D-65C70BA6C1FC}"/>
                  </a:ext>
                </a:extLst>
              </p:cNvPr>
              <p:cNvSpPr txBox="1"/>
              <p:nvPr/>
            </p:nvSpPr>
            <p:spPr>
              <a:xfrm>
                <a:off x="4791881" y="1058779"/>
                <a:ext cx="1466748"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r>
                        <a:rPr lang="es-MX" b="0" i="1" smtClean="0">
                          <a:latin typeface="Cambria Math" panose="02040503050406030204" pitchFamily="18" charset="0"/>
                          <a:ea typeface="Cambria Math" panose="02040503050406030204" pitchFamily="18" charset="0"/>
                        </a:rPr>
                        <m:t>=</m:t>
                      </m:r>
                      <m:f>
                        <m:fPr>
                          <m:ctrlPr>
                            <a:rPr lang="es-MX" b="0" i="1" smtClean="0">
                              <a:latin typeface="Cambria Math" panose="02040503050406030204" pitchFamily="18" charset="0"/>
                              <a:ea typeface="Cambria Math" panose="02040503050406030204" pitchFamily="18" charset="0"/>
                            </a:rPr>
                          </m:ctrlPr>
                        </m:fPr>
                        <m:num>
                          <m:r>
                            <a:rPr lang="es-MX" b="0" i="1" smtClean="0">
                              <a:latin typeface="Cambria Math" panose="02040503050406030204" pitchFamily="18" charset="0"/>
                              <a:ea typeface="Cambria Math" panose="02040503050406030204" pitchFamily="18" charset="0"/>
                            </a:rPr>
                            <m:t>1</m:t>
                          </m:r>
                        </m:num>
                        <m:den>
                          <m:r>
                            <a:rPr lang="es-MX" b="0" i="1" smtClean="0">
                              <a:latin typeface="Cambria Math" panose="02040503050406030204" pitchFamily="18" charset="0"/>
                              <a:ea typeface="Cambria Math" panose="02040503050406030204" pitchFamily="18" charset="0"/>
                            </a:rPr>
                            <m:t>1+</m:t>
                          </m:r>
                          <m:r>
                            <a:rPr lang="es-MX" b="0" i="1" smtClean="0">
                              <a:latin typeface="Cambria Math" panose="02040503050406030204" pitchFamily="18" charset="0"/>
                              <a:ea typeface="Cambria Math" panose="02040503050406030204" pitchFamily="18" charset="0"/>
                            </a:rPr>
                            <m:t>𝛿</m:t>
                          </m:r>
                        </m:den>
                      </m:f>
                      <m:r>
                        <a:rPr lang="es-MX" b="0" i="1" smtClean="0">
                          <a:latin typeface="Cambria Math" panose="02040503050406030204" pitchFamily="18" charset="0"/>
                          <a:ea typeface="Cambria Math" panose="02040503050406030204" pitchFamily="18" charset="0"/>
                        </a:rPr>
                        <m:t>&lt;1</m:t>
                      </m:r>
                    </m:oMath>
                  </m:oMathPara>
                </a14:m>
                <a:endParaRPr lang="en-US"/>
              </a:p>
            </p:txBody>
          </p:sp>
        </mc:Choice>
        <mc:Fallback xmlns="">
          <p:sp>
            <p:nvSpPr>
              <p:cNvPr id="12" name="TextBox 11">
                <a:extLst>
                  <a:ext uri="{FF2B5EF4-FFF2-40B4-BE49-F238E27FC236}">
                    <a16:creationId xmlns:a16="http://schemas.microsoft.com/office/drawing/2014/main" id="{B0928262-A54E-4A6E-847D-65C70BA6C1FC}"/>
                  </a:ext>
                </a:extLst>
              </p:cNvPr>
              <p:cNvSpPr txBox="1">
                <a:spLocks noRot="1" noChangeAspect="1" noMove="1" noResize="1" noEditPoints="1" noAdjustHandles="1" noChangeArrowheads="1" noChangeShapeType="1" noTextEdit="1"/>
              </p:cNvSpPr>
              <p:nvPr/>
            </p:nvSpPr>
            <p:spPr>
              <a:xfrm>
                <a:off x="4791881" y="1058779"/>
                <a:ext cx="1466748" cy="525016"/>
              </a:xfrm>
              <a:prstGeom prst="rect">
                <a:avLst/>
              </a:prstGeom>
              <a:blipFill>
                <a:blip r:embed="rId5"/>
                <a:stretch>
                  <a:fillRect/>
                </a:stretch>
              </a:blipFill>
            </p:spPr>
            <p:txBody>
              <a:bodyPr/>
              <a:lstStyle/>
              <a:p>
                <a:r>
                  <a:rPr lang="en-US">
                    <a:noFill/>
                  </a:rPr>
                  <a:t> </a:t>
                </a:r>
              </a:p>
            </p:txBody>
          </p:sp>
        </mc:Fallback>
      </mc:AlternateContent>
      <p:sp>
        <p:nvSpPr>
          <p:cNvPr id="13" name="Arrow: Right 12">
            <a:hlinkClick r:id="rId6" action="ppaction://hlinksldjump"/>
            <a:extLst>
              <a:ext uri="{FF2B5EF4-FFF2-40B4-BE49-F238E27FC236}">
                <a16:creationId xmlns:a16="http://schemas.microsoft.com/office/drawing/2014/main" id="{7ECDD5A2-EDD7-4E58-BC74-D163078C54B2}"/>
              </a:ext>
            </a:extLst>
          </p:cNvPr>
          <p:cNvSpPr/>
          <p:nvPr/>
        </p:nvSpPr>
        <p:spPr>
          <a:xfrm>
            <a:off x="4892842" y="5374105"/>
            <a:ext cx="467664" cy="4251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Right 13">
            <a:hlinkClick r:id="rId7" action="ppaction://hlinksldjump"/>
            <a:extLst>
              <a:ext uri="{FF2B5EF4-FFF2-40B4-BE49-F238E27FC236}">
                <a16:creationId xmlns:a16="http://schemas.microsoft.com/office/drawing/2014/main" id="{F88A2D48-FEDD-465A-9E72-BC9379F4FA3E}"/>
              </a:ext>
            </a:extLst>
          </p:cNvPr>
          <p:cNvSpPr/>
          <p:nvPr/>
        </p:nvSpPr>
        <p:spPr>
          <a:xfrm>
            <a:off x="5583350" y="5388955"/>
            <a:ext cx="479868" cy="425116"/>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0">
            <a:extLst>
              <a:ext uri="{FF2B5EF4-FFF2-40B4-BE49-F238E27FC236}">
                <a16:creationId xmlns:a16="http://schemas.microsoft.com/office/drawing/2014/main" id="{492797DC-8265-470A-0F14-4B5081F9F5E9}"/>
              </a:ext>
            </a:extLst>
          </p:cNvPr>
          <p:cNvSpPr/>
          <p:nvPr/>
        </p:nvSpPr>
        <p:spPr>
          <a:xfrm rot="16049655">
            <a:off x="4561974" y="1234834"/>
            <a:ext cx="142984" cy="2328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5853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900629-092A-E544-88D3-C77BA4F54B20}"/>
              </a:ext>
            </a:extLst>
          </p:cNvPr>
          <p:cNvSpPr>
            <a:spLocks noGrp="1"/>
          </p:cNvSpPr>
          <p:nvPr>
            <p:ph type="title"/>
          </p:nvPr>
        </p:nvSpPr>
        <p:spPr/>
        <p:txBody>
          <a:bodyPr/>
          <a:lstStyle/>
          <a:p>
            <a:r>
              <a:rPr lang="en-US"/>
              <a:t>Un ejemplo de función de utilidad es:</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A8E423EF-C38A-A1E9-3278-D57FC6A593A1}"/>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s-MX" i="1" smtClean="0">
                          <a:latin typeface="Cambria Math" panose="02040503050406030204" pitchFamily="18" charset="0"/>
                        </a:rPr>
                        <m:t>𝑈</m:t>
                      </m:r>
                      <m:d>
                        <m:dPr>
                          <m:ctrlPr>
                            <a:rPr lang="es-MX" i="1">
                              <a:latin typeface="Cambria Math" panose="02040503050406030204" pitchFamily="18" charset="0"/>
                              <a:ea typeface="Cambria Math" panose="02040503050406030204" pitchFamily="18" charset="0"/>
                            </a:rPr>
                          </m:ctrlPr>
                        </m:dPr>
                        <m:e>
                          <m:sSub>
                            <m:sSubPr>
                              <m:ctrlPr>
                                <a:rPr lang="es-MX" i="1">
                                  <a:latin typeface="Cambria Math" panose="02040503050406030204" pitchFamily="18" charset="0"/>
                                  <a:ea typeface="Cambria Math" panose="02040503050406030204" pitchFamily="18" charset="0"/>
                                </a:rPr>
                              </m:ctrlPr>
                            </m:sSubPr>
                            <m:e>
                              <m:r>
                                <a:rPr lang="es-MX" i="1">
                                  <a:latin typeface="Cambria Math" panose="02040503050406030204" pitchFamily="18" charset="0"/>
                                  <a:ea typeface="Cambria Math" panose="02040503050406030204" pitchFamily="18" charset="0"/>
                                </a:rPr>
                                <m:t>𝐶</m:t>
                              </m:r>
                            </m:e>
                            <m:sub>
                              <m:r>
                                <a:rPr lang="es-MX" i="1">
                                  <a:latin typeface="Cambria Math" panose="02040503050406030204" pitchFamily="18" charset="0"/>
                                  <a:ea typeface="Cambria Math" panose="02040503050406030204" pitchFamily="18" charset="0"/>
                                </a:rPr>
                                <m:t>1</m:t>
                              </m:r>
                            </m:sub>
                          </m:sSub>
                        </m:e>
                      </m:d>
                      <m:r>
                        <a:rPr lang="es-MX" i="1">
                          <a:latin typeface="Cambria Math" panose="02040503050406030204" pitchFamily="18" charset="0"/>
                        </a:rPr>
                        <m:t>+</m:t>
                      </m:r>
                      <m:r>
                        <a:rPr lang="es-MX" i="1">
                          <a:latin typeface="Cambria Math" panose="02040503050406030204" pitchFamily="18" charset="0"/>
                          <a:ea typeface="Cambria Math" panose="02040503050406030204" pitchFamily="18" charset="0"/>
                        </a:rPr>
                        <m:t>𝛽</m:t>
                      </m:r>
                      <m:r>
                        <a:rPr lang="es-MX" i="1">
                          <a:latin typeface="Cambria Math" panose="02040503050406030204" pitchFamily="18" charset="0"/>
                          <a:ea typeface="Cambria Math" panose="02040503050406030204" pitchFamily="18" charset="0"/>
                        </a:rPr>
                        <m:t> </m:t>
                      </m:r>
                      <m:r>
                        <a:rPr lang="es-MX" i="1">
                          <a:latin typeface="Cambria Math" panose="02040503050406030204" pitchFamily="18" charset="0"/>
                          <a:ea typeface="Cambria Math" panose="02040503050406030204" pitchFamily="18" charset="0"/>
                        </a:rPr>
                        <m:t>𝑈</m:t>
                      </m:r>
                      <m:d>
                        <m:dPr>
                          <m:ctrlPr>
                            <a:rPr lang="es-MX" i="1">
                              <a:latin typeface="Cambria Math" panose="02040503050406030204" pitchFamily="18" charset="0"/>
                              <a:ea typeface="Cambria Math" panose="02040503050406030204" pitchFamily="18" charset="0"/>
                            </a:rPr>
                          </m:ctrlPr>
                        </m:dPr>
                        <m:e>
                          <m:sSub>
                            <m:sSubPr>
                              <m:ctrlPr>
                                <a:rPr lang="es-MX" i="1">
                                  <a:latin typeface="Cambria Math" panose="02040503050406030204" pitchFamily="18" charset="0"/>
                                  <a:ea typeface="Cambria Math" panose="02040503050406030204" pitchFamily="18" charset="0"/>
                                </a:rPr>
                              </m:ctrlPr>
                            </m:sSubPr>
                            <m:e>
                              <m:r>
                                <a:rPr lang="es-MX" i="1">
                                  <a:latin typeface="Cambria Math" panose="02040503050406030204" pitchFamily="18" charset="0"/>
                                  <a:ea typeface="Cambria Math" panose="02040503050406030204" pitchFamily="18" charset="0"/>
                                </a:rPr>
                                <m:t>𝐶</m:t>
                              </m:r>
                            </m:e>
                            <m:sub>
                              <m:r>
                                <a:rPr lang="es-MX" i="1">
                                  <a:latin typeface="Cambria Math" panose="02040503050406030204" pitchFamily="18" charset="0"/>
                                  <a:ea typeface="Cambria Math" panose="02040503050406030204" pitchFamily="18" charset="0"/>
                                </a:rPr>
                                <m:t>2</m:t>
                              </m:r>
                            </m:sub>
                          </m:sSub>
                        </m:e>
                      </m:d>
                      <m:r>
                        <a:rPr lang="es-MX"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𝑙𝑛</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𝑙𝑛</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𝐶</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            (3.6)</m:t>
                      </m:r>
                    </m:oMath>
                  </m:oMathPara>
                </a14:m>
                <a:endParaRPr lang="en-US"/>
              </a:p>
            </p:txBody>
          </p:sp>
        </mc:Choice>
        <mc:Fallback>
          <p:sp>
            <p:nvSpPr>
              <p:cNvPr id="3" name="Marcador de contenido 2">
                <a:extLst>
                  <a:ext uri="{FF2B5EF4-FFF2-40B4-BE49-F238E27FC236}">
                    <a16:creationId xmlns:a16="http://schemas.microsoft.com/office/drawing/2014/main" id="{A8E423EF-C38A-A1E9-3278-D57FC6A593A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97E38B3D-0424-9C0D-685C-54D7329E831A}"/>
              </a:ext>
            </a:extLst>
          </p:cNvPr>
          <p:cNvSpPr>
            <a:spLocks noGrp="1"/>
          </p:cNvSpPr>
          <p:nvPr>
            <p:ph type="sldNum" sz="quarter" idx="12"/>
          </p:nvPr>
        </p:nvSpPr>
        <p:spPr/>
        <p:txBody>
          <a:bodyPr/>
          <a:lstStyle/>
          <a:p>
            <a:fld id="{257AB861-08A6-4431-B58F-64BEFFDF70ED}" type="slidenum">
              <a:rPr lang="en-US" smtClean="0"/>
              <a:t>22</a:t>
            </a:fld>
            <a:endParaRPr lang="en-US"/>
          </a:p>
        </p:txBody>
      </p:sp>
    </p:spTree>
    <p:extLst>
      <p:ext uri="{BB962C8B-B14F-4D97-AF65-F5344CB8AC3E}">
        <p14:creationId xmlns:p14="http://schemas.microsoft.com/office/powerpoint/2010/main" val="3018639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7E29E-91DF-4846-8794-E6D11677939F}"/>
              </a:ext>
            </a:extLst>
          </p:cNvPr>
          <p:cNvSpPr>
            <a:spLocks noGrp="1"/>
          </p:cNvSpPr>
          <p:nvPr>
            <p:ph type="title"/>
          </p:nvPr>
        </p:nvSpPr>
        <p:spPr>
          <a:xfrm>
            <a:off x="251791" y="365126"/>
            <a:ext cx="11102009" cy="814318"/>
          </a:xfrm>
        </p:spPr>
        <p:txBody>
          <a:bodyPr>
            <a:normAutofit/>
          </a:bodyPr>
          <a:lstStyle/>
          <a:p>
            <a:r>
              <a:rPr lang="es-MX" sz="3600" b="1">
                <a:solidFill>
                  <a:srgbClr val="870F6D"/>
                </a:solidFill>
              </a:rPr>
              <a:t>Asignando óptimamente el consumo intertemporalmente</a:t>
            </a:r>
            <a:endParaRPr lang="en-US" sz="3600" b="1">
              <a:solidFill>
                <a:srgbClr val="870F6D"/>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D32E6C2-8E11-47D2-802F-4199F24D6BB3}"/>
                  </a:ext>
                </a:extLst>
              </p:cNvPr>
              <p:cNvSpPr>
                <a:spLocks noGrp="1"/>
              </p:cNvSpPr>
              <p:nvPr>
                <p:ph idx="1"/>
              </p:nvPr>
            </p:nvSpPr>
            <p:spPr>
              <a:xfrm>
                <a:off x="718930" y="1179443"/>
                <a:ext cx="10515600" cy="5678557"/>
              </a:xfrm>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func>
                        <m:funcPr>
                          <m:ctrlPr>
                            <a:rPr lang="en-US" sz="2600" i="1" smtClean="0">
                              <a:latin typeface="Cambria Math" panose="02040503050406030204" pitchFamily="18" charset="0"/>
                            </a:rPr>
                          </m:ctrlPr>
                        </m:funcPr>
                        <m:fName>
                          <m:limLow>
                            <m:limLowPr>
                              <m:ctrlPr>
                                <a:rPr lang="en-US" sz="2600" i="1" smtClean="0">
                                  <a:latin typeface="Cambria Math" panose="02040503050406030204" pitchFamily="18" charset="0"/>
                                </a:rPr>
                              </m:ctrlPr>
                            </m:limLowPr>
                            <m:e>
                              <m:r>
                                <m:rPr>
                                  <m:sty m:val="p"/>
                                </m:rPr>
                                <a:rPr lang="en-US" sz="2600" i="0" smtClean="0">
                                  <a:latin typeface="Cambria Math" panose="02040503050406030204" pitchFamily="18" charset="0"/>
                                </a:rPr>
                                <m:t>max</m:t>
                              </m:r>
                            </m:e>
                            <m:lim>
                              <m:sSub>
                                <m:sSubPr>
                                  <m:ctrlPr>
                                    <a:rPr lang="en-US" sz="2600" i="1" smtClean="0">
                                      <a:latin typeface="Cambria Math" panose="02040503050406030204" pitchFamily="18" charset="0"/>
                                    </a:rPr>
                                  </m:ctrlPr>
                                </m:sSubPr>
                                <m:e>
                                  <m:r>
                                    <a:rPr lang="es-MX" sz="2600" b="0" i="1" smtClean="0">
                                      <a:latin typeface="Cambria Math" panose="02040503050406030204" pitchFamily="18" charset="0"/>
                                    </a:rPr>
                                    <m:t>𝐶</m:t>
                                  </m:r>
                                </m:e>
                                <m:sub>
                                  <m:r>
                                    <a:rPr lang="es-MX" sz="2600" b="0" i="1" smtClean="0">
                                      <a:latin typeface="Cambria Math" panose="02040503050406030204" pitchFamily="18" charset="0"/>
                                    </a:rPr>
                                    <m:t>1</m:t>
                                  </m:r>
                                </m:sub>
                              </m:sSub>
                              <m:r>
                                <a:rPr lang="es-MX" sz="2600" b="0" i="1" smtClean="0">
                                  <a:latin typeface="Cambria Math" panose="02040503050406030204" pitchFamily="18" charset="0"/>
                                </a:rPr>
                                <m:t>,</m:t>
                              </m:r>
                              <m:sSub>
                                <m:sSubPr>
                                  <m:ctrlPr>
                                    <a:rPr lang="es-MX" sz="2600" b="0" i="1" smtClean="0">
                                      <a:latin typeface="Cambria Math" panose="02040503050406030204" pitchFamily="18" charset="0"/>
                                    </a:rPr>
                                  </m:ctrlPr>
                                </m:sSubPr>
                                <m:e>
                                  <m:r>
                                    <a:rPr lang="es-MX" sz="2600" b="0" i="1" smtClean="0">
                                      <a:latin typeface="Cambria Math" panose="02040503050406030204" pitchFamily="18" charset="0"/>
                                    </a:rPr>
                                    <m:t>𝐶</m:t>
                                  </m:r>
                                </m:e>
                                <m:sub>
                                  <m:r>
                                    <a:rPr lang="es-MX" sz="2600" b="0" i="1" smtClean="0">
                                      <a:latin typeface="Cambria Math" panose="02040503050406030204" pitchFamily="18" charset="0"/>
                                    </a:rPr>
                                    <m:t>2</m:t>
                                  </m:r>
                                </m:sub>
                              </m:sSub>
                            </m:lim>
                          </m:limLow>
                        </m:fName>
                        <m:e>
                          <m:r>
                            <a:rPr lang="es-MX" sz="2600" b="0" i="1" smtClean="0">
                              <a:latin typeface="Cambria Math" panose="02040503050406030204" pitchFamily="18" charset="0"/>
                            </a:rPr>
                            <m:t>𝑈</m:t>
                          </m:r>
                          <m:d>
                            <m:dPr>
                              <m:ctrlPr>
                                <a:rPr lang="es-MX" sz="2600" b="0" i="1" smtClean="0">
                                  <a:latin typeface="Cambria Math" panose="02040503050406030204" pitchFamily="18" charset="0"/>
                                </a:rPr>
                              </m:ctrlPr>
                            </m:dPr>
                            <m:e>
                              <m:sSub>
                                <m:sSubPr>
                                  <m:ctrlPr>
                                    <a:rPr lang="es-MX" sz="2600" b="0" i="1" smtClean="0">
                                      <a:latin typeface="Cambria Math" panose="02040503050406030204" pitchFamily="18" charset="0"/>
                                    </a:rPr>
                                  </m:ctrlPr>
                                </m:sSubPr>
                                <m:e>
                                  <m:r>
                                    <a:rPr lang="es-MX" sz="2600" b="0" i="1" smtClean="0">
                                      <a:latin typeface="Cambria Math" panose="02040503050406030204" pitchFamily="18" charset="0"/>
                                    </a:rPr>
                                    <m:t>𝐶</m:t>
                                  </m:r>
                                </m:e>
                                <m:sub>
                                  <m:r>
                                    <a:rPr lang="es-MX" sz="2600" b="0" i="1" smtClean="0">
                                      <a:latin typeface="Cambria Math" panose="02040503050406030204" pitchFamily="18" charset="0"/>
                                    </a:rPr>
                                    <m:t>1</m:t>
                                  </m:r>
                                </m:sub>
                              </m:sSub>
                            </m:e>
                          </m:d>
                          <m:r>
                            <a:rPr lang="es-MX" sz="2600" b="0" i="1" smtClean="0">
                              <a:latin typeface="Cambria Math" panose="02040503050406030204" pitchFamily="18" charset="0"/>
                            </a:rPr>
                            <m:t>+</m:t>
                          </m:r>
                          <m:r>
                            <a:rPr lang="es-MX" sz="2600" b="0" i="1" smtClean="0">
                              <a:latin typeface="Cambria Math" panose="02040503050406030204" pitchFamily="18" charset="0"/>
                              <a:ea typeface="Cambria Math" panose="02040503050406030204" pitchFamily="18" charset="0"/>
                            </a:rPr>
                            <m:t>𝛽</m:t>
                          </m:r>
                          <m:r>
                            <a:rPr lang="es-MX" sz="2600" b="0" i="1" smtClean="0">
                              <a:latin typeface="Cambria Math" panose="02040503050406030204" pitchFamily="18" charset="0"/>
                              <a:ea typeface="Cambria Math" panose="02040503050406030204" pitchFamily="18" charset="0"/>
                            </a:rPr>
                            <m:t> </m:t>
                          </m:r>
                          <m:r>
                            <a:rPr lang="es-MX" sz="2600" b="0" i="1" smtClean="0">
                              <a:latin typeface="Cambria Math" panose="02040503050406030204" pitchFamily="18" charset="0"/>
                              <a:ea typeface="Cambria Math" panose="02040503050406030204" pitchFamily="18" charset="0"/>
                            </a:rPr>
                            <m:t>𝑈</m:t>
                          </m:r>
                          <m:d>
                            <m:dPr>
                              <m:ctrlPr>
                                <a:rPr lang="es-MX" sz="2600" b="0" i="1" smtClean="0">
                                  <a:latin typeface="Cambria Math" panose="02040503050406030204" pitchFamily="18" charset="0"/>
                                  <a:ea typeface="Cambria Math" panose="02040503050406030204" pitchFamily="18" charset="0"/>
                                </a:rPr>
                              </m:ctrlPr>
                            </m:dPr>
                            <m:e>
                              <m:sSub>
                                <m:sSubPr>
                                  <m:ctrlPr>
                                    <a:rPr lang="es-MX" sz="2600" b="0" i="1" smtClean="0">
                                      <a:latin typeface="Cambria Math" panose="02040503050406030204" pitchFamily="18" charset="0"/>
                                      <a:ea typeface="Cambria Math" panose="02040503050406030204" pitchFamily="18" charset="0"/>
                                    </a:rPr>
                                  </m:ctrlPr>
                                </m:sSubPr>
                                <m:e>
                                  <m:r>
                                    <a:rPr lang="es-MX" sz="2600" b="0" i="1" smtClean="0">
                                      <a:latin typeface="Cambria Math" panose="02040503050406030204" pitchFamily="18" charset="0"/>
                                      <a:ea typeface="Cambria Math" panose="02040503050406030204" pitchFamily="18" charset="0"/>
                                    </a:rPr>
                                    <m:t>𝐶</m:t>
                                  </m:r>
                                </m:e>
                                <m:sub>
                                  <m:r>
                                    <a:rPr lang="es-MX" sz="2600" b="0" i="1" smtClean="0">
                                      <a:latin typeface="Cambria Math" panose="02040503050406030204" pitchFamily="18" charset="0"/>
                                      <a:ea typeface="Cambria Math" panose="02040503050406030204" pitchFamily="18" charset="0"/>
                                    </a:rPr>
                                    <m:t>2</m:t>
                                  </m:r>
                                </m:sub>
                              </m:sSub>
                            </m:e>
                          </m:d>
                          <m:r>
                            <a:rPr lang="es-MX" sz="2600" b="0" i="1" smtClean="0">
                              <a:latin typeface="Cambria Math" panose="02040503050406030204" pitchFamily="18" charset="0"/>
                              <a:ea typeface="Cambria Math" panose="02040503050406030204" pitchFamily="18" charset="0"/>
                            </a:rPr>
                            <m:t>−</m:t>
                          </m:r>
                          <m:r>
                            <a:rPr lang="es-MX" sz="2600" b="0" i="1" smtClean="0">
                              <a:latin typeface="Cambria Math" panose="02040503050406030204" pitchFamily="18" charset="0"/>
                              <a:ea typeface="Cambria Math" panose="02040503050406030204" pitchFamily="18" charset="0"/>
                            </a:rPr>
                            <m:t>𝜆</m:t>
                          </m:r>
                          <m:d>
                            <m:dPr>
                              <m:begChr m:val="["/>
                              <m:endChr m:val="]"/>
                              <m:ctrlPr>
                                <a:rPr lang="es-MX" sz="2600" b="0" i="1" smtClean="0">
                                  <a:latin typeface="Cambria Math" panose="02040503050406030204" pitchFamily="18" charset="0"/>
                                  <a:ea typeface="Cambria Math" panose="02040503050406030204" pitchFamily="18" charset="0"/>
                                </a:rPr>
                              </m:ctrlPr>
                            </m:dPr>
                            <m:e>
                              <m:sSub>
                                <m:sSubPr>
                                  <m:ctrlPr>
                                    <a:rPr lang="es-MX" sz="2600" b="0" i="1" smtClean="0">
                                      <a:latin typeface="Cambria Math" panose="02040503050406030204" pitchFamily="18" charset="0"/>
                                      <a:ea typeface="Cambria Math" panose="02040503050406030204" pitchFamily="18" charset="0"/>
                                    </a:rPr>
                                  </m:ctrlPr>
                                </m:sSubPr>
                                <m:e>
                                  <m:r>
                                    <a:rPr lang="es-MX" sz="2600" b="0" i="1" smtClean="0">
                                      <a:latin typeface="Cambria Math" panose="02040503050406030204" pitchFamily="18" charset="0"/>
                                      <a:ea typeface="Cambria Math" panose="02040503050406030204" pitchFamily="18" charset="0"/>
                                    </a:rPr>
                                    <m:t>𝐶</m:t>
                                  </m:r>
                                </m:e>
                                <m:sub>
                                  <m:r>
                                    <a:rPr lang="es-MX" sz="2600" b="0" i="1" smtClean="0">
                                      <a:latin typeface="Cambria Math" panose="02040503050406030204" pitchFamily="18" charset="0"/>
                                      <a:ea typeface="Cambria Math" panose="02040503050406030204" pitchFamily="18" charset="0"/>
                                    </a:rPr>
                                    <m:t>1</m:t>
                                  </m:r>
                                </m:sub>
                              </m:sSub>
                              <m:r>
                                <a:rPr lang="es-MX" sz="2600" b="0" i="1" smtClean="0">
                                  <a:latin typeface="Cambria Math" panose="02040503050406030204" pitchFamily="18" charset="0"/>
                                  <a:ea typeface="Cambria Math" panose="02040503050406030204" pitchFamily="18" charset="0"/>
                                </a:rPr>
                                <m:t>+</m:t>
                              </m:r>
                              <m:f>
                                <m:fPr>
                                  <m:ctrlPr>
                                    <a:rPr lang="es-MX" sz="2600" b="0" i="1" smtClean="0">
                                      <a:latin typeface="Cambria Math" panose="02040503050406030204" pitchFamily="18" charset="0"/>
                                      <a:ea typeface="Cambria Math" panose="02040503050406030204" pitchFamily="18" charset="0"/>
                                    </a:rPr>
                                  </m:ctrlPr>
                                </m:fPr>
                                <m:num>
                                  <m:sSub>
                                    <m:sSubPr>
                                      <m:ctrlPr>
                                        <a:rPr lang="es-MX" sz="2600" b="0" i="1" smtClean="0">
                                          <a:latin typeface="Cambria Math" panose="02040503050406030204" pitchFamily="18" charset="0"/>
                                          <a:ea typeface="Cambria Math" panose="02040503050406030204" pitchFamily="18" charset="0"/>
                                        </a:rPr>
                                      </m:ctrlPr>
                                    </m:sSubPr>
                                    <m:e>
                                      <m:r>
                                        <a:rPr lang="es-MX" sz="2600" b="0" i="1" smtClean="0">
                                          <a:latin typeface="Cambria Math" panose="02040503050406030204" pitchFamily="18" charset="0"/>
                                          <a:ea typeface="Cambria Math" panose="02040503050406030204" pitchFamily="18" charset="0"/>
                                        </a:rPr>
                                        <m:t>𝐶</m:t>
                                      </m:r>
                                    </m:e>
                                    <m:sub>
                                      <m:r>
                                        <a:rPr lang="es-MX" sz="2600" b="0" i="1" smtClean="0">
                                          <a:latin typeface="Cambria Math" panose="02040503050406030204" pitchFamily="18" charset="0"/>
                                          <a:ea typeface="Cambria Math" panose="02040503050406030204" pitchFamily="18" charset="0"/>
                                        </a:rPr>
                                        <m:t>2</m:t>
                                      </m:r>
                                    </m:sub>
                                  </m:sSub>
                                </m:num>
                                <m:den>
                                  <m:r>
                                    <a:rPr lang="es-MX" sz="2600" b="0" i="1" smtClean="0">
                                      <a:latin typeface="Cambria Math" panose="02040503050406030204" pitchFamily="18" charset="0"/>
                                      <a:ea typeface="Cambria Math" panose="02040503050406030204" pitchFamily="18" charset="0"/>
                                    </a:rPr>
                                    <m:t>1+</m:t>
                                  </m:r>
                                  <m:sSub>
                                    <m:sSubPr>
                                      <m:ctrlPr>
                                        <a:rPr lang="es-MX" sz="2600" b="0" i="1" smtClean="0">
                                          <a:latin typeface="Cambria Math" panose="02040503050406030204" pitchFamily="18" charset="0"/>
                                          <a:ea typeface="Cambria Math" panose="02040503050406030204" pitchFamily="18" charset="0"/>
                                        </a:rPr>
                                      </m:ctrlPr>
                                    </m:sSubPr>
                                    <m:e>
                                      <m:r>
                                        <a:rPr lang="es-MX" sz="2600" b="0" i="1" smtClean="0">
                                          <a:latin typeface="Cambria Math" panose="02040503050406030204" pitchFamily="18" charset="0"/>
                                          <a:ea typeface="Cambria Math" panose="02040503050406030204" pitchFamily="18" charset="0"/>
                                        </a:rPr>
                                        <m:t>𝑟</m:t>
                                      </m:r>
                                    </m:e>
                                    <m:sub>
                                      <m:r>
                                        <a:rPr lang="es-MX" sz="2600" b="0" i="1" smtClean="0">
                                          <a:latin typeface="Cambria Math" panose="02040503050406030204" pitchFamily="18" charset="0"/>
                                          <a:ea typeface="Cambria Math" panose="02040503050406030204" pitchFamily="18" charset="0"/>
                                        </a:rPr>
                                        <m:t>1</m:t>
                                      </m:r>
                                    </m:sub>
                                  </m:sSub>
                                </m:den>
                              </m:f>
                              <m:r>
                                <a:rPr lang="es-MX" sz="2600" b="0" i="1" smtClean="0">
                                  <a:latin typeface="Cambria Math" panose="02040503050406030204" pitchFamily="18" charset="0"/>
                                  <a:ea typeface="Cambria Math" panose="02040503050406030204" pitchFamily="18" charset="0"/>
                                </a:rPr>
                                <m:t>−</m:t>
                              </m:r>
                              <m:d>
                                <m:dPr>
                                  <m:ctrlPr>
                                    <a:rPr lang="es-MX" sz="2600" b="0" i="1" smtClean="0">
                                      <a:latin typeface="Cambria Math" panose="02040503050406030204" pitchFamily="18" charset="0"/>
                                      <a:ea typeface="Cambria Math" panose="02040503050406030204" pitchFamily="18" charset="0"/>
                                    </a:rPr>
                                  </m:ctrlPr>
                                </m:dPr>
                                <m:e>
                                  <m:r>
                                    <a:rPr lang="es-MX" sz="2600" b="0" i="1" smtClean="0">
                                      <a:latin typeface="Cambria Math" panose="02040503050406030204" pitchFamily="18" charset="0"/>
                                      <a:ea typeface="Cambria Math" panose="02040503050406030204" pitchFamily="18" charset="0"/>
                                    </a:rPr>
                                    <m:t>1+</m:t>
                                  </m:r>
                                  <m:sSub>
                                    <m:sSubPr>
                                      <m:ctrlPr>
                                        <a:rPr lang="es-MX" sz="2600" b="0" i="1" smtClean="0">
                                          <a:latin typeface="Cambria Math" panose="02040503050406030204" pitchFamily="18" charset="0"/>
                                          <a:ea typeface="Cambria Math" panose="02040503050406030204" pitchFamily="18" charset="0"/>
                                        </a:rPr>
                                      </m:ctrlPr>
                                    </m:sSubPr>
                                    <m:e>
                                      <m:r>
                                        <a:rPr lang="es-MX" sz="2600" b="0" i="1" smtClean="0">
                                          <a:latin typeface="Cambria Math" panose="02040503050406030204" pitchFamily="18" charset="0"/>
                                          <a:ea typeface="Cambria Math" panose="02040503050406030204" pitchFamily="18" charset="0"/>
                                        </a:rPr>
                                        <m:t>𝑟</m:t>
                                      </m:r>
                                    </m:e>
                                    <m:sub>
                                      <m:r>
                                        <a:rPr lang="es-MX" sz="2600" b="0" i="1" smtClean="0">
                                          <a:latin typeface="Cambria Math" panose="02040503050406030204" pitchFamily="18" charset="0"/>
                                          <a:ea typeface="Cambria Math" panose="02040503050406030204" pitchFamily="18" charset="0"/>
                                        </a:rPr>
                                        <m:t>0</m:t>
                                      </m:r>
                                    </m:sub>
                                  </m:sSub>
                                </m:e>
                              </m:d>
                              <m:sSubSup>
                                <m:sSubSupPr>
                                  <m:ctrlPr>
                                    <a:rPr lang="es-MX" sz="2600" b="0" i="1" smtClean="0">
                                      <a:latin typeface="Cambria Math" panose="02040503050406030204" pitchFamily="18" charset="0"/>
                                      <a:ea typeface="Cambria Math" panose="02040503050406030204" pitchFamily="18" charset="0"/>
                                    </a:rPr>
                                  </m:ctrlPr>
                                </m:sSubSupPr>
                                <m:e>
                                  <m:r>
                                    <a:rPr lang="es-MX" sz="2600" b="0" i="1" smtClean="0">
                                      <a:latin typeface="Cambria Math" panose="02040503050406030204" pitchFamily="18" charset="0"/>
                                      <a:ea typeface="Cambria Math" panose="02040503050406030204" pitchFamily="18" charset="0"/>
                                    </a:rPr>
                                    <m:t>𝐵</m:t>
                                  </m:r>
                                </m:e>
                                <m:sub>
                                  <m:r>
                                    <a:rPr lang="es-MX" sz="2600" b="0" i="1" smtClean="0">
                                      <a:latin typeface="Cambria Math" panose="02040503050406030204" pitchFamily="18" charset="0"/>
                                      <a:ea typeface="Cambria Math" panose="02040503050406030204" pitchFamily="18" charset="0"/>
                                    </a:rPr>
                                    <m:t>0</m:t>
                                  </m:r>
                                </m:sub>
                                <m:sup>
                                  <m:r>
                                    <a:rPr lang="es-MX" sz="2600" b="0" i="1" smtClean="0">
                                      <a:latin typeface="Cambria Math" panose="02040503050406030204" pitchFamily="18" charset="0"/>
                                      <a:ea typeface="Cambria Math" panose="02040503050406030204" pitchFamily="18" charset="0"/>
                                    </a:rPr>
                                    <m:t>∗</m:t>
                                  </m:r>
                                </m:sup>
                              </m:sSubSup>
                              <m:r>
                                <a:rPr lang="es-MX" sz="2600" b="0" i="1" smtClean="0">
                                  <a:latin typeface="Cambria Math" panose="02040503050406030204" pitchFamily="18" charset="0"/>
                                  <a:ea typeface="Cambria Math" panose="02040503050406030204" pitchFamily="18" charset="0"/>
                                </a:rPr>
                                <m:t>−</m:t>
                              </m:r>
                              <m:sSub>
                                <m:sSubPr>
                                  <m:ctrlPr>
                                    <a:rPr lang="es-MX" sz="2600" b="0" i="1" smtClean="0">
                                      <a:latin typeface="Cambria Math" panose="02040503050406030204" pitchFamily="18" charset="0"/>
                                      <a:ea typeface="Cambria Math" panose="02040503050406030204" pitchFamily="18" charset="0"/>
                                    </a:rPr>
                                  </m:ctrlPr>
                                </m:sSubPr>
                                <m:e>
                                  <m:r>
                                    <a:rPr lang="es-MX" sz="2600" b="0" i="1" smtClean="0">
                                      <a:latin typeface="Cambria Math" panose="02040503050406030204" pitchFamily="18" charset="0"/>
                                      <a:ea typeface="Cambria Math" panose="02040503050406030204" pitchFamily="18" charset="0"/>
                                    </a:rPr>
                                    <m:t>𝑄</m:t>
                                  </m:r>
                                </m:e>
                                <m:sub>
                                  <m:r>
                                    <a:rPr lang="es-MX" sz="2600" b="0" i="1" smtClean="0">
                                      <a:latin typeface="Cambria Math" panose="02040503050406030204" pitchFamily="18" charset="0"/>
                                      <a:ea typeface="Cambria Math" panose="02040503050406030204" pitchFamily="18" charset="0"/>
                                    </a:rPr>
                                    <m:t>1</m:t>
                                  </m:r>
                                </m:sub>
                              </m:sSub>
                              <m:r>
                                <a:rPr lang="es-MX" sz="2600" b="0" i="1" smtClean="0">
                                  <a:latin typeface="Cambria Math" panose="02040503050406030204" pitchFamily="18" charset="0"/>
                                  <a:ea typeface="Cambria Math" panose="02040503050406030204" pitchFamily="18" charset="0"/>
                                </a:rPr>
                                <m:t>−</m:t>
                              </m:r>
                              <m:f>
                                <m:fPr>
                                  <m:ctrlPr>
                                    <a:rPr lang="es-MX" sz="2600" b="0" i="1" smtClean="0">
                                      <a:latin typeface="Cambria Math" panose="02040503050406030204" pitchFamily="18" charset="0"/>
                                      <a:ea typeface="Cambria Math" panose="02040503050406030204" pitchFamily="18" charset="0"/>
                                    </a:rPr>
                                  </m:ctrlPr>
                                </m:fPr>
                                <m:num>
                                  <m:sSub>
                                    <m:sSubPr>
                                      <m:ctrlPr>
                                        <a:rPr lang="es-MX" sz="2600" b="0" i="1" smtClean="0">
                                          <a:latin typeface="Cambria Math" panose="02040503050406030204" pitchFamily="18" charset="0"/>
                                          <a:ea typeface="Cambria Math" panose="02040503050406030204" pitchFamily="18" charset="0"/>
                                        </a:rPr>
                                      </m:ctrlPr>
                                    </m:sSubPr>
                                    <m:e>
                                      <m:r>
                                        <a:rPr lang="es-MX" sz="2600" b="0" i="1" smtClean="0">
                                          <a:latin typeface="Cambria Math" panose="02040503050406030204" pitchFamily="18" charset="0"/>
                                          <a:ea typeface="Cambria Math" panose="02040503050406030204" pitchFamily="18" charset="0"/>
                                        </a:rPr>
                                        <m:t>𝑄</m:t>
                                      </m:r>
                                    </m:e>
                                    <m:sub>
                                      <m:r>
                                        <a:rPr lang="es-MX" sz="2600" b="0" i="1" smtClean="0">
                                          <a:latin typeface="Cambria Math" panose="02040503050406030204" pitchFamily="18" charset="0"/>
                                          <a:ea typeface="Cambria Math" panose="02040503050406030204" pitchFamily="18" charset="0"/>
                                        </a:rPr>
                                        <m:t>2</m:t>
                                      </m:r>
                                    </m:sub>
                                  </m:sSub>
                                </m:num>
                                <m:den>
                                  <m:r>
                                    <a:rPr lang="es-MX" sz="2600" b="0" i="1" smtClean="0">
                                      <a:latin typeface="Cambria Math" panose="02040503050406030204" pitchFamily="18" charset="0"/>
                                      <a:ea typeface="Cambria Math" panose="02040503050406030204" pitchFamily="18" charset="0"/>
                                    </a:rPr>
                                    <m:t>1+</m:t>
                                  </m:r>
                                  <m:sSub>
                                    <m:sSubPr>
                                      <m:ctrlPr>
                                        <a:rPr lang="es-MX" sz="2600" b="0" i="1" smtClean="0">
                                          <a:latin typeface="Cambria Math" panose="02040503050406030204" pitchFamily="18" charset="0"/>
                                          <a:ea typeface="Cambria Math" panose="02040503050406030204" pitchFamily="18" charset="0"/>
                                        </a:rPr>
                                      </m:ctrlPr>
                                    </m:sSubPr>
                                    <m:e>
                                      <m:r>
                                        <a:rPr lang="es-MX" sz="2600" b="0" i="1" smtClean="0">
                                          <a:latin typeface="Cambria Math" panose="02040503050406030204" pitchFamily="18" charset="0"/>
                                          <a:ea typeface="Cambria Math" panose="02040503050406030204" pitchFamily="18" charset="0"/>
                                        </a:rPr>
                                        <m:t>𝑟</m:t>
                                      </m:r>
                                    </m:e>
                                    <m:sub>
                                      <m:r>
                                        <a:rPr lang="es-MX" sz="2600" b="0" i="1" smtClean="0">
                                          <a:latin typeface="Cambria Math" panose="02040503050406030204" pitchFamily="18" charset="0"/>
                                          <a:ea typeface="Cambria Math" panose="02040503050406030204" pitchFamily="18" charset="0"/>
                                        </a:rPr>
                                        <m:t>1</m:t>
                                      </m:r>
                                    </m:sub>
                                  </m:sSub>
                                </m:den>
                              </m:f>
                            </m:e>
                          </m:d>
                        </m:e>
                      </m:func>
                    </m:oMath>
                  </m:oMathPara>
                </a14:m>
                <a:endParaRPr lang="en-US" sz="2600"/>
              </a:p>
              <a:p>
                <a:endParaRPr lang="en-US" sz="2600"/>
              </a:p>
              <a:p>
                <a:pPr marL="0" indent="0">
                  <a:buNone/>
                </a:pPr>
                <a:r>
                  <a:rPr lang="en-US" sz="2600"/>
                  <a:t>F.O.Cs:</a:t>
                </a:r>
              </a:p>
              <a:p>
                <a:pPr marL="0" indent="0">
                  <a:buNone/>
                </a:pPr>
                <a14:m>
                  <m:oMathPara xmlns:m="http://schemas.openxmlformats.org/officeDocument/2006/math">
                    <m:oMathParaPr>
                      <m:jc m:val="centerGroup"/>
                    </m:oMathParaPr>
                    <m:oMath xmlns:m="http://schemas.openxmlformats.org/officeDocument/2006/math">
                      <m:sSup>
                        <m:sSupPr>
                          <m:ctrlPr>
                            <a:rPr lang="en-US" sz="2600" i="1" smtClean="0">
                              <a:latin typeface="Cambria Math" panose="02040503050406030204" pitchFamily="18" charset="0"/>
                            </a:rPr>
                          </m:ctrlPr>
                        </m:sSupPr>
                        <m:e>
                          <m:r>
                            <a:rPr lang="es-MX" sz="2600" b="0" i="1" smtClean="0">
                              <a:latin typeface="Cambria Math" panose="02040503050406030204" pitchFamily="18" charset="0"/>
                            </a:rPr>
                            <m:t>𝑈</m:t>
                          </m:r>
                        </m:e>
                        <m:sup>
                          <m:r>
                            <a:rPr lang="es-MX" sz="2600" b="0" i="1" smtClean="0">
                              <a:latin typeface="Cambria Math" panose="02040503050406030204" pitchFamily="18" charset="0"/>
                            </a:rPr>
                            <m:t>′</m:t>
                          </m:r>
                        </m:sup>
                      </m:sSup>
                      <m:d>
                        <m:dPr>
                          <m:ctrlPr>
                            <a:rPr lang="en-US" sz="2600" i="1" smtClean="0">
                              <a:latin typeface="Cambria Math" panose="02040503050406030204" pitchFamily="18" charset="0"/>
                            </a:rPr>
                          </m:ctrlPr>
                        </m:dPr>
                        <m:e>
                          <m:sSub>
                            <m:sSubPr>
                              <m:ctrlPr>
                                <a:rPr lang="en-US" sz="2600" i="1" smtClean="0">
                                  <a:latin typeface="Cambria Math" panose="02040503050406030204" pitchFamily="18" charset="0"/>
                                </a:rPr>
                              </m:ctrlPr>
                            </m:sSubPr>
                            <m:e>
                              <m:r>
                                <a:rPr lang="es-MX" sz="2600" b="0" i="1" smtClean="0">
                                  <a:latin typeface="Cambria Math" panose="02040503050406030204" pitchFamily="18" charset="0"/>
                                </a:rPr>
                                <m:t>𝐶</m:t>
                              </m:r>
                            </m:e>
                            <m:sub>
                              <m:r>
                                <a:rPr lang="es-MX" sz="2600" b="0" i="1" smtClean="0">
                                  <a:latin typeface="Cambria Math" panose="02040503050406030204" pitchFamily="18" charset="0"/>
                                </a:rPr>
                                <m:t>1</m:t>
                              </m:r>
                            </m:sub>
                          </m:sSub>
                        </m:e>
                      </m:d>
                      <m:r>
                        <a:rPr lang="es-MX" sz="2600" b="0" i="1" smtClean="0">
                          <a:latin typeface="Cambria Math" panose="02040503050406030204" pitchFamily="18" charset="0"/>
                        </a:rPr>
                        <m:t>−</m:t>
                      </m:r>
                      <m:r>
                        <a:rPr lang="es-MX" sz="2600" b="0" i="1" smtClean="0">
                          <a:latin typeface="Cambria Math" panose="02040503050406030204" pitchFamily="18" charset="0"/>
                          <a:ea typeface="Cambria Math" panose="02040503050406030204" pitchFamily="18" charset="0"/>
                        </a:rPr>
                        <m:t>𝜆</m:t>
                      </m:r>
                      <m:r>
                        <a:rPr lang="es-MX" sz="2600" b="0" i="1" smtClean="0">
                          <a:latin typeface="Cambria Math" panose="02040503050406030204" pitchFamily="18" charset="0"/>
                          <a:ea typeface="Cambria Math" panose="02040503050406030204" pitchFamily="18" charset="0"/>
                        </a:rPr>
                        <m:t>=0       </m:t>
                      </m:r>
                      <m:r>
                        <a:rPr lang="en-US" sz="2600" b="0" i="1" smtClean="0">
                          <a:latin typeface="Cambria Math" panose="02040503050406030204" pitchFamily="18" charset="0"/>
                          <a:ea typeface="Cambria Math" panose="02040503050406030204" pitchFamily="18" charset="0"/>
                        </a:rPr>
                        <m:t> </m:t>
                      </m:r>
                    </m:oMath>
                  </m:oMathPara>
                </a14:m>
                <a:endParaRPr lang="en-US" sz="2600"/>
              </a:p>
              <a:p>
                <a:pPr marL="0" indent="0">
                  <a:buNone/>
                </a:pPr>
                <a:endParaRPr lang="en-US" sz="2600"/>
              </a:p>
              <a:p>
                <a:pPr marL="0" indent="0">
                  <a:buNone/>
                </a:pPr>
                <a14:m>
                  <m:oMathPara xmlns:m="http://schemas.openxmlformats.org/officeDocument/2006/math">
                    <m:oMathParaPr>
                      <m:jc m:val="centerGroup"/>
                    </m:oMathParaPr>
                    <m:oMath xmlns:m="http://schemas.openxmlformats.org/officeDocument/2006/math">
                      <m:r>
                        <a:rPr lang="en-US" sz="2600" i="1" smtClean="0">
                          <a:latin typeface="Cambria Math" panose="02040503050406030204" pitchFamily="18" charset="0"/>
                          <a:ea typeface="Cambria Math" panose="02040503050406030204" pitchFamily="18" charset="0"/>
                        </a:rPr>
                        <m:t>𝛽</m:t>
                      </m:r>
                      <m:sSup>
                        <m:sSupPr>
                          <m:ctrlPr>
                            <a:rPr lang="en-US" sz="2600" i="1" smtClean="0">
                              <a:latin typeface="Cambria Math" panose="02040503050406030204" pitchFamily="18" charset="0"/>
                            </a:rPr>
                          </m:ctrlPr>
                        </m:sSupPr>
                        <m:e>
                          <m:r>
                            <a:rPr lang="es-MX" sz="2600" b="0" i="1" smtClean="0">
                              <a:latin typeface="Cambria Math" panose="02040503050406030204" pitchFamily="18" charset="0"/>
                            </a:rPr>
                            <m:t>𝑈</m:t>
                          </m:r>
                        </m:e>
                        <m:sup>
                          <m:r>
                            <a:rPr lang="es-MX" sz="2600" b="0" i="1" smtClean="0">
                              <a:latin typeface="Cambria Math" panose="02040503050406030204" pitchFamily="18" charset="0"/>
                            </a:rPr>
                            <m:t>′</m:t>
                          </m:r>
                        </m:sup>
                      </m:sSup>
                      <m:d>
                        <m:dPr>
                          <m:ctrlPr>
                            <a:rPr lang="en-US" sz="2600" i="1" smtClean="0">
                              <a:latin typeface="Cambria Math" panose="02040503050406030204" pitchFamily="18" charset="0"/>
                            </a:rPr>
                          </m:ctrlPr>
                        </m:dPr>
                        <m:e>
                          <m:sSub>
                            <m:sSubPr>
                              <m:ctrlPr>
                                <a:rPr lang="en-US" sz="2600" i="1" smtClean="0">
                                  <a:latin typeface="Cambria Math" panose="02040503050406030204" pitchFamily="18" charset="0"/>
                                </a:rPr>
                              </m:ctrlPr>
                            </m:sSubPr>
                            <m:e>
                              <m:r>
                                <a:rPr lang="es-MX" sz="2600" b="0" i="1" smtClean="0">
                                  <a:latin typeface="Cambria Math" panose="02040503050406030204" pitchFamily="18" charset="0"/>
                                </a:rPr>
                                <m:t>𝐶</m:t>
                              </m:r>
                            </m:e>
                            <m:sub>
                              <m:r>
                                <a:rPr lang="es-MX" sz="2600" b="0" i="1" smtClean="0">
                                  <a:latin typeface="Cambria Math" panose="02040503050406030204" pitchFamily="18" charset="0"/>
                                </a:rPr>
                                <m:t>2</m:t>
                              </m:r>
                            </m:sub>
                          </m:sSub>
                        </m:e>
                      </m:d>
                      <m:r>
                        <a:rPr lang="es-MX" sz="2600" b="0" i="1" smtClean="0">
                          <a:latin typeface="Cambria Math" panose="02040503050406030204" pitchFamily="18" charset="0"/>
                        </a:rPr>
                        <m:t>−</m:t>
                      </m:r>
                      <m:r>
                        <a:rPr lang="es-MX" sz="2600" b="0" i="1" smtClean="0">
                          <a:latin typeface="Cambria Math" panose="02040503050406030204" pitchFamily="18" charset="0"/>
                          <a:ea typeface="Cambria Math" panose="02040503050406030204" pitchFamily="18" charset="0"/>
                        </a:rPr>
                        <m:t>𝜆</m:t>
                      </m:r>
                      <m:f>
                        <m:fPr>
                          <m:ctrlPr>
                            <a:rPr lang="es-MX" sz="2600" b="0" i="1" smtClean="0">
                              <a:latin typeface="Cambria Math" panose="02040503050406030204" pitchFamily="18" charset="0"/>
                              <a:ea typeface="Cambria Math" panose="02040503050406030204" pitchFamily="18" charset="0"/>
                            </a:rPr>
                          </m:ctrlPr>
                        </m:fPr>
                        <m:num>
                          <m:r>
                            <a:rPr lang="es-MX" sz="2600" b="0" i="1" smtClean="0">
                              <a:latin typeface="Cambria Math" panose="02040503050406030204" pitchFamily="18" charset="0"/>
                              <a:ea typeface="Cambria Math" panose="02040503050406030204" pitchFamily="18" charset="0"/>
                            </a:rPr>
                            <m:t>1</m:t>
                          </m:r>
                        </m:num>
                        <m:den>
                          <m:r>
                            <a:rPr lang="es-MX" sz="2600" b="0" i="1" smtClean="0">
                              <a:latin typeface="Cambria Math" panose="02040503050406030204" pitchFamily="18" charset="0"/>
                              <a:ea typeface="Cambria Math" panose="02040503050406030204" pitchFamily="18" charset="0"/>
                            </a:rPr>
                            <m:t>1+</m:t>
                          </m:r>
                          <m:sSub>
                            <m:sSubPr>
                              <m:ctrlPr>
                                <a:rPr lang="es-MX" sz="2600" b="0" i="1" smtClean="0">
                                  <a:latin typeface="Cambria Math" panose="02040503050406030204" pitchFamily="18" charset="0"/>
                                  <a:ea typeface="Cambria Math" panose="02040503050406030204" pitchFamily="18" charset="0"/>
                                </a:rPr>
                              </m:ctrlPr>
                            </m:sSubPr>
                            <m:e>
                              <m:r>
                                <a:rPr lang="es-MX" sz="2600" b="0" i="1" smtClean="0">
                                  <a:latin typeface="Cambria Math" panose="02040503050406030204" pitchFamily="18" charset="0"/>
                                  <a:ea typeface="Cambria Math" panose="02040503050406030204" pitchFamily="18" charset="0"/>
                                </a:rPr>
                                <m:t>𝑟</m:t>
                              </m:r>
                            </m:e>
                            <m:sub>
                              <m:r>
                                <a:rPr lang="es-MX" sz="2600" b="0" i="1" smtClean="0">
                                  <a:latin typeface="Cambria Math" panose="02040503050406030204" pitchFamily="18" charset="0"/>
                                  <a:ea typeface="Cambria Math" panose="02040503050406030204" pitchFamily="18" charset="0"/>
                                </a:rPr>
                                <m:t>1</m:t>
                              </m:r>
                            </m:sub>
                          </m:sSub>
                        </m:den>
                      </m:f>
                      <m:r>
                        <a:rPr lang="es-MX" sz="2600" b="0" i="1" smtClean="0">
                          <a:latin typeface="Cambria Math" panose="02040503050406030204" pitchFamily="18" charset="0"/>
                          <a:ea typeface="Cambria Math" panose="02040503050406030204" pitchFamily="18" charset="0"/>
                        </a:rPr>
                        <m:t>=0  </m:t>
                      </m:r>
                      <m:r>
                        <a:rPr lang="en-US" sz="2600" b="0" i="1" smtClean="0">
                          <a:latin typeface="Cambria Math" panose="02040503050406030204" pitchFamily="18" charset="0"/>
                          <a:ea typeface="Cambria Math" panose="02040503050406030204" pitchFamily="18" charset="0"/>
                        </a:rPr>
                        <m:t>  </m:t>
                      </m:r>
                      <m:r>
                        <a:rPr lang="es-MX" sz="2600" b="0" i="1" smtClean="0">
                          <a:latin typeface="Cambria Math" panose="02040503050406030204" pitchFamily="18" charset="0"/>
                          <a:ea typeface="Cambria Math" panose="02040503050406030204" pitchFamily="18" charset="0"/>
                        </a:rPr>
                        <m:t>   </m:t>
                      </m:r>
                    </m:oMath>
                  </m:oMathPara>
                </a14:m>
                <a:endParaRPr lang="en-US" sz="2600"/>
              </a:p>
              <a:p>
                <a:pPr marL="0" indent="0">
                  <a:buNone/>
                </a:pPr>
                <a:endParaRPr lang="en-US" sz="2600"/>
              </a:p>
              <a:p>
                <a:pPr marL="0" indent="0">
                  <a:buNone/>
                </a:pPr>
                <a:r>
                  <a:rPr lang="en-US" sz="2600" err="1"/>
                  <a:t>Despejando</a:t>
                </a:r>
                <a:r>
                  <a:rPr lang="en-US" sz="2600"/>
                  <a:t> </a:t>
                </a:r>
                <a14:m>
                  <m:oMath xmlns:m="http://schemas.openxmlformats.org/officeDocument/2006/math">
                    <m:r>
                      <a:rPr lang="en-US" sz="2600" i="1" smtClean="0">
                        <a:latin typeface="Cambria Math" panose="02040503050406030204" pitchFamily="18" charset="0"/>
                        <a:ea typeface="Cambria Math" panose="02040503050406030204" pitchFamily="18" charset="0"/>
                      </a:rPr>
                      <m:t>𝜆</m:t>
                    </m:r>
                  </m:oMath>
                </a14:m>
                <a:r>
                  <a:rPr lang="en-US" sz="2600"/>
                  <a:t> tanto </a:t>
                </a:r>
                <a:r>
                  <a:rPr lang="en-US" sz="2600" err="1"/>
                  <a:t>en</a:t>
                </a:r>
                <a:r>
                  <a:rPr lang="en-US" sz="2600"/>
                  <a:t> 5 </a:t>
                </a:r>
                <a:r>
                  <a:rPr lang="en-US" sz="2600" err="1"/>
                  <a:t>como</a:t>
                </a:r>
                <a:r>
                  <a:rPr lang="en-US" sz="2600"/>
                  <a:t> </a:t>
                </a:r>
                <a:r>
                  <a:rPr lang="en-US" sz="2600" err="1"/>
                  <a:t>en</a:t>
                </a:r>
                <a:r>
                  <a:rPr lang="en-US" sz="2600"/>
                  <a:t> 6 e </a:t>
                </a:r>
                <a:r>
                  <a:rPr lang="en-US" sz="2600" err="1"/>
                  <a:t>igualando</a:t>
                </a:r>
                <a:r>
                  <a:rPr lang="en-US" sz="2600"/>
                  <a:t>:</a:t>
                </a:r>
              </a:p>
              <a:p>
                <a:pPr marL="0" indent="0">
                  <a:buNone/>
                </a:pPr>
                <a:endParaRPr lang="en-US" sz="2600"/>
              </a:p>
              <a:p>
                <a:pPr marL="0" indent="0">
                  <a:buNone/>
                </a:pPr>
                <a14:m>
                  <m:oMathPara xmlns:m="http://schemas.openxmlformats.org/officeDocument/2006/math">
                    <m:oMathParaPr>
                      <m:jc m:val="centerGroup"/>
                    </m:oMathParaPr>
                    <m:oMath xmlns:m="http://schemas.openxmlformats.org/officeDocument/2006/math">
                      <m:sSup>
                        <m:sSupPr>
                          <m:ctrlPr>
                            <a:rPr lang="en-US" sz="2600" i="1" smtClean="0">
                              <a:latin typeface="Cambria Math" panose="02040503050406030204" pitchFamily="18" charset="0"/>
                            </a:rPr>
                          </m:ctrlPr>
                        </m:sSupPr>
                        <m:e>
                          <m:r>
                            <a:rPr lang="es-MX" sz="2600" b="0" i="1" smtClean="0">
                              <a:latin typeface="Cambria Math" panose="02040503050406030204" pitchFamily="18" charset="0"/>
                            </a:rPr>
                            <m:t>𝑈</m:t>
                          </m:r>
                        </m:e>
                        <m:sup>
                          <m:r>
                            <a:rPr lang="es-MX" sz="2600" b="0" i="1" smtClean="0">
                              <a:latin typeface="Cambria Math" panose="02040503050406030204" pitchFamily="18" charset="0"/>
                            </a:rPr>
                            <m:t>′</m:t>
                          </m:r>
                        </m:sup>
                      </m:sSup>
                      <m:d>
                        <m:dPr>
                          <m:ctrlPr>
                            <a:rPr lang="en-US" sz="2600" i="1" smtClean="0">
                              <a:latin typeface="Cambria Math" panose="02040503050406030204" pitchFamily="18" charset="0"/>
                            </a:rPr>
                          </m:ctrlPr>
                        </m:dPr>
                        <m:e>
                          <m:sSub>
                            <m:sSubPr>
                              <m:ctrlPr>
                                <a:rPr lang="en-US" sz="2600" i="1" smtClean="0">
                                  <a:latin typeface="Cambria Math" panose="02040503050406030204" pitchFamily="18" charset="0"/>
                                </a:rPr>
                              </m:ctrlPr>
                            </m:sSubPr>
                            <m:e>
                              <m:r>
                                <a:rPr lang="es-MX" sz="2600" b="0" i="1" smtClean="0">
                                  <a:latin typeface="Cambria Math" panose="02040503050406030204" pitchFamily="18" charset="0"/>
                                </a:rPr>
                                <m:t>𝐶</m:t>
                              </m:r>
                            </m:e>
                            <m:sub>
                              <m:r>
                                <a:rPr lang="es-MX" sz="2600" b="0" i="1" smtClean="0">
                                  <a:latin typeface="Cambria Math" panose="02040503050406030204" pitchFamily="18" charset="0"/>
                                </a:rPr>
                                <m:t>1</m:t>
                              </m:r>
                            </m:sub>
                          </m:sSub>
                        </m:e>
                      </m:d>
                      <m:r>
                        <a:rPr lang="es-MX" sz="2600" b="0" i="1" smtClean="0">
                          <a:latin typeface="Cambria Math" panose="02040503050406030204" pitchFamily="18" charset="0"/>
                        </a:rPr>
                        <m:t>= </m:t>
                      </m:r>
                      <m:d>
                        <m:dPr>
                          <m:ctrlPr>
                            <a:rPr lang="es-MX" sz="2600" b="0" i="1" smtClean="0">
                              <a:latin typeface="Cambria Math" panose="02040503050406030204" pitchFamily="18" charset="0"/>
                            </a:rPr>
                          </m:ctrlPr>
                        </m:dPr>
                        <m:e>
                          <m:r>
                            <a:rPr lang="es-MX" sz="2600" b="0" i="1" smtClean="0">
                              <a:latin typeface="Cambria Math" panose="02040503050406030204" pitchFamily="18" charset="0"/>
                            </a:rPr>
                            <m:t>1+</m:t>
                          </m:r>
                          <m:sSub>
                            <m:sSubPr>
                              <m:ctrlPr>
                                <a:rPr lang="es-MX" sz="2600" b="0" i="1" smtClean="0">
                                  <a:latin typeface="Cambria Math" panose="02040503050406030204" pitchFamily="18" charset="0"/>
                                </a:rPr>
                              </m:ctrlPr>
                            </m:sSubPr>
                            <m:e>
                              <m:r>
                                <a:rPr lang="es-MX" sz="2600" b="0" i="1" smtClean="0">
                                  <a:latin typeface="Cambria Math" panose="02040503050406030204" pitchFamily="18" charset="0"/>
                                </a:rPr>
                                <m:t>𝑟</m:t>
                              </m:r>
                            </m:e>
                            <m:sub>
                              <m:r>
                                <a:rPr lang="es-MX" sz="2600" b="0" i="1" smtClean="0">
                                  <a:latin typeface="Cambria Math" panose="02040503050406030204" pitchFamily="18" charset="0"/>
                                </a:rPr>
                                <m:t>1</m:t>
                              </m:r>
                            </m:sub>
                          </m:sSub>
                        </m:e>
                      </m:d>
                      <m:r>
                        <a:rPr lang="es-MX" sz="2600" b="0" i="1" smtClean="0">
                          <a:latin typeface="Cambria Math" panose="02040503050406030204" pitchFamily="18" charset="0"/>
                        </a:rPr>
                        <m:t> </m:t>
                      </m:r>
                      <m:r>
                        <a:rPr lang="es-MX" sz="2600" b="0" i="1" smtClean="0">
                          <a:latin typeface="Cambria Math" panose="02040503050406030204" pitchFamily="18" charset="0"/>
                          <a:ea typeface="Cambria Math" panose="02040503050406030204" pitchFamily="18" charset="0"/>
                        </a:rPr>
                        <m:t>𝛽</m:t>
                      </m:r>
                      <m:sSup>
                        <m:sSupPr>
                          <m:ctrlPr>
                            <a:rPr lang="en-US" sz="2600" i="1" smtClean="0">
                              <a:latin typeface="Cambria Math" panose="02040503050406030204" pitchFamily="18" charset="0"/>
                            </a:rPr>
                          </m:ctrlPr>
                        </m:sSupPr>
                        <m:e>
                          <m:r>
                            <a:rPr lang="es-MX" sz="2600" b="0" i="1" smtClean="0">
                              <a:latin typeface="Cambria Math" panose="02040503050406030204" pitchFamily="18" charset="0"/>
                            </a:rPr>
                            <m:t>𝑈</m:t>
                          </m:r>
                        </m:e>
                        <m:sup>
                          <m:r>
                            <a:rPr lang="es-MX" sz="2600" b="0" i="1" smtClean="0">
                              <a:latin typeface="Cambria Math" panose="02040503050406030204" pitchFamily="18" charset="0"/>
                            </a:rPr>
                            <m:t>′</m:t>
                          </m:r>
                        </m:sup>
                      </m:sSup>
                      <m:d>
                        <m:dPr>
                          <m:ctrlPr>
                            <a:rPr lang="en-US" sz="2600" i="1" smtClean="0">
                              <a:latin typeface="Cambria Math" panose="02040503050406030204" pitchFamily="18" charset="0"/>
                            </a:rPr>
                          </m:ctrlPr>
                        </m:dPr>
                        <m:e>
                          <m:sSub>
                            <m:sSubPr>
                              <m:ctrlPr>
                                <a:rPr lang="en-US" sz="2600" i="1" smtClean="0">
                                  <a:latin typeface="Cambria Math" panose="02040503050406030204" pitchFamily="18" charset="0"/>
                                </a:rPr>
                              </m:ctrlPr>
                            </m:sSubPr>
                            <m:e>
                              <m:r>
                                <a:rPr lang="es-MX" sz="2600" b="0" i="1" smtClean="0">
                                  <a:latin typeface="Cambria Math" panose="02040503050406030204" pitchFamily="18" charset="0"/>
                                </a:rPr>
                                <m:t>𝐶</m:t>
                              </m:r>
                            </m:e>
                            <m:sub>
                              <m:r>
                                <a:rPr lang="es-MX" sz="2600" b="0" i="1" smtClean="0">
                                  <a:latin typeface="Cambria Math" panose="02040503050406030204" pitchFamily="18" charset="0"/>
                                </a:rPr>
                                <m:t>2</m:t>
                              </m:r>
                            </m:sub>
                          </m:sSub>
                        </m:e>
                      </m:d>
                      <m:r>
                        <a:rPr lang="es-MX" sz="2600" b="0" i="1" smtClean="0">
                          <a:latin typeface="Cambria Math" panose="02040503050406030204" pitchFamily="18" charset="0"/>
                        </a:rPr>
                        <m:t>      </m:t>
                      </m:r>
                    </m:oMath>
                  </m:oMathPara>
                </a14:m>
                <a:endParaRPr lang="en-US" sz="2600"/>
              </a:p>
              <a:p>
                <a:pPr marL="0" indent="0">
                  <a:buNone/>
                </a:pPr>
                <a:r>
                  <a:rPr lang="en-US" sz="2600"/>
                  <a:t>O:</a:t>
                </a:r>
              </a:p>
              <a:p>
                <a:pPr marL="0" indent="0">
                  <a:buNone/>
                </a:pPr>
                <a14:m>
                  <m:oMathPara xmlns:m="http://schemas.openxmlformats.org/officeDocument/2006/math">
                    <m:oMathParaPr>
                      <m:jc m:val="centerGroup"/>
                    </m:oMathParaPr>
                    <m:oMath xmlns:m="http://schemas.openxmlformats.org/officeDocument/2006/math">
                      <m:r>
                        <a:rPr lang="es-MX" sz="2600" b="0" i="1" smtClean="0">
                          <a:solidFill>
                            <a:schemeClr val="tx1"/>
                          </a:solidFill>
                          <a:latin typeface="Cambria Math" panose="02040503050406030204" pitchFamily="18" charset="0"/>
                        </a:rPr>
                        <m:t>− </m:t>
                      </m:r>
                      <m:f>
                        <m:fPr>
                          <m:ctrlPr>
                            <a:rPr lang="es-MX" sz="2600" b="0" i="1" smtClean="0">
                              <a:solidFill>
                                <a:schemeClr val="tx1"/>
                              </a:solidFill>
                              <a:latin typeface="Cambria Math" panose="02040503050406030204" pitchFamily="18" charset="0"/>
                            </a:rPr>
                          </m:ctrlPr>
                        </m:fPr>
                        <m:num>
                          <m:sSup>
                            <m:sSupPr>
                              <m:ctrlPr>
                                <a:rPr lang="es-MX" sz="2600" b="0" i="1" smtClean="0">
                                  <a:solidFill>
                                    <a:schemeClr val="tx1"/>
                                  </a:solidFill>
                                  <a:latin typeface="Cambria Math" panose="02040503050406030204" pitchFamily="18" charset="0"/>
                                </a:rPr>
                              </m:ctrlPr>
                            </m:sSupPr>
                            <m:e>
                              <m:r>
                                <a:rPr lang="es-MX" sz="2600" b="0" i="1" smtClean="0">
                                  <a:solidFill>
                                    <a:schemeClr val="tx1"/>
                                  </a:solidFill>
                                  <a:latin typeface="Cambria Math" panose="02040503050406030204" pitchFamily="18" charset="0"/>
                                </a:rPr>
                                <m:t>𝑈</m:t>
                              </m:r>
                            </m:e>
                            <m:sup>
                              <m:r>
                                <a:rPr lang="es-MX" sz="2600" b="0" i="1" smtClean="0">
                                  <a:solidFill>
                                    <a:schemeClr val="tx1"/>
                                  </a:solidFill>
                                  <a:latin typeface="Cambria Math" panose="02040503050406030204" pitchFamily="18" charset="0"/>
                                </a:rPr>
                                <m:t>′</m:t>
                              </m:r>
                            </m:sup>
                          </m:sSup>
                          <m:d>
                            <m:dPr>
                              <m:ctrlPr>
                                <a:rPr lang="es-MX" sz="2600" b="0" i="1" smtClean="0">
                                  <a:solidFill>
                                    <a:schemeClr val="tx1"/>
                                  </a:solidFill>
                                  <a:latin typeface="Cambria Math" panose="02040503050406030204" pitchFamily="18" charset="0"/>
                                </a:rPr>
                              </m:ctrlPr>
                            </m:dPr>
                            <m:e>
                              <m:sSub>
                                <m:sSubPr>
                                  <m:ctrlPr>
                                    <a:rPr lang="es-MX" sz="2600" b="0" i="1" smtClean="0">
                                      <a:solidFill>
                                        <a:schemeClr val="tx1"/>
                                      </a:solidFill>
                                      <a:latin typeface="Cambria Math" panose="02040503050406030204" pitchFamily="18" charset="0"/>
                                    </a:rPr>
                                  </m:ctrlPr>
                                </m:sSubPr>
                                <m:e>
                                  <m:r>
                                    <a:rPr lang="es-MX" sz="2600" b="0" i="1" smtClean="0">
                                      <a:solidFill>
                                        <a:schemeClr val="tx1"/>
                                      </a:solidFill>
                                      <a:latin typeface="Cambria Math" panose="02040503050406030204" pitchFamily="18" charset="0"/>
                                    </a:rPr>
                                    <m:t>𝐶</m:t>
                                  </m:r>
                                </m:e>
                                <m:sub>
                                  <m:r>
                                    <a:rPr lang="es-MX" sz="2600" b="0" i="1" smtClean="0">
                                      <a:solidFill>
                                        <a:schemeClr val="tx1"/>
                                      </a:solidFill>
                                      <a:latin typeface="Cambria Math" panose="02040503050406030204" pitchFamily="18" charset="0"/>
                                    </a:rPr>
                                    <m:t>1</m:t>
                                  </m:r>
                                </m:sub>
                              </m:sSub>
                            </m:e>
                          </m:d>
                        </m:num>
                        <m:den>
                          <m:r>
                            <a:rPr lang="es-MX" sz="2600" b="0" i="1" smtClean="0">
                              <a:solidFill>
                                <a:schemeClr val="tx1"/>
                              </a:solidFill>
                              <a:latin typeface="Cambria Math" panose="02040503050406030204" pitchFamily="18" charset="0"/>
                              <a:ea typeface="Cambria Math" panose="02040503050406030204" pitchFamily="18" charset="0"/>
                            </a:rPr>
                            <m:t>𝛽</m:t>
                          </m:r>
                          <m:r>
                            <a:rPr lang="es-MX" sz="2600" b="0" i="1" smtClean="0">
                              <a:solidFill>
                                <a:schemeClr val="tx1"/>
                              </a:solidFill>
                              <a:latin typeface="Cambria Math" panose="02040503050406030204" pitchFamily="18" charset="0"/>
                              <a:ea typeface="Cambria Math" panose="02040503050406030204" pitchFamily="18" charset="0"/>
                            </a:rPr>
                            <m:t> </m:t>
                          </m:r>
                          <m:sSup>
                            <m:sSupPr>
                              <m:ctrlPr>
                                <a:rPr lang="es-MX" sz="2600" b="0" i="1" smtClean="0">
                                  <a:solidFill>
                                    <a:schemeClr val="tx1"/>
                                  </a:solidFill>
                                  <a:latin typeface="Cambria Math" panose="02040503050406030204" pitchFamily="18" charset="0"/>
                                  <a:ea typeface="Cambria Math" panose="02040503050406030204" pitchFamily="18" charset="0"/>
                                </a:rPr>
                              </m:ctrlPr>
                            </m:sSupPr>
                            <m:e>
                              <m:r>
                                <a:rPr lang="es-MX" sz="2600" b="0" i="1" smtClean="0">
                                  <a:solidFill>
                                    <a:schemeClr val="tx1"/>
                                  </a:solidFill>
                                  <a:latin typeface="Cambria Math" panose="02040503050406030204" pitchFamily="18" charset="0"/>
                                  <a:ea typeface="Cambria Math" panose="02040503050406030204" pitchFamily="18" charset="0"/>
                                </a:rPr>
                                <m:t>𝑈</m:t>
                              </m:r>
                            </m:e>
                            <m:sup>
                              <m:r>
                                <a:rPr lang="es-MX" sz="2600" b="0" i="1" smtClean="0">
                                  <a:solidFill>
                                    <a:schemeClr val="tx1"/>
                                  </a:solidFill>
                                  <a:latin typeface="Cambria Math" panose="02040503050406030204" pitchFamily="18" charset="0"/>
                                  <a:ea typeface="Cambria Math" panose="02040503050406030204" pitchFamily="18" charset="0"/>
                                </a:rPr>
                                <m:t>′</m:t>
                              </m:r>
                            </m:sup>
                          </m:sSup>
                          <m:d>
                            <m:dPr>
                              <m:ctrlPr>
                                <a:rPr lang="es-MX" sz="2600" b="0" i="1" smtClean="0">
                                  <a:solidFill>
                                    <a:schemeClr val="tx1"/>
                                  </a:solidFill>
                                  <a:latin typeface="Cambria Math" panose="02040503050406030204" pitchFamily="18" charset="0"/>
                                  <a:ea typeface="Cambria Math" panose="02040503050406030204" pitchFamily="18" charset="0"/>
                                </a:rPr>
                              </m:ctrlPr>
                            </m:dPr>
                            <m:e>
                              <m:sSub>
                                <m:sSubPr>
                                  <m:ctrlPr>
                                    <a:rPr lang="es-MX" sz="2600" b="0" i="1" smtClean="0">
                                      <a:solidFill>
                                        <a:schemeClr val="tx1"/>
                                      </a:solidFill>
                                      <a:latin typeface="Cambria Math" panose="02040503050406030204" pitchFamily="18" charset="0"/>
                                      <a:ea typeface="Cambria Math" panose="02040503050406030204" pitchFamily="18" charset="0"/>
                                    </a:rPr>
                                  </m:ctrlPr>
                                </m:sSubPr>
                                <m:e>
                                  <m:r>
                                    <a:rPr lang="es-MX" sz="2600" b="0" i="1" smtClean="0">
                                      <a:solidFill>
                                        <a:schemeClr val="tx1"/>
                                      </a:solidFill>
                                      <a:latin typeface="Cambria Math" panose="02040503050406030204" pitchFamily="18" charset="0"/>
                                      <a:ea typeface="Cambria Math" panose="02040503050406030204" pitchFamily="18" charset="0"/>
                                    </a:rPr>
                                    <m:t>𝐶</m:t>
                                  </m:r>
                                </m:e>
                                <m:sub>
                                  <m:r>
                                    <a:rPr lang="es-MX" sz="2600" b="0" i="1" smtClean="0">
                                      <a:solidFill>
                                        <a:schemeClr val="tx1"/>
                                      </a:solidFill>
                                      <a:latin typeface="Cambria Math" panose="02040503050406030204" pitchFamily="18" charset="0"/>
                                      <a:ea typeface="Cambria Math" panose="02040503050406030204" pitchFamily="18" charset="0"/>
                                    </a:rPr>
                                    <m:t>2</m:t>
                                  </m:r>
                                </m:sub>
                              </m:sSub>
                            </m:e>
                          </m:d>
                        </m:den>
                      </m:f>
                      <m:r>
                        <a:rPr lang="es-MX" sz="2600" b="0" i="1" smtClean="0">
                          <a:solidFill>
                            <a:schemeClr val="tx1"/>
                          </a:solidFill>
                          <a:latin typeface="Cambria Math" panose="02040503050406030204" pitchFamily="18" charset="0"/>
                          <a:ea typeface="Cambria Math" panose="02040503050406030204" pitchFamily="18" charset="0"/>
                        </a:rPr>
                        <m:t>=−</m:t>
                      </m:r>
                      <m:d>
                        <m:dPr>
                          <m:ctrlPr>
                            <a:rPr lang="es-MX" sz="2600" b="0" i="1" smtClean="0">
                              <a:solidFill>
                                <a:schemeClr val="tx1"/>
                              </a:solidFill>
                              <a:latin typeface="Cambria Math" panose="02040503050406030204" pitchFamily="18" charset="0"/>
                            </a:rPr>
                          </m:ctrlPr>
                        </m:dPr>
                        <m:e>
                          <m:r>
                            <a:rPr lang="es-MX" sz="2600" b="0" i="1" smtClean="0">
                              <a:solidFill>
                                <a:schemeClr val="tx1"/>
                              </a:solidFill>
                              <a:latin typeface="Cambria Math" panose="02040503050406030204" pitchFamily="18" charset="0"/>
                            </a:rPr>
                            <m:t>1+</m:t>
                          </m:r>
                          <m:sSub>
                            <m:sSubPr>
                              <m:ctrlPr>
                                <a:rPr lang="es-MX" sz="2600" b="0" i="1" smtClean="0">
                                  <a:solidFill>
                                    <a:schemeClr val="tx1"/>
                                  </a:solidFill>
                                  <a:latin typeface="Cambria Math" panose="02040503050406030204" pitchFamily="18" charset="0"/>
                                </a:rPr>
                              </m:ctrlPr>
                            </m:sSubPr>
                            <m:e>
                              <m:r>
                                <a:rPr lang="es-MX" sz="2600" b="0" i="1" smtClean="0">
                                  <a:solidFill>
                                    <a:schemeClr val="tx1"/>
                                  </a:solidFill>
                                  <a:latin typeface="Cambria Math" panose="02040503050406030204" pitchFamily="18" charset="0"/>
                                </a:rPr>
                                <m:t>𝑟</m:t>
                              </m:r>
                            </m:e>
                            <m:sub>
                              <m:r>
                                <a:rPr lang="es-MX" sz="2600" b="0" i="1" smtClean="0">
                                  <a:solidFill>
                                    <a:schemeClr val="tx1"/>
                                  </a:solidFill>
                                  <a:latin typeface="Cambria Math" panose="02040503050406030204" pitchFamily="18" charset="0"/>
                                </a:rPr>
                                <m:t>1</m:t>
                              </m:r>
                            </m:sub>
                          </m:sSub>
                        </m:e>
                      </m:d>
                      <m:r>
                        <a:rPr lang="es-MX" sz="2600" b="0" i="1" smtClean="0">
                          <a:latin typeface="Cambria Math" panose="02040503050406030204" pitchFamily="18" charset="0"/>
                        </a:rPr>
                        <m:t>        (</m:t>
                      </m:r>
                      <m:r>
                        <a:rPr lang="en-US" sz="2600" b="0" i="1" smtClean="0">
                          <a:latin typeface="Cambria Math" panose="02040503050406030204" pitchFamily="18" charset="0"/>
                        </a:rPr>
                        <m:t>3.9</m:t>
                      </m:r>
                      <m:r>
                        <a:rPr lang="es-MX" sz="2600" b="0" i="1" smtClean="0">
                          <a:latin typeface="Cambria Math" panose="02040503050406030204" pitchFamily="18" charset="0"/>
                        </a:rPr>
                        <m:t>)</m:t>
                      </m:r>
                    </m:oMath>
                  </m:oMathPara>
                </a14:m>
                <a:endParaRPr lang="en-US" sz="2600"/>
              </a:p>
              <a:p>
                <a:pPr marL="0" indent="0">
                  <a:buNone/>
                </a:pPr>
                <a:endParaRPr lang="en-US"/>
              </a:p>
            </p:txBody>
          </p:sp>
        </mc:Choice>
        <mc:Fallback>
          <p:sp>
            <p:nvSpPr>
              <p:cNvPr id="3" name="Content Placeholder 2">
                <a:extLst>
                  <a:ext uri="{FF2B5EF4-FFF2-40B4-BE49-F238E27FC236}">
                    <a16:creationId xmlns:a16="http://schemas.microsoft.com/office/drawing/2014/main" id="{6D32E6C2-8E11-47D2-802F-4199F24D6BB3}"/>
                  </a:ext>
                </a:extLst>
              </p:cNvPr>
              <p:cNvSpPr>
                <a:spLocks noGrp="1" noRot="1" noChangeAspect="1" noMove="1" noResize="1" noEditPoints="1" noAdjustHandles="1" noChangeArrowheads="1" noChangeShapeType="1" noTextEdit="1"/>
              </p:cNvSpPr>
              <p:nvPr>
                <p:ph idx="1"/>
              </p:nvPr>
            </p:nvSpPr>
            <p:spPr>
              <a:xfrm>
                <a:off x="718930" y="1179443"/>
                <a:ext cx="10515600" cy="5678557"/>
              </a:xfrm>
              <a:blipFill>
                <a:blip r:embed="rId2"/>
                <a:stretch>
                  <a:fillRect l="-928"/>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B2B60E5D-3898-4181-9465-01C882EB1BCE}"/>
              </a:ext>
            </a:extLst>
          </p:cNvPr>
          <p:cNvSpPr/>
          <p:nvPr/>
        </p:nvSpPr>
        <p:spPr>
          <a:xfrm>
            <a:off x="3445564" y="5857460"/>
            <a:ext cx="3856383" cy="861391"/>
          </a:xfrm>
          <a:prstGeom prst="roundRect">
            <a:avLst/>
          </a:prstGeom>
          <a:no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C34A72A-3816-49EF-9A12-B26EB96F5E5C}"/>
              </a:ext>
            </a:extLst>
          </p:cNvPr>
          <p:cNvSpPr/>
          <p:nvPr/>
        </p:nvSpPr>
        <p:spPr>
          <a:xfrm>
            <a:off x="9652558" y="5426763"/>
            <a:ext cx="1820511" cy="8613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400">
                <a:solidFill>
                  <a:srgbClr val="FF0000"/>
                </a:solidFill>
              </a:rPr>
              <a:t> Ecuación de Euler</a:t>
            </a:r>
            <a:endParaRPr lang="en-US" sz="2400">
              <a:solidFill>
                <a:schemeClr val="tx1"/>
              </a:solidFill>
            </a:endParaRPr>
          </a:p>
        </p:txBody>
      </p:sp>
      <p:cxnSp>
        <p:nvCxnSpPr>
          <p:cNvPr id="7" name="Straight Arrow Connector 6">
            <a:extLst>
              <a:ext uri="{FF2B5EF4-FFF2-40B4-BE49-F238E27FC236}">
                <a16:creationId xmlns:a16="http://schemas.microsoft.com/office/drawing/2014/main" id="{BBA94881-2BEB-4741-9BB0-D1DE8D57CA03}"/>
              </a:ext>
            </a:extLst>
          </p:cNvPr>
          <p:cNvCxnSpPr/>
          <p:nvPr/>
        </p:nvCxnSpPr>
        <p:spPr>
          <a:xfrm flipH="1">
            <a:off x="8229600" y="5857460"/>
            <a:ext cx="1272209" cy="43069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D20CD8C1-4258-4FD8-BD16-AB741902474A}"/>
              </a:ext>
            </a:extLst>
          </p:cNvPr>
          <p:cNvCxnSpPr>
            <a:cxnSpLocks/>
          </p:cNvCxnSpPr>
          <p:nvPr/>
        </p:nvCxnSpPr>
        <p:spPr>
          <a:xfrm flipH="1" flipV="1">
            <a:off x="8229600" y="5426763"/>
            <a:ext cx="1272209" cy="30849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456F49AD-0DF2-4244-9B7A-FF747006BEF2}"/>
              </a:ext>
            </a:extLst>
          </p:cNvPr>
          <p:cNvSpPr>
            <a:spLocks noGrp="1"/>
          </p:cNvSpPr>
          <p:nvPr>
            <p:ph type="sldNum" sz="quarter" idx="12"/>
          </p:nvPr>
        </p:nvSpPr>
        <p:spPr/>
        <p:txBody>
          <a:bodyPr/>
          <a:lstStyle/>
          <a:p>
            <a:fld id="{257AB861-08A6-4431-B58F-64BEFFDF70ED}" type="slidenum">
              <a:rPr lang="en-US" smtClean="0"/>
              <a:t>23</a:t>
            </a:fld>
            <a:endParaRPr lang="en-US"/>
          </a:p>
        </p:txBody>
      </p:sp>
    </p:spTree>
    <p:extLst>
      <p:ext uri="{BB962C8B-B14F-4D97-AF65-F5344CB8AC3E}">
        <p14:creationId xmlns:p14="http://schemas.microsoft.com/office/powerpoint/2010/main" val="2664832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2FE63C8-6292-4CF6-A04C-6B711A12415E}"/>
                  </a:ext>
                </a:extLst>
              </p:cNvPr>
              <p:cNvSpPr>
                <a:spLocks noGrp="1"/>
              </p:cNvSpPr>
              <p:nvPr>
                <p:ph sz="half" idx="1"/>
              </p:nvPr>
            </p:nvSpPr>
            <p:spPr>
              <a:xfrm>
                <a:off x="96078" y="3270111"/>
                <a:ext cx="4369904" cy="957332"/>
              </a:xfrm>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r>
                        <a:rPr lang="es-MX" sz="2400" i="1" smtClean="0">
                          <a:latin typeface="Cambria Math" panose="02040503050406030204" pitchFamily="18" charset="0"/>
                        </a:rPr>
                        <m:t>− </m:t>
                      </m:r>
                      <m:f>
                        <m:fPr>
                          <m:ctrlPr>
                            <a:rPr lang="es-MX" sz="2400" i="1">
                              <a:latin typeface="Cambria Math" panose="02040503050406030204" pitchFamily="18" charset="0"/>
                            </a:rPr>
                          </m:ctrlPr>
                        </m:fPr>
                        <m:num>
                          <m:sSup>
                            <m:sSupPr>
                              <m:ctrlPr>
                                <a:rPr lang="es-MX" sz="2400" i="1">
                                  <a:latin typeface="Cambria Math" panose="02040503050406030204" pitchFamily="18" charset="0"/>
                                </a:rPr>
                              </m:ctrlPr>
                            </m:sSupPr>
                            <m:e>
                              <m:r>
                                <a:rPr lang="es-MX" sz="2400" i="1">
                                  <a:latin typeface="Cambria Math" panose="02040503050406030204" pitchFamily="18" charset="0"/>
                                </a:rPr>
                                <m:t>𝑈</m:t>
                              </m:r>
                            </m:e>
                            <m:sup>
                              <m:r>
                                <a:rPr lang="es-MX" sz="2400" i="1">
                                  <a:latin typeface="Cambria Math" panose="02040503050406030204" pitchFamily="18" charset="0"/>
                                </a:rPr>
                                <m:t>′</m:t>
                              </m:r>
                            </m:sup>
                          </m:sSup>
                          <m:d>
                            <m:dPr>
                              <m:ctrlPr>
                                <a:rPr lang="es-MX" sz="2400" i="1">
                                  <a:latin typeface="Cambria Math" panose="02040503050406030204" pitchFamily="18" charset="0"/>
                                </a:rPr>
                              </m:ctrlPr>
                            </m:dPr>
                            <m:e>
                              <m:sSub>
                                <m:sSubPr>
                                  <m:ctrlPr>
                                    <a:rPr lang="es-MX"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1</m:t>
                                  </m:r>
                                </m:sub>
                              </m:sSub>
                            </m:e>
                          </m:d>
                        </m:num>
                        <m:den>
                          <m:r>
                            <a:rPr lang="es-MX" sz="2400" i="1">
                              <a:latin typeface="Cambria Math" panose="02040503050406030204" pitchFamily="18" charset="0"/>
                              <a:ea typeface="Cambria Math" panose="02040503050406030204" pitchFamily="18" charset="0"/>
                            </a:rPr>
                            <m:t>𝛽</m:t>
                          </m:r>
                          <m:r>
                            <a:rPr lang="es-MX" sz="2400" i="1">
                              <a:latin typeface="Cambria Math" panose="02040503050406030204" pitchFamily="18" charset="0"/>
                              <a:ea typeface="Cambria Math" panose="02040503050406030204" pitchFamily="18" charset="0"/>
                            </a:rPr>
                            <m:t> </m:t>
                          </m:r>
                          <m:sSup>
                            <m:sSupPr>
                              <m:ctrlPr>
                                <a:rPr lang="es-MX" sz="2400" i="1">
                                  <a:latin typeface="Cambria Math" panose="02040503050406030204" pitchFamily="18" charset="0"/>
                                  <a:ea typeface="Cambria Math" panose="02040503050406030204" pitchFamily="18" charset="0"/>
                                </a:rPr>
                              </m:ctrlPr>
                            </m:sSupPr>
                            <m:e>
                              <m:r>
                                <a:rPr lang="es-MX" sz="2400" i="1">
                                  <a:latin typeface="Cambria Math" panose="02040503050406030204" pitchFamily="18" charset="0"/>
                                  <a:ea typeface="Cambria Math" panose="02040503050406030204" pitchFamily="18" charset="0"/>
                                </a:rPr>
                                <m:t>𝑈</m:t>
                              </m:r>
                            </m:e>
                            <m:sup>
                              <m:r>
                                <a:rPr lang="es-MX" sz="2400" i="1">
                                  <a:latin typeface="Cambria Math" panose="02040503050406030204" pitchFamily="18" charset="0"/>
                                  <a:ea typeface="Cambria Math" panose="02040503050406030204" pitchFamily="18" charset="0"/>
                                </a:rPr>
                                <m:t>′</m:t>
                              </m:r>
                            </m:sup>
                          </m:sSup>
                          <m:d>
                            <m:dPr>
                              <m:ctrlPr>
                                <a:rPr lang="es-MX" sz="2400" i="1">
                                  <a:latin typeface="Cambria Math" panose="02040503050406030204" pitchFamily="18" charset="0"/>
                                  <a:ea typeface="Cambria Math" panose="02040503050406030204" pitchFamily="18" charset="0"/>
                                </a:rPr>
                              </m:ctrlPr>
                            </m:dPr>
                            <m:e>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𝐶</m:t>
                                  </m:r>
                                </m:e>
                                <m:sub>
                                  <m:r>
                                    <a:rPr lang="es-MX" sz="2400" i="1">
                                      <a:latin typeface="Cambria Math" panose="02040503050406030204" pitchFamily="18" charset="0"/>
                                      <a:ea typeface="Cambria Math" panose="02040503050406030204" pitchFamily="18" charset="0"/>
                                    </a:rPr>
                                    <m:t>2</m:t>
                                  </m:r>
                                </m:sub>
                              </m:sSub>
                            </m:e>
                          </m:d>
                        </m:den>
                      </m:f>
                      <m:r>
                        <a:rPr lang="es-MX" sz="2400" i="1">
                          <a:latin typeface="Cambria Math" panose="02040503050406030204" pitchFamily="18" charset="0"/>
                          <a:ea typeface="Cambria Math" panose="02040503050406030204" pitchFamily="18" charset="0"/>
                        </a:rPr>
                        <m:t>=−</m:t>
                      </m:r>
                      <m:d>
                        <m:dPr>
                          <m:ctrlPr>
                            <a:rPr lang="es-MX" sz="2400" i="1">
                              <a:latin typeface="Cambria Math" panose="02040503050406030204" pitchFamily="18" charset="0"/>
                            </a:rPr>
                          </m:ctrlPr>
                        </m:dPr>
                        <m:e>
                          <m:r>
                            <a:rPr lang="es-MX" sz="2400" i="1">
                              <a:latin typeface="Cambria Math" panose="02040503050406030204" pitchFamily="18" charset="0"/>
                            </a:rPr>
                            <m:t>1+</m:t>
                          </m:r>
                          <m:sSub>
                            <m:sSubPr>
                              <m:ctrlPr>
                                <a:rPr lang="es-MX" sz="2400" i="1">
                                  <a:latin typeface="Cambria Math" panose="02040503050406030204" pitchFamily="18" charset="0"/>
                                </a:rPr>
                              </m:ctrlPr>
                            </m:sSubPr>
                            <m:e>
                              <m:r>
                                <a:rPr lang="es-MX" sz="2400" i="1">
                                  <a:latin typeface="Cambria Math" panose="02040503050406030204" pitchFamily="18" charset="0"/>
                                </a:rPr>
                                <m:t>𝑟</m:t>
                              </m:r>
                            </m:e>
                            <m:sub>
                              <m:r>
                                <a:rPr lang="es-MX" sz="2400" i="1">
                                  <a:latin typeface="Cambria Math" panose="02040503050406030204" pitchFamily="18" charset="0"/>
                                </a:rPr>
                                <m:t>1</m:t>
                              </m:r>
                            </m:sub>
                          </m:sSub>
                        </m:e>
                      </m:d>
                      <m:r>
                        <a:rPr lang="es-MX" sz="2400" i="1">
                          <a:latin typeface="Cambria Math" panose="02040503050406030204" pitchFamily="18" charset="0"/>
                        </a:rPr>
                        <m:t>        (</m:t>
                      </m:r>
                      <m:r>
                        <a:rPr lang="en-US" sz="2400" b="0" i="1" smtClean="0">
                          <a:latin typeface="Cambria Math" panose="02040503050406030204" pitchFamily="18" charset="0"/>
                        </a:rPr>
                        <m:t>3.9</m:t>
                      </m:r>
                      <m:r>
                        <a:rPr lang="es-MX" sz="2400" i="1">
                          <a:latin typeface="Cambria Math" panose="02040503050406030204" pitchFamily="18" charset="0"/>
                        </a:rPr>
                        <m:t>)</m:t>
                      </m:r>
                    </m:oMath>
                  </m:oMathPara>
                </a14:m>
                <a:endParaRPr lang="en-US" sz="2400"/>
              </a:p>
              <a:p>
                <a:endParaRPr lang="en-US"/>
              </a:p>
            </p:txBody>
          </p:sp>
        </mc:Choice>
        <mc:Fallback>
          <p:sp>
            <p:nvSpPr>
              <p:cNvPr id="3" name="Content Placeholder 2">
                <a:extLst>
                  <a:ext uri="{FF2B5EF4-FFF2-40B4-BE49-F238E27FC236}">
                    <a16:creationId xmlns:a16="http://schemas.microsoft.com/office/drawing/2014/main" id="{D2FE63C8-6292-4CF6-A04C-6B711A12415E}"/>
                  </a:ext>
                </a:extLst>
              </p:cNvPr>
              <p:cNvSpPr>
                <a:spLocks noGrp="1" noRot="1" noChangeAspect="1" noMove="1" noResize="1" noEditPoints="1" noAdjustHandles="1" noChangeArrowheads="1" noChangeShapeType="1" noTextEdit="1"/>
              </p:cNvSpPr>
              <p:nvPr>
                <p:ph sz="half" idx="1"/>
              </p:nvPr>
            </p:nvSpPr>
            <p:spPr>
              <a:xfrm>
                <a:off x="96078" y="3270111"/>
                <a:ext cx="4369904" cy="957332"/>
              </a:xfrm>
              <a:blipFill>
                <a:blip r:embed="rId2"/>
                <a:stretch>
                  <a:fillRect/>
                </a:stretch>
              </a:blipFill>
            </p:spPr>
            <p:txBody>
              <a:bodyPr/>
              <a:lstStyle/>
              <a:p>
                <a:r>
                  <a:rPr lang="en-US">
                    <a:noFill/>
                  </a:rPr>
                  <a:t> </a:t>
                </a:r>
              </a:p>
            </p:txBody>
          </p:sp>
        </mc:Fallback>
      </mc:AlternateContent>
      <p:pic>
        <p:nvPicPr>
          <p:cNvPr id="5" name="Content Placeholder 4">
            <a:extLst>
              <a:ext uri="{FF2B5EF4-FFF2-40B4-BE49-F238E27FC236}">
                <a16:creationId xmlns:a16="http://schemas.microsoft.com/office/drawing/2014/main" id="{A43573F6-923B-4F0F-AD6D-238ADC31AFD3}"/>
              </a:ext>
            </a:extLst>
          </p:cNvPr>
          <p:cNvPicPr>
            <a:picLocks noGrp="1" noChangeAspect="1"/>
          </p:cNvPicPr>
          <p:nvPr>
            <p:ph sz="half" idx="2"/>
          </p:nvPr>
        </p:nvPicPr>
        <p:blipFill>
          <a:blip r:embed="rId3"/>
          <a:stretch>
            <a:fillRect/>
          </a:stretch>
        </p:blipFill>
        <p:spPr>
          <a:xfrm>
            <a:off x="4701552" y="688197"/>
            <a:ext cx="7261848" cy="5481605"/>
          </a:xfrm>
          <a:prstGeom prst="rect">
            <a:avLst/>
          </a:prstGeom>
        </p:spPr>
      </p:pic>
      <p:sp>
        <p:nvSpPr>
          <p:cNvPr id="6" name="Oval 5">
            <a:extLst>
              <a:ext uri="{FF2B5EF4-FFF2-40B4-BE49-F238E27FC236}">
                <a16:creationId xmlns:a16="http://schemas.microsoft.com/office/drawing/2014/main" id="{BCA126F2-260A-4D1E-9629-257C05A95C8C}"/>
              </a:ext>
            </a:extLst>
          </p:cNvPr>
          <p:cNvSpPr/>
          <p:nvPr/>
        </p:nvSpPr>
        <p:spPr>
          <a:xfrm>
            <a:off x="8332476" y="4227443"/>
            <a:ext cx="625994" cy="66260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15F8D310-6EE3-4314-95F9-29E7388F4B83}"/>
              </a:ext>
            </a:extLst>
          </p:cNvPr>
          <p:cNvSpPr/>
          <p:nvPr/>
        </p:nvSpPr>
        <p:spPr>
          <a:xfrm>
            <a:off x="96078" y="3126456"/>
            <a:ext cx="3504333" cy="1244642"/>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6E1A5A22-F2D3-44B5-ADE0-D7CB7F88A241}"/>
              </a:ext>
            </a:extLst>
          </p:cNvPr>
          <p:cNvSpPr>
            <a:spLocks noGrp="1"/>
          </p:cNvSpPr>
          <p:nvPr>
            <p:ph type="sldNum" sz="quarter" idx="12"/>
          </p:nvPr>
        </p:nvSpPr>
        <p:spPr/>
        <p:txBody>
          <a:bodyPr/>
          <a:lstStyle/>
          <a:p>
            <a:fld id="{257AB861-08A6-4431-B58F-64BEFFDF70ED}" type="slidenum">
              <a:rPr lang="en-US" smtClean="0"/>
              <a:t>24</a:t>
            </a:fld>
            <a:endParaRPr lang="en-US"/>
          </a:p>
        </p:txBody>
      </p:sp>
      <p:sp>
        <p:nvSpPr>
          <p:cNvPr id="4" name="Arrow: Right 3">
            <a:hlinkClick r:id="rId4" action="ppaction://hlinksldjump"/>
            <a:extLst>
              <a:ext uri="{FF2B5EF4-FFF2-40B4-BE49-F238E27FC236}">
                <a16:creationId xmlns:a16="http://schemas.microsoft.com/office/drawing/2014/main" id="{BDEA4F78-47F2-4FF6-A2CB-4FDCAF03A023}"/>
              </a:ext>
            </a:extLst>
          </p:cNvPr>
          <p:cNvSpPr/>
          <p:nvPr/>
        </p:nvSpPr>
        <p:spPr>
          <a:xfrm rot="10800000">
            <a:off x="978568" y="2380122"/>
            <a:ext cx="529390" cy="4331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7088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CEC227-AFB2-449C-8E44-CEE1B88B33B7}"/>
              </a:ext>
            </a:extLst>
          </p:cNvPr>
          <p:cNvSpPr>
            <a:spLocks noGrp="1"/>
          </p:cNvSpPr>
          <p:nvPr>
            <p:ph type="title"/>
          </p:nvPr>
        </p:nvSpPr>
        <p:spPr>
          <a:xfrm>
            <a:off x="838200" y="365125"/>
            <a:ext cx="10515600" cy="1495759"/>
          </a:xfrm>
        </p:spPr>
        <p:txBody>
          <a:bodyPr>
            <a:normAutofit fontScale="90000"/>
          </a:bodyPr>
          <a:lstStyle/>
          <a:p>
            <a:r>
              <a:rPr lang="es-MX">
                <a:solidFill>
                  <a:srgbClr val="870F6D"/>
                </a:solidFill>
              </a:rPr>
              <a:t>Supuesto adicional: paridad de tasa de interés (suponemos que hay movilidad internacional perfecta de capitales)</a:t>
            </a:r>
            <a:endParaRPr lang="en-US">
              <a:solidFill>
                <a:srgbClr val="870F6D"/>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7CB3603-F6CA-4C0B-80E4-1D4F5A1E408B}"/>
                  </a:ext>
                </a:extLst>
              </p:cNvPr>
              <p:cNvSpPr>
                <a:spLocks noGrp="1"/>
              </p:cNvSpPr>
              <p:nvPr>
                <p:ph idx="1"/>
              </p:nvPr>
            </p:nvSpPr>
            <p:spPr>
              <a:xfrm>
                <a:off x="838200" y="3624596"/>
                <a:ext cx="10515600" cy="798305"/>
              </a:xfrm>
            </p:spPr>
            <p:txBody>
              <a:bodyPr/>
              <a:lstStyle/>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𝑟</m:t>
                      </m:r>
                      <m:r>
                        <a:rPr lang="es-MX" b="0" i="1" smtClean="0">
                          <a:latin typeface="Cambria Math" panose="02040503050406030204" pitchFamily="18" charset="0"/>
                        </a:rPr>
                        <m:t>= </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𝑟</m:t>
                          </m:r>
                        </m:e>
                        <m:sup>
                          <m:r>
                            <a:rPr lang="es-MX" b="0" i="1" smtClean="0">
                              <a:latin typeface="Cambria Math" panose="02040503050406030204" pitchFamily="18" charset="0"/>
                            </a:rPr>
                            <m:t>∗</m:t>
                          </m:r>
                        </m:sup>
                      </m:sSup>
                      <m:r>
                        <a:rPr lang="es-MX" b="0" i="1" smtClean="0">
                          <a:latin typeface="Cambria Math" panose="02040503050406030204" pitchFamily="18" charset="0"/>
                        </a:rPr>
                        <m:t>             </m:t>
                      </m:r>
                    </m:oMath>
                  </m:oMathPara>
                </a14:m>
                <a:endParaRPr lang="en-US"/>
              </a:p>
            </p:txBody>
          </p:sp>
        </mc:Choice>
        <mc:Fallback>
          <p:sp>
            <p:nvSpPr>
              <p:cNvPr id="3" name="Content Placeholder 2">
                <a:extLst>
                  <a:ext uri="{FF2B5EF4-FFF2-40B4-BE49-F238E27FC236}">
                    <a16:creationId xmlns:a16="http://schemas.microsoft.com/office/drawing/2014/main" id="{97CB3603-F6CA-4C0B-80E4-1D4F5A1E408B}"/>
                  </a:ext>
                </a:extLst>
              </p:cNvPr>
              <p:cNvSpPr>
                <a:spLocks noGrp="1" noRot="1" noChangeAspect="1" noMove="1" noResize="1" noEditPoints="1" noAdjustHandles="1" noChangeArrowheads="1" noChangeShapeType="1" noTextEdit="1"/>
              </p:cNvSpPr>
              <p:nvPr>
                <p:ph idx="1"/>
              </p:nvPr>
            </p:nvSpPr>
            <p:spPr>
              <a:xfrm>
                <a:off x="838200" y="3624596"/>
                <a:ext cx="10515600" cy="798305"/>
              </a:xfrm>
              <a:blipFill>
                <a:blip r:embed="rId2"/>
                <a:stretch>
                  <a:fillRect/>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2478AE6A-009B-4385-ADDD-49153DBA5090}"/>
              </a:ext>
            </a:extLst>
          </p:cNvPr>
          <p:cNvSpPr>
            <a:spLocks noGrp="1"/>
          </p:cNvSpPr>
          <p:nvPr>
            <p:ph type="sldNum" sz="quarter" idx="12"/>
          </p:nvPr>
        </p:nvSpPr>
        <p:spPr/>
        <p:txBody>
          <a:bodyPr/>
          <a:lstStyle/>
          <a:p>
            <a:fld id="{257AB861-08A6-4431-B58F-64BEFFDF70ED}" type="slidenum">
              <a:rPr lang="en-US" smtClean="0"/>
              <a:t>25</a:t>
            </a:fld>
            <a:endParaRPr lang="en-US"/>
          </a:p>
        </p:txBody>
      </p:sp>
    </p:spTree>
    <p:extLst>
      <p:ext uri="{BB962C8B-B14F-4D97-AF65-F5344CB8AC3E}">
        <p14:creationId xmlns:p14="http://schemas.microsoft.com/office/powerpoint/2010/main" val="1821543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9B71A-70AD-4733-A70D-5CA97DD2AEA2}"/>
              </a:ext>
            </a:extLst>
          </p:cNvPr>
          <p:cNvSpPr>
            <a:spLocks noGrp="1"/>
          </p:cNvSpPr>
          <p:nvPr>
            <p:ph type="title"/>
          </p:nvPr>
        </p:nvSpPr>
        <p:spPr>
          <a:xfrm>
            <a:off x="745435" y="0"/>
            <a:ext cx="10515600" cy="946840"/>
          </a:xfrm>
        </p:spPr>
        <p:txBody>
          <a:bodyPr/>
          <a:lstStyle/>
          <a:p>
            <a:r>
              <a:rPr lang="es-MX" b="1">
                <a:solidFill>
                  <a:srgbClr val="870F6D"/>
                </a:solidFill>
              </a:rPr>
              <a:t>Equilibrio el la economía pequeña y abierta</a:t>
            </a:r>
            <a:endParaRPr lang="en-US" b="1">
              <a:solidFill>
                <a:srgbClr val="870F6D"/>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000BEE-32D7-47EF-B98F-688C436A3ADF}"/>
                  </a:ext>
                </a:extLst>
              </p:cNvPr>
              <p:cNvSpPr>
                <a:spLocks noGrp="1"/>
              </p:cNvSpPr>
              <p:nvPr>
                <p:ph idx="1"/>
              </p:nvPr>
            </p:nvSpPr>
            <p:spPr>
              <a:xfrm>
                <a:off x="487367" y="946840"/>
                <a:ext cx="10515600" cy="5911160"/>
              </a:xfrm>
            </p:spPr>
            <p:txBody>
              <a:bodyPr>
                <a:noAutofit/>
              </a:bodyPr>
              <a:lstStyle/>
              <a:p>
                <a:pPr marL="0" indent="0">
                  <a:buNone/>
                </a:pPr>
                <a:r>
                  <a:rPr lang="es-ES" sz="2400"/>
                  <a:t>El equilibrio es entonces una sendero </a:t>
                </a:r>
                <a:r>
                  <a:rPr lang="es-ES" sz="2400" err="1"/>
                  <a:t>intertemporal</a:t>
                </a:r>
                <a:r>
                  <a:rPr lang="es-ES" sz="2400"/>
                  <a:t> de consumo </a:t>
                </a:r>
                <a14:m>
                  <m:oMath xmlns:m="http://schemas.openxmlformats.org/officeDocument/2006/math">
                    <m:sSub>
                      <m:sSubPr>
                        <m:ctrlPr>
                          <a:rPr lang="es-ES" sz="2400" i="1" smtClean="0">
                            <a:solidFill>
                              <a:srgbClr val="870F6D"/>
                            </a:solidFill>
                            <a:latin typeface="Cambria Math" panose="02040503050406030204" pitchFamily="18" charset="0"/>
                          </a:rPr>
                        </m:ctrlPr>
                      </m:sSubPr>
                      <m:e>
                        <m:r>
                          <a:rPr lang="es-MX" sz="2400" b="0" i="1" smtClean="0">
                            <a:solidFill>
                              <a:srgbClr val="870F6D"/>
                            </a:solidFill>
                            <a:latin typeface="Cambria Math" panose="02040503050406030204" pitchFamily="18" charset="0"/>
                          </a:rPr>
                          <m:t>(</m:t>
                        </m:r>
                        <m:r>
                          <a:rPr lang="es-MX" sz="2400" b="0" i="1" smtClean="0">
                            <a:solidFill>
                              <a:srgbClr val="870F6D"/>
                            </a:solidFill>
                            <a:latin typeface="Cambria Math" panose="02040503050406030204" pitchFamily="18" charset="0"/>
                          </a:rPr>
                          <m:t>𝐶</m:t>
                        </m:r>
                      </m:e>
                      <m:sub>
                        <m:r>
                          <a:rPr lang="es-MX" sz="2400" b="0" i="1" smtClean="0">
                            <a:solidFill>
                              <a:srgbClr val="870F6D"/>
                            </a:solidFill>
                            <a:latin typeface="Cambria Math" panose="02040503050406030204" pitchFamily="18" charset="0"/>
                          </a:rPr>
                          <m:t>1</m:t>
                        </m:r>
                      </m:sub>
                    </m:sSub>
                    <m:r>
                      <a:rPr lang="es-MX" sz="2400" b="0" i="1" smtClean="0">
                        <a:latin typeface="Cambria Math" panose="02040503050406030204" pitchFamily="18" charset="0"/>
                      </a:rPr>
                      <m:t>,</m:t>
                    </m:r>
                    <m:sSub>
                      <m:sSubPr>
                        <m:ctrlPr>
                          <a:rPr lang="es-MX" sz="2400" b="0" i="1" smtClean="0">
                            <a:solidFill>
                              <a:srgbClr val="870F6D"/>
                            </a:solidFill>
                            <a:latin typeface="Cambria Math" panose="02040503050406030204" pitchFamily="18" charset="0"/>
                          </a:rPr>
                        </m:ctrlPr>
                      </m:sSubPr>
                      <m:e>
                        <m:r>
                          <a:rPr lang="es-MX" sz="2400" b="0" i="1" smtClean="0">
                            <a:solidFill>
                              <a:srgbClr val="870F6D"/>
                            </a:solidFill>
                            <a:latin typeface="Cambria Math" panose="02040503050406030204" pitchFamily="18" charset="0"/>
                          </a:rPr>
                          <m:t>𝐶</m:t>
                        </m:r>
                      </m:e>
                      <m:sub>
                        <m:r>
                          <a:rPr lang="es-MX" sz="2400" b="0" i="1" smtClean="0">
                            <a:solidFill>
                              <a:srgbClr val="870F6D"/>
                            </a:solidFill>
                            <a:latin typeface="Cambria Math" panose="02040503050406030204" pitchFamily="18" charset="0"/>
                          </a:rPr>
                          <m:t>2</m:t>
                        </m:r>
                      </m:sub>
                    </m:sSub>
                    <m:r>
                      <a:rPr lang="es-MX" sz="2400" b="0" i="1" smtClean="0">
                        <a:latin typeface="Cambria Math" panose="02040503050406030204" pitchFamily="18" charset="0"/>
                      </a:rPr>
                      <m:t>)</m:t>
                    </m:r>
                  </m:oMath>
                </a14:m>
                <a:r>
                  <a:rPr lang="es-ES" sz="2400"/>
                  <a:t> y una tasa de interés </a:t>
                </a:r>
                <a14:m>
                  <m:oMath xmlns:m="http://schemas.openxmlformats.org/officeDocument/2006/math">
                    <m:sSub>
                      <m:sSubPr>
                        <m:ctrlPr>
                          <a:rPr lang="es-ES" sz="2400" i="1" smtClean="0">
                            <a:solidFill>
                              <a:srgbClr val="870F6D"/>
                            </a:solidFill>
                            <a:latin typeface="Cambria Math" panose="02040503050406030204" pitchFamily="18" charset="0"/>
                          </a:rPr>
                        </m:ctrlPr>
                      </m:sSubPr>
                      <m:e>
                        <m:r>
                          <a:rPr lang="es-MX" sz="2400" b="0" i="1" smtClean="0">
                            <a:solidFill>
                              <a:srgbClr val="870F6D"/>
                            </a:solidFill>
                            <a:latin typeface="Cambria Math" panose="02040503050406030204" pitchFamily="18" charset="0"/>
                          </a:rPr>
                          <m:t>𝑟</m:t>
                        </m:r>
                      </m:e>
                      <m:sub>
                        <m:r>
                          <a:rPr lang="es-MX" sz="2400" b="0" i="1" smtClean="0">
                            <a:solidFill>
                              <a:srgbClr val="870F6D"/>
                            </a:solidFill>
                            <a:latin typeface="Cambria Math" panose="02040503050406030204" pitchFamily="18" charset="0"/>
                          </a:rPr>
                          <m:t>1</m:t>
                        </m:r>
                      </m:sub>
                    </m:sSub>
                  </m:oMath>
                </a14:m>
                <a:r>
                  <a:rPr lang="es-ES" sz="2400"/>
                  <a:t> que satisfacen:</a:t>
                </a:r>
              </a:p>
              <a:p>
                <a:r>
                  <a:rPr lang="es-ES" sz="2400"/>
                  <a:t>la restricción Presupuestaria Intertemporal</a:t>
                </a:r>
              </a:p>
              <a:p>
                <a:r>
                  <a:rPr lang="es-ES" sz="2400"/>
                  <a:t>la ecuación de Euler </a:t>
                </a:r>
              </a:p>
              <a:p>
                <a:r>
                  <a:rPr lang="es-ES" sz="2400"/>
                  <a:t>la condición de paridad de tasa de interés </a:t>
                </a:r>
              </a:p>
              <a:p>
                <a:pPr marL="0" indent="0">
                  <a:buNone/>
                </a:pPr>
                <a:endParaRPr lang="es-ES" sz="240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1</m:t>
                          </m:r>
                        </m:sub>
                      </m:sSub>
                      <m:r>
                        <a:rPr lang="es-MX" sz="2400" i="1">
                          <a:latin typeface="Cambria Math" panose="02040503050406030204" pitchFamily="18" charset="0"/>
                        </a:rPr>
                        <m:t>+</m:t>
                      </m:r>
                      <m:f>
                        <m:fPr>
                          <m:ctrlPr>
                            <a:rPr lang="es-MX" sz="2400" i="1">
                              <a:latin typeface="Cambria Math" panose="02040503050406030204" pitchFamily="18" charset="0"/>
                            </a:rPr>
                          </m:ctrlPr>
                        </m:fPr>
                        <m:num>
                          <m:sSub>
                            <m:sSubPr>
                              <m:ctrlPr>
                                <a:rPr lang="es-MX"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2</m:t>
                              </m:r>
                            </m:sub>
                          </m:sSub>
                        </m:num>
                        <m:den>
                          <m:r>
                            <a:rPr lang="es-MX" sz="2400" i="1">
                              <a:latin typeface="Cambria Math" panose="02040503050406030204" pitchFamily="18" charset="0"/>
                            </a:rPr>
                            <m:t>1+</m:t>
                          </m:r>
                          <m:sSub>
                            <m:sSubPr>
                              <m:ctrlPr>
                                <a:rPr lang="es-MX" sz="2400" i="1">
                                  <a:latin typeface="Cambria Math" panose="02040503050406030204" pitchFamily="18" charset="0"/>
                                </a:rPr>
                              </m:ctrlPr>
                            </m:sSubPr>
                            <m:e>
                              <m:r>
                                <a:rPr lang="es-MX" sz="2400" i="1">
                                  <a:latin typeface="Cambria Math" panose="02040503050406030204" pitchFamily="18" charset="0"/>
                                </a:rPr>
                                <m:t>𝑟</m:t>
                              </m:r>
                            </m:e>
                            <m:sub>
                              <m:r>
                                <a:rPr lang="es-MX" sz="2400" i="1">
                                  <a:latin typeface="Cambria Math" panose="02040503050406030204" pitchFamily="18" charset="0"/>
                                </a:rPr>
                                <m:t>1</m:t>
                              </m:r>
                            </m:sub>
                          </m:sSub>
                        </m:den>
                      </m:f>
                      <m:r>
                        <a:rPr lang="es-MX" sz="2400" i="1">
                          <a:latin typeface="Cambria Math" panose="02040503050406030204" pitchFamily="18" charset="0"/>
                        </a:rPr>
                        <m:t>= </m:t>
                      </m:r>
                      <m:d>
                        <m:dPr>
                          <m:ctrlPr>
                            <a:rPr lang="es-MX" sz="2400" i="1">
                              <a:latin typeface="Cambria Math" panose="02040503050406030204" pitchFamily="18" charset="0"/>
                            </a:rPr>
                          </m:ctrlPr>
                        </m:dPr>
                        <m:e>
                          <m:r>
                            <a:rPr lang="es-MX" sz="2400" i="1">
                              <a:latin typeface="Cambria Math" panose="02040503050406030204" pitchFamily="18" charset="0"/>
                            </a:rPr>
                            <m:t>1+</m:t>
                          </m:r>
                          <m:sSub>
                            <m:sSubPr>
                              <m:ctrlPr>
                                <a:rPr lang="es-MX" sz="2400" i="1">
                                  <a:latin typeface="Cambria Math" panose="02040503050406030204" pitchFamily="18" charset="0"/>
                                </a:rPr>
                              </m:ctrlPr>
                            </m:sSubPr>
                            <m:e>
                              <m:r>
                                <a:rPr lang="es-MX" sz="2400" i="1">
                                  <a:latin typeface="Cambria Math" panose="02040503050406030204" pitchFamily="18" charset="0"/>
                                </a:rPr>
                                <m:t>𝑟</m:t>
                              </m:r>
                            </m:e>
                            <m:sub>
                              <m:r>
                                <a:rPr lang="es-MX" sz="2400" i="1">
                                  <a:latin typeface="Cambria Math" panose="02040503050406030204" pitchFamily="18" charset="0"/>
                                </a:rPr>
                                <m:t>0</m:t>
                              </m:r>
                            </m:sub>
                          </m:sSub>
                        </m:e>
                      </m:d>
                      <m:sSubSup>
                        <m:sSubSupPr>
                          <m:ctrlPr>
                            <a:rPr lang="es-MX" sz="2400" i="1">
                              <a:latin typeface="Cambria Math" panose="02040503050406030204" pitchFamily="18" charset="0"/>
                            </a:rPr>
                          </m:ctrlPr>
                        </m:sSubSupPr>
                        <m:e>
                          <m:r>
                            <a:rPr lang="es-MX" sz="2400" i="1">
                              <a:latin typeface="Cambria Math" panose="02040503050406030204" pitchFamily="18" charset="0"/>
                            </a:rPr>
                            <m:t>𝐵</m:t>
                          </m:r>
                        </m:e>
                        <m:sub>
                          <m:r>
                            <a:rPr lang="es-MX" sz="2400" i="1">
                              <a:latin typeface="Cambria Math" panose="02040503050406030204" pitchFamily="18" charset="0"/>
                            </a:rPr>
                            <m:t>0</m:t>
                          </m:r>
                        </m:sub>
                        <m:sup>
                          <m:r>
                            <a:rPr lang="es-MX" sz="2400" i="1">
                              <a:latin typeface="Cambria Math" panose="02040503050406030204" pitchFamily="18" charset="0"/>
                            </a:rPr>
                            <m:t>∗</m:t>
                          </m:r>
                        </m:sup>
                      </m:sSubSup>
                      <m:r>
                        <a:rPr lang="es-MX" sz="2400" i="1">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1</m:t>
                          </m:r>
                        </m:sub>
                      </m:sSub>
                      <m:r>
                        <a:rPr lang="es-MX" sz="2400" i="1">
                          <a:latin typeface="Cambria Math" panose="02040503050406030204" pitchFamily="18" charset="0"/>
                        </a:rPr>
                        <m:t>+</m:t>
                      </m:r>
                      <m:f>
                        <m:fPr>
                          <m:ctrlPr>
                            <a:rPr lang="es-MX" sz="2400" i="1">
                              <a:latin typeface="Cambria Math" panose="02040503050406030204" pitchFamily="18" charset="0"/>
                            </a:rPr>
                          </m:ctrlPr>
                        </m:fPr>
                        <m:num>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2</m:t>
                              </m:r>
                            </m:sub>
                          </m:sSub>
                        </m:num>
                        <m:den>
                          <m:r>
                            <a:rPr lang="es-MX" sz="2400" i="1">
                              <a:latin typeface="Cambria Math" panose="02040503050406030204" pitchFamily="18" charset="0"/>
                            </a:rPr>
                            <m:t>1+</m:t>
                          </m:r>
                          <m:sSub>
                            <m:sSubPr>
                              <m:ctrlPr>
                                <a:rPr lang="es-MX" sz="2400" i="1">
                                  <a:latin typeface="Cambria Math" panose="02040503050406030204" pitchFamily="18" charset="0"/>
                                </a:rPr>
                              </m:ctrlPr>
                            </m:sSubPr>
                            <m:e>
                              <m:r>
                                <a:rPr lang="es-MX" sz="2400" i="1">
                                  <a:latin typeface="Cambria Math" panose="02040503050406030204" pitchFamily="18" charset="0"/>
                                </a:rPr>
                                <m:t>𝑟</m:t>
                              </m:r>
                            </m:e>
                            <m:sub>
                              <m:r>
                                <a:rPr lang="es-MX" sz="2400" i="1">
                                  <a:latin typeface="Cambria Math" panose="02040503050406030204" pitchFamily="18" charset="0"/>
                                </a:rPr>
                                <m:t>1</m:t>
                              </m:r>
                            </m:sub>
                          </m:sSub>
                        </m:den>
                      </m:f>
                      <m:r>
                        <a:rPr lang="es-MX" sz="2400" i="1">
                          <a:latin typeface="Cambria Math" panose="02040503050406030204" pitchFamily="18" charset="0"/>
                        </a:rPr>
                        <m:t>     (</m:t>
                      </m:r>
                      <m:r>
                        <a:rPr lang="en-US" sz="2400" b="0" i="1" smtClean="0">
                          <a:latin typeface="Cambria Math" panose="02040503050406030204" pitchFamily="18" charset="0"/>
                        </a:rPr>
                        <m:t>3.10</m:t>
                      </m:r>
                      <m:r>
                        <a:rPr lang="es-MX" sz="2400" i="1">
                          <a:latin typeface="Cambria Math" panose="02040503050406030204" pitchFamily="18" charset="0"/>
                        </a:rPr>
                        <m:t>)</m:t>
                      </m:r>
                    </m:oMath>
                  </m:oMathPara>
                </a14:m>
                <a:endParaRPr lang="en-US" sz="2400"/>
              </a:p>
              <a:p>
                <a:pPr marL="0" indent="0">
                  <a:buNone/>
                </a:pPr>
                <a:endParaRPr lang="es-ES" sz="2400"/>
              </a:p>
              <a:p>
                <a:pPr marL="0" indent="0">
                  <a:buNone/>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s-MX" sz="2400" i="1">
                              <a:latin typeface="Cambria Math" panose="02040503050406030204" pitchFamily="18" charset="0"/>
                            </a:rPr>
                            <m:t>𝑈</m:t>
                          </m:r>
                        </m:e>
                        <m:sup>
                          <m:r>
                            <a:rPr lang="es-MX" sz="2400" i="1">
                              <a:latin typeface="Cambria Math" panose="02040503050406030204" pitchFamily="18" charset="0"/>
                            </a:rPr>
                            <m:t>′</m:t>
                          </m:r>
                        </m:sup>
                      </m:sSup>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1</m:t>
                              </m:r>
                            </m:sub>
                          </m:sSub>
                        </m:e>
                      </m:d>
                      <m:r>
                        <a:rPr lang="es-MX" sz="2400" i="1">
                          <a:latin typeface="Cambria Math" panose="02040503050406030204" pitchFamily="18" charset="0"/>
                        </a:rPr>
                        <m:t>= </m:t>
                      </m:r>
                      <m:d>
                        <m:dPr>
                          <m:ctrlPr>
                            <a:rPr lang="es-MX" sz="2400" i="1">
                              <a:latin typeface="Cambria Math" panose="02040503050406030204" pitchFamily="18" charset="0"/>
                            </a:rPr>
                          </m:ctrlPr>
                        </m:dPr>
                        <m:e>
                          <m:r>
                            <a:rPr lang="es-MX" sz="2400" i="1">
                              <a:latin typeface="Cambria Math" panose="02040503050406030204" pitchFamily="18" charset="0"/>
                            </a:rPr>
                            <m:t>1+</m:t>
                          </m:r>
                          <m:sSub>
                            <m:sSubPr>
                              <m:ctrlPr>
                                <a:rPr lang="es-MX" sz="2400" i="1">
                                  <a:latin typeface="Cambria Math" panose="02040503050406030204" pitchFamily="18" charset="0"/>
                                </a:rPr>
                              </m:ctrlPr>
                            </m:sSubPr>
                            <m:e>
                              <m:r>
                                <a:rPr lang="es-MX" sz="2400" i="1">
                                  <a:latin typeface="Cambria Math" panose="02040503050406030204" pitchFamily="18" charset="0"/>
                                </a:rPr>
                                <m:t>𝑟</m:t>
                              </m:r>
                            </m:e>
                            <m:sub>
                              <m:r>
                                <a:rPr lang="es-MX" sz="2400" i="1">
                                  <a:latin typeface="Cambria Math" panose="02040503050406030204" pitchFamily="18" charset="0"/>
                                </a:rPr>
                                <m:t>1</m:t>
                              </m:r>
                            </m:sub>
                          </m:sSub>
                        </m:e>
                      </m:d>
                      <m:r>
                        <a:rPr lang="es-MX" sz="2400" i="1">
                          <a:latin typeface="Cambria Math" panose="02040503050406030204" pitchFamily="18" charset="0"/>
                        </a:rPr>
                        <m:t> </m:t>
                      </m:r>
                      <m:r>
                        <a:rPr lang="es-MX" sz="2400" i="1">
                          <a:latin typeface="Cambria Math" panose="02040503050406030204" pitchFamily="18" charset="0"/>
                          <a:ea typeface="Cambria Math" panose="02040503050406030204" pitchFamily="18" charset="0"/>
                        </a:rPr>
                        <m:t>𝛽</m:t>
                      </m:r>
                      <m:sSup>
                        <m:sSupPr>
                          <m:ctrlPr>
                            <a:rPr lang="en-US" sz="2400" i="1">
                              <a:latin typeface="Cambria Math" panose="02040503050406030204" pitchFamily="18" charset="0"/>
                            </a:rPr>
                          </m:ctrlPr>
                        </m:sSupPr>
                        <m:e>
                          <m:r>
                            <a:rPr lang="es-MX" sz="2400" i="1">
                              <a:latin typeface="Cambria Math" panose="02040503050406030204" pitchFamily="18" charset="0"/>
                            </a:rPr>
                            <m:t>𝑈</m:t>
                          </m:r>
                        </m:e>
                        <m:sup>
                          <m:r>
                            <a:rPr lang="es-MX" sz="2400" i="1">
                              <a:latin typeface="Cambria Math" panose="02040503050406030204" pitchFamily="18" charset="0"/>
                            </a:rPr>
                            <m:t>′</m:t>
                          </m:r>
                        </m:sup>
                      </m:sSup>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2</m:t>
                              </m:r>
                            </m:sub>
                          </m:sSub>
                        </m:e>
                      </m:d>
                      <m:r>
                        <a:rPr lang="es-MX" sz="2400" i="1">
                          <a:latin typeface="Cambria Math" panose="02040503050406030204" pitchFamily="18" charset="0"/>
                        </a:rPr>
                        <m:t>   </m:t>
                      </m:r>
                      <m:r>
                        <a:rPr lang="es-MX" sz="2400" b="0" i="1" smtClean="0">
                          <a:latin typeface="Cambria Math" panose="02040503050406030204" pitchFamily="18" charset="0"/>
                        </a:rPr>
                        <m:t>                             </m:t>
                      </m:r>
                      <m:r>
                        <a:rPr lang="es-MX" sz="2400" i="1">
                          <a:latin typeface="Cambria Math" panose="02040503050406030204" pitchFamily="18" charset="0"/>
                        </a:rPr>
                        <m:t> (</m:t>
                      </m:r>
                      <m:r>
                        <a:rPr lang="en-US" sz="2400" b="0" i="1" smtClean="0">
                          <a:latin typeface="Cambria Math" panose="02040503050406030204" pitchFamily="18" charset="0"/>
                        </a:rPr>
                        <m:t>3.11</m:t>
                      </m:r>
                      <m:r>
                        <a:rPr lang="es-MX" sz="2400" i="1">
                          <a:latin typeface="Cambria Math" panose="02040503050406030204" pitchFamily="18" charset="0"/>
                        </a:rPr>
                        <m:t>)</m:t>
                      </m:r>
                    </m:oMath>
                  </m:oMathPara>
                </a14:m>
                <a:endParaRPr lang="en-US" sz="2400"/>
              </a:p>
              <a:p>
                <a:pPr marL="0" indent="0">
                  <a:buNone/>
                </a:pPr>
                <a:endParaRPr lang="es-ES" sz="2400"/>
              </a:p>
              <a:p>
                <a:pPr marL="0" indent="0">
                  <a:buNone/>
                </a:pPr>
                <a14:m>
                  <m:oMathPara xmlns:m="http://schemas.openxmlformats.org/officeDocument/2006/math">
                    <m:oMathParaPr>
                      <m:jc m:val="centerGroup"/>
                    </m:oMathParaPr>
                    <m:oMath xmlns:m="http://schemas.openxmlformats.org/officeDocument/2006/math">
                      <m:r>
                        <a:rPr lang="es-MX" sz="2400" b="0" i="1" smtClean="0">
                          <a:latin typeface="Cambria Math" panose="02040503050406030204" pitchFamily="18" charset="0"/>
                        </a:rPr>
                        <m:t>𝑟</m:t>
                      </m:r>
                      <m:r>
                        <a:rPr lang="es-MX" sz="2400" b="0" i="1" smtClean="0">
                          <a:latin typeface="Cambria Math" panose="02040503050406030204" pitchFamily="18" charset="0"/>
                        </a:rPr>
                        <m:t>= </m:t>
                      </m:r>
                      <m:sSup>
                        <m:sSupPr>
                          <m:ctrlPr>
                            <a:rPr lang="es-MX" sz="2400" b="0" i="1" smtClean="0">
                              <a:latin typeface="Cambria Math" panose="02040503050406030204" pitchFamily="18" charset="0"/>
                            </a:rPr>
                          </m:ctrlPr>
                        </m:sSupPr>
                        <m:e>
                          <m:r>
                            <a:rPr lang="es-MX" sz="2400" b="0" i="1" smtClean="0">
                              <a:latin typeface="Cambria Math" panose="02040503050406030204" pitchFamily="18" charset="0"/>
                            </a:rPr>
                            <m:t>𝑟</m:t>
                          </m:r>
                        </m:e>
                        <m:sup>
                          <m:r>
                            <a:rPr lang="es-MX" sz="2400" b="0" i="1" smtClean="0">
                              <a:latin typeface="Cambria Math" panose="02040503050406030204" pitchFamily="18" charset="0"/>
                            </a:rPr>
                            <m:t>∗</m:t>
                          </m:r>
                        </m:sup>
                      </m:sSup>
                      <m:r>
                        <a:rPr lang="es-MX" sz="2400" b="0" i="1" smtClean="0">
                          <a:latin typeface="Cambria Math" panose="02040503050406030204" pitchFamily="18" charset="0"/>
                        </a:rPr>
                        <m:t>                                                                         (</m:t>
                      </m:r>
                      <m:r>
                        <a:rPr lang="en-US" sz="2400" b="0" i="1" smtClean="0">
                          <a:latin typeface="Cambria Math" panose="02040503050406030204" pitchFamily="18" charset="0"/>
                        </a:rPr>
                        <m:t>3.12</m:t>
                      </m:r>
                      <m:r>
                        <a:rPr lang="es-MX" sz="2400" b="0" i="1" smtClean="0">
                          <a:latin typeface="Cambria Math" panose="02040503050406030204" pitchFamily="18" charset="0"/>
                        </a:rPr>
                        <m:t>)</m:t>
                      </m:r>
                    </m:oMath>
                  </m:oMathPara>
                </a14:m>
                <a:endParaRPr lang="en-US" sz="2400"/>
              </a:p>
              <a:p>
                <a:pPr marL="0" indent="0">
                  <a:buNone/>
                </a:pPr>
                <a:endParaRPr lang="es-ES" sz="2400"/>
              </a:p>
              <a:p>
                <a:pPr marL="0" indent="0">
                  <a:buNone/>
                </a:pPr>
                <a:r>
                  <a:rPr lang="es-ES" sz="2400"/>
                  <a:t>Dadas las variables exógenas: </a:t>
                </a:r>
                <a14:m>
                  <m:oMath xmlns:m="http://schemas.openxmlformats.org/officeDocument/2006/math">
                    <m:sSub>
                      <m:sSubPr>
                        <m:ctrlPr>
                          <a:rPr lang="es-ES" sz="2400" i="1" smtClean="0">
                            <a:latin typeface="Cambria Math" panose="02040503050406030204" pitchFamily="18" charset="0"/>
                          </a:rPr>
                        </m:ctrlPr>
                      </m:sSubPr>
                      <m:e>
                        <m:r>
                          <a:rPr lang="es-MX" sz="2400" b="0" i="1" smtClean="0">
                            <a:latin typeface="Cambria Math" panose="02040503050406030204" pitchFamily="18" charset="0"/>
                          </a:rPr>
                          <m:t>𝑄</m:t>
                        </m:r>
                      </m:e>
                      <m:sub>
                        <m:r>
                          <a:rPr lang="es-MX" sz="2400" b="0" i="1" smtClean="0">
                            <a:latin typeface="Cambria Math" panose="02040503050406030204" pitchFamily="18" charset="0"/>
                          </a:rPr>
                          <m:t>1</m:t>
                        </m:r>
                      </m:sub>
                    </m:sSub>
                    <m:sSub>
                      <m:sSubPr>
                        <m:ctrlPr>
                          <a:rPr lang="es-ES" sz="2400" i="1" smtClean="0">
                            <a:latin typeface="Cambria Math" panose="02040503050406030204" pitchFamily="18" charset="0"/>
                          </a:rPr>
                        </m:ctrlPr>
                      </m:sSubPr>
                      <m:e>
                        <m:r>
                          <a:rPr lang="es-MX" sz="2400" b="0" i="1" smtClean="0">
                            <a:latin typeface="Cambria Math" panose="02040503050406030204" pitchFamily="18" charset="0"/>
                          </a:rPr>
                          <m:t>,</m:t>
                        </m:r>
                        <m:r>
                          <a:rPr lang="es-MX" sz="2400" b="0" i="1" smtClean="0">
                            <a:latin typeface="Cambria Math" panose="02040503050406030204" pitchFamily="18" charset="0"/>
                          </a:rPr>
                          <m:t>𝑄</m:t>
                        </m:r>
                      </m:e>
                      <m:sub>
                        <m:r>
                          <a:rPr lang="es-MX" sz="2400" b="0" i="1" smtClean="0">
                            <a:latin typeface="Cambria Math" panose="02040503050406030204" pitchFamily="18" charset="0"/>
                          </a:rPr>
                          <m:t>2</m:t>
                        </m:r>
                      </m:sub>
                    </m:sSub>
                    <m:r>
                      <a:rPr lang="es-MX" sz="2400" b="0" i="1" smtClean="0">
                        <a:latin typeface="Cambria Math" panose="02040503050406030204" pitchFamily="18" charset="0"/>
                      </a:rPr>
                      <m:t>, </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𝑟</m:t>
                        </m:r>
                      </m:e>
                      <m:sub>
                        <m:r>
                          <a:rPr lang="es-MX" sz="2400" b="0" i="1" smtClean="0">
                            <a:latin typeface="Cambria Math" panose="02040503050406030204" pitchFamily="18" charset="0"/>
                          </a:rPr>
                          <m:t>0</m:t>
                        </m:r>
                      </m:sub>
                    </m:sSub>
                    <m:r>
                      <a:rPr lang="es-MX" sz="2400" b="0" i="1" smtClean="0">
                        <a:latin typeface="Cambria Math" panose="02040503050406030204" pitchFamily="18" charset="0"/>
                      </a:rPr>
                      <m:t>, </m:t>
                    </m:r>
                    <m:sSup>
                      <m:sSupPr>
                        <m:ctrlPr>
                          <a:rPr lang="es-MX" sz="2400" b="0" i="1" smtClean="0">
                            <a:latin typeface="Cambria Math" panose="02040503050406030204" pitchFamily="18" charset="0"/>
                          </a:rPr>
                        </m:ctrlPr>
                      </m:sSupPr>
                      <m:e>
                        <m:r>
                          <a:rPr lang="es-MX" sz="2400" b="0" i="1" smtClean="0">
                            <a:latin typeface="Cambria Math" panose="02040503050406030204" pitchFamily="18" charset="0"/>
                          </a:rPr>
                          <m:t>𝑟</m:t>
                        </m:r>
                      </m:e>
                      <m:sup>
                        <m:r>
                          <a:rPr lang="es-MX" sz="2400" b="0" i="1" smtClean="0">
                            <a:latin typeface="Cambria Math" panose="02040503050406030204" pitchFamily="18" charset="0"/>
                          </a:rPr>
                          <m:t>∗</m:t>
                        </m:r>
                      </m:sup>
                    </m:sSup>
                    <m:r>
                      <a:rPr lang="es-MX" sz="2400" b="0" i="1" smtClean="0">
                        <a:latin typeface="Cambria Math" panose="02040503050406030204" pitchFamily="18" charset="0"/>
                      </a:rPr>
                      <m:t> ( </m:t>
                    </m:r>
                    <m:r>
                      <a:rPr lang="es-MX" sz="2400" b="0" i="1" smtClean="0">
                        <a:latin typeface="Cambria Math" panose="02040503050406030204" pitchFamily="18" charset="0"/>
                      </a:rPr>
                      <m:t>𝑦</m:t>
                    </m:r>
                    <m:r>
                      <a:rPr lang="es-MX" sz="2400" b="0" i="1" smtClean="0">
                        <a:latin typeface="Cambria Math" panose="02040503050406030204" pitchFamily="18" charset="0"/>
                      </a:rPr>
                      <m:t> </m:t>
                    </m:r>
                    <m:sSubSup>
                      <m:sSubSupPr>
                        <m:ctrlPr>
                          <a:rPr lang="es-MX" sz="2400" b="0" i="1" smtClean="0">
                            <a:latin typeface="Cambria Math" panose="02040503050406030204" pitchFamily="18" charset="0"/>
                          </a:rPr>
                        </m:ctrlPr>
                      </m:sSubSupPr>
                      <m:e>
                        <m:r>
                          <a:rPr lang="es-MX" sz="2400" b="0" i="1" smtClean="0">
                            <a:latin typeface="Cambria Math" panose="02040503050406030204" pitchFamily="18" charset="0"/>
                          </a:rPr>
                          <m:t>𝐵</m:t>
                        </m:r>
                      </m:e>
                      <m:sub>
                        <m:r>
                          <a:rPr lang="es-MX" sz="2400" b="0" i="1" smtClean="0">
                            <a:latin typeface="Cambria Math" panose="02040503050406030204" pitchFamily="18" charset="0"/>
                          </a:rPr>
                          <m:t>0</m:t>
                        </m:r>
                      </m:sub>
                      <m:sup>
                        <m:r>
                          <a:rPr lang="es-MX" sz="2400" b="0" i="1" smtClean="0">
                            <a:latin typeface="Cambria Math" panose="02040503050406030204" pitchFamily="18" charset="0"/>
                          </a:rPr>
                          <m:t>∗</m:t>
                        </m:r>
                      </m:sup>
                    </m:sSubSup>
                    <m:r>
                      <a:rPr lang="es-MX" sz="2400" b="0" i="1" smtClean="0">
                        <a:latin typeface="Cambria Math" panose="02040503050406030204" pitchFamily="18" charset="0"/>
                      </a:rPr>
                      <m:t> </m:t>
                    </m:r>
                    <m:r>
                      <a:rPr lang="es-MX" sz="2400" b="0" i="1" smtClean="0">
                        <a:latin typeface="Cambria Math" panose="02040503050406030204" pitchFamily="18" charset="0"/>
                      </a:rPr>
                      <m:t>𝑠𝑖</m:t>
                    </m:r>
                    <m:r>
                      <a:rPr lang="es-MX" sz="2400" b="0" i="1" smtClean="0">
                        <a:latin typeface="Cambria Math" panose="02040503050406030204" pitchFamily="18" charset="0"/>
                      </a:rPr>
                      <m:t> </m:t>
                    </m:r>
                    <m:r>
                      <a:rPr lang="es-MX" sz="2400" b="0" i="1" smtClean="0">
                        <a:latin typeface="Cambria Math" panose="02040503050406030204" pitchFamily="18" charset="0"/>
                      </a:rPr>
                      <m:t>𝑒𝑠</m:t>
                    </m:r>
                    <m:r>
                      <a:rPr lang="es-MX" sz="2400" b="0" i="1" smtClean="0">
                        <a:latin typeface="Cambria Math" panose="02040503050406030204" pitchFamily="18" charset="0"/>
                      </a:rPr>
                      <m:t> ≠0)</m:t>
                    </m:r>
                  </m:oMath>
                </a14:m>
                <a:endParaRPr lang="en-US" sz="2400"/>
              </a:p>
            </p:txBody>
          </p:sp>
        </mc:Choice>
        <mc:Fallback>
          <p:sp>
            <p:nvSpPr>
              <p:cNvPr id="3" name="Content Placeholder 2">
                <a:extLst>
                  <a:ext uri="{FF2B5EF4-FFF2-40B4-BE49-F238E27FC236}">
                    <a16:creationId xmlns:a16="http://schemas.microsoft.com/office/drawing/2014/main" id="{9A000BEE-32D7-47EF-B98F-688C436A3ADF}"/>
                  </a:ext>
                </a:extLst>
              </p:cNvPr>
              <p:cNvSpPr>
                <a:spLocks noGrp="1" noRot="1" noChangeAspect="1" noMove="1" noResize="1" noEditPoints="1" noAdjustHandles="1" noChangeArrowheads="1" noChangeShapeType="1" noTextEdit="1"/>
              </p:cNvSpPr>
              <p:nvPr>
                <p:ph idx="1"/>
              </p:nvPr>
            </p:nvSpPr>
            <p:spPr>
              <a:xfrm>
                <a:off x="487367" y="946840"/>
                <a:ext cx="10515600" cy="5911160"/>
              </a:xfrm>
              <a:blipFill>
                <a:blip r:embed="rId2"/>
                <a:stretch>
                  <a:fillRect l="-928" t="-1443"/>
                </a:stretch>
              </a:blipFill>
            </p:spPr>
            <p:txBody>
              <a:bodyPr/>
              <a:lstStyle/>
              <a:p>
                <a:r>
                  <a:rPr lang="en-US">
                    <a:noFill/>
                  </a:rPr>
                  <a:t> </a:t>
                </a:r>
              </a:p>
            </p:txBody>
          </p:sp>
        </mc:Fallback>
      </mc:AlternateContent>
      <p:sp>
        <p:nvSpPr>
          <p:cNvPr id="4" name="Left Brace 3">
            <a:extLst>
              <a:ext uri="{FF2B5EF4-FFF2-40B4-BE49-F238E27FC236}">
                <a16:creationId xmlns:a16="http://schemas.microsoft.com/office/drawing/2014/main" id="{4AC62D74-2B30-4BEB-8F13-D4055695EF85}"/>
              </a:ext>
            </a:extLst>
          </p:cNvPr>
          <p:cNvSpPr/>
          <p:nvPr/>
        </p:nvSpPr>
        <p:spPr>
          <a:xfrm>
            <a:off x="1974574" y="3429000"/>
            <a:ext cx="821635" cy="2597426"/>
          </a:xfrm>
          <a:prstGeom prst="leftBrace">
            <a:avLst/>
          </a:prstGeom>
          <a:ln w="15875">
            <a:solidFill>
              <a:srgbClr val="870F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DFDE199B-B177-4BC7-92D6-02724E5800A6}"/>
              </a:ext>
            </a:extLst>
          </p:cNvPr>
          <p:cNvSpPr>
            <a:spLocks noGrp="1"/>
          </p:cNvSpPr>
          <p:nvPr>
            <p:ph type="sldNum" sz="quarter" idx="12"/>
          </p:nvPr>
        </p:nvSpPr>
        <p:spPr/>
        <p:txBody>
          <a:bodyPr/>
          <a:lstStyle/>
          <a:p>
            <a:fld id="{257AB861-08A6-4431-B58F-64BEFFDF70ED}" type="slidenum">
              <a:rPr lang="en-US" smtClean="0"/>
              <a:t>26</a:t>
            </a:fld>
            <a:endParaRPr lang="en-US"/>
          </a:p>
        </p:txBody>
      </p:sp>
    </p:spTree>
    <p:extLst>
      <p:ext uri="{BB962C8B-B14F-4D97-AF65-F5344CB8AC3E}">
        <p14:creationId xmlns:p14="http://schemas.microsoft.com/office/powerpoint/2010/main" val="30165541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A7923E-EA5E-4292-B30C-D8F8FF7FEAD9}"/>
              </a:ext>
            </a:extLst>
          </p:cNvPr>
          <p:cNvSpPr>
            <a:spLocks noGrp="1"/>
          </p:cNvSpPr>
          <p:nvPr>
            <p:ph type="title"/>
          </p:nvPr>
        </p:nvSpPr>
        <p:spPr/>
        <p:txBody>
          <a:bodyPr/>
          <a:lstStyle/>
          <a:p>
            <a:r>
              <a:rPr lang="es-MX" b="1">
                <a:solidFill>
                  <a:srgbClr val="870F6D"/>
                </a:solidFill>
              </a:rPr>
              <a:t>Equilibrio en la economía pequeña y abierta</a:t>
            </a:r>
            <a:endParaRPr lang="en-US"/>
          </a:p>
        </p:txBody>
      </p:sp>
      <p:sp>
        <p:nvSpPr>
          <p:cNvPr id="3" name="Marcador de contenido 2">
            <a:extLst>
              <a:ext uri="{FF2B5EF4-FFF2-40B4-BE49-F238E27FC236}">
                <a16:creationId xmlns:a16="http://schemas.microsoft.com/office/drawing/2014/main" id="{7DC93CEE-A811-48CA-94D6-04D2FE0EB1FF}"/>
              </a:ext>
            </a:extLst>
          </p:cNvPr>
          <p:cNvSpPr>
            <a:spLocks noGrp="1"/>
          </p:cNvSpPr>
          <p:nvPr>
            <p:ph idx="1"/>
          </p:nvPr>
        </p:nvSpPr>
        <p:spPr/>
        <p:txBody>
          <a:bodyPr/>
          <a:lstStyle/>
          <a:p>
            <a:r>
              <a:rPr lang="en-US"/>
              <a:t>Se </a:t>
            </a:r>
            <a:r>
              <a:rPr lang="en-US" err="1"/>
              <a:t>supone</a:t>
            </a:r>
            <a:r>
              <a:rPr lang="en-US"/>
              <a:t> que </a:t>
            </a:r>
            <a:r>
              <a:rPr lang="en-US" err="1"/>
              <a:t>todos</a:t>
            </a:r>
            <a:r>
              <a:rPr lang="en-US"/>
              <a:t> los </a:t>
            </a:r>
            <a:r>
              <a:rPr lang="en-US" err="1"/>
              <a:t>individuos</a:t>
            </a:r>
            <a:r>
              <a:rPr lang="en-US"/>
              <a:t> son </a:t>
            </a:r>
            <a:r>
              <a:rPr lang="en-US" err="1"/>
              <a:t>i</a:t>
            </a:r>
            <a:r>
              <a:rPr lang="es-AR" err="1"/>
              <a:t>dénticos</a:t>
            </a:r>
            <a:r>
              <a:rPr lang="es-AR"/>
              <a:t>. Analizar, entonces, un individuo es lo mismo que analizar a todos ellos juntos.</a:t>
            </a:r>
          </a:p>
          <a:p>
            <a:r>
              <a:rPr lang="es-AR"/>
              <a:t>Lo anterior implica que la RPI de un individuo puede considerarse también la RPI de la macroeconomía</a:t>
            </a:r>
          </a:p>
          <a:p>
            <a:r>
              <a:rPr lang="es-AR"/>
              <a:t>Dado que las personas son idénticas, sus decisiones de ahorro serán iguales para todas ellas.  Esto implica que las personas nunca financiarán o pedirán préstamos a otras personas del mismo país y que todo préstamo o endeudamiento tiene como contrapartida la compra o venta de activos externos. </a:t>
            </a:r>
          </a:p>
          <a:p>
            <a:endParaRPr lang="en-US"/>
          </a:p>
        </p:txBody>
      </p:sp>
      <p:sp>
        <p:nvSpPr>
          <p:cNvPr id="4" name="Marcador de número de diapositiva 3">
            <a:extLst>
              <a:ext uri="{FF2B5EF4-FFF2-40B4-BE49-F238E27FC236}">
                <a16:creationId xmlns:a16="http://schemas.microsoft.com/office/drawing/2014/main" id="{8D86E1E6-3BCF-43E7-A135-EB734B34843A}"/>
              </a:ext>
            </a:extLst>
          </p:cNvPr>
          <p:cNvSpPr>
            <a:spLocks noGrp="1"/>
          </p:cNvSpPr>
          <p:nvPr>
            <p:ph type="sldNum" sz="quarter" idx="12"/>
          </p:nvPr>
        </p:nvSpPr>
        <p:spPr/>
        <p:txBody>
          <a:bodyPr/>
          <a:lstStyle/>
          <a:p>
            <a:fld id="{257AB861-08A6-4431-B58F-64BEFFDF70ED}" type="slidenum">
              <a:rPr lang="en-US" smtClean="0"/>
              <a:t>27</a:t>
            </a:fld>
            <a:endParaRPr lang="en-US"/>
          </a:p>
        </p:txBody>
      </p:sp>
    </p:spTree>
    <p:extLst>
      <p:ext uri="{BB962C8B-B14F-4D97-AF65-F5344CB8AC3E}">
        <p14:creationId xmlns:p14="http://schemas.microsoft.com/office/powerpoint/2010/main" val="11971044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3E0E7-5DD4-4D8F-98CD-AA80A03220F4}"/>
              </a:ext>
            </a:extLst>
          </p:cNvPr>
          <p:cNvSpPr>
            <a:spLocks noGrp="1"/>
          </p:cNvSpPr>
          <p:nvPr>
            <p:ph type="title"/>
          </p:nvPr>
        </p:nvSpPr>
        <p:spPr>
          <a:xfrm>
            <a:off x="838200" y="126749"/>
            <a:ext cx="10515600" cy="1207001"/>
          </a:xfrm>
        </p:spPr>
        <p:txBody>
          <a:bodyPr/>
          <a:lstStyle/>
          <a:p>
            <a:r>
              <a:rPr lang="es-MX"/>
              <a:t>Equilibrio en la pequeña economía abierta</a:t>
            </a:r>
            <a:endParaRPr lang="en-US"/>
          </a:p>
        </p:txBody>
      </p:sp>
      <p:sp>
        <p:nvSpPr>
          <p:cNvPr id="3" name="Slide Number Placeholder 2">
            <a:extLst>
              <a:ext uri="{FF2B5EF4-FFF2-40B4-BE49-F238E27FC236}">
                <a16:creationId xmlns:a16="http://schemas.microsoft.com/office/drawing/2014/main" id="{4B3F3D5E-56ED-45BB-B69A-D61727EC8086}"/>
              </a:ext>
            </a:extLst>
          </p:cNvPr>
          <p:cNvSpPr>
            <a:spLocks noGrp="1"/>
          </p:cNvSpPr>
          <p:nvPr>
            <p:ph type="sldNum" sz="quarter" idx="12"/>
          </p:nvPr>
        </p:nvSpPr>
        <p:spPr/>
        <p:txBody>
          <a:bodyPr/>
          <a:lstStyle/>
          <a:p>
            <a:fld id="{257AB861-08A6-4431-B58F-64BEFFDF70ED}" type="slidenum">
              <a:rPr lang="en-US" smtClean="0"/>
              <a:t>28</a:t>
            </a:fld>
            <a:endParaRPr lang="en-US"/>
          </a:p>
        </p:txBody>
      </p:sp>
      <p:sp>
        <p:nvSpPr>
          <p:cNvPr id="9" name="Arrow: Right 8">
            <a:hlinkClick r:id="rId2" action="ppaction://hlinksldjump"/>
            <a:extLst>
              <a:ext uri="{FF2B5EF4-FFF2-40B4-BE49-F238E27FC236}">
                <a16:creationId xmlns:a16="http://schemas.microsoft.com/office/drawing/2014/main" id="{E2FD5B83-8C83-4E2A-8315-385BBEA9CD41}"/>
              </a:ext>
            </a:extLst>
          </p:cNvPr>
          <p:cNvSpPr/>
          <p:nvPr/>
        </p:nvSpPr>
        <p:spPr>
          <a:xfrm rot="10800000">
            <a:off x="8823158" y="3429000"/>
            <a:ext cx="619126" cy="5494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E0A2CF8C-48CD-443C-A811-D1252A49D46E}"/>
                  </a:ext>
                </a:extLst>
              </p:cNvPr>
              <p:cNvSpPr txBox="1"/>
              <p:nvPr/>
            </p:nvSpPr>
            <p:spPr>
              <a:xfrm>
                <a:off x="7184858" y="2752468"/>
                <a:ext cx="6096000" cy="6765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s-MX" sz="1800" b="0" i="1" smtClean="0">
                          <a:solidFill>
                            <a:schemeClr val="tx1"/>
                          </a:solidFill>
                          <a:latin typeface="Cambria Math" panose="02040503050406030204" pitchFamily="18" charset="0"/>
                        </a:rPr>
                        <m:t>− </m:t>
                      </m:r>
                      <m:f>
                        <m:fPr>
                          <m:ctrlPr>
                            <a:rPr lang="es-MX" sz="1800" b="0" i="1" smtClean="0">
                              <a:solidFill>
                                <a:schemeClr val="tx1"/>
                              </a:solidFill>
                              <a:latin typeface="Cambria Math" panose="02040503050406030204" pitchFamily="18" charset="0"/>
                            </a:rPr>
                          </m:ctrlPr>
                        </m:fPr>
                        <m:num>
                          <m:sSup>
                            <m:sSupPr>
                              <m:ctrlPr>
                                <a:rPr lang="es-MX" sz="1800" b="0" i="1" smtClean="0">
                                  <a:solidFill>
                                    <a:schemeClr val="tx1"/>
                                  </a:solidFill>
                                  <a:latin typeface="Cambria Math" panose="02040503050406030204" pitchFamily="18" charset="0"/>
                                </a:rPr>
                              </m:ctrlPr>
                            </m:sSupPr>
                            <m:e>
                              <m:r>
                                <a:rPr lang="es-MX" sz="1800" b="0" i="1" smtClean="0">
                                  <a:solidFill>
                                    <a:schemeClr val="tx1"/>
                                  </a:solidFill>
                                  <a:latin typeface="Cambria Math" panose="02040503050406030204" pitchFamily="18" charset="0"/>
                                </a:rPr>
                                <m:t>𝑈</m:t>
                              </m:r>
                            </m:e>
                            <m:sup>
                              <m:r>
                                <a:rPr lang="es-MX" sz="1800" b="0" i="1" smtClean="0">
                                  <a:solidFill>
                                    <a:schemeClr val="tx1"/>
                                  </a:solidFill>
                                  <a:latin typeface="Cambria Math" panose="02040503050406030204" pitchFamily="18" charset="0"/>
                                </a:rPr>
                                <m:t>′</m:t>
                              </m:r>
                            </m:sup>
                          </m:sSup>
                          <m:d>
                            <m:dPr>
                              <m:ctrlPr>
                                <a:rPr lang="es-MX" sz="1800" b="0" i="1" smtClean="0">
                                  <a:solidFill>
                                    <a:schemeClr val="tx1"/>
                                  </a:solidFill>
                                  <a:latin typeface="Cambria Math" panose="02040503050406030204" pitchFamily="18" charset="0"/>
                                </a:rPr>
                              </m:ctrlPr>
                            </m:dPr>
                            <m:e>
                              <m:sSub>
                                <m:sSubPr>
                                  <m:ctrlPr>
                                    <a:rPr lang="es-MX" sz="1800" b="0" i="1" smtClean="0">
                                      <a:solidFill>
                                        <a:schemeClr val="tx1"/>
                                      </a:solidFill>
                                      <a:latin typeface="Cambria Math" panose="02040503050406030204" pitchFamily="18" charset="0"/>
                                    </a:rPr>
                                  </m:ctrlPr>
                                </m:sSubPr>
                                <m:e>
                                  <m:r>
                                    <a:rPr lang="es-MX" sz="1800" b="0" i="1" smtClean="0">
                                      <a:solidFill>
                                        <a:schemeClr val="tx1"/>
                                      </a:solidFill>
                                      <a:latin typeface="Cambria Math" panose="02040503050406030204" pitchFamily="18" charset="0"/>
                                    </a:rPr>
                                    <m:t>𝐶</m:t>
                                  </m:r>
                                </m:e>
                                <m:sub>
                                  <m:r>
                                    <a:rPr lang="es-MX" sz="1800" b="0" i="1" smtClean="0">
                                      <a:solidFill>
                                        <a:schemeClr val="tx1"/>
                                      </a:solidFill>
                                      <a:latin typeface="Cambria Math" panose="02040503050406030204" pitchFamily="18" charset="0"/>
                                    </a:rPr>
                                    <m:t>1</m:t>
                                  </m:r>
                                </m:sub>
                              </m:sSub>
                            </m:e>
                          </m:d>
                        </m:num>
                        <m:den>
                          <m:r>
                            <a:rPr lang="es-MX" sz="1800" b="0" i="1" smtClean="0">
                              <a:solidFill>
                                <a:schemeClr val="tx1"/>
                              </a:solidFill>
                              <a:latin typeface="Cambria Math" panose="02040503050406030204" pitchFamily="18" charset="0"/>
                              <a:ea typeface="Cambria Math" panose="02040503050406030204" pitchFamily="18" charset="0"/>
                            </a:rPr>
                            <m:t>𝛽</m:t>
                          </m:r>
                          <m:r>
                            <a:rPr lang="es-MX" sz="1800" b="0" i="1" smtClean="0">
                              <a:solidFill>
                                <a:schemeClr val="tx1"/>
                              </a:solidFill>
                              <a:latin typeface="Cambria Math" panose="02040503050406030204" pitchFamily="18" charset="0"/>
                              <a:ea typeface="Cambria Math" panose="02040503050406030204" pitchFamily="18" charset="0"/>
                            </a:rPr>
                            <m:t> </m:t>
                          </m:r>
                          <m:sSup>
                            <m:sSupPr>
                              <m:ctrlPr>
                                <a:rPr lang="es-MX" sz="1800" b="0" i="1" smtClean="0">
                                  <a:solidFill>
                                    <a:schemeClr val="tx1"/>
                                  </a:solidFill>
                                  <a:latin typeface="Cambria Math" panose="02040503050406030204" pitchFamily="18" charset="0"/>
                                  <a:ea typeface="Cambria Math" panose="02040503050406030204" pitchFamily="18" charset="0"/>
                                </a:rPr>
                              </m:ctrlPr>
                            </m:sSupPr>
                            <m:e>
                              <m:r>
                                <a:rPr lang="es-MX" sz="1800" b="0" i="1" smtClean="0">
                                  <a:solidFill>
                                    <a:schemeClr val="tx1"/>
                                  </a:solidFill>
                                  <a:latin typeface="Cambria Math" panose="02040503050406030204" pitchFamily="18" charset="0"/>
                                  <a:ea typeface="Cambria Math" panose="02040503050406030204" pitchFamily="18" charset="0"/>
                                </a:rPr>
                                <m:t>𝑈</m:t>
                              </m:r>
                            </m:e>
                            <m:sup>
                              <m:r>
                                <a:rPr lang="es-MX" sz="1800" b="0" i="1" smtClean="0">
                                  <a:solidFill>
                                    <a:schemeClr val="tx1"/>
                                  </a:solidFill>
                                  <a:latin typeface="Cambria Math" panose="02040503050406030204" pitchFamily="18" charset="0"/>
                                  <a:ea typeface="Cambria Math" panose="02040503050406030204" pitchFamily="18" charset="0"/>
                                </a:rPr>
                                <m:t>′</m:t>
                              </m:r>
                            </m:sup>
                          </m:sSup>
                          <m:d>
                            <m:dPr>
                              <m:ctrlPr>
                                <a:rPr lang="es-MX" sz="1800" b="0" i="1" smtClean="0">
                                  <a:solidFill>
                                    <a:schemeClr val="tx1"/>
                                  </a:solidFill>
                                  <a:latin typeface="Cambria Math" panose="02040503050406030204" pitchFamily="18" charset="0"/>
                                  <a:ea typeface="Cambria Math" panose="02040503050406030204" pitchFamily="18" charset="0"/>
                                </a:rPr>
                              </m:ctrlPr>
                            </m:dPr>
                            <m:e>
                              <m:sSub>
                                <m:sSubPr>
                                  <m:ctrlPr>
                                    <a:rPr lang="es-MX" sz="1800" b="0" i="1" smtClean="0">
                                      <a:solidFill>
                                        <a:schemeClr val="tx1"/>
                                      </a:solidFill>
                                      <a:latin typeface="Cambria Math" panose="02040503050406030204" pitchFamily="18" charset="0"/>
                                      <a:ea typeface="Cambria Math" panose="02040503050406030204" pitchFamily="18" charset="0"/>
                                    </a:rPr>
                                  </m:ctrlPr>
                                </m:sSubPr>
                                <m:e>
                                  <m:r>
                                    <a:rPr lang="es-MX" sz="1800" b="0" i="1" smtClean="0">
                                      <a:solidFill>
                                        <a:schemeClr val="tx1"/>
                                      </a:solidFill>
                                      <a:latin typeface="Cambria Math" panose="02040503050406030204" pitchFamily="18" charset="0"/>
                                      <a:ea typeface="Cambria Math" panose="02040503050406030204" pitchFamily="18" charset="0"/>
                                    </a:rPr>
                                    <m:t>𝐶</m:t>
                                  </m:r>
                                </m:e>
                                <m:sub>
                                  <m:r>
                                    <a:rPr lang="es-MX" sz="1800" b="0" i="1" smtClean="0">
                                      <a:solidFill>
                                        <a:schemeClr val="tx1"/>
                                      </a:solidFill>
                                      <a:latin typeface="Cambria Math" panose="02040503050406030204" pitchFamily="18" charset="0"/>
                                      <a:ea typeface="Cambria Math" panose="02040503050406030204" pitchFamily="18" charset="0"/>
                                    </a:rPr>
                                    <m:t>2</m:t>
                                  </m:r>
                                </m:sub>
                              </m:sSub>
                            </m:e>
                          </m:d>
                        </m:den>
                      </m:f>
                      <m:r>
                        <a:rPr lang="es-MX" sz="1800" b="0" i="1" smtClean="0">
                          <a:solidFill>
                            <a:schemeClr val="tx1"/>
                          </a:solidFill>
                          <a:latin typeface="Cambria Math" panose="02040503050406030204" pitchFamily="18" charset="0"/>
                          <a:ea typeface="Cambria Math" panose="02040503050406030204" pitchFamily="18" charset="0"/>
                        </a:rPr>
                        <m:t>=−</m:t>
                      </m:r>
                      <m:d>
                        <m:dPr>
                          <m:ctrlPr>
                            <a:rPr lang="es-MX" sz="1800" b="0" i="1" smtClean="0">
                              <a:solidFill>
                                <a:schemeClr val="tx1"/>
                              </a:solidFill>
                              <a:latin typeface="Cambria Math" panose="02040503050406030204" pitchFamily="18" charset="0"/>
                            </a:rPr>
                          </m:ctrlPr>
                        </m:dPr>
                        <m:e>
                          <m:r>
                            <a:rPr lang="es-MX" sz="1800" b="0" i="1" smtClean="0">
                              <a:solidFill>
                                <a:schemeClr val="tx1"/>
                              </a:solidFill>
                              <a:latin typeface="Cambria Math" panose="02040503050406030204" pitchFamily="18" charset="0"/>
                            </a:rPr>
                            <m:t>1+</m:t>
                          </m:r>
                          <m:sSub>
                            <m:sSubPr>
                              <m:ctrlPr>
                                <a:rPr lang="es-MX" sz="1800" b="0" i="1" smtClean="0">
                                  <a:solidFill>
                                    <a:schemeClr val="tx1"/>
                                  </a:solidFill>
                                  <a:latin typeface="Cambria Math" panose="02040503050406030204" pitchFamily="18" charset="0"/>
                                </a:rPr>
                              </m:ctrlPr>
                            </m:sSubPr>
                            <m:e>
                              <m:r>
                                <a:rPr lang="es-MX" sz="1800" b="0" i="1" smtClean="0">
                                  <a:solidFill>
                                    <a:schemeClr val="tx1"/>
                                  </a:solidFill>
                                  <a:latin typeface="Cambria Math" panose="02040503050406030204" pitchFamily="18" charset="0"/>
                                </a:rPr>
                                <m:t>𝑟</m:t>
                              </m:r>
                            </m:e>
                            <m:sub>
                              <m:r>
                                <a:rPr lang="es-MX" sz="1800" b="0" i="1" smtClean="0">
                                  <a:solidFill>
                                    <a:schemeClr val="tx1"/>
                                  </a:solidFill>
                                  <a:latin typeface="Cambria Math" panose="02040503050406030204" pitchFamily="18" charset="0"/>
                                </a:rPr>
                                <m:t>1</m:t>
                              </m:r>
                            </m:sub>
                          </m:sSub>
                        </m:e>
                      </m:d>
                      <m:r>
                        <a:rPr lang="es-MX" sz="1800" b="0" i="1" smtClean="0">
                          <a:latin typeface="Cambria Math" panose="02040503050406030204" pitchFamily="18" charset="0"/>
                        </a:rPr>
                        <m:t>       </m:t>
                      </m:r>
                    </m:oMath>
                  </m:oMathPara>
                </a14:m>
                <a:endParaRPr lang="en-US" sz="1800"/>
              </a:p>
            </p:txBody>
          </p:sp>
        </mc:Choice>
        <mc:Fallback>
          <p:sp>
            <p:nvSpPr>
              <p:cNvPr id="11" name="TextBox 10">
                <a:extLst>
                  <a:ext uri="{FF2B5EF4-FFF2-40B4-BE49-F238E27FC236}">
                    <a16:creationId xmlns:a16="http://schemas.microsoft.com/office/drawing/2014/main" id="{E0A2CF8C-48CD-443C-A811-D1252A49D46E}"/>
                  </a:ext>
                </a:extLst>
              </p:cNvPr>
              <p:cNvSpPr txBox="1">
                <a:spLocks noRot="1" noChangeAspect="1" noMove="1" noResize="1" noEditPoints="1" noAdjustHandles="1" noChangeArrowheads="1" noChangeShapeType="1" noTextEdit="1"/>
              </p:cNvSpPr>
              <p:nvPr/>
            </p:nvSpPr>
            <p:spPr>
              <a:xfrm>
                <a:off x="7184858" y="2752468"/>
                <a:ext cx="6096000" cy="676532"/>
              </a:xfrm>
              <a:prstGeom prst="rect">
                <a:avLst/>
              </a:prstGeom>
              <a:blipFill>
                <a:blip r:embed="rId3"/>
                <a:stretch>
                  <a:fillRect/>
                </a:stretch>
              </a:blipFill>
            </p:spPr>
            <p:txBody>
              <a:bodyPr/>
              <a:lstStyle/>
              <a:p>
                <a:r>
                  <a:rPr lang="en-US">
                    <a:noFill/>
                  </a:rPr>
                  <a:t> </a:t>
                </a:r>
              </a:p>
            </p:txBody>
          </p:sp>
        </mc:Fallback>
      </mc:AlternateContent>
      <p:pic>
        <p:nvPicPr>
          <p:cNvPr id="5" name="Imagen 4">
            <a:extLst>
              <a:ext uri="{FF2B5EF4-FFF2-40B4-BE49-F238E27FC236}">
                <a16:creationId xmlns:a16="http://schemas.microsoft.com/office/drawing/2014/main" id="{BA9D6F47-5F9A-D6BF-8360-98F952325B83}"/>
              </a:ext>
            </a:extLst>
          </p:cNvPr>
          <p:cNvPicPr>
            <a:picLocks noChangeAspect="1"/>
          </p:cNvPicPr>
          <p:nvPr/>
        </p:nvPicPr>
        <p:blipFill>
          <a:blip r:embed="rId4"/>
          <a:stretch>
            <a:fillRect/>
          </a:stretch>
        </p:blipFill>
        <p:spPr>
          <a:xfrm>
            <a:off x="1818847" y="1509183"/>
            <a:ext cx="6096000" cy="4847167"/>
          </a:xfrm>
          <a:prstGeom prst="rect">
            <a:avLst/>
          </a:prstGeom>
        </p:spPr>
      </p:pic>
      <p:cxnSp>
        <p:nvCxnSpPr>
          <p:cNvPr id="6" name="Straight Arrow Connector 12">
            <a:extLst>
              <a:ext uri="{FF2B5EF4-FFF2-40B4-BE49-F238E27FC236}">
                <a16:creationId xmlns:a16="http://schemas.microsoft.com/office/drawing/2014/main" id="{07F7A947-2C90-FE8A-83A5-E4FF01E1A711}"/>
              </a:ext>
            </a:extLst>
          </p:cNvPr>
          <p:cNvCxnSpPr>
            <a:cxnSpLocks/>
          </p:cNvCxnSpPr>
          <p:nvPr/>
        </p:nvCxnSpPr>
        <p:spPr>
          <a:xfrm flipH="1">
            <a:off x="6096000" y="3408947"/>
            <a:ext cx="2667000" cy="852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506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5FF9B-B8EF-4338-906F-E86905F4048E}"/>
              </a:ext>
            </a:extLst>
          </p:cNvPr>
          <p:cNvSpPr>
            <a:spLocks noGrp="1"/>
          </p:cNvSpPr>
          <p:nvPr>
            <p:ph type="title"/>
          </p:nvPr>
        </p:nvSpPr>
        <p:spPr>
          <a:xfrm>
            <a:off x="599660" y="2103437"/>
            <a:ext cx="10515600" cy="1325563"/>
          </a:xfrm>
        </p:spPr>
        <p:txBody>
          <a:bodyPr/>
          <a:lstStyle/>
          <a:p>
            <a:r>
              <a:rPr lang="es-MX" b="1">
                <a:solidFill>
                  <a:srgbClr val="870F6D"/>
                </a:solidFill>
              </a:rPr>
              <a:t>El Balance Comercial (TB) y la Cuenta Corriente</a:t>
            </a:r>
            <a:endParaRPr lang="en-US" b="1">
              <a:solidFill>
                <a:srgbClr val="870F6D"/>
              </a:solidFill>
            </a:endParaRPr>
          </a:p>
        </p:txBody>
      </p:sp>
      <p:sp>
        <p:nvSpPr>
          <p:cNvPr id="3" name="Slide Number Placeholder 2">
            <a:extLst>
              <a:ext uri="{FF2B5EF4-FFF2-40B4-BE49-F238E27FC236}">
                <a16:creationId xmlns:a16="http://schemas.microsoft.com/office/drawing/2014/main" id="{95B715CF-B802-4D44-8D6F-8D58DB767908}"/>
              </a:ext>
            </a:extLst>
          </p:cNvPr>
          <p:cNvSpPr>
            <a:spLocks noGrp="1"/>
          </p:cNvSpPr>
          <p:nvPr>
            <p:ph type="sldNum" sz="quarter" idx="12"/>
          </p:nvPr>
        </p:nvSpPr>
        <p:spPr/>
        <p:txBody>
          <a:bodyPr/>
          <a:lstStyle/>
          <a:p>
            <a:fld id="{257AB861-08A6-4431-B58F-64BEFFDF70ED}" type="slidenum">
              <a:rPr lang="en-US" smtClean="0"/>
              <a:t>29</a:t>
            </a:fld>
            <a:endParaRPr lang="en-US"/>
          </a:p>
        </p:txBody>
      </p:sp>
      <p:sp>
        <p:nvSpPr>
          <p:cNvPr id="4" name="Rectángulo 3">
            <a:extLst>
              <a:ext uri="{FF2B5EF4-FFF2-40B4-BE49-F238E27FC236}">
                <a16:creationId xmlns:a16="http://schemas.microsoft.com/office/drawing/2014/main" id="{EEB2013B-5704-4E52-AB81-2614463F082D}"/>
              </a:ext>
            </a:extLst>
          </p:cNvPr>
          <p:cNvSpPr/>
          <p:nvPr/>
        </p:nvSpPr>
        <p:spPr>
          <a:xfrm>
            <a:off x="2190750" y="4829175"/>
            <a:ext cx="5976938" cy="11382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solidFill>
                <a:schemeClr val="tx1"/>
              </a:solidFill>
            </a:endParaRPr>
          </a:p>
        </p:txBody>
      </p:sp>
    </p:spTree>
    <p:extLst>
      <p:ext uri="{BB962C8B-B14F-4D97-AF65-F5344CB8AC3E}">
        <p14:creationId xmlns:p14="http://schemas.microsoft.com/office/powerpoint/2010/main" val="84289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3A23B9-7A36-FAD8-0BA8-8FC68EAC2A72}"/>
              </a:ext>
            </a:extLst>
          </p:cNvPr>
          <p:cNvSpPr>
            <a:spLocks noGrp="1"/>
          </p:cNvSpPr>
          <p:nvPr>
            <p:ph type="title"/>
          </p:nvPr>
        </p:nvSpPr>
        <p:spPr/>
        <p:txBody>
          <a:bodyPr>
            <a:normAutofit/>
          </a:bodyPr>
          <a:lstStyle/>
          <a:p>
            <a:r>
              <a:rPr lang="en-US" sz="3600"/>
              <a:t>a) </a:t>
            </a:r>
            <a:r>
              <a:rPr lang="en-US" sz="3600" err="1"/>
              <a:t>Intuición</a:t>
            </a:r>
            <a:r>
              <a:rPr lang="en-US" sz="3600"/>
              <a:t> (¿</a:t>
            </a:r>
            <a:r>
              <a:rPr lang="en-US" sz="3600" err="1"/>
              <a:t>Puede</a:t>
            </a:r>
            <a:r>
              <a:rPr lang="en-US" sz="3600"/>
              <a:t> un </a:t>
            </a:r>
            <a:r>
              <a:rPr lang="en-US" sz="3600" err="1"/>
              <a:t>país</a:t>
            </a:r>
            <a:r>
              <a:rPr lang="en-US" sz="3600"/>
              <a:t> </a:t>
            </a:r>
            <a:r>
              <a:rPr lang="en-US" sz="3600" err="1"/>
              <a:t>tener</a:t>
            </a:r>
            <a:r>
              <a:rPr lang="en-US" sz="3600"/>
              <a:t> un deficit de balance </a:t>
            </a:r>
            <a:r>
              <a:rPr lang="en-US" sz="3600" err="1"/>
              <a:t>comercial</a:t>
            </a:r>
            <a:r>
              <a:rPr lang="en-US" sz="3600"/>
              <a:t> </a:t>
            </a:r>
            <a:r>
              <a:rPr lang="en-US" sz="3600" err="1"/>
              <a:t>perpetuamente</a:t>
            </a:r>
            <a:r>
              <a:rPr lang="en-US" sz="3600"/>
              <a:t>?)</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9767802B-03F1-2D49-596E-189A8A2A6FCE}"/>
                  </a:ext>
                </a:extLst>
              </p:cNvPr>
              <p:cNvSpPr>
                <a:spLocks noGrp="1"/>
              </p:cNvSpPr>
              <p:nvPr>
                <p:ph idx="1"/>
              </p:nvPr>
            </p:nvSpPr>
            <p:spPr>
              <a:xfrm>
                <a:off x="838200" y="1825624"/>
                <a:ext cx="10515600" cy="4667251"/>
              </a:xfrm>
            </p:spPr>
            <p:txBody>
              <a:bodyPr>
                <a:normAutofit fontScale="92500" lnSpcReduction="20000"/>
              </a:bodyPr>
              <a:lstStyle/>
              <a:p>
                <a:pPr marL="0" indent="0">
                  <a:buNone/>
                </a:pPr>
                <a:r>
                  <a:rPr lang="en-US" sz="2400"/>
                  <a:t>La </a:t>
                </a:r>
                <a:r>
                  <a:rPr lang="en-US" sz="2400" err="1"/>
                  <a:t>respuesta</a:t>
                </a:r>
                <a:r>
                  <a:rPr lang="en-US" sz="2400"/>
                  <a:t> a </a:t>
                </a:r>
                <a:r>
                  <a:rPr lang="en-US" sz="2400" err="1"/>
                  <a:t>esta</a:t>
                </a:r>
                <a:r>
                  <a:rPr lang="en-US" sz="2400"/>
                  <a:t> </a:t>
                </a:r>
                <a:r>
                  <a:rPr lang="en-US" sz="2400" err="1"/>
                  <a:t>pregunta</a:t>
                </a:r>
                <a:r>
                  <a:rPr lang="en-US" sz="2400"/>
                  <a:t> </a:t>
                </a:r>
                <a:r>
                  <a:rPr lang="en-US" sz="2400" err="1"/>
                  <a:t>depende</a:t>
                </a:r>
                <a:r>
                  <a:rPr lang="en-US" sz="2400"/>
                  <a:t> de la “</a:t>
                </a:r>
                <a:r>
                  <a:rPr lang="en-US" sz="2400" i="1" err="1"/>
                  <a:t>Posición</a:t>
                </a:r>
                <a:r>
                  <a:rPr lang="en-US" sz="2400" i="1"/>
                  <a:t> de </a:t>
                </a:r>
                <a:r>
                  <a:rPr lang="en-US" sz="2400" i="1" err="1"/>
                  <a:t>Inversión</a:t>
                </a:r>
                <a:r>
                  <a:rPr lang="en-US" sz="2400" i="1"/>
                  <a:t> </a:t>
                </a:r>
                <a:r>
                  <a:rPr lang="en-US" sz="2400" i="1" err="1"/>
                  <a:t>Internacional</a:t>
                </a:r>
                <a:r>
                  <a:rPr lang="en-US" sz="2400" i="1"/>
                  <a:t> Neta</a:t>
                </a:r>
                <a:r>
                  <a:rPr lang="en-US" sz="2400"/>
                  <a:t>” del </a:t>
                </a:r>
                <a:r>
                  <a:rPr lang="en-US" sz="2400" err="1"/>
                  <a:t>país</a:t>
                </a:r>
                <a:endParaRPr lang="en-US" sz="2400"/>
              </a:p>
              <a:p>
                <a:r>
                  <a:rPr lang="en-US" sz="2400"/>
                  <a:t>PIIN: es </a:t>
                </a:r>
                <a:r>
                  <a:rPr lang="en-US" sz="2400" err="1"/>
                  <a:t>tenencia</a:t>
                </a:r>
                <a:r>
                  <a:rPr lang="en-US" sz="2400"/>
                  <a:t> </a:t>
                </a:r>
                <a:r>
                  <a:rPr lang="en-US" sz="2400" err="1"/>
                  <a:t>neta</a:t>
                </a:r>
                <a:r>
                  <a:rPr lang="en-US" sz="2400"/>
                  <a:t> de </a:t>
                </a:r>
                <a:r>
                  <a:rPr lang="en-US" sz="2400" err="1"/>
                  <a:t>activos</a:t>
                </a:r>
                <a:r>
                  <a:rPr lang="en-US" sz="2400"/>
                  <a:t> </a:t>
                </a:r>
                <a:r>
                  <a:rPr lang="en-US" sz="2400" err="1"/>
                  <a:t>externos</a:t>
                </a:r>
                <a:r>
                  <a:rPr lang="en-US" sz="2400"/>
                  <a:t> que </a:t>
                </a:r>
                <a:r>
                  <a:rPr lang="en-US" sz="2400" err="1"/>
                  <a:t>tiene</a:t>
                </a:r>
                <a:r>
                  <a:rPr lang="en-US" sz="2400"/>
                  <a:t> un </a:t>
                </a:r>
                <a:r>
                  <a:rPr lang="en-US" sz="2400" err="1"/>
                  <a:t>país</a:t>
                </a:r>
                <a:r>
                  <a:rPr lang="en-US" sz="2400"/>
                  <a:t>. </a:t>
                </a:r>
              </a:p>
              <a:p>
                <a:endParaRPr lang="en-US" sz="2400"/>
              </a:p>
              <a:p>
                <a:pPr marL="0" indent="0" algn="ctr">
                  <a:buNone/>
                </a:pPr>
                <a14:m>
                  <m:oMath xmlns:m="http://schemas.openxmlformats.org/officeDocument/2006/math">
                    <m:r>
                      <a:rPr lang="en-US" sz="2400" b="0" i="1" smtClean="0">
                        <a:latin typeface="Cambria Math" panose="02040503050406030204" pitchFamily="18" charset="0"/>
                      </a:rPr>
                      <m:t>𝑃𝐼𝐼𝑁</m:t>
                    </m:r>
                    <m:r>
                      <a:rPr lang="en-US" sz="2400" b="0" i="1" smtClean="0">
                        <a:latin typeface="Cambria Math" panose="02040503050406030204" pitchFamily="18" charset="0"/>
                      </a:rPr>
                      <m:t>=</m:t>
                    </m:r>
                    <m:r>
                      <a:rPr lang="en-US" sz="2400" b="0" i="1" smtClean="0">
                        <a:latin typeface="Cambria Math" panose="02040503050406030204" pitchFamily="18" charset="0"/>
                      </a:rPr>
                      <m:t>𝐴𝑐𝑡𝑖𝑣𝑜𝑠</m:t>
                    </m:r>
                    <m:r>
                      <a:rPr lang="en-US" sz="2400" b="0" i="1" smtClean="0">
                        <a:latin typeface="Cambria Math" panose="02040503050406030204" pitchFamily="18" charset="0"/>
                      </a:rPr>
                      <m:t> </m:t>
                    </m:r>
                    <m:r>
                      <a:rPr lang="en-US" sz="2400" b="0" i="1" smtClean="0">
                        <a:latin typeface="Cambria Math" panose="02040503050406030204" pitchFamily="18" charset="0"/>
                      </a:rPr>
                      <m:t>𝑒𝑥𝑡𝑒𝑟𝑛𝑜𝑠</m:t>
                    </m:r>
                    <m:r>
                      <a:rPr lang="en-US" sz="2400" b="0" i="1" smtClean="0">
                        <a:latin typeface="Cambria Math" panose="02040503050406030204" pitchFamily="18" charset="0"/>
                      </a:rPr>
                      <m:t> </m:t>
                    </m:r>
                    <m:r>
                      <a:rPr lang="en-US" sz="2400" b="0" i="1" smtClean="0">
                        <a:latin typeface="Cambria Math" panose="02040503050406030204" pitchFamily="18" charset="0"/>
                      </a:rPr>
                      <m:t>𝑒𝑛</m:t>
                    </m:r>
                    <m:r>
                      <a:rPr lang="en-US" sz="2400" b="0" i="1" smtClean="0">
                        <a:latin typeface="Cambria Math" panose="02040503050406030204" pitchFamily="18" charset="0"/>
                      </a:rPr>
                      <m:t> </m:t>
                    </m:r>
                    <m:r>
                      <a:rPr lang="en-US" sz="2400" b="0" i="1" smtClean="0">
                        <a:latin typeface="Cambria Math" panose="02040503050406030204" pitchFamily="18" charset="0"/>
                      </a:rPr>
                      <m:t>𝑝𝑜𝑑𝑒𝑟</m:t>
                    </m:r>
                    <m:r>
                      <a:rPr lang="en-US" sz="2400" b="0" i="1" smtClean="0">
                        <a:latin typeface="Cambria Math" panose="02040503050406030204" pitchFamily="18" charset="0"/>
                      </a:rPr>
                      <m:t> </m:t>
                    </m:r>
                    <m:r>
                      <a:rPr lang="en-US" sz="2400" b="0" i="1" smtClean="0">
                        <a:latin typeface="Cambria Math" panose="02040503050406030204" pitchFamily="18" charset="0"/>
                      </a:rPr>
                      <m:t>𝑑𝑒</m:t>
                    </m:r>
                    <m:r>
                      <a:rPr lang="en-US" sz="2400" b="0" i="1" smtClean="0">
                        <a:latin typeface="Cambria Math" panose="02040503050406030204" pitchFamily="18" charset="0"/>
                      </a:rPr>
                      <m:t> </m:t>
                    </m:r>
                    <m:r>
                      <a:rPr lang="en-US" sz="2400" b="0" i="1" smtClean="0">
                        <a:latin typeface="Cambria Math" panose="02040503050406030204" pitchFamily="18" charset="0"/>
                      </a:rPr>
                      <m:t>𝑙𝑜𝑠</m:t>
                    </m:r>
                    <m:r>
                      <a:rPr lang="en-US" sz="2400" b="0" i="1" smtClean="0">
                        <a:latin typeface="Cambria Math" panose="02040503050406030204" pitchFamily="18" charset="0"/>
                      </a:rPr>
                      <m:t> </m:t>
                    </m:r>
                    <m:r>
                      <a:rPr lang="en-US" sz="2400" b="0" i="1" smtClean="0">
                        <a:latin typeface="Cambria Math" panose="02040503050406030204" pitchFamily="18" charset="0"/>
                      </a:rPr>
                      <m:t>𝑟𝑒𝑠𝑖𝑑𝑒𝑛𝑡𝑒𝑠</m:t>
                    </m:r>
                    <m:r>
                      <a:rPr lang="en-US" sz="2400" b="0" i="1" smtClean="0">
                        <a:latin typeface="Cambria Math" panose="02040503050406030204" pitchFamily="18" charset="0"/>
                      </a:rPr>
                      <m:t> </m:t>
                    </m:r>
                    <m:r>
                      <a:rPr lang="en-US" sz="2400" b="0" i="1" smtClean="0">
                        <a:latin typeface="Cambria Math" panose="02040503050406030204" pitchFamily="18" charset="0"/>
                      </a:rPr>
                      <m:t>𝑑𝑒𝑙</m:t>
                    </m:r>
                    <m:r>
                      <a:rPr lang="en-US" sz="2400" b="0" i="1" smtClean="0">
                        <a:latin typeface="Cambria Math" panose="02040503050406030204" pitchFamily="18" charset="0"/>
                      </a:rPr>
                      <m:t> </m:t>
                    </m:r>
                    <m:r>
                      <a:rPr lang="en-US" sz="2400" b="0" i="1" smtClean="0">
                        <a:latin typeface="Cambria Math" panose="02040503050406030204" pitchFamily="18" charset="0"/>
                      </a:rPr>
                      <m:t>𝑝𝑎𝑖𝑠</m:t>
                    </m:r>
                    <m:r>
                      <a:rPr lang="en-US" sz="2400" b="0" i="1" smtClean="0">
                        <a:latin typeface="Cambria Math" panose="02040503050406030204" pitchFamily="18" charset="0"/>
                      </a:rPr>
                      <m:t> −</m:t>
                    </m:r>
                    <m:r>
                      <a:rPr lang="en-US" sz="2400" b="0" i="1" smtClean="0">
                        <a:latin typeface="Cambria Math" panose="02040503050406030204" pitchFamily="18" charset="0"/>
                      </a:rPr>
                      <m:t>𝑎𝑐𝑡𝑖𝑣𝑜𝑠</m:t>
                    </m:r>
                    <m:r>
                      <a:rPr lang="en-US" sz="2400" b="0" i="1" smtClean="0">
                        <a:latin typeface="Cambria Math" panose="02040503050406030204" pitchFamily="18" charset="0"/>
                      </a:rPr>
                      <m:t> </m:t>
                    </m:r>
                    <m:r>
                      <a:rPr lang="en-US" sz="2400" b="0" i="1" smtClean="0">
                        <a:latin typeface="Cambria Math" panose="02040503050406030204" pitchFamily="18" charset="0"/>
                      </a:rPr>
                      <m:t>𝑑𝑜𝑚</m:t>
                    </m:r>
                    <m:r>
                      <a:rPr lang="en-US" sz="2400" b="0" i="1" smtClean="0">
                        <a:latin typeface="Cambria Math" panose="02040503050406030204" pitchFamily="18" charset="0"/>
                      </a:rPr>
                      <m:t>é</m:t>
                    </m:r>
                    <m:r>
                      <a:rPr lang="en-US" sz="2400" b="0" i="1" smtClean="0">
                        <a:latin typeface="Cambria Math" panose="02040503050406030204" pitchFamily="18" charset="0"/>
                      </a:rPr>
                      <m:t>𝑠𝑡𝑖𝑐𝑜𝑠</m:t>
                    </m:r>
                    <m:r>
                      <a:rPr lang="en-US" sz="2400" b="0" i="1" smtClean="0">
                        <a:latin typeface="Cambria Math" panose="02040503050406030204" pitchFamily="18" charset="0"/>
                      </a:rPr>
                      <m:t> </m:t>
                    </m:r>
                    <m:r>
                      <a:rPr lang="en-US" sz="2400" b="0" i="1" smtClean="0">
                        <a:latin typeface="Cambria Math" panose="02040503050406030204" pitchFamily="18" charset="0"/>
                      </a:rPr>
                      <m:t>𝑒𝑛</m:t>
                    </m:r>
                    <m:r>
                      <a:rPr lang="en-US" sz="2400" b="0" i="1" smtClean="0">
                        <a:latin typeface="Cambria Math" panose="02040503050406030204" pitchFamily="18" charset="0"/>
                      </a:rPr>
                      <m:t> </m:t>
                    </m:r>
                    <m:r>
                      <a:rPr lang="en-US" sz="2400" b="0" i="1" smtClean="0">
                        <a:latin typeface="Cambria Math" panose="02040503050406030204" pitchFamily="18" charset="0"/>
                      </a:rPr>
                      <m:t>𝑝𝑜𝑑𝑒𝑟</m:t>
                    </m:r>
                    <m:r>
                      <a:rPr lang="en-US" sz="2400" b="0" i="1" smtClean="0">
                        <a:latin typeface="Cambria Math" panose="02040503050406030204" pitchFamily="18" charset="0"/>
                      </a:rPr>
                      <m:t> </m:t>
                    </m:r>
                    <m:r>
                      <a:rPr lang="en-US" sz="2400" b="0" i="1" smtClean="0">
                        <a:latin typeface="Cambria Math" panose="02040503050406030204" pitchFamily="18" charset="0"/>
                      </a:rPr>
                      <m:t>𝑑𝑒</m:t>
                    </m:r>
                    <m:r>
                      <a:rPr lang="en-US" sz="2400" b="0" i="1" smtClean="0">
                        <a:latin typeface="Cambria Math" panose="02040503050406030204" pitchFamily="18" charset="0"/>
                      </a:rPr>
                      <m:t> </m:t>
                    </m:r>
                    <m:r>
                      <a:rPr lang="en-US" sz="2400" b="0" i="1" smtClean="0">
                        <a:latin typeface="Cambria Math" panose="02040503050406030204" pitchFamily="18" charset="0"/>
                      </a:rPr>
                      <m:t>𝑙𝑜𝑠</m:t>
                    </m:r>
                    <m:r>
                      <a:rPr lang="en-US" sz="2400" b="0" i="1" smtClean="0">
                        <a:latin typeface="Cambria Math" panose="02040503050406030204" pitchFamily="18" charset="0"/>
                      </a:rPr>
                      <m:t> </m:t>
                    </m:r>
                    <m:r>
                      <a:rPr lang="en-US" sz="2400" b="0" i="1" smtClean="0">
                        <a:latin typeface="Cambria Math" panose="02040503050406030204" pitchFamily="18" charset="0"/>
                      </a:rPr>
                      <m:t>𝑛𝑜</m:t>
                    </m:r>
                    <m:r>
                      <a:rPr lang="en-US" sz="2400" b="0" i="1" smtClean="0">
                        <a:latin typeface="Cambria Math" panose="02040503050406030204" pitchFamily="18" charset="0"/>
                      </a:rPr>
                      <m:t> </m:t>
                    </m:r>
                    <m:r>
                      <a:rPr lang="en-US" sz="2400" b="0" i="1" smtClean="0">
                        <a:latin typeface="Cambria Math" panose="02040503050406030204" pitchFamily="18" charset="0"/>
                      </a:rPr>
                      <m:t>𝑟𝑒𝑠𝑖𝑑𝑒𝑛𝑡𝑒𝑠</m:t>
                    </m:r>
                    <m:r>
                      <a:rPr lang="en-US" sz="2400" b="0" i="1" smtClean="0">
                        <a:latin typeface="Cambria Math" panose="02040503050406030204" pitchFamily="18" charset="0"/>
                      </a:rPr>
                      <m:t> </m:t>
                    </m:r>
                    <m:r>
                      <a:rPr lang="en-US" sz="2400" b="0" i="1" smtClean="0">
                        <a:latin typeface="Cambria Math" panose="02040503050406030204" pitchFamily="18" charset="0"/>
                      </a:rPr>
                      <m:t>𝑑𝑒𝑙</m:t>
                    </m:r>
                    <m:r>
                      <a:rPr lang="en-US" sz="2400" b="0" i="1" smtClean="0">
                        <a:latin typeface="Cambria Math" panose="02040503050406030204" pitchFamily="18" charset="0"/>
                      </a:rPr>
                      <m:t> </m:t>
                    </m:r>
                    <m:r>
                      <a:rPr lang="en-US" sz="2400" b="0" i="1" smtClean="0">
                        <a:latin typeface="Cambria Math" panose="02040503050406030204" pitchFamily="18" charset="0"/>
                      </a:rPr>
                      <m:t>𝑝𝑎</m:t>
                    </m:r>
                    <m:r>
                      <a:rPr lang="en-US" sz="2400" b="0" i="1" smtClean="0">
                        <a:latin typeface="Cambria Math" panose="02040503050406030204" pitchFamily="18" charset="0"/>
                      </a:rPr>
                      <m:t>í</m:t>
                    </m:r>
                    <m:r>
                      <a:rPr lang="en-US" sz="2400" b="0" i="1" smtClean="0">
                        <a:latin typeface="Cambria Math" panose="02040503050406030204" pitchFamily="18" charset="0"/>
                      </a:rPr>
                      <m:t>𝑠</m:t>
                    </m:r>
                    <m:r>
                      <a:rPr lang="en-US" sz="2400" b="0" i="1" smtClean="0">
                        <a:latin typeface="Cambria Math" panose="02040503050406030204" pitchFamily="18" charset="0"/>
                      </a:rPr>
                      <m:t>.</m:t>
                    </m:r>
                  </m:oMath>
                </a14:m>
                <a:r>
                  <a:rPr lang="en-US" sz="2400"/>
                  <a:t> </a:t>
                </a:r>
              </a:p>
              <a:p>
                <a:pPr marL="0" indent="0">
                  <a:buNone/>
                </a:pPr>
                <a:endParaRPr lang="en-US" sz="2400"/>
              </a:p>
              <a:p>
                <a:r>
                  <a:rPr lang="en-US" sz="2400"/>
                  <a:t>Si la PIIN es </a:t>
                </a:r>
                <a:r>
                  <a:rPr lang="en-US" sz="2400" err="1"/>
                  <a:t>negativa</a:t>
                </a:r>
                <a:r>
                  <a:rPr lang="en-US" sz="2400"/>
                  <a:t>, </a:t>
                </a:r>
                <a:r>
                  <a:rPr lang="en-US" sz="2400" err="1"/>
                  <a:t>el</a:t>
                </a:r>
                <a:r>
                  <a:rPr lang="en-US" sz="2400"/>
                  <a:t> </a:t>
                </a:r>
                <a:r>
                  <a:rPr lang="en-US" sz="2400" err="1"/>
                  <a:t>país</a:t>
                </a:r>
                <a:r>
                  <a:rPr lang="en-US" sz="2400"/>
                  <a:t> es </a:t>
                </a:r>
                <a:r>
                  <a:rPr lang="en-US" sz="2400" err="1"/>
                  <a:t>deudor</a:t>
                </a:r>
                <a:r>
                  <a:rPr lang="en-US" sz="2400"/>
                  <a:t> con </a:t>
                </a:r>
                <a:r>
                  <a:rPr lang="en-US" sz="2400" err="1"/>
                  <a:t>respecto</a:t>
                </a:r>
                <a:r>
                  <a:rPr lang="en-US" sz="2400"/>
                  <a:t> al resto del </a:t>
                </a:r>
                <a:r>
                  <a:rPr lang="en-US" sz="2400" err="1"/>
                  <a:t>mundo</a:t>
                </a:r>
                <a:r>
                  <a:rPr lang="en-US" sz="2400"/>
                  <a:t>  y, </a:t>
                </a:r>
                <a:r>
                  <a:rPr lang="en-US" sz="2400" err="1"/>
                  <a:t>por</a:t>
                </a:r>
                <a:r>
                  <a:rPr lang="en-US" sz="2400"/>
                  <a:t> lo tanto, se </a:t>
                </a:r>
                <a:r>
                  <a:rPr lang="en-US" sz="2400" err="1"/>
                  <a:t>deberán</a:t>
                </a:r>
                <a:r>
                  <a:rPr lang="en-US" sz="2400"/>
                  <a:t> </a:t>
                </a:r>
                <a:r>
                  <a:rPr lang="en-US" sz="2400" err="1"/>
                  <a:t>en</a:t>
                </a:r>
                <a:r>
                  <a:rPr lang="en-US" sz="2400"/>
                  <a:t> </a:t>
                </a:r>
                <a:r>
                  <a:rPr lang="en-US" sz="2400" err="1"/>
                  <a:t>el</a:t>
                </a:r>
                <a:r>
                  <a:rPr lang="en-US" sz="2400"/>
                  <a:t> </a:t>
                </a:r>
                <a:r>
                  <a:rPr lang="en-US" sz="2400" err="1"/>
                  <a:t>futuro</a:t>
                </a:r>
                <a:r>
                  <a:rPr lang="en-US" sz="2400"/>
                  <a:t> </a:t>
                </a:r>
                <a:r>
                  <a:rPr lang="en-US" sz="2400" err="1"/>
                  <a:t>tener</a:t>
                </a:r>
                <a:r>
                  <a:rPr lang="en-US" sz="2400"/>
                  <a:t> </a:t>
                </a:r>
                <a:r>
                  <a:rPr lang="en-US" sz="2400" err="1"/>
                  <a:t>superavits</a:t>
                </a:r>
                <a:r>
                  <a:rPr lang="en-US" sz="2400"/>
                  <a:t> de </a:t>
                </a:r>
                <a:r>
                  <a:rPr lang="en-US" sz="2400" err="1"/>
                  <a:t>balanza</a:t>
                </a:r>
                <a:r>
                  <a:rPr lang="en-US" sz="2400"/>
                  <a:t> commercial para </a:t>
                </a:r>
                <a:r>
                  <a:rPr lang="en-US" sz="2400" err="1"/>
                  <a:t>pagar</a:t>
                </a:r>
                <a:r>
                  <a:rPr lang="en-US" sz="2400"/>
                  <a:t> </a:t>
                </a:r>
                <a:r>
                  <a:rPr lang="en-US" sz="2400" err="1"/>
                  <a:t>el</a:t>
                </a:r>
                <a:r>
                  <a:rPr lang="en-US" sz="2400"/>
                  <a:t> </a:t>
                </a:r>
                <a:r>
                  <a:rPr lang="en-US" sz="2400" err="1"/>
                  <a:t>servivio</a:t>
                </a:r>
                <a:r>
                  <a:rPr lang="en-US" sz="2400"/>
                  <a:t> de la </a:t>
                </a:r>
                <a:r>
                  <a:rPr lang="en-US" sz="2400" err="1"/>
                  <a:t>deuda</a:t>
                </a:r>
                <a:r>
                  <a:rPr lang="en-US" sz="2400"/>
                  <a:t> externa</a:t>
                </a:r>
              </a:p>
              <a:p>
                <a:endParaRPr lang="en-US" sz="2400"/>
              </a:p>
              <a:p>
                <a:r>
                  <a:rPr lang="en-US" sz="2400"/>
                  <a:t>Si la PIIN es </a:t>
                </a:r>
                <a:r>
                  <a:rPr lang="en-US" sz="2400" err="1"/>
                  <a:t>positiva</a:t>
                </a:r>
                <a:r>
                  <a:rPr lang="en-US" sz="2400"/>
                  <a:t>, </a:t>
                </a:r>
                <a:r>
                  <a:rPr lang="en-US" sz="2400" err="1"/>
                  <a:t>el</a:t>
                </a:r>
                <a:r>
                  <a:rPr lang="en-US" sz="2400"/>
                  <a:t> </a:t>
                </a:r>
                <a:r>
                  <a:rPr lang="en-US" sz="2400" err="1"/>
                  <a:t>país</a:t>
                </a:r>
                <a:r>
                  <a:rPr lang="en-US" sz="2400"/>
                  <a:t> es </a:t>
                </a:r>
                <a:r>
                  <a:rPr lang="en-US" sz="2400" err="1"/>
                  <a:t>acreedor</a:t>
                </a:r>
                <a:r>
                  <a:rPr lang="en-US" sz="2400"/>
                  <a:t> con </a:t>
                </a:r>
                <a:r>
                  <a:rPr lang="en-US" sz="2400" err="1"/>
                  <a:t>respecto</a:t>
                </a:r>
                <a:r>
                  <a:rPr lang="en-US" sz="2400"/>
                  <a:t> al resto del </a:t>
                </a:r>
                <a:r>
                  <a:rPr lang="en-US" sz="2400" err="1"/>
                  <a:t>mundo</a:t>
                </a:r>
                <a:r>
                  <a:rPr lang="en-US" sz="2400"/>
                  <a:t>  y, </a:t>
                </a:r>
                <a:r>
                  <a:rPr lang="en-US" sz="2400" err="1"/>
                  <a:t>por</a:t>
                </a:r>
                <a:r>
                  <a:rPr lang="en-US" sz="2400"/>
                  <a:t> lo tanto, se </a:t>
                </a:r>
                <a:r>
                  <a:rPr lang="en-US" sz="2400" err="1"/>
                  <a:t>podrían</a:t>
                </a:r>
                <a:r>
                  <a:rPr lang="en-US" sz="2400"/>
                  <a:t> </a:t>
                </a:r>
                <a:r>
                  <a:rPr lang="en-US" sz="2400" err="1"/>
                  <a:t>tener</a:t>
                </a:r>
                <a:r>
                  <a:rPr lang="en-US" sz="2400"/>
                  <a:t> deficits </a:t>
                </a:r>
                <a:r>
                  <a:rPr lang="en-US" sz="2400" err="1"/>
                  <a:t>comerciales</a:t>
                </a:r>
                <a:r>
                  <a:rPr lang="en-US" sz="2400"/>
                  <a:t> </a:t>
                </a:r>
                <a:r>
                  <a:rPr lang="en-US" sz="2400" err="1"/>
                  <a:t>permanentes</a:t>
                </a:r>
                <a:r>
                  <a:rPr lang="en-US" sz="2400"/>
                  <a:t> y </a:t>
                </a:r>
                <a:r>
                  <a:rPr lang="en-US" sz="2400" err="1"/>
                  <a:t>financiarlos</a:t>
                </a:r>
                <a:r>
                  <a:rPr lang="en-US" sz="2400"/>
                  <a:t> con </a:t>
                </a:r>
                <a:r>
                  <a:rPr lang="en-US" sz="2400" err="1"/>
                  <a:t>los</a:t>
                </a:r>
                <a:r>
                  <a:rPr lang="en-US" sz="2400"/>
                  <a:t> </a:t>
                </a:r>
                <a:r>
                  <a:rPr lang="en-US" sz="2400" err="1"/>
                  <a:t>intereses</a:t>
                </a:r>
                <a:r>
                  <a:rPr lang="en-US" sz="2400"/>
                  <a:t> que se </a:t>
                </a:r>
                <a:r>
                  <a:rPr lang="en-US" sz="2400" err="1"/>
                  <a:t>obtienen</a:t>
                </a:r>
                <a:r>
                  <a:rPr lang="en-US" sz="2400"/>
                  <a:t> de </a:t>
                </a:r>
                <a:r>
                  <a:rPr lang="en-US" sz="2400" err="1"/>
                  <a:t>los</a:t>
                </a:r>
                <a:r>
                  <a:rPr lang="en-US" sz="2400"/>
                  <a:t> </a:t>
                </a:r>
                <a:r>
                  <a:rPr lang="en-US" sz="2400" err="1"/>
                  <a:t>activos</a:t>
                </a:r>
                <a:r>
                  <a:rPr lang="en-US" sz="2400"/>
                  <a:t> </a:t>
                </a:r>
                <a:r>
                  <a:rPr lang="en-US" sz="2400" err="1"/>
                  <a:t>externos</a:t>
                </a:r>
                <a:r>
                  <a:rPr lang="en-US" sz="2400"/>
                  <a:t>.</a:t>
                </a:r>
              </a:p>
              <a:p>
                <a:endParaRPr lang="en-US" sz="2400"/>
              </a:p>
            </p:txBody>
          </p:sp>
        </mc:Choice>
        <mc:Fallback xmlns="">
          <p:sp>
            <p:nvSpPr>
              <p:cNvPr id="3" name="Marcador de contenido 2">
                <a:extLst>
                  <a:ext uri="{FF2B5EF4-FFF2-40B4-BE49-F238E27FC236}">
                    <a16:creationId xmlns:a16="http://schemas.microsoft.com/office/drawing/2014/main" id="{9767802B-03F1-2D49-596E-189A8A2A6FCE}"/>
                  </a:ext>
                </a:extLst>
              </p:cNvPr>
              <p:cNvSpPr>
                <a:spLocks noGrp="1" noRot="1" noChangeAspect="1" noMove="1" noResize="1" noEditPoints="1" noAdjustHandles="1" noChangeArrowheads="1" noChangeShapeType="1" noTextEdit="1"/>
              </p:cNvSpPr>
              <p:nvPr>
                <p:ph idx="1"/>
              </p:nvPr>
            </p:nvSpPr>
            <p:spPr>
              <a:xfrm>
                <a:off x="838200" y="1825624"/>
                <a:ext cx="10515600" cy="4667251"/>
              </a:xfrm>
              <a:blipFill>
                <a:blip r:embed="rId2"/>
                <a:stretch>
                  <a:fillRect l="-754" t="-2611" r="-812"/>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C09F3CA0-AC56-72B3-F74D-CFF0530DF735}"/>
              </a:ext>
            </a:extLst>
          </p:cNvPr>
          <p:cNvSpPr>
            <a:spLocks noGrp="1"/>
          </p:cNvSpPr>
          <p:nvPr>
            <p:ph type="sldNum" sz="quarter" idx="12"/>
          </p:nvPr>
        </p:nvSpPr>
        <p:spPr/>
        <p:txBody>
          <a:bodyPr/>
          <a:lstStyle/>
          <a:p>
            <a:fld id="{257AB861-08A6-4431-B58F-64BEFFDF70ED}" type="slidenum">
              <a:rPr lang="en-US" smtClean="0"/>
              <a:t>3</a:t>
            </a:fld>
            <a:endParaRPr lang="en-US"/>
          </a:p>
        </p:txBody>
      </p:sp>
    </p:spTree>
    <p:extLst>
      <p:ext uri="{BB962C8B-B14F-4D97-AF65-F5344CB8AC3E}">
        <p14:creationId xmlns:p14="http://schemas.microsoft.com/office/powerpoint/2010/main" val="1047600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7F11B36-9BC4-48F2-9910-0BE933BC3D68}"/>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MX" b="0" i="1" smtClean="0">
                              <a:latin typeface="Cambria Math" panose="02040503050406030204" pitchFamily="18" charset="0"/>
                            </a:rPr>
                            <m:t>𝑇𝐵</m:t>
                          </m:r>
                        </m:e>
                        <m:sub>
                          <m:r>
                            <a:rPr lang="es-MX" b="0" i="1" smtClean="0">
                              <a:latin typeface="Cambria Math" panose="02040503050406030204" pitchFamily="18" charset="0"/>
                            </a:rPr>
                            <m:t>1</m:t>
                          </m:r>
                        </m:sub>
                      </m:sSub>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𝑄</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𝐶</m:t>
                          </m:r>
                        </m:e>
                        <m:sub>
                          <m:r>
                            <a:rPr lang="es-MX" b="0" i="1" smtClean="0">
                              <a:latin typeface="Cambria Math" panose="02040503050406030204" pitchFamily="18" charset="0"/>
                            </a:rPr>
                            <m:t>1</m:t>
                          </m:r>
                        </m:sub>
                      </m:sSub>
                      <m:r>
                        <a:rPr lang="es-MX" b="0" i="1" smtClean="0">
                          <a:latin typeface="Cambria Math" panose="02040503050406030204" pitchFamily="18" charset="0"/>
                        </a:rPr>
                        <m:t>           (</m:t>
                      </m:r>
                      <m:r>
                        <a:rPr lang="en-US" b="0" i="1" smtClean="0">
                          <a:latin typeface="Cambria Math" panose="02040503050406030204" pitchFamily="18" charset="0"/>
                        </a:rPr>
                        <m:t>3.13</m:t>
                      </m:r>
                      <m:r>
                        <a:rPr lang="es-MX" b="0" i="1" smtClean="0">
                          <a:latin typeface="Cambria Math" panose="02040503050406030204" pitchFamily="18" charset="0"/>
                        </a:rPr>
                        <m:t>)</m:t>
                      </m:r>
                    </m:oMath>
                  </m:oMathPara>
                </a14:m>
                <a:endParaRPr lang="en-US"/>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MX" b="0" i="1" smtClean="0">
                              <a:latin typeface="Cambria Math" panose="02040503050406030204" pitchFamily="18" charset="0"/>
                            </a:rPr>
                            <m:t>𝑇𝐵</m:t>
                          </m:r>
                        </m:e>
                        <m:sub>
                          <m:r>
                            <a:rPr lang="es-MX" b="0" i="1" smtClean="0">
                              <a:latin typeface="Cambria Math" panose="02040503050406030204" pitchFamily="18" charset="0"/>
                            </a:rPr>
                            <m:t>2</m:t>
                          </m:r>
                        </m:sub>
                      </m:sSub>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𝑄</m:t>
                          </m:r>
                        </m:e>
                        <m:sub>
                          <m:r>
                            <a:rPr lang="es-MX" b="0" i="1" smtClean="0">
                              <a:latin typeface="Cambria Math" panose="02040503050406030204" pitchFamily="18" charset="0"/>
                            </a:rPr>
                            <m:t>2</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𝐶</m:t>
                          </m:r>
                        </m:e>
                        <m:sub>
                          <m:r>
                            <a:rPr lang="es-MX" b="0" i="1" smtClean="0">
                              <a:latin typeface="Cambria Math" panose="02040503050406030204" pitchFamily="18" charset="0"/>
                            </a:rPr>
                            <m:t>2</m:t>
                          </m:r>
                        </m:sub>
                      </m:sSub>
                      <m:r>
                        <a:rPr lang="es-MX" b="0" i="1" smtClean="0">
                          <a:latin typeface="Cambria Math" panose="02040503050406030204" pitchFamily="18" charset="0"/>
                        </a:rPr>
                        <m:t>           </m:t>
                      </m:r>
                    </m:oMath>
                  </m:oMathPara>
                </a14:m>
                <a:endParaRPr lang="en-US"/>
              </a:p>
              <a:p>
                <a:pPr marL="0" indent="0">
                  <a:buNone/>
                </a:pPr>
                <a:endParaRPr lang="en-US"/>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MX" b="0" i="1" smtClean="0">
                              <a:latin typeface="Cambria Math" panose="02040503050406030204" pitchFamily="18" charset="0"/>
                            </a:rPr>
                            <m:t>𝐶𝐴</m:t>
                          </m:r>
                        </m:e>
                        <m:sub>
                          <m:r>
                            <a:rPr lang="es-MX" b="0" i="1" smtClean="0">
                              <a:latin typeface="Cambria Math" panose="02040503050406030204" pitchFamily="18" charset="0"/>
                            </a:rPr>
                            <m:t>1</m:t>
                          </m:r>
                        </m:sub>
                      </m:sSub>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𝑟</m:t>
                          </m:r>
                        </m:e>
                        <m:sub>
                          <m:r>
                            <a:rPr lang="es-MX" b="0" i="1" smtClean="0">
                              <a:latin typeface="Cambria Math" panose="02040503050406030204" pitchFamily="18" charset="0"/>
                            </a:rPr>
                            <m:t>0</m:t>
                          </m:r>
                        </m:sub>
                      </m:sSub>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𝐵</m:t>
                          </m:r>
                        </m:e>
                        <m:sub>
                          <m:r>
                            <a:rPr lang="es-MX" b="0" i="1" smtClean="0">
                              <a:latin typeface="Cambria Math" panose="02040503050406030204" pitchFamily="18" charset="0"/>
                            </a:rPr>
                            <m:t>0</m:t>
                          </m:r>
                        </m:sub>
                        <m:sup>
                          <m:r>
                            <a:rPr lang="es-MX" b="0" i="1" smtClean="0">
                              <a:latin typeface="Cambria Math" panose="02040503050406030204" pitchFamily="18" charset="0"/>
                            </a:rPr>
                            <m:t>∗</m:t>
                          </m:r>
                        </m:sup>
                      </m:sSubSup>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𝑇𝐵</m:t>
                          </m:r>
                        </m:e>
                        <m:sub>
                          <m:r>
                            <a:rPr lang="es-MX" b="0" i="1" smtClean="0">
                              <a:latin typeface="Cambria Math" panose="02040503050406030204" pitchFamily="18" charset="0"/>
                            </a:rPr>
                            <m:t>1</m:t>
                          </m:r>
                        </m:sub>
                      </m:sSub>
                      <m:r>
                        <a:rPr lang="es-MX" b="0" i="1" smtClean="0">
                          <a:latin typeface="Cambria Math" panose="02040503050406030204" pitchFamily="18" charset="0"/>
                        </a:rPr>
                        <m:t>    (</m:t>
                      </m:r>
                      <m:r>
                        <a:rPr lang="en-US" b="0" i="1" smtClean="0">
                          <a:latin typeface="Cambria Math" panose="02040503050406030204" pitchFamily="18" charset="0"/>
                        </a:rPr>
                        <m:t>3.14</m:t>
                      </m:r>
                      <m:r>
                        <a:rPr lang="es-MX" b="0" i="1" smtClean="0">
                          <a:latin typeface="Cambria Math" panose="02040503050406030204" pitchFamily="18" charset="0"/>
                        </a:rPr>
                        <m:t>)</m:t>
                      </m:r>
                    </m:oMath>
                  </m:oMathPara>
                </a14:m>
                <a:endParaRPr lang="en-US"/>
              </a:p>
              <a:p>
                <a:pPr marL="0" indent="0">
                  <a:buNone/>
                </a:pPr>
                <a:endParaRPr lang="en-US"/>
              </a:p>
              <a:p>
                <a:pPr marL="0" indent="0">
                  <a:buNone/>
                </a:pPr>
                <a14:m>
                  <m:oMathPara xmlns:m="http://schemas.openxmlformats.org/officeDocument/2006/math">
                    <m:oMathParaPr>
                      <m:jc m:val="left"/>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s-MX" b="0" i="1" smtClean="0">
                              <a:latin typeface="Cambria Math" panose="02040503050406030204" pitchFamily="18" charset="0"/>
                            </a:rPr>
                            <m:t>𝐶𝐴</m:t>
                          </m:r>
                        </m:e>
                        <m:sub>
                          <m:r>
                            <a:rPr lang="es-MX" b="0" i="1" smtClean="0">
                              <a:latin typeface="Cambria Math" panose="02040503050406030204" pitchFamily="18" charset="0"/>
                            </a:rPr>
                            <m:t>2</m:t>
                          </m:r>
                        </m:sub>
                      </m:sSub>
                      <m:r>
                        <a:rPr lang="es-MX" b="0" i="1" smtClean="0">
                          <a:latin typeface="Cambria Math" panose="02040503050406030204" pitchFamily="18" charset="0"/>
                        </a:rPr>
                        <m:t>= </m:t>
                      </m:r>
                      <m:sSup>
                        <m:sSupPr>
                          <m:ctrlPr>
                            <a:rPr lang="es-MX" b="0" i="1" smtClean="0">
                              <a:latin typeface="Cambria Math" panose="02040503050406030204" pitchFamily="18" charset="0"/>
                            </a:rPr>
                          </m:ctrlPr>
                        </m:sSupPr>
                        <m:e>
                          <m:r>
                            <a:rPr lang="es-MX" b="0" i="1" smtClean="0">
                              <a:latin typeface="Cambria Math" panose="02040503050406030204" pitchFamily="18" charset="0"/>
                            </a:rPr>
                            <m:t>𝑟</m:t>
                          </m:r>
                        </m:e>
                        <m:sup>
                          <m:r>
                            <a:rPr lang="es-MX" b="0" i="1" smtClean="0">
                              <a:latin typeface="Cambria Math" panose="02040503050406030204" pitchFamily="18" charset="0"/>
                            </a:rPr>
                            <m:t>∗</m:t>
                          </m:r>
                        </m:sup>
                      </m:sSup>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𝐵</m:t>
                          </m:r>
                        </m:e>
                        <m:sub>
                          <m:r>
                            <a:rPr lang="es-MX" b="0" i="1" smtClean="0">
                              <a:latin typeface="Cambria Math" panose="02040503050406030204" pitchFamily="18" charset="0"/>
                            </a:rPr>
                            <m:t>1</m:t>
                          </m:r>
                        </m:sub>
                        <m:sup>
                          <m:r>
                            <a:rPr lang="es-MX" b="0" i="1" smtClean="0">
                              <a:latin typeface="Cambria Math" panose="02040503050406030204" pitchFamily="18" charset="0"/>
                            </a:rPr>
                            <m:t>∗</m:t>
                          </m:r>
                        </m:sup>
                      </m:sSubSup>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𝑇𝐵</m:t>
                          </m:r>
                        </m:e>
                        <m:sub>
                          <m:r>
                            <a:rPr lang="es-MX" b="0" i="1" smtClean="0">
                              <a:latin typeface="Cambria Math" panose="02040503050406030204" pitchFamily="18" charset="0"/>
                            </a:rPr>
                            <m:t>2</m:t>
                          </m:r>
                        </m:sub>
                      </m:sSub>
                      <m:r>
                        <a:rPr lang="es-MX" b="0" i="1" smtClean="0">
                          <a:latin typeface="Cambria Math" panose="02040503050406030204" pitchFamily="18" charset="0"/>
                        </a:rPr>
                        <m:t>    </m:t>
                      </m:r>
                    </m:oMath>
                  </m:oMathPara>
                </a14:m>
                <a:endParaRPr lang="en-US"/>
              </a:p>
              <a:p>
                <a:endParaRPr lang="en-US"/>
              </a:p>
              <a:p>
                <a:endParaRPr lang="en-US"/>
              </a:p>
              <a:p>
                <a:endParaRPr lang="en-US"/>
              </a:p>
              <a:p>
                <a:endParaRPr lang="en-US"/>
              </a:p>
            </p:txBody>
          </p:sp>
        </mc:Choice>
        <mc:Fallback>
          <p:sp>
            <p:nvSpPr>
              <p:cNvPr id="3" name="Content Placeholder 2">
                <a:extLst>
                  <a:ext uri="{FF2B5EF4-FFF2-40B4-BE49-F238E27FC236}">
                    <a16:creationId xmlns:a16="http://schemas.microsoft.com/office/drawing/2014/main" id="{97F11B36-9BC4-48F2-9910-0BE933BC3D6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57D7962B-BF78-409A-A6CC-FE73318EE55D}"/>
              </a:ext>
            </a:extLst>
          </p:cNvPr>
          <p:cNvSpPr>
            <a:spLocks noGrp="1"/>
          </p:cNvSpPr>
          <p:nvPr>
            <p:ph type="sldNum" sz="quarter" idx="12"/>
          </p:nvPr>
        </p:nvSpPr>
        <p:spPr/>
        <p:txBody>
          <a:bodyPr/>
          <a:lstStyle/>
          <a:p>
            <a:fld id="{257AB861-08A6-4431-B58F-64BEFFDF70ED}" type="slidenum">
              <a:rPr lang="en-US" smtClean="0"/>
              <a:t>30</a:t>
            </a:fld>
            <a:endParaRPr lang="en-US"/>
          </a:p>
        </p:txBody>
      </p:sp>
      <p:sp>
        <p:nvSpPr>
          <p:cNvPr id="4" name="Rectangle: Rounded Corners 3">
            <a:extLst>
              <a:ext uri="{FF2B5EF4-FFF2-40B4-BE49-F238E27FC236}">
                <a16:creationId xmlns:a16="http://schemas.microsoft.com/office/drawing/2014/main" id="{5391AB7E-AD8E-4CF7-9DB5-EF33C681BE54}"/>
              </a:ext>
            </a:extLst>
          </p:cNvPr>
          <p:cNvSpPr/>
          <p:nvPr/>
        </p:nvSpPr>
        <p:spPr>
          <a:xfrm>
            <a:off x="3816626" y="1646239"/>
            <a:ext cx="3337751" cy="1782762"/>
          </a:xfrm>
          <a:prstGeom prst="roundRect">
            <a:avLst/>
          </a:prstGeom>
          <a:no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6489A5B-16BE-4996-BE8D-F7F3FF9E9F66}"/>
              </a:ext>
            </a:extLst>
          </p:cNvPr>
          <p:cNvSpPr/>
          <p:nvPr/>
        </p:nvSpPr>
        <p:spPr>
          <a:xfrm>
            <a:off x="3816626" y="3911601"/>
            <a:ext cx="3337751" cy="1782762"/>
          </a:xfrm>
          <a:prstGeom prst="roundRect">
            <a:avLst/>
          </a:prstGeom>
          <a:no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64814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93858100-80B0-8104-89B1-A65D0821E085}"/>
              </a:ext>
            </a:extLst>
          </p:cNvPr>
          <p:cNvSpPr>
            <a:spLocks noGrp="1"/>
          </p:cNvSpPr>
          <p:nvPr>
            <p:ph type="sldNum" sz="quarter" idx="12"/>
          </p:nvPr>
        </p:nvSpPr>
        <p:spPr/>
        <p:txBody>
          <a:bodyPr/>
          <a:lstStyle/>
          <a:p>
            <a:fld id="{257AB861-08A6-4431-B58F-64BEFFDF70ED}" type="slidenum">
              <a:rPr lang="en-US" smtClean="0"/>
              <a:t>31</a:t>
            </a:fld>
            <a:endParaRPr lang="en-US"/>
          </a:p>
        </p:txBody>
      </p:sp>
      <mc:AlternateContent xmlns:mc="http://schemas.openxmlformats.org/markup-compatibility/2006">
        <mc:Choice xmlns:a14="http://schemas.microsoft.com/office/drawing/2010/main" Requires="a14">
          <p:sp>
            <p:nvSpPr>
              <p:cNvPr id="4" name="CuadroTexto 3">
                <a:extLst>
                  <a:ext uri="{FF2B5EF4-FFF2-40B4-BE49-F238E27FC236}">
                    <a16:creationId xmlns:a16="http://schemas.microsoft.com/office/drawing/2014/main" id="{D74A6A22-8894-6230-3A3C-573D3C9E893E}"/>
                  </a:ext>
                </a:extLst>
              </p:cNvPr>
              <p:cNvSpPr txBox="1"/>
              <p:nvPr/>
            </p:nvSpPr>
            <p:spPr>
              <a:xfrm>
                <a:off x="93306" y="612858"/>
                <a:ext cx="12017829" cy="5960221"/>
              </a:xfrm>
              <a:prstGeom prst="rect">
                <a:avLst/>
              </a:prstGeom>
              <a:noFill/>
            </p:spPr>
            <p:txBody>
              <a:bodyPr wrap="square">
                <a:spAutoFit/>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𝑃𝑒𝑟𝑖𝑜𝑑𝑜</m:t>
                      </m:r>
                      <m:r>
                        <a:rPr lang="en-US" sz="1800" i="1" smtClean="0">
                          <a:effectLst/>
                          <a:latin typeface="Cambria Math" panose="02040503050406030204" pitchFamily="18" charset="0"/>
                          <a:ea typeface="Calibri" panose="020F0502020204030204" pitchFamily="34" charset="0"/>
                          <a:cs typeface="Times New Roman" panose="02020603050405020304" pitchFamily="18" charset="0"/>
                        </a:rPr>
                        <m:t> 1: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Sub>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Sub>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m:t>
                          </m:r>
                        </m:e>
                      </m:d>
                    </m:oMath>
                  </m:oMathPara>
                </a14:m>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Calibri" panose="020F0502020204030204" pitchFamily="34" charset="0"/>
                          <a:cs typeface="Times New Roman" panose="02020603050405020304" pitchFamily="18" charset="0"/>
                        </a:rPr>
                        <m:t>𝑃𝑒𝑟𝑖𝑜𝑑𝑜</m:t>
                      </m:r>
                      <m:r>
                        <a:rPr lang="en-US" sz="1800" i="1">
                          <a:effectLst/>
                          <a:latin typeface="Cambria Math" panose="02040503050406030204" pitchFamily="18" charset="0"/>
                          <a:ea typeface="Calibri" panose="020F0502020204030204" pitchFamily="34" charset="0"/>
                          <a:cs typeface="Times New Roman" panose="02020603050405020304" pitchFamily="18" charset="0"/>
                        </a:rPr>
                        <m:t> 2: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e>
                      </m:d>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𝑖𝑖</m:t>
                          </m:r>
                        </m:e>
                      </m:d>
                    </m:oMath>
                  </m:oMathPara>
                </a14:m>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𝑇𝐵</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𝑖𝑖𝑖</m:t>
                          </m:r>
                        </m:e>
                      </m:d>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𝑇𝐵</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r>
                        <a:rPr lang="en-US" sz="1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𝑖𝑣</m:t>
                          </m:r>
                        </m:e>
                      </m:d>
                    </m:oMath>
                  </m:oMathPara>
                </a14:m>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𝐶𝐴</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𝑇𝐵</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𝐶𝐴</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𝑇𝐵</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𝑣𝑖</m:t>
                          </m:r>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𝐷𝑒</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𝑣</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𝑖𝑖𝑖</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𝑖</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𝐶𝐴</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𝑇𝐵</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Sub>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bSup>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ub>
                      </m:sSub>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𝐶𝐴</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𝑣𝑖𝑖</m:t>
                          </m:r>
                        </m:e>
                      </m:d>
                    </m:oMath>
                  </m:oMathPara>
                </a14:m>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r>
                      <a:rPr lang="en-US" sz="1800" b="0" i="0" smtClean="0">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𝐷𝑒</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𝑣𝑖</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𝑖𝑣</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𝑖𝑖</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𝐶𝐴</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𝑇𝐵</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Sup>
                              <m:s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𝑟</m:t>
                                </m:r>
                              </m:e>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p>
                          </m:e>
                        </m:d>
                        <m:sSubSup>
                          <m:sSubSup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1800" i="1">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1800" i="1">
                                <a:effectLst/>
                                <a:latin typeface="Cambria Math" panose="02040503050406030204" pitchFamily="18" charset="0"/>
                                <a:ea typeface="Calibri" panose="020F0502020204030204" pitchFamily="34" charset="0"/>
                                <a:cs typeface="Times New Roman" panose="02020603050405020304" pitchFamily="18" charset="0"/>
                              </a:rPr>
                              <m:t>∗</m:t>
                            </m:r>
                          </m:sup>
                        </m:sSubSup>
                      </m:e>
                    </m:d>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𝑟</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sSup>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𝐶𝐴</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a14:m>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s-AR" sz="1800">
                    <a:effectLst/>
                    <a:latin typeface="Calibri" panose="020F0502020204030204" pitchFamily="34" charset="0"/>
                    <a:ea typeface="Times New Roman" panose="02020603050405020304" pitchFamily="18" charset="0"/>
                    <a:cs typeface="Times New Roman" panose="02020603050405020304" pitchFamily="18" charset="0"/>
                  </a:rPr>
                  <a:t>Además:   </a:t>
                </a:r>
                <a14:m>
                  <m:oMath xmlns:m="http://schemas.openxmlformats.org/officeDocument/2006/math">
                    <m:r>
                      <a:rPr lang="es-AR" sz="1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𝐶𝐴</m:t>
                        </m:r>
                      </m:e>
                      <m:sub>
                        <m:r>
                          <a:rPr lang="es-AR"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AR" sz="1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𝐶𝐴</m:t>
                        </m:r>
                      </m:e>
                      <m:sub>
                        <m:r>
                          <a:rPr lang="es-AR" sz="1800" i="1">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s-AR" sz="1800" i="1">
                        <a:effectLst/>
                        <a:latin typeface="Cambria Math" panose="02040503050406030204" pitchFamily="18" charset="0"/>
                        <a:ea typeface="Times New Roman" panose="02020603050405020304" pitchFamily="18" charset="0"/>
                        <a:cs typeface="Times New Roman" panose="02020603050405020304" pitchFamily="18" charset="0"/>
                      </a:rPr>
                      <m:t>= </m:t>
                    </m:r>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s-AR"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s-AR"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s-AR"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s-AR"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s-AR"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e>
                    </m:d>
                    <m:r>
                      <a:rPr lang="es-AR"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s-AR"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s-AR"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s-AR"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s-AR" sz="1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s-AR" sz="1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1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𝐶𝐴</m:t>
                        </m:r>
                      </m:e>
                      <m:sub>
                        <m:r>
                          <a:rPr lang="es-AR" i="1">
                            <a:latin typeface="Cambria Math" panose="02040503050406030204" pitchFamily="18" charset="0"/>
                            <a:ea typeface="Times New Roman" panose="02020603050405020304" pitchFamily="18" charset="0"/>
                            <a:cs typeface="Times New Roman" panose="02020603050405020304" pitchFamily="18" charset="0"/>
                          </a:rPr>
                          <m:t>1</m:t>
                        </m:r>
                      </m:sub>
                    </m:sSub>
                    <m:r>
                      <a:rPr lang="es-AR"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𝐶𝐴</m:t>
                        </m:r>
                      </m:e>
                      <m:sub>
                        <m:r>
                          <a:rPr lang="es-AR" i="1">
                            <a:latin typeface="Cambria Math" panose="02040503050406030204" pitchFamily="18" charset="0"/>
                            <a:ea typeface="Times New Roman" panose="02020603050405020304" pitchFamily="18" charset="0"/>
                            <a:cs typeface="Times New Roman" panose="02020603050405020304" pitchFamily="18" charset="0"/>
                          </a:rPr>
                          <m:t>2</m:t>
                        </m:r>
                      </m:sub>
                    </m:sSub>
                  </m:oMath>
                </a14:m>
                <a:endParaRPr lang="en-US" sz="180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p:sp>
            <p:nvSpPr>
              <p:cNvPr id="4" name="CuadroTexto 3">
                <a:extLst>
                  <a:ext uri="{FF2B5EF4-FFF2-40B4-BE49-F238E27FC236}">
                    <a16:creationId xmlns:a16="http://schemas.microsoft.com/office/drawing/2014/main" id="{D74A6A22-8894-6230-3A3C-573D3C9E893E}"/>
                  </a:ext>
                </a:extLst>
              </p:cNvPr>
              <p:cNvSpPr txBox="1">
                <a:spLocks noRot="1" noChangeAspect="1" noMove="1" noResize="1" noEditPoints="1" noAdjustHandles="1" noChangeArrowheads="1" noChangeShapeType="1" noTextEdit="1"/>
              </p:cNvSpPr>
              <p:nvPr/>
            </p:nvSpPr>
            <p:spPr>
              <a:xfrm>
                <a:off x="93306" y="612858"/>
                <a:ext cx="12017829" cy="5960221"/>
              </a:xfrm>
              <a:prstGeom prst="rect">
                <a:avLst/>
              </a:prstGeom>
              <a:blipFill>
                <a:blip r:embed="rId2"/>
                <a:stretch>
                  <a:fillRect l="-406" b="-716"/>
                </a:stretch>
              </a:blipFill>
            </p:spPr>
            <p:txBody>
              <a:bodyPr/>
              <a:lstStyle/>
              <a:p>
                <a:r>
                  <a:rPr lang="en-US">
                    <a:noFill/>
                  </a:rPr>
                  <a:t> </a:t>
                </a:r>
              </a:p>
            </p:txBody>
          </p:sp>
        </mc:Fallback>
      </mc:AlternateContent>
      <p:cxnSp>
        <p:nvCxnSpPr>
          <p:cNvPr id="6" name="Conector recto 5">
            <a:extLst>
              <a:ext uri="{FF2B5EF4-FFF2-40B4-BE49-F238E27FC236}">
                <a16:creationId xmlns:a16="http://schemas.microsoft.com/office/drawing/2014/main" id="{1D291857-3CAA-A4F7-9196-CAB3EF42E831}"/>
              </a:ext>
            </a:extLst>
          </p:cNvPr>
          <p:cNvCxnSpPr/>
          <p:nvPr/>
        </p:nvCxnSpPr>
        <p:spPr>
          <a:xfrm flipV="1">
            <a:off x="5467739" y="1250302"/>
            <a:ext cx="541175" cy="71845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Rectangle: Rounded Corners 3">
            <a:extLst>
              <a:ext uri="{FF2B5EF4-FFF2-40B4-BE49-F238E27FC236}">
                <a16:creationId xmlns:a16="http://schemas.microsoft.com/office/drawing/2014/main" id="{6D7B0C00-072B-5271-D469-5EA20E229048}"/>
              </a:ext>
            </a:extLst>
          </p:cNvPr>
          <p:cNvSpPr/>
          <p:nvPr/>
        </p:nvSpPr>
        <p:spPr>
          <a:xfrm>
            <a:off x="8070980" y="4506685"/>
            <a:ext cx="1667977" cy="573833"/>
          </a:xfrm>
          <a:prstGeom prst="roundRect">
            <a:avLst/>
          </a:prstGeom>
          <a:no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3">
            <a:extLst>
              <a:ext uri="{FF2B5EF4-FFF2-40B4-BE49-F238E27FC236}">
                <a16:creationId xmlns:a16="http://schemas.microsoft.com/office/drawing/2014/main" id="{6CBEB010-C449-E46C-78A5-C1348E1563CF}"/>
              </a:ext>
            </a:extLst>
          </p:cNvPr>
          <p:cNvSpPr/>
          <p:nvPr/>
        </p:nvSpPr>
        <p:spPr>
          <a:xfrm>
            <a:off x="6543870" y="5999246"/>
            <a:ext cx="1909665" cy="573833"/>
          </a:xfrm>
          <a:prstGeom prst="roundRect">
            <a:avLst/>
          </a:prstGeom>
          <a:no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3">
            <a:extLst>
              <a:ext uri="{FF2B5EF4-FFF2-40B4-BE49-F238E27FC236}">
                <a16:creationId xmlns:a16="http://schemas.microsoft.com/office/drawing/2014/main" id="{3CB053E6-8C2C-2B14-FE8E-E3AC957CB63C}"/>
              </a:ext>
            </a:extLst>
          </p:cNvPr>
          <p:cNvSpPr/>
          <p:nvPr/>
        </p:nvSpPr>
        <p:spPr>
          <a:xfrm>
            <a:off x="8142515" y="5277017"/>
            <a:ext cx="1667977" cy="573833"/>
          </a:xfrm>
          <a:prstGeom prst="roundRect">
            <a:avLst/>
          </a:prstGeom>
          <a:no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609390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7BDECD-AE7D-B5B5-3107-C025A3FE9E93}"/>
              </a:ext>
            </a:extLst>
          </p:cNvPr>
          <p:cNvSpPr>
            <a:spLocks noGrp="1"/>
          </p:cNvSpPr>
          <p:nvPr>
            <p:ph type="title"/>
          </p:nvPr>
        </p:nvSpPr>
        <p:spPr/>
        <p:txBody>
          <a:bodyPr/>
          <a:lstStyle/>
          <a:p>
            <a:r>
              <a:rPr lang="en-US"/>
              <a:t>Por lo tanto:</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AD0171E5-840C-FA0B-2486-BC25A7709DC2}"/>
                  </a:ext>
                </a:extLst>
              </p:cNvPr>
              <p:cNvSpPr>
                <a:spLocks noGrp="1"/>
              </p:cNvSpPr>
              <p:nvPr>
                <p:ph idx="1"/>
              </p:nvPr>
            </p:nvSpPr>
            <p:spPr/>
            <p:txBody>
              <a:bodyPr>
                <a:normAutofit fontScale="92500"/>
              </a:bodyPr>
              <a:lstStyle/>
              <a:p>
                <a:pPr marL="0" indent="0">
                  <a:buNone/>
                </a:pPr>
                <a14:m>
                  <m:oMathPara xmlns:m="http://schemas.openxmlformats.org/officeDocument/2006/math">
                    <m:oMathParaPr>
                      <m:jc m:val="centerGroup"/>
                    </m:oMathParaPr>
                    <m:oMath xmlns:m="http://schemas.openxmlformats.org/officeDocument/2006/math">
                      <m:sSub>
                        <m:sSubPr>
                          <m:ctrlP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𝑇𝐵</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𝑄</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2800" i="1">
                              <a:effectLst/>
                              <a:latin typeface="Cambria Math" panose="02040503050406030204" pitchFamily="18" charset="0"/>
                              <a:ea typeface="Calibri" panose="020F0502020204030204" pitchFamily="34" charset="0"/>
                              <a:cs typeface="Times New Roman" panose="02020603050405020304" pitchFamily="18" charset="0"/>
                            </a:rPr>
                            <m:t>𝐶</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1</m:t>
                          </m:r>
                        </m:sub>
                      </m:sSub>
                      <m:r>
                        <a:rPr lang="en-US" sz="2800" i="1">
                          <a:effectLst/>
                          <a:latin typeface="Cambria Math" panose="02040503050406030204" pitchFamily="18" charset="0"/>
                          <a:ea typeface="Calibri" panose="020F0502020204030204" pitchFamily="34" charset="0"/>
                          <a:cs typeface="Times New Roman" panose="02020603050405020304" pitchFamily="18" charset="0"/>
                        </a:rPr>
                        <m:t>     </m:t>
                      </m:r>
                      <m:d>
                        <m:d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2800" b="0" i="1" smtClean="0">
                              <a:effectLst/>
                              <a:latin typeface="Cambria Math" panose="02040503050406030204" pitchFamily="18" charset="0"/>
                              <a:ea typeface="Calibri" panose="020F0502020204030204" pitchFamily="34" charset="0"/>
                              <a:cs typeface="Times New Roman" panose="02020603050405020304" pitchFamily="18" charset="0"/>
                            </a:rPr>
                            <m:t>3.13</m:t>
                          </m:r>
                        </m:e>
                      </m:d>
                    </m:oMath>
                  </m:oMathPara>
                </a14:m>
                <a:endParaRPr lang="en-US"/>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MX" b="0" i="1" smtClean="0">
                              <a:latin typeface="Cambria Math" panose="02040503050406030204" pitchFamily="18" charset="0"/>
                            </a:rPr>
                            <m:t>𝐶𝐴</m:t>
                          </m:r>
                        </m:e>
                        <m:sub>
                          <m:r>
                            <a:rPr lang="es-MX" b="0" i="1" smtClean="0">
                              <a:latin typeface="Cambria Math" panose="02040503050406030204" pitchFamily="18" charset="0"/>
                            </a:rPr>
                            <m:t>1</m:t>
                          </m:r>
                        </m:sub>
                      </m:sSub>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𝑟</m:t>
                          </m:r>
                        </m:e>
                        <m:sub>
                          <m:r>
                            <a:rPr lang="es-MX" b="0" i="1" smtClean="0">
                              <a:latin typeface="Cambria Math" panose="02040503050406030204" pitchFamily="18" charset="0"/>
                            </a:rPr>
                            <m:t>0</m:t>
                          </m:r>
                        </m:sub>
                      </m:sSub>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𝐵</m:t>
                          </m:r>
                        </m:e>
                        <m:sub>
                          <m:r>
                            <a:rPr lang="es-MX" b="0" i="1" smtClean="0">
                              <a:latin typeface="Cambria Math" panose="02040503050406030204" pitchFamily="18" charset="0"/>
                            </a:rPr>
                            <m:t>0</m:t>
                          </m:r>
                        </m:sub>
                        <m:sup>
                          <m:r>
                            <a:rPr lang="es-MX" b="0" i="1" smtClean="0">
                              <a:latin typeface="Cambria Math" panose="02040503050406030204" pitchFamily="18" charset="0"/>
                            </a:rPr>
                            <m:t>∗</m:t>
                          </m:r>
                        </m:sup>
                      </m:sSubSup>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𝑇𝐵</m:t>
                          </m:r>
                        </m:e>
                        <m:sub>
                          <m:r>
                            <a:rPr lang="es-MX" b="0" i="1" smtClean="0">
                              <a:latin typeface="Cambria Math" panose="02040503050406030204" pitchFamily="18" charset="0"/>
                            </a:rPr>
                            <m:t>1</m:t>
                          </m:r>
                        </m:sub>
                      </m:sSub>
                      <m:r>
                        <a:rPr lang="es-MX" b="0" i="1" smtClean="0">
                          <a:latin typeface="Cambria Math" panose="02040503050406030204" pitchFamily="18" charset="0"/>
                        </a:rPr>
                        <m:t>    (</m:t>
                      </m:r>
                      <m:r>
                        <a:rPr lang="en-US" b="0" i="1" smtClean="0">
                          <a:latin typeface="Cambria Math" panose="02040503050406030204" pitchFamily="18" charset="0"/>
                        </a:rPr>
                        <m:t>3.14</m:t>
                      </m:r>
                      <m:r>
                        <a:rPr lang="es-MX" b="0" i="1" smtClean="0">
                          <a:latin typeface="Cambria Math" panose="02040503050406030204" pitchFamily="18" charset="0"/>
                        </a:rPr>
                        <m:t>)</m:t>
                      </m:r>
                    </m:oMath>
                  </m:oMathPara>
                </a14:m>
                <a:endParaRPr lang="en-US"/>
              </a:p>
              <a:p>
                <a:pPr marL="0" indent="0">
                  <a:buNone/>
                </a:pPr>
                <a:endParaRPr lang="en-US"/>
              </a:p>
              <a:p>
                <a:endParaRPr lang="en-US"/>
              </a:p>
              <a:p>
                <a:pPr marL="0" indent="0">
                  <a:buNone/>
                </a:pPr>
                <a14:m>
                  <m:oMathPara xmlns:m="http://schemas.openxmlformats.org/officeDocument/2006/math">
                    <m:oMathParaPr>
                      <m:jc m:val="centerGroup"/>
                    </m:oMathParaPr>
                    <m:oMath xmlns:m="http://schemas.openxmlformats.org/officeDocument/2006/math">
                      <m:sSubSup>
                        <m:sSubSupPr>
                          <m:ctrlPr>
                            <a:rPr lang="en-US" sz="2800" i="1" smtClean="0">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800" i="1">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1</m:t>
                          </m:r>
                        </m:sub>
                        <m:sup>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SubSup>
                        <m:sSubSupPr>
                          <m:ctrlPr>
                            <a:rPr lang="en-US" sz="2800" i="1">
                              <a:effectLst/>
                              <a:latin typeface="Cambria Math" panose="02040503050406030204" pitchFamily="18" charset="0"/>
                              <a:ea typeface="Calibri" panose="020F0502020204030204" pitchFamily="34" charset="0"/>
                              <a:cs typeface="Times New Roman" panose="02020603050405020304" pitchFamily="18" charset="0"/>
                            </a:rPr>
                          </m:ctrlPr>
                        </m:sSubSupPr>
                        <m:e>
                          <m:r>
                            <a:rPr lang="en-US" sz="2800" i="1">
                              <a:effectLst/>
                              <a:latin typeface="Cambria Math" panose="02040503050406030204" pitchFamily="18" charset="0"/>
                              <a:ea typeface="Calibri" panose="020F0502020204030204" pitchFamily="34" charset="0"/>
                              <a:cs typeface="Times New Roman" panose="02020603050405020304" pitchFamily="18" charset="0"/>
                            </a:rPr>
                            <m:t>𝐵</m:t>
                          </m:r>
                        </m:e>
                        <m:sub>
                          <m:r>
                            <a:rPr lang="en-US" sz="2800" i="1">
                              <a:effectLst/>
                              <a:latin typeface="Cambria Math" panose="02040503050406030204" pitchFamily="18" charset="0"/>
                              <a:ea typeface="Calibri" panose="020F0502020204030204" pitchFamily="34" charset="0"/>
                              <a:cs typeface="Times New Roman" panose="02020603050405020304" pitchFamily="18" charset="0"/>
                            </a:rPr>
                            <m:t>0</m:t>
                          </m:r>
                        </m:sub>
                        <m:sup>
                          <m:r>
                            <a:rPr lang="en-US" sz="2800" i="1">
                              <a:effectLst/>
                              <a:latin typeface="Cambria Math" panose="02040503050406030204" pitchFamily="18" charset="0"/>
                              <a:ea typeface="Calibri" panose="020F0502020204030204" pitchFamily="34" charset="0"/>
                              <a:cs typeface="Times New Roman" panose="02020603050405020304" pitchFamily="18" charset="0"/>
                            </a:rPr>
                            <m:t>∗</m:t>
                          </m:r>
                        </m:sup>
                      </m:sSub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𝐶𝐴</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Sub>
                    </m:oMath>
                  </m:oMathPara>
                </a14:m>
                <a:endParaRPr lang="en-US"/>
              </a:p>
              <a:p>
                <a:endParaRPr lang="en-US"/>
              </a:p>
              <a:p>
                <a:pPr marL="0" indent="0">
                  <a:buNone/>
                </a:pPr>
                <a14:m>
                  <m:oMathPara xmlns:m="http://schemas.openxmlformats.org/officeDocument/2006/math">
                    <m:oMathParaPr>
                      <m:jc m:val="centerGroup"/>
                    </m:oMathParaPr>
                    <m:oMath xmlns:m="http://schemas.openxmlformats.org/officeDocument/2006/math">
                      <m:r>
                        <a:rPr lang="en-US" sz="2800" i="1" smtClean="0">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𝐶𝐴</m:t>
                          </m:r>
                        </m:e>
                        <m:sub>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2</m:t>
                          </m:r>
                        </m:sub>
                      </m:sSub>
                    </m:oMath>
                  </m:oMathPara>
                </a14:m>
                <a:endParaRPr lang="en-US"/>
              </a:p>
              <a:p>
                <a:endParaRPr lang="en-US"/>
              </a:p>
              <a:p>
                <a:pPr marL="0" indent="0">
                  <a:buNone/>
                </a:pPr>
                <a14:m>
                  <m:oMathPara xmlns:m="http://schemas.openxmlformats.org/officeDocument/2006/math">
                    <m:oMathParaPr>
                      <m:jc m:val="centerGroup"/>
                    </m:oMathParaPr>
                    <m:oMath xmlns:m="http://schemas.openxmlformats.org/officeDocument/2006/math">
                      <m:r>
                        <a:rPr lang="es-AR" sz="2800" i="1" smtClean="0">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2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2800" i="1">
                              <a:effectLst/>
                              <a:latin typeface="Cambria Math" panose="02040503050406030204" pitchFamily="18" charset="0"/>
                              <a:ea typeface="Times New Roman" panose="02020603050405020304" pitchFamily="18" charset="0"/>
                              <a:cs typeface="Times New Roman" panose="02020603050405020304" pitchFamily="18" charset="0"/>
                            </a:rPr>
                            <m:t>𝐵</m:t>
                          </m:r>
                        </m:e>
                        <m:sub>
                          <m:r>
                            <a:rPr lang="es-AR" sz="2800" i="1">
                              <a:effectLst/>
                              <a:latin typeface="Cambria Math" panose="02040503050406030204" pitchFamily="18" charset="0"/>
                              <a:ea typeface="Times New Roman" panose="02020603050405020304" pitchFamily="18" charset="0"/>
                              <a:cs typeface="Times New Roman" panose="02020603050405020304" pitchFamily="18" charset="0"/>
                            </a:rPr>
                            <m:t>0</m:t>
                          </m:r>
                        </m:sub>
                        <m:sup>
                          <m:r>
                            <a:rPr lang="es-AR" sz="2800" i="1">
                              <a:effectLst/>
                              <a:latin typeface="Cambria Math" panose="02040503050406030204" pitchFamily="18" charset="0"/>
                              <a:ea typeface="Times New Roman" panose="02020603050405020304" pitchFamily="18" charset="0"/>
                              <a:cs typeface="Times New Roman" panose="02020603050405020304" pitchFamily="18" charset="0"/>
                            </a:rPr>
                            <m:t>∗</m:t>
                          </m:r>
                        </m:sup>
                      </m:sSubSup>
                      <m:r>
                        <a:rPr lang="en-US" sz="2800" b="0" i="1" smtClean="0">
                          <a:effectLst/>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𝐶𝐴</m:t>
                          </m:r>
                        </m:e>
                        <m:sub>
                          <m:r>
                            <a:rPr lang="es-AR" i="1">
                              <a:latin typeface="Cambria Math" panose="02040503050406030204" pitchFamily="18" charset="0"/>
                              <a:ea typeface="Times New Roman" panose="02020603050405020304" pitchFamily="18" charset="0"/>
                              <a:cs typeface="Times New Roman" panose="02020603050405020304" pitchFamily="18" charset="0"/>
                            </a:rPr>
                            <m:t>1</m:t>
                          </m:r>
                        </m:sub>
                      </m:sSub>
                      <m:r>
                        <a:rPr lang="es-AR"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i="1">
                              <a:latin typeface="Cambria Math" panose="02040503050406030204" pitchFamily="18" charset="0"/>
                              <a:ea typeface="Times New Roman" panose="02020603050405020304" pitchFamily="18" charset="0"/>
                              <a:cs typeface="Times New Roman" panose="02020603050405020304" pitchFamily="18" charset="0"/>
                            </a:rPr>
                          </m:ctrlPr>
                        </m:sSubPr>
                        <m:e>
                          <m:r>
                            <a:rPr lang="en-US" i="1">
                              <a:latin typeface="Cambria Math" panose="02040503050406030204" pitchFamily="18" charset="0"/>
                              <a:ea typeface="Times New Roman" panose="02020603050405020304" pitchFamily="18" charset="0"/>
                              <a:cs typeface="Times New Roman" panose="02020603050405020304" pitchFamily="18" charset="0"/>
                            </a:rPr>
                            <m:t>𝐶𝐴</m:t>
                          </m:r>
                        </m:e>
                        <m:sub>
                          <m:r>
                            <a:rPr lang="es-AR" i="1">
                              <a:latin typeface="Cambria Math" panose="02040503050406030204" pitchFamily="18" charset="0"/>
                              <a:ea typeface="Times New Roman" panose="02020603050405020304" pitchFamily="18" charset="0"/>
                              <a:cs typeface="Times New Roman" panose="02020603050405020304" pitchFamily="18" charset="0"/>
                            </a:rPr>
                            <m:t>2</m:t>
                          </m:r>
                        </m:sub>
                      </m:sSub>
                    </m:oMath>
                  </m:oMathPara>
                </a14:m>
                <a:endParaRPr lang="en-US"/>
              </a:p>
              <a:p>
                <a:endParaRPr lang="en-US"/>
              </a:p>
              <a:p>
                <a:endParaRPr lang="en-US"/>
              </a:p>
            </p:txBody>
          </p:sp>
        </mc:Choice>
        <mc:Fallback>
          <p:sp>
            <p:nvSpPr>
              <p:cNvPr id="3" name="Marcador de contenido 2">
                <a:extLst>
                  <a:ext uri="{FF2B5EF4-FFF2-40B4-BE49-F238E27FC236}">
                    <a16:creationId xmlns:a16="http://schemas.microsoft.com/office/drawing/2014/main" id="{AD0171E5-840C-FA0B-2486-BC25A7709DC2}"/>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21BF6856-3F96-72E7-60E0-FE0946F7EA2F}"/>
              </a:ext>
            </a:extLst>
          </p:cNvPr>
          <p:cNvSpPr>
            <a:spLocks noGrp="1"/>
          </p:cNvSpPr>
          <p:nvPr>
            <p:ph type="sldNum" sz="quarter" idx="12"/>
          </p:nvPr>
        </p:nvSpPr>
        <p:spPr/>
        <p:txBody>
          <a:bodyPr/>
          <a:lstStyle/>
          <a:p>
            <a:fld id="{257AB861-08A6-4431-B58F-64BEFFDF70ED}" type="slidenum">
              <a:rPr lang="en-US" smtClean="0"/>
              <a:t>32</a:t>
            </a:fld>
            <a:endParaRPr lang="en-US"/>
          </a:p>
        </p:txBody>
      </p:sp>
    </p:spTree>
    <p:extLst>
      <p:ext uri="{BB962C8B-B14F-4D97-AF65-F5344CB8AC3E}">
        <p14:creationId xmlns:p14="http://schemas.microsoft.com/office/powerpoint/2010/main" val="40278997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CA8A59-6227-464B-A7AE-DB69D284E58A}"/>
              </a:ext>
            </a:extLst>
          </p:cNvPr>
          <p:cNvSpPr>
            <a:spLocks noGrp="1"/>
          </p:cNvSpPr>
          <p:nvPr>
            <p:ph type="title"/>
          </p:nvPr>
        </p:nvSpPr>
        <p:spPr>
          <a:xfrm>
            <a:off x="263341" y="163655"/>
            <a:ext cx="11208026" cy="1243231"/>
          </a:xfrm>
        </p:spPr>
        <p:txBody>
          <a:bodyPr>
            <a:noAutofit/>
          </a:bodyPr>
          <a:lstStyle/>
          <a:p>
            <a:r>
              <a:rPr lang="es-MX" sz="2800" b="1">
                <a:solidFill>
                  <a:srgbClr val="870F6D"/>
                </a:solidFill>
              </a:rPr>
              <a:t>El país se endeuda en el Período 1 mediante déficits comercial y de Cuenta Corriente. En el Período 2 debe pagar ese endeudamiento teniendo un superávit comercial</a:t>
            </a:r>
            <a:endParaRPr lang="en-US" sz="2800" b="1">
              <a:solidFill>
                <a:srgbClr val="870F6D"/>
              </a:solidFill>
            </a:endParaRPr>
          </a:p>
        </p:txBody>
      </p:sp>
      <p:sp>
        <p:nvSpPr>
          <p:cNvPr id="3" name="Content Placeholder 2">
            <a:extLst>
              <a:ext uri="{FF2B5EF4-FFF2-40B4-BE49-F238E27FC236}">
                <a16:creationId xmlns:a16="http://schemas.microsoft.com/office/drawing/2014/main" id="{2CCC13B2-D17B-47C8-B564-DE0E67FA3204}"/>
              </a:ext>
            </a:extLst>
          </p:cNvPr>
          <p:cNvSpPr>
            <a:spLocks noGrp="1"/>
          </p:cNvSpPr>
          <p:nvPr>
            <p:ph sz="half" idx="1"/>
          </p:nvPr>
        </p:nvSpPr>
        <p:spPr>
          <a:xfrm>
            <a:off x="263341" y="1825625"/>
            <a:ext cx="5756459" cy="4351338"/>
          </a:xfrm>
        </p:spPr>
        <p:txBody>
          <a:bodyPr>
            <a:normAutofit/>
          </a:bodyPr>
          <a:lstStyle/>
          <a:p>
            <a:pPr marL="0" indent="0">
              <a:buNone/>
            </a:pPr>
            <a:endParaRPr lang="en-US" i="1">
              <a:latin typeface="Cambria Math" panose="02040503050406030204" pitchFamily="18" charset="0"/>
            </a:endParaRPr>
          </a:p>
          <a:p>
            <a:endParaRPr lang="en-US"/>
          </a:p>
        </p:txBody>
      </p:sp>
      <p:sp>
        <p:nvSpPr>
          <p:cNvPr id="4" name="Slide Number Placeholder 3">
            <a:extLst>
              <a:ext uri="{FF2B5EF4-FFF2-40B4-BE49-F238E27FC236}">
                <a16:creationId xmlns:a16="http://schemas.microsoft.com/office/drawing/2014/main" id="{EEB04C22-841B-4FE0-BCE4-BAB7307489F1}"/>
              </a:ext>
            </a:extLst>
          </p:cNvPr>
          <p:cNvSpPr>
            <a:spLocks noGrp="1"/>
          </p:cNvSpPr>
          <p:nvPr>
            <p:ph type="sldNum" sz="quarter" idx="12"/>
          </p:nvPr>
        </p:nvSpPr>
        <p:spPr/>
        <p:txBody>
          <a:bodyPr/>
          <a:lstStyle/>
          <a:p>
            <a:fld id="{257AB861-08A6-4431-B58F-64BEFFDF70ED}" type="slidenum">
              <a:rPr lang="en-US" smtClean="0"/>
              <a:t>33</a:t>
            </a:fld>
            <a:endParaRPr lang="en-US"/>
          </a:p>
        </p:txBody>
      </p:sp>
      <mc:AlternateContent xmlns:mc="http://schemas.openxmlformats.org/markup-compatibility/2006" xmlns:a14="http://schemas.microsoft.com/office/drawing/2010/main">
        <mc:Choice Requires="a14">
          <p:graphicFrame>
            <p:nvGraphicFramePr>
              <p:cNvPr id="5" name="Tabla 4"/>
              <p:cNvGraphicFramePr>
                <a:graphicFrameLocks noGrp="1"/>
              </p:cNvGraphicFramePr>
              <p:nvPr/>
            </p:nvGraphicFramePr>
            <p:xfrm>
              <a:off x="23056" y="2514571"/>
              <a:ext cx="5309960" cy="1381760"/>
            </p:xfrm>
            <a:graphic>
              <a:graphicData uri="http://schemas.openxmlformats.org/drawingml/2006/table">
                <a:tbl>
                  <a:tblPr firstRow="1" bandRow="1">
                    <a:tableStyleId>{5C22544A-7EE6-4342-B048-85BDC9FD1C3A}</a:tableStyleId>
                  </a:tblPr>
                  <a:tblGrid>
                    <a:gridCol w="864339">
                      <a:extLst>
                        <a:ext uri="{9D8B030D-6E8A-4147-A177-3AD203B41FA5}">
                          <a16:colId xmlns:a16="http://schemas.microsoft.com/office/drawing/2014/main" val="1710686690"/>
                        </a:ext>
                      </a:extLst>
                    </a:gridCol>
                    <a:gridCol w="2473129">
                      <a:extLst>
                        <a:ext uri="{9D8B030D-6E8A-4147-A177-3AD203B41FA5}">
                          <a16:colId xmlns:a16="http://schemas.microsoft.com/office/drawing/2014/main" val="730906549"/>
                        </a:ext>
                      </a:extLst>
                    </a:gridCol>
                    <a:gridCol w="1972492">
                      <a:extLst>
                        <a:ext uri="{9D8B030D-6E8A-4147-A177-3AD203B41FA5}">
                          <a16:colId xmlns:a16="http://schemas.microsoft.com/office/drawing/2014/main" val="1994875862"/>
                        </a:ext>
                      </a:extLst>
                    </a:gridCol>
                  </a:tblGrid>
                  <a:tr h="619799">
                    <a:tc>
                      <a:txBody>
                        <a:bodyPr/>
                        <a:lstStyle/>
                        <a:p>
                          <a:pPr algn="ctr"/>
                          <a:r>
                            <a:rPr lang="es-ES_tradnl"/>
                            <a:t>PERÍODO</a:t>
                          </a:r>
                          <a:endParaRPr lang="es-ES"/>
                        </a:p>
                      </a:txBody>
                      <a:tcPr/>
                    </a:tc>
                    <a:tc>
                      <a:txBody>
                        <a:bodyPr/>
                        <a:lstStyle/>
                        <a:p>
                          <a:pPr algn="ctr"/>
                          <a:r>
                            <a:rPr lang="es-ES_tradnl"/>
                            <a:t>TB</a:t>
                          </a:r>
                          <a:endParaRPr lang="es-ES"/>
                        </a:p>
                      </a:txBody>
                      <a:tcPr/>
                    </a:tc>
                    <a:tc>
                      <a:txBody>
                        <a:bodyPr/>
                        <a:lstStyle/>
                        <a:p>
                          <a:pPr algn="ctr"/>
                          <a:r>
                            <a:rPr lang="es-ES_tradnl"/>
                            <a:t>CA</a:t>
                          </a:r>
                          <a:endParaRPr lang="es-ES"/>
                        </a:p>
                      </a:txBody>
                      <a:tcPr/>
                    </a:tc>
                    <a:extLst>
                      <a:ext uri="{0D108BD9-81ED-4DB2-BD59-A6C34878D82A}">
                        <a16:rowId xmlns:a16="http://schemas.microsoft.com/office/drawing/2014/main" val="467242817"/>
                      </a:ext>
                    </a:extLst>
                  </a:tr>
                  <a:tr h="370840">
                    <a:tc>
                      <a:txBody>
                        <a:bodyPr/>
                        <a:lstStyle/>
                        <a:p>
                          <a:r>
                            <a:rPr lang="es-ES_tradnl"/>
                            <a:t>1</a:t>
                          </a:r>
                          <a:endParaRPr lang="es-ES"/>
                        </a:p>
                      </a:txBody>
                      <a:tcPr/>
                    </a:tc>
                    <a:tc>
                      <a:txBody>
                        <a:bodyPr/>
                        <a:lstStyle/>
                        <a:p>
                          <a:pPr/>
                          <a14:m>
                            <m:oMathPara xmlns:m="http://schemas.openxmlformats.org/officeDocument/2006/math">
                              <m:oMathParaPr>
                                <m:jc m:val="centerGroup"/>
                              </m:oMathParaPr>
                              <m:oMath xmlns:m="http://schemas.openxmlformats.org/officeDocument/2006/math">
                                <m:sSub>
                                  <m:sSubPr>
                                    <m:ctrlPr>
                                      <a:rPr lang="es-MX" b="0" i="1" smtClean="0">
                                        <a:latin typeface="Cambria Math" panose="02040503050406030204" pitchFamily="18" charset="0"/>
                                      </a:rPr>
                                    </m:ctrlPr>
                                  </m:sSubPr>
                                  <m:e>
                                    <m:r>
                                      <a:rPr lang="es-ES_tradnl" b="0" i="1" smtClean="0">
                                        <a:latin typeface="Cambria Math" panose="02040503050406030204" pitchFamily="18" charset="0"/>
                                      </a:rPr>
                                      <m:t>𝑇𝐵</m:t>
                                    </m:r>
                                  </m:e>
                                  <m:sub>
                                    <m:r>
                                      <a:rPr lang="es-ES_tradnl" b="0" i="1" smtClean="0">
                                        <a:latin typeface="Cambria Math" panose="02040503050406030204" pitchFamily="18" charset="0"/>
                                      </a:rPr>
                                      <m:t>1</m:t>
                                    </m:r>
                                  </m:sub>
                                </m:sSub>
                                <m:r>
                                  <a:rPr lang="es-ES_tradnl"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𝑄</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𝐶</m:t>
                                    </m:r>
                                  </m:e>
                                  <m:sub>
                                    <m:r>
                                      <a:rPr lang="es-MX" b="0" i="1" smtClean="0">
                                        <a:latin typeface="Cambria Math" panose="02040503050406030204" pitchFamily="18" charset="0"/>
                                      </a:rPr>
                                      <m:t>1</m:t>
                                    </m:r>
                                  </m:sub>
                                </m:sSub>
                                <m:r>
                                  <a:rPr lang="es-ES_tradnl" b="0" i="1" smtClean="0">
                                    <a:latin typeface="Cambria Math" panose="02040503050406030204" pitchFamily="18" charset="0"/>
                                  </a:rPr>
                                  <m:t>= </m:t>
                                </m:r>
                                <m:sSubSup>
                                  <m:sSubSupPr>
                                    <m:ctrlPr>
                                      <a:rPr lang="es-ES_tradnl" b="0" i="1" smtClean="0">
                                        <a:latin typeface="Cambria Math" panose="02040503050406030204" pitchFamily="18" charset="0"/>
                                      </a:rPr>
                                    </m:ctrlPr>
                                  </m:sSubSupPr>
                                  <m:e>
                                    <m:r>
                                      <a:rPr lang="es-ES_tradnl" b="0" i="1" smtClean="0">
                                        <a:latin typeface="Cambria Math" panose="02040503050406030204" pitchFamily="18" charset="0"/>
                                      </a:rPr>
                                      <m:t>𝐵</m:t>
                                    </m:r>
                                  </m:e>
                                  <m:sub>
                                    <m:r>
                                      <a:rPr lang="es-ES_tradnl" b="0" i="1" smtClean="0">
                                        <a:latin typeface="Cambria Math" panose="02040503050406030204" pitchFamily="18" charset="0"/>
                                      </a:rPr>
                                      <m:t>1</m:t>
                                    </m:r>
                                  </m:sub>
                                  <m:sup>
                                    <m:r>
                                      <a:rPr lang="es-ES_tradnl" b="0" i="1" smtClean="0">
                                        <a:latin typeface="Cambria Math" panose="02040503050406030204" pitchFamily="18" charset="0"/>
                                      </a:rPr>
                                      <m:t>∗</m:t>
                                    </m:r>
                                  </m:sup>
                                </m:sSubSup>
                              </m:oMath>
                            </m:oMathPara>
                          </a14:m>
                          <a:endParaRPr lang="es-ES"/>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s-MX" sz="1800" i="1">
                                        <a:latin typeface="Cambria Math" panose="02040503050406030204" pitchFamily="18" charset="0"/>
                                      </a:rPr>
                                      <m:t>𝐶𝐴</m:t>
                                    </m:r>
                                  </m:e>
                                  <m:sub>
                                    <m:r>
                                      <a:rPr lang="es-MX" sz="1800" i="1">
                                        <a:latin typeface="Cambria Math" panose="02040503050406030204" pitchFamily="18" charset="0"/>
                                      </a:rPr>
                                      <m:t>1</m:t>
                                    </m:r>
                                  </m:sub>
                                </m:sSub>
                                <m:r>
                                  <a:rPr lang="es-MX" sz="1800" i="1">
                                    <a:latin typeface="Cambria Math" panose="02040503050406030204" pitchFamily="18" charset="0"/>
                                  </a:rPr>
                                  <m:t>= </m:t>
                                </m:r>
                                <m:sSubSup>
                                  <m:sSubSupPr>
                                    <m:ctrlPr>
                                      <a:rPr lang="es-MX" sz="1800" i="1">
                                        <a:latin typeface="Cambria Math" panose="02040503050406030204" pitchFamily="18" charset="0"/>
                                      </a:rPr>
                                    </m:ctrlPr>
                                  </m:sSubSupPr>
                                  <m:e>
                                    <m:sSub>
                                      <m:sSubPr>
                                        <m:ctrlPr>
                                          <a:rPr lang="es-MX" sz="1800" i="1" smtClean="0">
                                            <a:latin typeface="Cambria Math" panose="02040503050406030204" pitchFamily="18" charset="0"/>
                                          </a:rPr>
                                        </m:ctrlPr>
                                      </m:sSubPr>
                                      <m:e>
                                        <m:r>
                                          <a:rPr lang="es-ES_tradnl" sz="1800" b="0" i="1" smtClean="0">
                                            <a:latin typeface="Cambria Math" panose="02040503050406030204" pitchFamily="18" charset="0"/>
                                          </a:rPr>
                                          <m:t>𝑇𝐵</m:t>
                                        </m:r>
                                      </m:e>
                                      <m:sub>
                                        <m:r>
                                          <a:rPr lang="es-ES_tradnl" sz="1800" b="0" i="1" smtClean="0">
                                            <a:latin typeface="Cambria Math" panose="02040503050406030204" pitchFamily="18" charset="0"/>
                                          </a:rPr>
                                          <m:t>1</m:t>
                                        </m:r>
                                      </m:sub>
                                    </m:sSub>
                                    <m:r>
                                      <a:rPr lang="es-ES_tradnl" sz="1800" b="0" i="1" smtClean="0">
                                        <a:latin typeface="Cambria Math" panose="02040503050406030204" pitchFamily="18" charset="0"/>
                                      </a:rPr>
                                      <m:t>=</m:t>
                                    </m:r>
                                    <m:r>
                                      <a:rPr lang="es-MX" sz="1800" i="1">
                                        <a:latin typeface="Cambria Math" panose="02040503050406030204" pitchFamily="18" charset="0"/>
                                      </a:rPr>
                                      <m:t>𝐵</m:t>
                                    </m:r>
                                  </m:e>
                                  <m:sub>
                                    <m:r>
                                      <a:rPr lang="es-ES_tradnl" sz="1800" b="0" i="1" smtClean="0">
                                        <a:latin typeface="Cambria Math" panose="02040503050406030204" pitchFamily="18" charset="0"/>
                                      </a:rPr>
                                      <m:t>1</m:t>
                                    </m:r>
                                  </m:sub>
                                  <m:sup>
                                    <m:r>
                                      <a:rPr lang="es-MX" sz="1800" i="1">
                                        <a:latin typeface="Cambria Math" panose="02040503050406030204" pitchFamily="18" charset="0"/>
                                      </a:rPr>
                                      <m:t>∗</m:t>
                                    </m:r>
                                  </m:sup>
                                </m:sSubSup>
                              </m:oMath>
                            </m:oMathPara>
                          </a14:m>
                          <a:endParaRPr lang="es-ES"/>
                        </a:p>
                      </a:txBody>
                      <a:tcPr/>
                    </a:tc>
                    <a:extLst>
                      <a:ext uri="{0D108BD9-81ED-4DB2-BD59-A6C34878D82A}">
                        <a16:rowId xmlns:a16="http://schemas.microsoft.com/office/drawing/2014/main" val="3372551065"/>
                      </a:ext>
                    </a:extLst>
                  </a:tr>
                  <a:tr h="370840">
                    <a:tc>
                      <a:txBody>
                        <a:bodyPr/>
                        <a:lstStyle/>
                        <a:p>
                          <a:r>
                            <a:rPr lang="es-ES_tradnl"/>
                            <a:t>2</a:t>
                          </a:r>
                          <a:endParaRPr lang="es-ES"/>
                        </a:p>
                      </a:txBody>
                      <a:tcPr/>
                    </a:tc>
                    <a:tc>
                      <a:txBody>
                        <a:bodyPr/>
                        <a:lstStyle/>
                        <a:p>
                          <a:pPr/>
                          <a14:m>
                            <m:oMathPara xmlns:m="http://schemas.openxmlformats.org/officeDocument/2006/math">
                              <m:oMathParaPr>
                                <m:jc m:val="centerGroup"/>
                              </m:oMathParaPr>
                              <m:oMath xmlns:m="http://schemas.openxmlformats.org/officeDocument/2006/math">
                                <m:sSub>
                                  <m:sSubPr>
                                    <m:ctrlPr>
                                      <a:rPr lang="es-MX" sz="1800" i="1" smtClean="0">
                                        <a:latin typeface="Cambria Math" panose="02040503050406030204" pitchFamily="18" charset="0"/>
                                      </a:rPr>
                                    </m:ctrlPr>
                                  </m:sSubPr>
                                  <m:e>
                                    <m:r>
                                      <a:rPr lang="es-ES_tradnl" sz="1800" b="0" i="1" smtClean="0">
                                        <a:latin typeface="Cambria Math" panose="02040503050406030204" pitchFamily="18" charset="0"/>
                                      </a:rPr>
                                      <m:t>𝑇𝐵</m:t>
                                    </m:r>
                                  </m:e>
                                  <m:sub>
                                    <m:r>
                                      <a:rPr lang="es-ES_tradnl" sz="1800" b="0" i="1" smtClean="0">
                                        <a:latin typeface="Cambria Math" panose="02040503050406030204" pitchFamily="18" charset="0"/>
                                      </a:rPr>
                                      <m:t>2</m:t>
                                    </m:r>
                                  </m:sub>
                                </m:sSub>
                                <m:r>
                                  <a:rPr lang="es-ES_tradnl" sz="1800" b="0" i="1" smtClean="0">
                                    <a:latin typeface="Cambria Math" panose="02040503050406030204" pitchFamily="18" charset="0"/>
                                  </a:rPr>
                                  <m:t>=</m:t>
                                </m:r>
                                <m:r>
                                  <a:rPr lang="es-MX" sz="1800" i="1">
                                    <a:latin typeface="Cambria Math" panose="02040503050406030204" pitchFamily="18" charset="0"/>
                                  </a:rPr>
                                  <m:t> −</m:t>
                                </m:r>
                                <m:d>
                                  <m:dPr>
                                    <m:ctrlPr>
                                      <a:rPr lang="es-MX" sz="1800" i="1" smtClean="0">
                                        <a:latin typeface="Cambria Math" panose="02040503050406030204" pitchFamily="18" charset="0"/>
                                      </a:rPr>
                                    </m:ctrlPr>
                                  </m:dPr>
                                  <m:e>
                                    <m:r>
                                      <a:rPr lang="es-ES_tradnl" sz="1800" b="0" i="1" smtClean="0">
                                        <a:latin typeface="Cambria Math" panose="02040503050406030204" pitchFamily="18" charset="0"/>
                                      </a:rPr>
                                      <m:t>1+</m:t>
                                    </m:r>
                                    <m:sSup>
                                      <m:sSupPr>
                                        <m:ctrlPr>
                                          <a:rPr lang="es-ES_tradnl" sz="1800" b="0" i="1" smtClean="0">
                                            <a:latin typeface="Cambria Math" panose="02040503050406030204" pitchFamily="18" charset="0"/>
                                          </a:rPr>
                                        </m:ctrlPr>
                                      </m:sSupPr>
                                      <m:e>
                                        <m:r>
                                          <a:rPr lang="es-ES_tradnl" sz="1800" b="0" i="1" smtClean="0">
                                            <a:latin typeface="Cambria Math" panose="02040503050406030204" pitchFamily="18" charset="0"/>
                                          </a:rPr>
                                          <m:t>𝑟</m:t>
                                        </m:r>
                                      </m:e>
                                      <m:sup>
                                        <m:r>
                                          <a:rPr lang="es-ES_tradnl" sz="1800" b="0" i="1" smtClean="0">
                                            <a:latin typeface="Cambria Math" panose="02040503050406030204" pitchFamily="18" charset="0"/>
                                          </a:rPr>
                                          <m:t>∗</m:t>
                                        </m:r>
                                      </m:sup>
                                    </m:sSup>
                                  </m:e>
                                </m:d>
                                <m:sSubSup>
                                  <m:sSubSupPr>
                                    <m:ctrlPr>
                                      <a:rPr lang="es-MX" sz="1800" i="1" smtClean="0">
                                        <a:latin typeface="Cambria Math" panose="02040503050406030204" pitchFamily="18" charset="0"/>
                                      </a:rPr>
                                    </m:ctrlPr>
                                  </m:sSubSupPr>
                                  <m:e>
                                    <m:r>
                                      <a:rPr lang="es-MX" sz="1800" i="1">
                                        <a:latin typeface="Cambria Math" panose="02040503050406030204" pitchFamily="18" charset="0"/>
                                      </a:rPr>
                                      <m:t>𝐵</m:t>
                                    </m:r>
                                  </m:e>
                                  <m:sub>
                                    <m:r>
                                      <a:rPr lang="es-MX" sz="1800" i="1">
                                        <a:latin typeface="Cambria Math" panose="02040503050406030204" pitchFamily="18" charset="0"/>
                                      </a:rPr>
                                      <m:t>1</m:t>
                                    </m:r>
                                  </m:sub>
                                  <m:sup>
                                    <m:r>
                                      <a:rPr lang="es-MX" sz="1800" i="1">
                                        <a:latin typeface="Cambria Math" panose="02040503050406030204" pitchFamily="18" charset="0"/>
                                      </a:rPr>
                                      <m:t>∗</m:t>
                                    </m:r>
                                  </m:sup>
                                </m:sSubSup>
                              </m:oMath>
                            </m:oMathPara>
                          </a14:m>
                          <a:endParaRPr lang="es-ES"/>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s-MX" sz="1800" i="1">
                                        <a:latin typeface="Cambria Math" panose="02040503050406030204" pitchFamily="18" charset="0"/>
                                      </a:rPr>
                                      <m:t>𝐶𝐴</m:t>
                                    </m:r>
                                  </m:e>
                                  <m:sub>
                                    <m:r>
                                      <a:rPr lang="es-MX" sz="1800" i="1">
                                        <a:latin typeface="Cambria Math" panose="02040503050406030204" pitchFamily="18" charset="0"/>
                                      </a:rPr>
                                      <m:t>2</m:t>
                                    </m:r>
                                  </m:sub>
                                </m:sSub>
                                <m:r>
                                  <a:rPr lang="es-MX" sz="1800" i="1">
                                    <a:latin typeface="Cambria Math" panose="02040503050406030204" pitchFamily="18" charset="0"/>
                                  </a:rPr>
                                  <m:t>= −</m:t>
                                </m:r>
                                <m:sSubSup>
                                  <m:sSubSupPr>
                                    <m:ctrlPr>
                                      <a:rPr lang="es-MX" sz="1800" i="1">
                                        <a:latin typeface="Cambria Math" panose="02040503050406030204" pitchFamily="18" charset="0"/>
                                      </a:rPr>
                                    </m:ctrlPr>
                                  </m:sSubSupPr>
                                  <m:e>
                                    <m:r>
                                      <a:rPr lang="es-MX" sz="1800" i="1">
                                        <a:latin typeface="Cambria Math" panose="02040503050406030204" pitchFamily="18" charset="0"/>
                                      </a:rPr>
                                      <m:t>𝐵</m:t>
                                    </m:r>
                                  </m:e>
                                  <m:sub>
                                    <m:r>
                                      <a:rPr lang="es-MX" sz="1800" i="1">
                                        <a:latin typeface="Cambria Math" panose="02040503050406030204" pitchFamily="18" charset="0"/>
                                      </a:rPr>
                                      <m:t>1</m:t>
                                    </m:r>
                                  </m:sub>
                                  <m:sup>
                                    <m:r>
                                      <a:rPr lang="es-MX" sz="1800" i="1">
                                        <a:latin typeface="Cambria Math" panose="02040503050406030204" pitchFamily="18" charset="0"/>
                                      </a:rPr>
                                      <m:t>∗</m:t>
                                    </m:r>
                                  </m:sup>
                                </m:sSubSup>
                              </m:oMath>
                            </m:oMathPara>
                          </a14:m>
                          <a:endParaRPr lang="es-ES"/>
                        </a:p>
                      </a:txBody>
                      <a:tcPr/>
                    </a:tc>
                    <a:extLst>
                      <a:ext uri="{0D108BD9-81ED-4DB2-BD59-A6C34878D82A}">
                        <a16:rowId xmlns:a16="http://schemas.microsoft.com/office/drawing/2014/main" val="2239738551"/>
                      </a:ext>
                    </a:extLst>
                  </a:tr>
                </a:tbl>
              </a:graphicData>
            </a:graphic>
          </p:graphicFrame>
        </mc:Choice>
        <mc:Fallback xmlns="">
          <p:graphicFrame>
            <p:nvGraphicFramePr>
              <p:cNvPr id="5" name="Tabla 4"/>
              <p:cNvGraphicFramePr>
                <a:graphicFrameLocks noGrp="1"/>
              </p:cNvGraphicFramePr>
              <p:nvPr>
                <p:extLst>
                  <p:ext uri="{D42A27DB-BD31-4B8C-83A1-F6EECF244321}">
                    <p14:modId xmlns:p14="http://schemas.microsoft.com/office/powerpoint/2010/main" val="3787804370"/>
                  </p:ext>
                </p:extLst>
              </p:nvPr>
            </p:nvGraphicFramePr>
            <p:xfrm>
              <a:off x="23056" y="2514571"/>
              <a:ext cx="5309960" cy="1381760"/>
            </p:xfrm>
            <a:graphic>
              <a:graphicData uri="http://schemas.openxmlformats.org/drawingml/2006/table">
                <a:tbl>
                  <a:tblPr firstRow="1" bandRow="1">
                    <a:tableStyleId>{5C22544A-7EE6-4342-B048-85BDC9FD1C3A}</a:tableStyleId>
                  </a:tblPr>
                  <a:tblGrid>
                    <a:gridCol w="864339">
                      <a:extLst>
                        <a:ext uri="{9D8B030D-6E8A-4147-A177-3AD203B41FA5}">
                          <a16:colId xmlns:a16="http://schemas.microsoft.com/office/drawing/2014/main" val="1710686690"/>
                        </a:ext>
                      </a:extLst>
                    </a:gridCol>
                    <a:gridCol w="2473129">
                      <a:extLst>
                        <a:ext uri="{9D8B030D-6E8A-4147-A177-3AD203B41FA5}">
                          <a16:colId xmlns:a16="http://schemas.microsoft.com/office/drawing/2014/main" val="730906549"/>
                        </a:ext>
                      </a:extLst>
                    </a:gridCol>
                    <a:gridCol w="1972492">
                      <a:extLst>
                        <a:ext uri="{9D8B030D-6E8A-4147-A177-3AD203B41FA5}">
                          <a16:colId xmlns:a16="http://schemas.microsoft.com/office/drawing/2014/main" val="1994875862"/>
                        </a:ext>
                      </a:extLst>
                    </a:gridCol>
                  </a:tblGrid>
                  <a:tr h="640080">
                    <a:tc>
                      <a:txBody>
                        <a:bodyPr/>
                        <a:lstStyle/>
                        <a:p>
                          <a:pPr algn="ctr"/>
                          <a:r>
                            <a:rPr lang="es-ES_tradnl" dirty="0" smtClean="0"/>
                            <a:t>PERÍODO</a:t>
                          </a:r>
                          <a:endParaRPr lang="es-ES" dirty="0"/>
                        </a:p>
                      </a:txBody>
                      <a:tcPr/>
                    </a:tc>
                    <a:tc>
                      <a:txBody>
                        <a:bodyPr/>
                        <a:lstStyle/>
                        <a:p>
                          <a:pPr algn="ctr"/>
                          <a:r>
                            <a:rPr lang="es-ES_tradnl" dirty="0" smtClean="0"/>
                            <a:t>TB</a:t>
                          </a:r>
                          <a:endParaRPr lang="es-ES" dirty="0"/>
                        </a:p>
                      </a:txBody>
                      <a:tcPr/>
                    </a:tc>
                    <a:tc>
                      <a:txBody>
                        <a:bodyPr/>
                        <a:lstStyle/>
                        <a:p>
                          <a:pPr algn="ctr"/>
                          <a:r>
                            <a:rPr lang="es-ES_tradnl" dirty="0" smtClean="0"/>
                            <a:t>CA</a:t>
                          </a:r>
                          <a:endParaRPr lang="es-ES" dirty="0"/>
                        </a:p>
                      </a:txBody>
                      <a:tcPr/>
                    </a:tc>
                    <a:extLst>
                      <a:ext uri="{0D108BD9-81ED-4DB2-BD59-A6C34878D82A}">
                        <a16:rowId xmlns:a16="http://schemas.microsoft.com/office/drawing/2014/main" val="467242817"/>
                      </a:ext>
                    </a:extLst>
                  </a:tr>
                  <a:tr h="370840">
                    <a:tc>
                      <a:txBody>
                        <a:bodyPr/>
                        <a:lstStyle/>
                        <a:p>
                          <a:r>
                            <a:rPr lang="es-ES_tradnl" dirty="0" smtClean="0"/>
                            <a:t>1</a:t>
                          </a:r>
                          <a:endParaRPr lang="es-ES" dirty="0"/>
                        </a:p>
                      </a:txBody>
                      <a:tcPr/>
                    </a:tc>
                    <a:tc>
                      <a:txBody>
                        <a:bodyPr/>
                        <a:lstStyle/>
                        <a:p>
                          <a:endParaRPr lang="es-ES"/>
                        </a:p>
                      </a:txBody>
                      <a:tcPr>
                        <a:blipFill>
                          <a:blip r:embed="rId3"/>
                          <a:stretch>
                            <a:fillRect l="-35222" t="-181967" r="-81034" b="-122951"/>
                          </a:stretch>
                        </a:blipFill>
                      </a:tcPr>
                    </a:tc>
                    <a:tc>
                      <a:txBody>
                        <a:bodyPr/>
                        <a:lstStyle/>
                        <a:p>
                          <a:endParaRPr lang="es-ES"/>
                        </a:p>
                      </a:txBody>
                      <a:tcPr>
                        <a:blipFill>
                          <a:blip r:embed="rId3"/>
                          <a:stretch>
                            <a:fillRect l="-169444" t="-181967" r="-1543" b="-122951"/>
                          </a:stretch>
                        </a:blipFill>
                      </a:tcPr>
                    </a:tc>
                    <a:extLst>
                      <a:ext uri="{0D108BD9-81ED-4DB2-BD59-A6C34878D82A}">
                        <a16:rowId xmlns:a16="http://schemas.microsoft.com/office/drawing/2014/main" val="3372551065"/>
                      </a:ext>
                    </a:extLst>
                  </a:tr>
                  <a:tr h="370840">
                    <a:tc>
                      <a:txBody>
                        <a:bodyPr/>
                        <a:lstStyle/>
                        <a:p>
                          <a:r>
                            <a:rPr lang="es-ES_tradnl" dirty="0" smtClean="0"/>
                            <a:t>2</a:t>
                          </a:r>
                          <a:endParaRPr lang="es-ES" dirty="0"/>
                        </a:p>
                      </a:txBody>
                      <a:tcPr/>
                    </a:tc>
                    <a:tc>
                      <a:txBody>
                        <a:bodyPr/>
                        <a:lstStyle/>
                        <a:p>
                          <a:endParaRPr lang="es-ES"/>
                        </a:p>
                      </a:txBody>
                      <a:tcPr>
                        <a:blipFill>
                          <a:blip r:embed="rId3"/>
                          <a:stretch>
                            <a:fillRect l="-35222" t="-281967" r="-81034" b="-22951"/>
                          </a:stretch>
                        </a:blipFill>
                      </a:tcPr>
                    </a:tc>
                    <a:tc>
                      <a:txBody>
                        <a:bodyPr/>
                        <a:lstStyle/>
                        <a:p>
                          <a:endParaRPr lang="es-ES"/>
                        </a:p>
                      </a:txBody>
                      <a:tcPr>
                        <a:blipFill>
                          <a:blip r:embed="rId3"/>
                          <a:stretch>
                            <a:fillRect l="-169444" t="-281967" r="-1543" b="-22951"/>
                          </a:stretch>
                        </a:blipFill>
                      </a:tcPr>
                    </a:tc>
                    <a:extLst>
                      <a:ext uri="{0D108BD9-81ED-4DB2-BD59-A6C34878D82A}">
                        <a16:rowId xmlns:a16="http://schemas.microsoft.com/office/drawing/2014/main" val="2239738551"/>
                      </a:ext>
                    </a:extLst>
                  </a:tr>
                </a:tbl>
              </a:graphicData>
            </a:graphic>
          </p:graphicFrame>
        </mc:Fallback>
      </mc:AlternateContent>
      <mc:AlternateContent xmlns:mc="http://schemas.openxmlformats.org/markup-compatibility/2006" xmlns:a14="http://schemas.microsoft.com/office/drawing/2010/main">
        <mc:Choice Requires="a14">
          <p:sp>
            <p:nvSpPr>
              <p:cNvPr id="6" name="CuadroTexto 5"/>
              <p:cNvSpPr txBox="1"/>
              <p:nvPr/>
            </p:nvSpPr>
            <p:spPr>
              <a:xfrm>
                <a:off x="1143000" y="4752787"/>
                <a:ext cx="215520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_tradnl" b="0" i="1" smtClean="0">
                              <a:latin typeface="Cambria Math" panose="02040503050406030204" pitchFamily="18" charset="0"/>
                            </a:rPr>
                          </m:ctrlPr>
                        </m:sSubPr>
                        <m:e>
                          <m:r>
                            <a:rPr lang="es-ES_tradnl" b="0" i="1" smtClean="0">
                              <a:latin typeface="Cambria Math" panose="02040503050406030204" pitchFamily="18" charset="0"/>
                            </a:rPr>
                            <m:t>𝑇𝐵</m:t>
                          </m:r>
                        </m:e>
                        <m:sub>
                          <m:r>
                            <a:rPr lang="en-US" b="0" i="1" smtClean="0">
                              <a:latin typeface="Cambria Math" panose="02040503050406030204" pitchFamily="18" charset="0"/>
                            </a:rPr>
                            <m:t>2</m:t>
                          </m:r>
                        </m:sub>
                      </m:sSub>
                      <m:r>
                        <a:rPr lang="es-ES_tradnl" b="0" i="1" smtClean="0">
                          <a:latin typeface="Cambria Math" panose="02040503050406030204" pitchFamily="18" charset="0"/>
                        </a:rPr>
                        <m:t>=</m:t>
                      </m:r>
                      <m:sSub>
                        <m:sSubPr>
                          <m:ctrlPr>
                            <a:rPr lang="es-ES_tradnl" b="0" i="1" smtClean="0">
                              <a:latin typeface="Cambria Math" panose="02040503050406030204" pitchFamily="18" charset="0"/>
                            </a:rPr>
                          </m:ctrlPr>
                        </m:sSubPr>
                        <m:e>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𝑟</m:t>
                                  </m:r>
                                </m:e>
                                <m:sup>
                                  <m:r>
                                    <a:rPr lang="en-US" b="0" i="1" smtClean="0">
                                      <a:latin typeface="Cambria Math" panose="02040503050406030204" pitchFamily="18" charset="0"/>
                                    </a:rPr>
                                    <m:t>∗</m:t>
                                  </m:r>
                                </m:sup>
                              </m:sSup>
                            </m:e>
                          </m:d>
                          <m:r>
                            <a:rPr lang="en-US" b="0" i="1" smtClean="0">
                              <a:latin typeface="Cambria Math" panose="02040503050406030204" pitchFamily="18" charset="0"/>
                            </a:rPr>
                            <m:t>𝑇𝐵</m:t>
                          </m:r>
                        </m:e>
                        <m:sub>
                          <m:r>
                            <a:rPr lang="en-US" b="0" i="1" smtClean="0">
                              <a:latin typeface="Cambria Math" panose="02040503050406030204" pitchFamily="18" charset="0"/>
                            </a:rPr>
                            <m:t>1</m:t>
                          </m:r>
                        </m:sub>
                      </m:sSub>
                    </m:oMath>
                  </m:oMathPara>
                </a14:m>
                <a:endParaRPr lang="es-ES"/>
              </a:p>
            </p:txBody>
          </p:sp>
        </mc:Choice>
        <mc:Fallback xmlns="">
          <p:sp>
            <p:nvSpPr>
              <p:cNvPr id="6" name="CuadroTexto 5"/>
              <p:cNvSpPr txBox="1">
                <a:spLocks noRot="1" noChangeAspect="1" noMove="1" noResize="1" noEditPoints="1" noAdjustHandles="1" noChangeArrowheads="1" noChangeShapeType="1" noTextEdit="1"/>
              </p:cNvSpPr>
              <p:nvPr/>
            </p:nvSpPr>
            <p:spPr>
              <a:xfrm>
                <a:off x="1143000" y="4752787"/>
                <a:ext cx="2155205" cy="276999"/>
              </a:xfrm>
              <a:prstGeom prst="rect">
                <a:avLst/>
              </a:prstGeom>
              <a:blipFill>
                <a:blip r:embed="rId4"/>
                <a:stretch>
                  <a:fillRect l="-2266" r="-850"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uadroTexto 6"/>
              <p:cNvSpPr txBox="1"/>
              <p:nvPr/>
            </p:nvSpPr>
            <p:spPr>
              <a:xfrm>
                <a:off x="1143000" y="5913685"/>
                <a:ext cx="153503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_tradnl" b="0" i="1" smtClean="0">
                              <a:latin typeface="Cambria Math" panose="02040503050406030204" pitchFamily="18" charset="0"/>
                            </a:rPr>
                            <m:t>𝐶𝐴</m:t>
                          </m:r>
                        </m:e>
                        <m:sub>
                          <m:r>
                            <a:rPr lang="es-ES_tradnl" b="0" i="1" smtClean="0">
                              <a:latin typeface="Cambria Math" panose="02040503050406030204" pitchFamily="18" charset="0"/>
                            </a:rPr>
                            <m:t>1</m:t>
                          </m:r>
                        </m:sub>
                      </m:sSub>
                      <m:r>
                        <a:rPr lang="es-ES_tradnl" b="0" i="1" smtClean="0">
                          <a:latin typeface="Cambria Math" panose="02040503050406030204" pitchFamily="18" charset="0"/>
                        </a:rPr>
                        <m:t>+</m:t>
                      </m:r>
                      <m:sSub>
                        <m:sSubPr>
                          <m:ctrlPr>
                            <a:rPr lang="es-ES_tradnl" b="0" i="1" smtClean="0">
                              <a:latin typeface="Cambria Math" panose="02040503050406030204" pitchFamily="18" charset="0"/>
                            </a:rPr>
                          </m:ctrlPr>
                        </m:sSubPr>
                        <m:e>
                          <m:r>
                            <a:rPr lang="es-ES_tradnl" b="0" i="1" smtClean="0">
                              <a:latin typeface="Cambria Math" panose="02040503050406030204" pitchFamily="18" charset="0"/>
                            </a:rPr>
                            <m:t>𝐶𝐴</m:t>
                          </m:r>
                        </m:e>
                        <m:sub>
                          <m:r>
                            <a:rPr lang="es-ES_tradnl" b="0" i="1" smtClean="0">
                              <a:latin typeface="Cambria Math" panose="02040503050406030204" pitchFamily="18" charset="0"/>
                            </a:rPr>
                            <m:t>2</m:t>
                          </m:r>
                        </m:sub>
                      </m:sSub>
                      <m:r>
                        <a:rPr lang="es-ES_tradnl" b="0" i="1" smtClean="0">
                          <a:latin typeface="Cambria Math" panose="02040503050406030204" pitchFamily="18" charset="0"/>
                        </a:rPr>
                        <m:t>=0</m:t>
                      </m:r>
                    </m:oMath>
                  </m:oMathPara>
                </a14:m>
                <a:endParaRPr lang="es-ES"/>
              </a:p>
            </p:txBody>
          </p:sp>
        </mc:Choice>
        <mc:Fallback xmlns="">
          <p:sp>
            <p:nvSpPr>
              <p:cNvPr id="7" name="CuadroTexto 6"/>
              <p:cNvSpPr txBox="1">
                <a:spLocks noRot="1" noChangeAspect="1" noMove="1" noResize="1" noEditPoints="1" noAdjustHandles="1" noChangeArrowheads="1" noChangeShapeType="1" noTextEdit="1"/>
              </p:cNvSpPr>
              <p:nvPr/>
            </p:nvSpPr>
            <p:spPr>
              <a:xfrm>
                <a:off x="1143000" y="5913685"/>
                <a:ext cx="1535036" cy="276999"/>
              </a:xfrm>
              <a:prstGeom prst="rect">
                <a:avLst/>
              </a:prstGeom>
              <a:blipFill>
                <a:blip r:embed="rId5"/>
                <a:stretch>
                  <a:fillRect l="-3586" r="-3187" b="-15217"/>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9" name="CuadroTexto 8"/>
              <p:cNvSpPr txBox="1"/>
              <p:nvPr/>
            </p:nvSpPr>
            <p:spPr>
              <a:xfrm>
                <a:off x="8458375" y="6217850"/>
                <a:ext cx="4349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_tradnl" b="0" i="1" smtClean="0">
                              <a:latin typeface="Cambria Math" panose="02040503050406030204" pitchFamily="18" charset="0"/>
                            </a:rPr>
                            <m:t>𝑇𝐵</m:t>
                          </m:r>
                        </m:e>
                        <m:sub>
                          <m:r>
                            <a:rPr lang="es-ES_tradnl" b="0" i="1" smtClean="0">
                              <a:latin typeface="Cambria Math" panose="02040503050406030204" pitchFamily="18" charset="0"/>
                            </a:rPr>
                            <m:t>1</m:t>
                          </m:r>
                        </m:sub>
                      </m:sSub>
                    </m:oMath>
                  </m:oMathPara>
                </a14:m>
                <a:endParaRPr lang="es-ES"/>
              </a:p>
            </p:txBody>
          </p:sp>
        </mc:Choice>
        <mc:Fallback>
          <p:sp>
            <p:nvSpPr>
              <p:cNvPr id="9" name="CuadroTexto 8"/>
              <p:cNvSpPr txBox="1">
                <a:spLocks noRot="1" noChangeAspect="1" noMove="1" noResize="1" noEditPoints="1" noAdjustHandles="1" noChangeArrowheads="1" noChangeShapeType="1" noTextEdit="1"/>
              </p:cNvSpPr>
              <p:nvPr/>
            </p:nvSpPr>
            <p:spPr>
              <a:xfrm>
                <a:off x="8458375" y="6217850"/>
                <a:ext cx="434927" cy="276999"/>
              </a:xfrm>
              <a:prstGeom prst="rect">
                <a:avLst/>
              </a:prstGeom>
              <a:blipFill>
                <a:blip r:embed="rId6"/>
                <a:stretch>
                  <a:fillRect l="-12676" r="-5634" b="-1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CuadroTexto 12"/>
              <p:cNvSpPr txBox="1"/>
              <p:nvPr/>
            </p:nvSpPr>
            <p:spPr>
              <a:xfrm>
                <a:off x="5628984" y="3259861"/>
                <a:ext cx="44024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i="1" smtClean="0">
                              <a:latin typeface="Cambria Math" panose="02040503050406030204" pitchFamily="18" charset="0"/>
                            </a:rPr>
                          </m:ctrlPr>
                        </m:sSubPr>
                        <m:e>
                          <m:r>
                            <a:rPr lang="es-ES_tradnl" i="1">
                              <a:latin typeface="Cambria Math" panose="02040503050406030204" pitchFamily="18" charset="0"/>
                            </a:rPr>
                            <m:t>𝑇𝐵</m:t>
                          </m:r>
                        </m:e>
                        <m:sub>
                          <m:r>
                            <a:rPr lang="es-ES_tradnl" b="0" i="1" smtClean="0">
                              <a:latin typeface="Cambria Math" panose="02040503050406030204" pitchFamily="18" charset="0"/>
                            </a:rPr>
                            <m:t>2</m:t>
                          </m:r>
                        </m:sub>
                      </m:sSub>
                    </m:oMath>
                  </m:oMathPara>
                </a14:m>
                <a:endParaRPr lang="es-ES"/>
              </a:p>
            </p:txBody>
          </p:sp>
        </mc:Choice>
        <mc:Fallback>
          <p:sp>
            <p:nvSpPr>
              <p:cNvPr id="13" name="CuadroTexto 12"/>
              <p:cNvSpPr txBox="1">
                <a:spLocks noRot="1" noChangeAspect="1" noMove="1" noResize="1" noEditPoints="1" noAdjustHandles="1" noChangeArrowheads="1" noChangeShapeType="1" noTextEdit="1"/>
              </p:cNvSpPr>
              <p:nvPr/>
            </p:nvSpPr>
            <p:spPr>
              <a:xfrm>
                <a:off x="5628984" y="3259861"/>
                <a:ext cx="440249" cy="276999"/>
              </a:xfrm>
              <a:prstGeom prst="rect">
                <a:avLst/>
              </a:prstGeom>
              <a:blipFill>
                <a:blip r:embed="rId7"/>
                <a:stretch>
                  <a:fillRect l="-10959" r="-5479" b="-15556"/>
                </a:stretch>
              </a:blipFill>
            </p:spPr>
            <p:txBody>
              <a:bodyPr/>
              <a:lstStyle/>
              <a:p>
                <a:r>
                  <a:rPr lang="en-US">
                    <a:noFill/>
                  </a:rPr>
                  <a:t> </a:t>
                </a:r>
              </a:p>
            </p:txBody>
          </p:sp>
        </mc:Fallback>
      </mc:AlternateContent>
      <p:pic>
        <p:nvPicPr>
          <p:cNvPr id="15" name="Imagen 14">
            <a:extLst>
              <a:ext uri="{FF2B5EF4-FFF2-40B4-BE49-F238E27FC236}">
                <a16:creationId xmlns:a16="http://schemas.microsoft.com/office/drawing/2014/main" id="{761CF940-51F5-DF98-66C3-07A6B420493C}"/>
              </a:ext>
            </a:extLst>
          </p:cNvPr>
          <p:cNvPicPr>
            <a:picLocks noChangeAspect="1"/>
          </p:cNvPicPr>
          <p:nvPr/>
        </p:nvPicPr>
        <p:blipFill>
          <a:blip r:embed="rId8"/>
          <a:stretch>
            <a:fillRect/>
          </a:stretch>
        </p:blipFill>
        <p:spPr>
          <a:xfrm>
            <a:off x="6069233" y="1325099"/>
            <a:ext cx="6023263" cy="4538361"/>
          </a:xfrm>
          <a:prstGeom prst="rect">
            <a:avLst/>
          </a:prstGeom>
        </p:spPr>
      </p:pic>
      <p:sp>
        <p:nvSpPr>
          <p:cNvPr id="16" name="Oval 10">
            <a:extLst>
              <a:ext uri="{FF2B5EF4-FFF2-40B4-BE49-F238E27FC236}">
                <a16:creationId xmlns:a16="http://schemas.microsoft.com/office/drawing/2014/main" id="{E7ED4108-C21A-A80E-F4F3-BC1DCE01E4A6}"/>
              </a:ext>
            </a:extLst>
          </p:cNvPr>
          <p:cNvSpPr/>
          <p:nvPr/>
        </p:nvSpPr>
        <p:spPr>
          <a:xfrm>
            <a:off x="9651038" y="3554920"/>
            <a:ext cx="437147" cy="83418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brir llave 16">
            <a:extLst>
              <a:ext uri="{FF2B5EF4-FFF2-40B4-BE49-F238E27FC236}">
                <a16:creationId xmlns:a16="http://schemas.microsoft.com/office/drawing/2014/main" id="{8404E145-BD0C-4163-1E01-AA776E7D02DA}"/>
              </a:ext>
            </a:extLst>
          </p:cNvPr>
          <p:cNvSpPr/>
          <p:nvPr/>
        </p:nvSpPr>
        <p:spPr>
          <a:xfrm>
            <a:off x="6256054" y="2840396"/>
            <a:ext cx="158235" cy="1160898"/>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8" name="Abrir llave 17">
            <a:extLst>
              <a:ext uri="{FF2B5EF4-FFF2-40B4-BE49-F238E27FC236}">
                <a16:creationId xmlns:a16="http://schemas.microsoft.com/office/drawing/2014/main" id="{BED175EC-5B01-E8EA-98FA-31346487BBD6}"/>
              </a:ext>
            </a:extLst>
          </p:cNvPr>
          <p:cNvSpPr/>
          <p:nvPr/>
        </p:nvSpPr>
        <p:spPr>
          <a:xfrm rot="16200000">
            <a:off x="8537340" y="5003413"/>
            <a:ext cx="276999" cy="1720092"/>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mc:Choice xmlns:a14="http://schemas.microsoft.com/office/drawing/2010/main" Requires="a14">
          <p:sp>
            <p:nvSpPr>
              <p:cNvPr id="19" name="Rectángulo 18">
                <a:extLst>
                  <a:ext uri="{FF2B5EF4-FFF2-40B4-BE49-F238E27FC236}">
                    <a16:creationId xmlns:a16="http://schemas.microsoft.com/office/drawing/2014/main" id="{07D8A7FF-DE6D-3250-1F61-2E92CDDA9A98}"/>
                  </a:ext>
                </a:extLst>
              </p:cNvPr>
              <p:cNvSpPr/>
              <p:nvPr/>
            </p:nvSpPr>
            <p:spPr>
              <a:xfrm>
                <a:off x="815428" y="1537363"/>
                <a:ext cx="4517588" cy="69238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t>Supuesto para simplificar: </a:t>
                </a:r>
                <a14:m>
                  <m:oMath xmlns:m="http://schemas.openxmlformats.org/officeDocument/2006/math">
                    <m:sSubSup>
                      <m:sSubSupPr>
                        <m:ctrlPr>
                          <a:rPr lang="en-US" sz="2400" i="1" smtClean="0">
                            <a:latin typeface="Cambria Math" panose="02040503050406030204" pitchFamily="18" charset="0"/>
                          </a:rPr>
                        </m:ctrlPr>
                      </m:sSubSupPr>
                      <m:e>
                        <m:r>
                          <a:rPr lang="en-US" sz="2400" b="0" i="1" smtClean="0">
                            <a:latin typeface="Cambria Math" panose="02040503050406030204" pitchFamily="18" charset="0"/>
                          </a:rPr>
                          <m:t>𝐵</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m:t>
                        </m:r>
                      </m:sup>
                    </m:sSubSup>
                    <m:r>
                      <a:rPr lang="en-US" sz="2400" b="0" i="1" smtClean="0">
                        <a:latin typeface="Cambria Math" panose="02040503050406030204" pitchFamily="18" charset="0"/>
                      </a:rPr>
                      <m:t>=0</m:t>
                    </m:r>
                  </m:oMath>
                </a14:m>
                <a:endParaRPr lang="en-US" sz="2400"/>
              </a:p>
            </p:txBody>
          </p:sp>
        </mc:Choice>
        <mc:Fallback>
          <p:sp>
            <p:nvSpPr>
              <p:cNvPr id="19" name="Rectángulo 18">
                <a:extLst>
                  <a:ext uri="{FF2B5EF4-FFF2-40B4-BE49-F238E27FC236}">
                    <a16:creationId xmlns:a16="http://schemas.microsoft.com/office/drawing/2014/main" id="{07D8A7FF-DE6D-3250-1F61-2E92CDDA9A98}"/>
                  </a:ext>
                </a:extLst>
              </p:cNvPr>
              <p:cNvSpPr>
                <a:spLocks noRot="1" noChangeAspect="1" noMove="1" noResize="1" noEditPoints="1" noAdjustHandles="1" noChangeArrowheads="1" noChangeShapeType="1" noTextEdit="1"/>
              </p:cNvSpPr>
              <p:nvPr/>
            </p:nvSpPr>
            <p:spPr>
              <a:xfrm>
                <a:off x="815428" y="1537363"/>
                <a:ext cx="4517588" cy="692386"/>
              </a:xfrm>
              <a:prstGeom prst="rect">
                <a:avLst/>
              </a:prstGeom>
              <a:blipFill>
                <a:blip r:embed="rId9"/>
                <a:stretch>
                  <a:fillRect l="-135" b="-1724"/>
                </a:stretch>
              </a:blipFill>
            </p:spPr>
            <p:txBody>
              <a:bodyPr/>
              <a:lstStyle/>
              <a:p>
                <a:r>
                  <a:rPr lang="en-US">
                    <a:noFill/>
                  </a:rPr>
                  <a:t> </a:t>
                </a:r>
              </a:p>
            </p:txBody>
          </p:sp>
        </mc:Fallback>
      </mc:AlternateContent>
    </p:spTree>
    <p:extLst>
      <p:ext uri="{BB962C8B-B14F-4D97-AF65-F5344CB8AC3E}">
        <p14:creationId xmlns:p14="http://schemas.microsoft.com/office/powerpoint/2010/main" val="582350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32C31-3F81-4D77-8A23-C243C806C49D}"/>
              </a:ext>
            </a:extLst>
          </p:cNvPr>
          <p:cNvSpPr>
            <a:spLocks noGrp="1"/>
          </p:cNvSpPr>
          <p:nvPr>
            <p:ph type="title"/>
          </p:nvPr>
        </p:nvSpPr>
        <p:spPr/>
        <p:txBody>
          <a:bodyPr/>
          <a:lstStyle/>
          <a:p>
            <a:r>
              <a:rPr lang="es-MX"/>
              <a:t>Ajustes ante shocks transitorios y permanentes en el producto</a:t>
            </a:r>
            <a:endParaRPr lang="en-US"/>
          </a:p>
        </p:txBody>
      </p:sp>
      <p:sp>
        <p:nvSpPr>
          <p:cNvPr id="3" name="Slide Number Placeholder 2">
            <a:extLst>
              <a:ext uri="{FF2B5EF4-FFF2-40B4-BE49-F238E27FC236}">
                <a16:creationId xmlns:a16="http://schemas.microsoft.com/office/drawing/2014/main" id="{34F31DA8-5274-4471-8CED-174B345E79A5}"/>
              </a:ext>
            </a:extLst>
          </p:cNvPr>
          <p:cNvSpPr>
            <a:spLocks noGrp="1"/>
          </p:cNvSpPr>
          <p:nvPr>
            <p:ph type="sldNum" sz="quarter" idx="12"/>
          </p:nvPr>
        </p:nvSpPr>
        <p:spPr/>
        <p:txBody>
          <a:bodyPr/>
          <a:lstStyle/>
          <a:p>
            <a:fld id="{257AB861-08A6-4431-B58F-64BEFFDF70ED}" type="slidenum">
              <a:rPr lang="en-US" smtClean="0"/>
              <a:t>34</a:t>
            </a:fld>
            <a:endParaRPr lang="en-US"/>
          </a:p>
        </p:txBody>
      </p:sp>
    </p:spTree>
    <p:extLst>
      <p:ext uri="{BB962C8B-B14F-4D97-AF65-F5344CB8AC3E}">
        <p14:creationId xmlns:p14="http://schemas.microsoft.com/office/powerpoint/2010/main" val="22024279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F227A8-A1A0-4786-B770-2CD3180F118F}"/>
              </a:ext>
            </a:extLst>
          </p:cNvPr>
          <p:cNvSpPr>
            <a:spLocks noGrp="1"/>
          </p:cNvSpPr>
          <p:nvPr>
            <p:ph type="title"/>
          </p:nvPr>
        </p:nvSpPr>
        <p:spPr/>
        <p:txBody>
          <a:bodyPr/>
          <a:lstStyle/>
          <a:p>
            <a:r>
              <a:rPr lang="en-US"/>
              <a:t>Shock </a:t>
            </a:r>
            <a:r>
              <a:rPr lang="en-US" err="1"/>
              <a:t>Transitorio</a:t>
            </a:r>
            <a:endParaRPr lang="en-US"/>
          </a:p>
        </p:txBody>
      </p:sp>
      <p:sp>
        <p:nvSpPr>
          <p:cNvPr id="3" name="Marcador de número de diapositiva 2">
            <a:extLst>
              <a:ext uri="{FF2B5EF4-FFF2-40B4-BE49-F238E27FC236}">
                <a16:creationId xmlns:a16="http://schemas.microsoft.com/office/drawing/2014/main" id="{F79AE5E6-1221-4F20-8825-0DD7ED5A713D}"/>
              </a:ext>
            </a:extLst>
          </p:cNvPr>
          <p:cNvSpPr>
            <a:spLocks noGrp="1"/>
          </p:cNvSpPr>
          <p:nvPr>
            <p:ph type="sldNum" sz="quarter" idx="12"/>
          </p:nvPr>
        </p:nvSpPr>
        <p:spPr/>
        <p:txBody>
          <a:bodyPr/>
          <a:lstStyle/>
          <a:p>
            <a:fld id="{257AB861-08A6-4431-B58F-64BEFFDF70ED}" type="slidenum">
              <a:rPr lang="en-US" smtClean="0"/>
              <a:t>35</a:t>
            </a:fld>
            <a:endParaRPr lang="en-US"/>
          </a:p>
        </p:txBody>
      </p:sp>
    </p:spTree>
    <p:extLst>
      <p:ext uri="{BB962C8B-B14F-4D97-AF65-F5344CB8AC3E}">
        <p14:creationId xmlns:p14="http://schemas.microsoft.com/office/powerpoint/2010/main" val="6001644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8CCCB34B-9EC1-AB94-6472-E3E41B424F89}"/>
              </a:ext>
            </a:extLst>
          </p:cNvPr>
          <p:cNvSpPr>
            <a:spLocks noGrp="1"/>
          </p:cNvSpPr>
          <p:nvPr>
            <p:ph type="sldNum" sz="quarter" idx="12"/>
          </p:nvPr>
        </p:nvSpPr>
        <p:spPr/>
        <p:txBody>
          <a:bodyPr/>
          <a:lstStyle/>
          <a:p>
            <a:fld id="{257AB861-08A6-4431-B58F-64BEFFDF70ED}" type="slidenum">
              <a:rPr lang="en-US" smtClean="0"/>
              <a:t>36</a:t>
            </a:fld>
            <a:endParaRPr lang="en-US"/>
          </a:p>
        </p:txBody>
      </p:sp>
      <p:pic>
        <p:nvPicPr>
          <p:cNvPr id="4" name="Imagen 3">
            <a:extLst>
              <a:ext uri="{FF2B5EF4-FFF2-40B4-BE49-F238E27FC236}">
                <a16:creationId xmlns:a16="http://schemas.microsoft.com/office/drawing/2014/main" id="{E9897B2E-87B0-E5EC-2EE7-6F081679DF89}"/>
              </a:ext>
            </a:extLst>
          </p:cNvPr>
          <p:cNvPicPr>
            <a:picLocks noChangeAspect="1"/>
          </p:cNvPicPr>
          <p:nvPr/>
        </p:nvPicPr>
        <p:blipFill>
          <a:blip r:embed="rId2"/>
          <a:stretch>
            <a:fillRect/>
          </a:stretch>
        </p:blipFill>
        <p:spPr>
          <a:xfrm>
            <a:off x="1894114" y="695752"/>
            <a:ext cx="6994983" cy="5089228"/>
          </a:xfrm>
          <a:prstGeom prst="rect">
            <a:avLst/>
          </a:prstGeom>
        </p:spPr>
      </p:pic>
    </p:spTree>
    <p:extLst>
      <p:ext uri="{BB962C8B-B14F-4D97-AF65-F5344CB8AC3E}">
        <p14:creationId xmlns:p14="http://schemas.microsoft.com/office/powerpoint/2010/main" val="32963089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B1B335EB-25E3-F5A8-F246-A877E1CDB82F}"/>
              </a:ext>
            </a:extLst>
          </p:cNvPr>
          <p:cNvSpPr>
            <a:spLocks noGrp="1"/>
          </p:cNvSpPr>
          <p:nvPr>
            <p:ph type="sldNum" sz="quarter" idx="12"/>
          </p:nvPr>
        </p:nvSpPr>
        <p:spPr/>
        <p:txBody>
          <a:bodyPr/>
          <a:lstStyle/>
          <a:p>
            <a:fld id="{257AB861-08A6-4431-B58F-64BEFFDF70ED}" type="slidenum">
              <a:rPr lang="en-US" smtClean="0"/>
              <a:t>37</a:t>
            </a:fld>
            <a:endParaRPr lang="en-US"/>
          </a:p>
        </p:txBody>
      </p:sp>
      <p:pic>
        <p:nvPicPr>
          <p:cNvPr id="4" name="Imagen 3">
            <a:extLst>
              <a:ext uri="{FF2B5EF4-FFF2-40B4-BE49-F238E27FC236}">
                <a16:creationId xmlns:a16="http://schemas.microsoft.com/office/drawing/2014/main" id="{646C2914-7F29-167E-680B-A2E9E18AB78E}"/>
              </a:ext>
            </a:extLst>
          </p:cNvPr>
          <p:cNvPicPr>
            <a:picLocks noChangeAspect="1"/>
          </p:cNvPicPr>
          <p:nvPr/>
        </p:nvPicPr>
        <p:blipFill>
          <a:blip r:embed="rId2"/>
          <a:stretch>
            <a:fillRect/>
          </a:stretch>
        </p:blipFill>
        <p:spPr>
          <a:xfrm>
            <a:off x="2308705" y="559837"/>
            <a:ext cx="7931765" cy="6008913"/>
          </a:xfrm>
          <a:prstGeom prst="rect">
            <a:avLst/>
          </a:prstGeom>
        </p:spPr>
      </p:pic>
    </p:spTree>
    <p:extLst>
      <p:ext uri="{BB962C8B-B14F-4D97-AF65-F5344CB8AC3E}">
        <p14:creationId xmlns:p14="http://schemas.microsoft.com/office/powerpoint/2010/main" val="35707858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B245-ABA0-434F-801E-45B5EA1E9C7F}"/>
              </a:ext>
            </a:extLst>
          </p:cNvPr>
          <p:cNvSpPr>
            <a:spLocks noGrp="1"/>
          </p:cNvSpPr>
          <p:nvPr>
            <p:ph type="title"/>
          </p:nvPr>
        </p:nvSpPr>
        <p:spPr>
          <a:xfrm>
            <a:off x="838200" y="126585"/>
            <a:ext cx="10515600" cy="1325563"/>
          </a:xfrm>
        </p:spPr>
        <p:txBody>
          <a:bodyPr>
            <a:normAutofit/>
          </a:bodyPr>
          <a:lstStyle/>
          <a:p>
            <a:r>
              <a:rPr lang="es-MX" sz="3600"/>
              <a:t>Ajuste ante un shock transitorio </a:t>
            </a:r>
            <a:r>
              <a:rPr lang="es-MX" sz="3600" err="1"/>
              <a:t>Ej</a:t>
            </a:r>
            <a:r>
              <a:rPr lang="es-MX" sz="3600"/>
              <a:t>: caída del 20 % de la producción de bananas de Ecuador</a:t>
            </a:r>
            <a:endParaRPr lang="en-US" sz="3600"/>
          </a:p>
        </p:txBody>
      </p:sp>
      <p:sp>
        <p:nvSpPr>
          <p:cNvPr id="3" name="Content Placeholder 2">
            <a:extLst>
              <a:ext uri="{FF2B5EF4-FFF2-40B4-BE49-F238E27FC236}">
                <a16:creationId xmlns:a16="http://schemas.microsoft.com/office/drawing/2014/main" id="{5BCB2907-7FD0-4EC1-8969-B87388AB3A4D}"/>
              </a:ext>
            </a:extLst>
          </p:cNvPr>
          <p:cNvSpPr>
            <a:spLocks noGrp="1"/>
          </p:cNvSpPr>
          <p:nvPr>
            <p:ph sz="half" idx="1"/>
          </p:nvPr>
        </p:nvSpPr>
        <p:spPr>
          <a:xfrm>
            <a:off x="478234" y="1825625"/>
            <a:ext cx="4133524" cy="4351338"/>
          </a:xfrm>
        </p:spPr>
        <p:txBody>
          <a:bodyPr>
            <a:normAutofit/>
          </a:bodyPr>
          <a:lstStyle/>
          <a:p>
            <a:r>
              <a:rPr lang="es-MX" sz="2400">
                <a:solidFill>
                  <a:srgbClr val="FF0000"/>
                </a:solidFill>
              </a:rPr>
              <a:t>Antes del shock</a:t>
            </a:r>
            <a:r>
              <a:rPr lang="es-MX" sz="2400"/>
              <a:t>: déficit comercial en 1 y superávit comercial en 2</a:t>
            </a:r>
          </a:p>
          <a:p>
            <a:endParaRPr lang="es-MX" sz="2400"/>
          </a:p>
          <a:p>
            <a:r>
              <a:rPr lang="es-MX" sz="2400">
                <a:solidFill>
                  <a:srgbClr val="00B050"/>
                </a:solidFill>
              </a:rPr>
              <a:t>Luego del shock</a:t>
            </a:r>
            <a:r>
              <a:rPr lang="es-MX" sz="2400"/>
              <a:t>: mayor déficit comercial en 1 y necesidad de aumentar el superávit comercial en 2</a:t>
            </a:r>
            <a:endParaRPr lang="en-US" sz="2400"/>
          </a:p>
        </p:txBody>
      </p:sp>
      <p:sp>
        <p:nvSpPr>
          <p:cNvPr id="15" name="Slide Number Placeholder 14">
            <a:extLst>
              <a:ext uri="{FF2B5EF4-FFF2-40B4-BE49-F238E27FC236}">
                <a16:creationId xmlns:a16="http://schemas.microsoft.com/office/drawing/2014/main" id="{728A9FE9-B7A8-4D21-848E-7F4FCEFA7028}"/>
              </a:ext>
            </a:extLst>
          </p:cNvPr>
          <p:cNvSpPr>
            <a:spLocks noGrp="1"/>
          </p:cNvSpPr>
          <p:nvPr>
            <p:ph type="sldNum" sz="quarter" idx="12"/>
          </p:nvPr>
        </p:nvSpPr>
        <p:spPr/>
        <p:txBody>
          <a:bodyPr/>
          <a:lstStyle/>
          <a:p>
            <a:fld id="{257AB861-08A6-4431-B58F-64BEFFDF70ED}" type="slidenum">
              <a:rPr lang="en-US" smtClean="0"/>
              <a:t>38</a:t>
            </a:fld>
            <a:endParaRPr lang="en-US"/>
          </a:p>
        </p:txBody>
      </p:sp>
      <p:pic>
        <p:nvPicPr>
          <p:cNvPr id="4" name="Imagen 3">
            <a:extLst>
              <a:ext uri="{FF2B5EF4-FFF2-40B4-BE49-F238E27FC236}">
                <a16:creationId xmlns:a16="http://schemas.microsoft.com/office/drawing/2014/main" id="{46B49CB7-2EDB-85A1-C85C-BB4CF49EBFE6}"/>
              </a:ext>
            </a:extLst>
          </p:cNvPr>
          <p:cNvPicPr>
            <a:picLocks noChangeAspect="1"/>
          </p:cNvPicPr>
          <p:nvPr/>
        </p:nvPicPr>
        <p:blipFill>
          <a:blip r:embed="rId2"/>
          <a:stretch>
            <a:fillRect/>
          </a:stretch>
        </p:blipFill>
        <p:spPr>
          <a:xfrm>
            <a:off x="5114669" y="1452147"/>
            <a:ext cx="6680018" cy="5060620"/>
          </a:xfrm>
          <a:prstGeom prst="rect">
            <a:avLst/>
          </a:prstGeom>
        </p:spPr>
      </p:pic>
      <p:cxnSp>
        <p:nvCxnSpPr>
          <p:cNvPr id="6" name="Conector recto 5">
            <a:extLst>
              <a:ext uri="{FF2B5EF4-FFF2-40B4-BE49-F238E27FC236}">
                <a16:creationId xmlns:a16="http://schemas.microsoft.com/office/drawing/2014/main" id="{3B1A2983-669D-F801-DEC3-FD350BEA45EC}"/>
              </a:ext>
            </a:extLst>
          </p:cNvPr>
          <p:cNvCxnSpPr/>
          <p:nvPr/>
        </p:nvCxnSpPr>
        <p:spPr>
          <a:xfrm flipH="1">
            <a:off x="7623110" y="6512767"/>
            <a:ext cx="98749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D5E215B3-37C7-79AE-F649-69887527EAF0}"/>
              </a:ext>
            </a:extLst>
          </p:cNvPr>
          <p:cNvCxnSpPr>
            <a:cxnSpLocks/>
          </p:cNvCxnSpPr>
          <p:nvPr/>
        </p:nvCxnSpPr>
        <p:spPr>
          <a:xfrm flipV="1">
            <a:off x="5217368" y="4236098"/>
            <a:ext cx="0" cy="758889"/>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50839449-5C28-EB51-542F-EAA0C5A47950}"/>
              </a:ext>
            </a:extLst>
          </p:cNvPr>
          <p:cNvCxnSpPr>
            <a:cxnSpLocks/>
          </p:cNvCxnSpPr>
          <p:nvPr/>
        </p:nvCxnSpPr>
        <p:spPr>
          <a:xfrm flipH="1">
            <a:off x="6783355" y="6637175"/>
            <a:ext cx="1333500" cy="0"/>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E83DFD6C-A382-2C36-D273-82F74AEDBB2A}"/>
              </a:ext>
            </a:extLst>
          </p:cNvPr>
          <p:cNvCxnSpPr>
            <a:cxnSpLocks/>
          </p:cNvCxnSpPr>
          <p:nvPr/>
        </p:nvCxnSpPr>
        <p:spPr>
          <a:xfrm flipV="1">
            <a:off x="4884679" y="4161453"/>
            <a:ext cx="0" cy="1007706"/>
          </a:xfrm>
          <a:prstGeom prst="line">
            <a:avLst/>
          </a:prstGeom>
          <a:ln w="381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36607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AAA4E3-3ED9-4A19-9061-00DDD7E34310}"/>
              </a:ext>
            </a:extLst>
          </p:cNvPr>
          <p:cNvSpPr>
            <a:spLocks noGrp="1"/>
          </p:cNvSpPr>
          <p:nvPr>
            <p:ph type="title"/>
          </p:nvPr>
        </p:nvSpPr>
        <p:spPr/>
        <p:txBody>
          <a:bodyPr/>
          <a:lstStyle/>
          <a:p>
            <a:r>
              <a:rPr lang="en-US"/>
              <a:t>Shock Permanente</a:t>
            </a:r>
          </a:p>
        </p:txBody>
      </p:sp>
      <p:sp>
        <p:nvSpPr>
          <p:cNvPr id="3" name="Marcador de número de diapositiva 2">
            <a:extLst>
              <a:ext uri="{FF2B5EF4-FFF2-40B4-BE49-F238E27FC236}">
                <a16:creationId xmlns:a16="http://schemas.microsoft.com/office/drawing/2014/main" id="{C0A94471-BC9F-4961-B944-BC8D60618FF7}"/>
              </a:ext>
            </a:extLst>
          </p:cNvPr>
          <p:cNvSpPr>
            <a:spLocks noGrp="1"/>
          </p:cNvSpPr>
          <p:nvPr>
            <p:ph type="sldNum" sz="quarter" idx="12"/>
          </p:nvPr>
        </p:nvSpPr>
        <p:spPr/>
        <p:txBody>
          <a:bodyPr/>
          <a:lstStyle/>
          <a:p>
            <a:fld id="{257AB861-08A6-4431-B58F-64BEFFDF70ED}" type="slidenum">
              <a:rPr lang="en-US" smtClean="0"/>
              <a:t>39</a:t>
            </a:fld>
            <a:endParaRPr lang="en-US"/>
          </a:p>
        </p:txBody>
      </p:sp>
    </p:spTree>
    <p:extLst>
      <p:ext uri="{BB962C8B-B14F-4D97-AF65-F5344CB8AC3E}">
        <p14:creationId xmlns:p14="http://schemas.microsoft.com/office/powerpoint/2010/main" val="62986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99D774-890C-B8D7-7B50-BEC0836CAC52}"/>
              </a:ext>
            </a:extLst>
          </p:cNvPr>
          <p:cNvSpPr>
            <a:spLocks noGrp="1"/>
          </p:cNvSpPr>
          <p:nvPr>
            <p:ph type="title"/>
          </p:nvPr>
        </p:nvSpPr>
        <p:spPr>
          <a:xfrm>
            <a:off x="317241" y="365126"/>
            <a:ext cx="11036559" cy="623920"/>
          </a:xfrm>
        </p:spPr>
        <p:txBody>
          <a:bodyPr>
            <a:normAutofit/>
          </a:bodyPr>
          <a:lstStyle/>
          <a:p>
            <a:r>
              <a:rPr lang="en-US" sz="3600"/>
              <a:t>b) </a:t>
            </a:r>
            <a:r>
              <a:rPr lang="en-US" sz="3600" err="1"/>
              <a:t>Veamos</a:t>
            </a:r>
            <a:r>
              <a:rPr lang="en-US" sz="3600"/>
              <a:t> </a:t>
            </a:r>
            <a:r>
              <a:rPr lang="en-US" sz="3600" err="1"/>
              <a:t>esta</a:t>
            </a:r>
            <a:r>
              <a:rPr lang="en-US" sz="3600"/>
              <a:t> </a:t>
            </a:r>
            <a:r>
              <a:rPr lang="en-US" sz="3600" err="1"/>
              <a:t>intuición</a:t>
            </a:r>
            <a:r>
              <a:rPr lang="en-US" sz="3600"/>
              <a:t> </a:t>
            </a:r>
            <a:r>
              <a:rPr lang="en-US" sz="3600" err="1"/>
              <a:t>en</a:t>
            </a:r>
            <a:r>
              <a:rPr lang="en-US" sz="3600"/>
              <a:t> </a:t>
            </a:r>
            <a:r>
              <a:rPr lang="en-US" sz="3600" err="1"/>
              <a:t>nuestro</a:t>
            </a:r>
            <a:r>
              <a:rPr lang="en-US" sz="3600"/>
              <a:t> </a:t>
            </a:r>
            <a:r>
              <a:rPr lang="en-US" sz="3600" err="1"/>
              <a:t>modelo</a:t>
            </a:r>
            <a:r>
              <a:rPr lang="en-US" sz="3600"/>
              <a:t> de 2 </a:t>
            </a:r>
            <a:r>
              <a:rPr lang="en-US" sz="3600" err="1"/>
              <a:t>períodos</a:t>
            </a:r>
            <a:r>
              <a:rPr lang="en-US" sz="3600"/>
              <a:t>:</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5B144973-7DA7-8B32-B737-0A9730772BE2}"/>
                  </a:ext>
                </a:extLst>
              </p:cNvPr>
              <p:cNvSpPr>
                <a:spLocks noGrp="1"/>
              </p:cNvSpPr>
              <p:nvPr>
                <p:ph idx="1"/>
              </p:nvPr>
            </p:nvSpPr>
            <p:spPr/>
            <p:txBody>
              <a:bodyPr>
                <a:normAutofit fontScale="85000" lnSpcReduction="20000"/>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𝑇𝐵</m:t>
                        </m:r>
                      </m:e>
                      <m:sub>
                        <m:r>
                          <a:rPr lang="en-US" b="0" i="1" smtClean="0">
                            <a:solidFill>
                              <a:srgbClr val="C00000"/>
                            </a:solidFill>
                            <a:latin typeface="Cambria Math" panose="02040503050406030204" pitchFamily="18" charset="0"/>
                          </a:rPr>
                          <m:t>1</m:t>
                        </m:r>
                      </m:sub>
                    </m:sSub>
                  </m:oMath>
                </a14:m>
                <a:r>
                  <a:rPr lang="en-US"/>
                  <a:t>: balance commercial </a:t>
                </a:r>
                <a:r>
                  <a:rPr lang="en-US" err="1"/>
                  <a:t>en</a:t>
                </a:r>
                <a:r>
                  <a:rPr lang="en-US"/>
                  <a:t> </a:t>
                </a:r>
                <a:r>
                  <a:rPr lang="en-US" err="1"/>
                  <a:t>período</a:t>
                </a:r>
                <a:r>
                  <a:rPr lang="en-US"/>
                  <a:t> 1</a:t>
                </a:r>
              </a:p>
              <a:p>
                <a:endParaRPr lang="en-US"/>
              </a:p>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𝐶𝐴</m:t>
                        </m:r>
                      </m:e>
                      <m:sub>
                        <m:r>
                          <a:rPr lang="en-US" b="0" i="1" smtClean="0">
                            <a:solidFill>
                              <a:srgbClr val="C00000"/>
                            </a:solidFill>
                            <a:latin typeface="Cambria Math" panose="02040503050406030204" pitchFamily="18" charset="0"/>
                          </a:rPr>
                          <m:t>1</m:t>
                        </m:r>
                      </m:sub>
                    </m:sSub>
                  </m:oMath>
                </a14:m>
                <a:r>
                  <a:rPr lang="en-US"/>
                  <a:t>: </a:t>
                </a:r>
                <a:r>
                  <a:rPr lang="en-US" err="1"/>
                  <a:t>cuenta</a:t>
                </a:r>
                <a:r>
                  <a:rPr lang="en-US"/>
                  <a:t> </a:t>
                </a:r>
                <a:r>
                  <a:rPr lang="en-US" err="1"/>
                  <a:t>corriente</a:t>
                </a:r>
                <a:r>
                  <a:rPr lang="en-US"/>
                  <a:t> </a:t>
                </a:r>
                <a:r>
                  <a:rPr lang="en-US" err="1"/>
                  <a:t>en</a:t>
                </a:r>
                <a:r>
                  <a:rPr lang="en-US"/>
                  <a:t> </a:t>
                </a:r>
                <a:r>
                  <a:rPr lang="en-US" err="1"/>
                  <a:t>período</a:t>
                </a:r>
                <a:r>
                  <a:rPr lang="en-US"/>
                  <a:t> 1</a:t>
                </a:r>
              </a:p>
              <a:p>
                <a:endParaRPr lang="en-US"/>
              </a:p>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𝐵</m:t>
                        </m:r>
                      </m:e>
                      <m:sub>
                        <m:r>
                          <a:rPr lang="en-US" b="0" i="1" smtClean="0">
                            <a:solidFill>
                              <a:srgbClr val="C00000"/>
                            </a:solidFill>
                            <a:latin typeface="Cambria Math" panose="02040503050406030204" pitchFamily="18" charset="0"/>
                          </a:rPr>
                          <m:t>1</m:t>
                        </m:r>
                      </m:sub>
                    </m:sSub>
                  </m:oMath>
                </a14:m>
                <a:r>
                  <a:rPr lang="en-US"/>
                  <a:t>: NIIP al final del </a:t>
                </a:r>
                <a:r>
                  <a:rPr lang="en-US" err="1"/>
                  <a:t>período</a:t>
                </a:r>
                <a:r>
                  <a:rPr lang="en-US"/>
                  <a:t> 1.</a:t>
                </a:r>
              </a:p>
              <a:p>
                <a:endParaRPr lang="en-US"/>
              </a:p>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𝐵</m:t>
                        </m:r>
                      </m:e>
                      <m:sub>
                        <m:r>
                          <a:rPr lang="en-US" b="0" i="1" smtClean="0">
                            <a:solidFill>
                              <a:srgbClr val="C00000"/>
                            </a:solidFill>
                            <a:latin typeface="Cambria Math" panose="02040503050406030204" pitchFamily="18" charset="0"/>
                          </a:rPr>
                          <m:t>2</m:t>
                        </m:r>
                      </m:sub>
                    </m:sSub>
                  </m:oMath>
                </a14:m>
                <a:r>
                  <a:rPr lang="en-US"/>
                  <a:t>: NIIP al final del </a:t>
                </a:r>
                <a:r>
                  <a:rPr lang="en-US" err="1"/>
                  <a:t>período</a:t>
                </a:r>
                <a:r>
                  <a:rPr lang="en-US"/>
                  <a:t> 0.</a:t>
                </a:r>
              </a:p>
              <a:p>
                <a:endParaRPr lang="en-US"/>
              </a:p>
              <a:p>
                <a14:m>
                  <m:oMath xmlns:m="http://schemas.openxmlformats.org/officeDocument/2006/math">
                    <m:r>
                      <a:rPr lang="en-US" b="0" i="1" smtClean="0">
                        <a:solidFill>
                          <a:srgbClr val="C00000"/>
                        </a:solidFill>
                        <a:latin typeface="Cambria Math" panose="02040503050406030204" pitchFamily="18" charset="0"/>
                      </a:rPr>
                      <m:t>𝑟</m:t>
                    </m:r>
                  </m:oMath>
                </a14:m>
                <a:r>
                  <a:rPr lang="en-US">
                    <a:solidFill>
                      <a:srgbClr val="C00000"/>
                    </a:solidFill>
                  </a:rPr>
                  <a:t>:</a:t>
                </a:r>
                <a:r>
                  <a:rPr lang="en-US"/>
                  <a:t> </a:t>
                </a:r>
                <a:r>
                  <a:rPr lang="en-US" err="1"/>
                  <a:t>tasa</a:t>
                </a:r>
                <a:r>
                  <a:rPr lang="en-US"/>
                  <a:t> de </a:t>
                </a:r>
                <a:r>
                  <a:rPr lang="en-US" err="1"/>
                  <a:t>interés</a:t>
                </a:r>
                <a:r>
                  <a:rPr lang="en-US"/>
                  <a:t> que se </a:t>
                </a:r>
                <a:r>
                  <a:rPr lang="en-US" err="1"/>
                  <a:t>paga</a:t>
                </a:r>
                <a:r>
                  <a:rPr lang="en-US"/>
                  <a:t> a </a:t>
                </a:r>
                <a:r>
                  <a:rPr lang="en-US" err="1"/>
                  <a:t>los</a:t>
                </a:r>
                <a:r>
                  <a:rPr lang="en-US"/>
                  <a:t> </a:t>
                </a:r>
                <a:r>
                  <a:rPr lang="en-US" err="1"/>
                  <a:t>activos</a:t>
                </a:r>
                <a:r>
                  <a:rPr lang="en-US"/>
                  <a:t> </a:t>
                </a:r>
                <a:r>
                  <a:rPr lang="en-US" err="1"/>
                  <a:t>durante</a:t>
                </a:r>
                <a:r>
                  <a:rPr lang="en-US"/>
                  <a:t> un </a:t>
                </a:r>
                <a:r>
                  <a:rPr lang="en-US" err="1"/>
                  <a:t>período</a:t>
                </a:r>
                <a:endParaRPr lang="en-US"/>
              </a:p>
              <a:p>
                <a:endParaRPr lang="en-US"/>
              </a:p>
              <a:p>
                <a:pPr marL="0" indent="0" algn="ctr">
                  <a:buNone/>
                </a:pP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0</m:t>
                        </m:r>
                      </m:sub>
                    </m:sSub>
                  </m:oMath>
                </a14:m>
                <a:r>
                  <a:rPr lang="en-US"/>
                  <a:t>: </a:t>
                </a:r>
                <a:r>
                  <a:rPr lang="en-US" err="1"/>
                  <a:t>Ingreso</a:t>
                </a:r>
                <a:r>
                  <a:rPr lang="en-US"/>
                  <a:t> de </a:t>
                </a:r>
                <a:r>
                  <a:rPr lang="en-US" err="1"/>
                  <a:t>inversiones</a:t>
                </a:r>
                <a:r>
                  <a:rPr lang="en-US"/>
                  <a:t> </a:t>
                </a:r>
                <a:r>
                  <a:rPr lang="en-US" err="1"/>
                  <a:t>neto</a:t>
                </a:r>
                <a:r>
                  <a:rPr lang="en-US"/>
                  <a:t> de un </a:t>
                </a:r>
                <a:r>
                  <a:rPr lang="en-US" err="1"/>
                  <a:t>país</a:t>
                </a:r>
                <a:r>
                  <a:rPr lang="en-US"/>
                  <a:t> </a:t>
                </a:r>
                <a:r>
                  <a:rPr lang="en-US" err="1"/>
                  <a:t>en</a:t>
                </a:r>
                <a:r>
                  <a:rPr lang="en-US"/>
                  <a:t> </a:t>
                </a:r>
                <a:r>
                  <a:rPr lang="en-US" err="1"/>
                  <a:t>el</a:t>
                </a:r>
                <a:r>
                  <a:rPr lang="en-US"/>
                  <a:t> </a:t>
                </a:r>
                <a:r>
                  <a:rPr lang="en-US" err="1"/>
                  <a:t>período</a:t>
                </a:r>
                <a:r>
                  <a:rPr lang="en-US"/>
                  <a:t> 1</a:t>
                </a:r>
              </a:p>
              <a:p>
                <a:endParaRPr lang="en-US"/>
              </a:p>
              <a:p>
                <a:endParaRPr lang="en-US"/>
              </a:p>
            </p:txBody>
          </p:sp>
        </mc:Choice>
        <mc:Fallback xmlns="">
          <p:sp>
            <p:nvSpPr>
              <p:cNvPr id="3" name="Marcador de contenido 2">
                <a:extLst>
                  <a:ext uri="{FF2B5EF4-FFF2-40B4-BE49-F238E27FC236}">
                    <a16:creationId xmlns:a16="http://schemas.microsoft.com/office/drawing/2014/main" id="{5B144973-7DA7-8B32-B737-0A9730772BE2}"/>
                  </a:ext>
                </a:extLst>
              </p:cNvPr>
              <p:cNvSpPr>
                <a:spLocks noGrp="1" noRot="1" noChangeAspect="1" noMove="1" noResize="1" noEditPoints="1" noAdjustHandles="1" noChangeArrowheads="1" noChangeShapeType="1" noTextEdit="1"/>
              </p:cNvSpPr>
              <p:nvPr>
                <p:ph idx="1"/>
              </p:nvPr>
            </p:nvSpPr>
            <p:spPr>
              <a:blipFill>
                <a:blip r:embed="rId2"/>
                <a:stretch>
                  <a:fillRect l="-812" t="-3221"/>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40110444-3995-5F97-C7E4-A9025BDE33A5}"/>
              </a:ext>
            </a:extLst>
          </p:cNvPr>
          <p:cNvSpPr>
            <a:spLocks noGrp="1"/>
          </p:cNvSpPr>
          <p:nvPr>
            <p:ph type="sldNum" sz="quarter" idx="12"/>
          </p:nvPr>
        </p:nvSpPr>
        <p:spPr/>
        <p:txBody>
          <a:bodyPr/>
          <a:lstStyle/>
          <a:p>
            <a:fld id="{257AB861-08A6-4431-B58F-64BEFFDF70ED}" type="slidenum">
              <a:rPr lang="en-US" smtClean="0"/>
              <a:t>4</a:t>
            </a:fld>
            <a:endParaRPr lang="en-US"/>
          </a:p>
        </p:txBody>
      </p:sp>
    </p:spTree>
    <p:extLst>
      <p:ext uri="{BB962C8B-B14F-4D97-AF65-F5344CB8AC3E}">
        <p14:creationId xmlns:p14="http://schemas.microsoft.com/office/powerpoint/2010/main" val="21806664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C7EACF4A-A783-DCA3-D782-68EFB956B2D7}"/>
              </a:ext>
            </a:extLst>
          </p:cNvPr>
          <p:cNvSpPr>
            <a:spLocks noGrp="1"/>
          </p:cNvSpPr>
          <p:nvPr>
            <p:ph type="sldNum" sz="quarter" idx="12"/>
          </p:nvPr>
        </p:nvSpPr>
        <p:spPr/>
        <p:txBody>
          <a:bodyPr/>
          <a:lstStyle/>
          <a:p>
            <a:fld id="{257AB861-08A6-4431-B58F-64BEFFDF70ED}" type="slidenum">
              <a:rPr lang="en-US" smtClean="0"/>
              <a:t>40</a:t>
            </a:fld>
            <a:endParaRPr lang="en-US"/>
          </a:p>
        </p:txBody>
      </p:sp>
      <p:pic>
        <p:nvPicPr>
          <p:cNvPr id="4" name="Imagen 3">
            <a:extLst>
              <a:ext uri="{FF2B5EF4-FFF2-40B4-BE49-F238E27FC236}">
                <a16:creationId xmlns:a16="http://schemas.microsoft.com/office/drawing/2014/main" id="{EE44FF5F-D1DD-63A9-57D3-9C0B4BEDAAED}"/>
              </a:ext>
            </a:extLst>
          </p:cNvPr>
          <p:cNvPicPr>
            <a:picLocks noChangeAspect="1"/>
          </p:cNvPicPr>
          <p:nvPr/>
        </p:nvPicPr>
        <p:blipFill>
          <a:blip r:embed="rId2"/>
          <a:stretch>
            <a:fillRect/>
          </a:stretch>
        </p:blipFill>
        <p:spPr>
          <a:xfrm>
            <a:off x="1630278" y="475861"/>
            <a:ext cx="9267877" cy="6128758"/>
          </a:xfrm>
          <a:prstGeom prst="rect">
            <a:avLst/>
          </a:prstGeom>
        </p:spPr>
      </p:pic>
      <p:sp>
        <p:nvSpPr>
          <p:cNvPr id="5" name="5 Elipse">
            <a:extLst>
              <a:ext uri="{FF2B5EF4-FFF2-40B4-BE49-F238E27FC236}">
                <a16:creationId xmlns:a16="http://schemas.microsoft.com/office/drawing/2014/main" id="{56E6848C-97A0-EA1B-2AB7-E8E948397C0E}"/>
              </a:ext>
            </a:extLst>
          </p:cNvPr>
          <p:cNvSpPr/>
          <p:nvPr/>
        </p:nvSpPr>
        <p:spPr>
          <a:xfrm>
            <a:off x="4807077" y="5996310"/>
            <a:ext cx="31336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Elipse">
            <a:extLst>
              <a:ext uri="{FF2B5EF4-FFF2-40B4-BE49-F238E27FC236}">
                <a16:creationId xmlns:a16="http://schemas.microsoft.com/office/drawing/2014/main" id="{EAD243DF-8C8E-998D-6A4A-7EA1F1E9CD3C}"/>
              </a:ext>
            </a:extLst>
          </p:cNvPr>
          <p:cNvSpPr/>
          <p:nvPr/>
        </p:nvSpPr>
        <p:spPr>
          <a:xfrm>
            <a:off x="2478156" y="4404049"/>
            <a:ext cx="246383" cy="29857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936865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9E22-ADCB-4BF6-A9CA-69ED679E31FB}"/>
              </a:ext>
            </a:extLst>
          </p:cNvPr>
          <p:cNvSpPr>
            <a:spLocks noGrp="1"/>
          </p:cNvSpPr>
          <p:nvPr>
            <p:ph type="title"/>
          </p:nvPr>
        </p:nvSpPr>
        <p:spPr>
          <a:xfrm>
            <a:off x="838200" y="365126"/>
            <a:ext cx="10515600" cy="801066"/>
          </a:xfrm>
        </p:spPr>
        <p:txBody>
          <a:bodyPr/>
          <a:lstStyle/>
          <a:p>
            <a:r>
              <a:rPr lang="es-MX"/>
              <a:t>Ajuste ante un shock permanente</a:t>
            </a:r>
            <a:endParaRPr lang="en-US"/>
          </a:p>
        </p:txBody>
      </p:sp>
      <p:sp>
        <p:nvSpPr>
          <p:cNvPr id="3" name="Content Placeholder 2">
            <a:extLst>
              <a:ext uri="{FF2B5EF4-FFF2-40B4-BE49-F238E27FC236}">
                <a16:creationId xmlns:a16="http://schemas.microsoft.com/office/drawing/2014/main" id="{05FA2C8C-3C7E-474C-B7AA-9305266CFCA1}"/>
              </a:ext>
            </a:extLst>
          </p:cNvPr>
          <p:cNvSpPr>
            <a:spLocks noGrp="1"/>
          </p:cNvSpPr>
          <p:nvPr>
            <p:ph sz="half" idx="1"/>
          </p:nvPr>
        </p:nvSpPr>
        <p:spPr>
          <a:xfrm>
            <a:off x="838200" y="1825625"/>
            <a:ext cx="2779643" cy="4351338"/>
          </a:xfrm>
        </p:spPr>
        <p:txBody>
          <a:bodyPr/>
          <a:lstStyle/>
          <a:p>
            <a:r>
              <a:rPr lang="es-MX"/>
              <a:t>En este caso hay un ajuste en ambos períodos pues el shock permanente no se financia</a:t>
            </a:r>
            <a:endParaRPr lang="en-US"/>
          </a:p>
        </p:txBody>
      </p:sp>
      <p:sp>
        <p:nvSpPr>
          <p:cNvPr id="6" name="Slide Number Placeholder 5">
            <a:extLst>
              <a:ext uri="{FF2B5EF4-FFF2-40B4-BE49-F238E27FC236}">
                <a16:creationId xmlns:a16="http://schemas.microsoft.com/office/drawing/2014/main" id="{D5E24183-8207-42E8-B260-9C2368D9AA2B}"/>
              </a:ext>
            </a:extLst>
          </p:cNvPr>
          <p:cNvSpPr>
            <a:spLocks noGrp="1"/>
          </p:cNvSpPr>
          <p:nvPr>
            <p:ph type="sldNum" sz="quarter" idx="12"/>
          </p:nvPr>
        </p:nvSpPr>
        <p:spPr/>
        <p:txBody>
          <a:bodyPr/>
          <a:lstStyle/>
          <a:p>
            <a:fld id="{257AB861-08A6-4431-B58F-64BEFFDF70ED}" type="slidenum">
              <a:rPr lang="en-US" smtClean="0"/>
              <a:t>41</a:t>
            </a:fld>
            <a:endParaRPr lang="en-US"/>
          </a:p>
        </p:txBody>
      </p:sp>
      <p:cxnSp>
        <p:nvCxnSpPr>
          <p:cNvPr id="5" name="Conector recto 4">
            <a:extLst>
              <a:ext uri="{FF2B5EF4-FFF2-40B4-BE49-F238E27FC236}">
                <a16:creationId xmlns:a16="http://schemas.microsoft.com/office/drawing/2014/main" id="{D3A6E096-3D48-489B-8CE1-D26A4DCAF4C0}"/>
              </a:ext>
            </a:extLst>
          </p:cNvPr>
          <p:cNvCxnSpPr/>
          <p:nvPr/>
        </p:nvCxnSpPr>
        <p:spPr>
          <a:xfrm>
            <a:off x="12096750" y="49149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816D2337-A15D-7B58-D4DD-C21CD480EC7C}"/>
              </a:ext>
            </a:extLst>
          </p:cNvPr>
          <p:cNvCxnSpPr>
            <a:cxnSpLocks/>
          </p:cNvCxnSpPr>
          <p:nvPr/>
        </p:nvCxnSpPr>
        <p:spPr>
          <a:xfrm>
            <a:off x="4927239" y="4571854"/>
            <a:ext cx="0" cy="102358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0F0C98B6-8EE0-0892-D5BB-3D29955AD207}"/>
              </a:ext>
            </a:extLst>
          </p:cNvPr>
          <p:cNvPicPr>
            <a:picLocks noChangeAspect="1"/>
          </p:cNvPicPr>
          <p:nvPr/>
        </p:nvPicPr>
        <p:blipFill>
          <a:blip r:embed="rId2"/>
          <a:stretch>
            <a:fillRect/>
          </a:stretch>
        </p:blipFill>
        <p:spPr>
          <a:xfrm>
            <a:off x="4146578" y="1178540"/>
            <a:ext cx="7829856" cy="4998423"/>
          </a:xfrm>
          <a:prstGeom prst="rect">
            <a:avLst/>
          </a:prstGeom>
        </p:spPr>
      </p:pic>
      <p:cxnSp>
        <p:nvCxnSpPr>
          <p:cNvPr id="14" name="Conector recto 13">
            <a:extLst>
              <a:ext uri="{FF2B5EF4-FFF2-40B4-BE49-F238E27FC236}">
                <a16:creationId xmlns:a16="http://schemas.microsoft.com/office/drawing/2014/main" id="{CCFA5C14-337C-39BD-27FC-EE66B34C4C65}"/>
              </a:ext>
            </a:extLst>
          </p:cNvPr>
          <p:cNvCxnSpPr>
            <a:cxnSpLocks/>
          </p:cNvCxnSpPr>
          <p:nvPr/>
        </p:nvCxnSpPr>
        <p:spPr>
          <a:xfrm>
            <a:off x="5172945" y="3882474"/>
            <a:ext cx="0" cy="40960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Conector recto 15">
            <a:extLst>
              <a:ext uri="{FF2B5EF4-FFF2-40B4-BE49-F238E27FC236}">
                <a16:creationId xmlns:a16="http://schemas.microsoft.com/office/drawing/2014/main" id="{EA5E8EBB-BE03-0868-01CF-95B60019436B}"/>
              </a:ext>
            </a:extLst>
          </p:cNvPr>
          <p:cNvCxnSpPr>
            <a:cxnSpLocks/>
          </p:cNvCxnSpPr>
          <p:nvPr/>
        </p:nvCxnSpPr>
        <p:spPr>
          <a:xfrm>
            <a:off x="5176731" y="4472328"/>
            <a:ext cx="0" cy="351599"/>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0" name="Conector recto 19">
            <a:extLst>
              <a:ext uri="{FF2B5EF4-FFF2-40B4-BE49-F238E27FC236}">
                <a16:creationId xmlns:a16="http://schemas.microsoft.com/office/drawing/2014/main" id="{11ABDAD9-EF95-494B-E4DB-CF81DF482BF8}"/>
              </a:ext>
            </a:extLst>
          </p:cNvPr>
          <p:cNvCxnSpPr>
            <a:cxnSpLocks/>
          </p:cNvCxnSpPr>
          <p:nvPr/>
        </p:nvCxnSpPr>
        <p:spPr>
          <a:xfrm>
            <a:off x="7735078" y="5655162"/>
            <a:ext cx="653142"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294F2E9E-E6E0-466D-A22B-8F6E9FCEA785}"/>
              </a:ext>
            </a:extLst>
          </p:cNvPr>
          <p:cNvCxnSpPr>
            <a:cxnSpLocks/>
          </p:cNvCxnSpPr>
          <p:nvPr/>
        </p:nvCxnSpPr>
        <p:spPr>
          <a:xfrm>
            <a:off x="6764694" y="5679460"/>
            <a:ext cx="643812"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83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D04815-9B8F-418F-9F74-B09724C668C9}"/>
              </a:ext>
            </a:extLst>
          </p:cNvPr>
          <p:cNvSpPr>
            <a:spLocks noGrp="1"/>
          </p:cNvSpPr>
          <p:nvPr>
            <p:ph type="title"/>
          </p:nvPr>
        </p:nvSpPr>
        <p:spPr/>
        <p:txBody>
          <a:bodyPr/>
          <a:lstStyle/>
          <a:p>
            <a:r>
              <a:rPr lang="en-US"/>
              <a:t>Shock </a:t>
            </a:r>
            <a:r>
              <a:rPr lang="en-US" err="1"/>
              <a:t>Anticipado</a:t>
            </a:r>
            <a:endParaRPr lang="en-US"/>
          </a:p>
        </p:txBody>
      </p:sp>
      <p:sp>
        <p:nvSpPr>
          <p:cNvPr id="3" name="Marcador de número de diapositiva 2">
            <a:extLst>
              <a:ext uri="{FF2B5EF4-FFF2-40B4-BE49-F238E27FC236}">
                <a16:creationId xmlns:a16="http://schemas.microsoft.com/office/drawing/2014/main" id="{E692CE96-E1A3-44C7-A873-BEC3214E737B}"/>
              </a:ext>
            </a:extLst>
          </p:cNvPr>
          <p:cNvSpPr>
            <a:spLocks noGrp="1"/>
          </p:cNvSpPr>
          <p:nvPr>
            <p:ph type="sldNum" sz="quarter" idx="12"/>
          </p:nvPr>
        </p:nvSpPr>
        <p:spPr/>
        <p:txBody>
          <a:bodyPr/>
          <a:lstStyle/>
          <a:p>
            <a:fld id="{257AB861-08A6-4431-B58F-64BEFFDF70ED}" type="slidenum">
              <a:rPr lang="en-US" smtClean="0"/>
              <a:t>42</a:t>
            </a:fld>
            <a:endParaRPr lang="en-US"/>
          </a:p>
        </p:txBody>
      </p:sp>
    </p:spTree>
    <p:extLst>
      <p:ext uri="{BB962C8B-B14F-4D97-AF65-F5344CB8AC3E}">
        <p14:creationId xmlns:p14="http://schemas.microsoft.com/office/powerpoint/2010/main" val="6782641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0DE892CC-DA17-66BD-5062-F2CBE61AC32E}"/>
              </a:ext>
            </a:extLst>
          </p:cNvPr>
          <p:cNvSpPr>
            <a:spLocks noGrp="1"/>
          </p:cNvSpPr>
          <p:nvPr>
            <p:ph type="sldNum" sz="quarter" idx="12"/>
          </p:nvPr>
        </p:nvSpPr>
        <p:spPr/>
        <p:txBody>
          <a:bodyPr/>
          <a:lstStyle/>
          <a:p>
            <a:fld id="{257AB861-08A6-4431-B58F-64BEFFDF70ED}" type="slidenum">
              <a:rPr lang="en-US" smtClean="0"/>
              <a:t>43</a:t>
            </a:fld>
            <a:endParaRPr lang="en-US"/>
          </a:p>
        </p:txBody>
      </p:sp>
      <p:pic>
        <p:nvPicPr>
          <p:cNvPr id="4" name="Imagen 3">
            <a:extLst>
              <a:ext uri="{FF2B5EF4-FFF2-40B4-BE49-F238E27FC236}">
                <a16:creationId xmlns:a16="http://schemas.microsoft.com/office/drawing/2014/main" id="{9A94FB47-7DCA-0717-53D3-0ED8F203A849}"/>
              </a:ext>
            </a:extLst>
          </p:cNvPr>
          <p:cNvPicPr>
            <a:picLocks noChangeAspect="1"/>
          </p:cNvPicPr>
          <p:nvPr/>
        </p:nvPicPr>
        <p:blipFill>
          <a:blip r:embed="rId2"/>
          <a:stretch>
            <a:fillRect/>
          </a:stretch>
        </p:blipFill>
        <p:spPr>
          <a:xfrm>
            <a:off x="1922107" y="152351"/>
            <a:ext cx="8268488" cy="6491045"/>
          </a:xfrm>
          <a:prstGeom prst="rect">
            <a:avLst/>
          </a:prstGeom>
        </p:spPr>
      </p:pic>
    </p:spTree>
    <p:extLst>
      <p:ext uri="{BB962C8B-B14F-4D97-AF65-F5344CB8AC3E}">
        <p14:creationId xmlns:p14="http://schemas.microsoft.com/office/powerpoint/2010/main" val="9119330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30670-8EC7-4019-8A53-E35C676E0052}"/>
              </a:ext>
            </a:extLst>
          </p:cNvPr>
          <p:cNvSpPr>
            <a:spLocks noGrp="1"/>
          </p:cNvSpPr>
          <p:nvPr>
            <p:ph type="title"/>
          </p:nvPr>
        </p:nvSpPr>
        <p:spPr>
          <a:xfrm>
            <a:off x="838200" y="365125"/>
            <a:ext cx="10515600" cy="1039605"/>
          </a:xfrm>
        </p:spPr>
        <p:txBody>
          <a:bodyPr/>
          <a:lstStyle/>
          <a:p>
            <a:r>
              <a:rPr lang="es-MX"/>
              <a:t>Ajuste ante un shock positivo anticipado</a:t>
            </a:r>
            <a:endParaRPr lang="en-US"/>
          </a:p>
        </p:txBody>
      </p:sp>
      <p:sp>
        <p:nvSpPr>
          <p:cNvPr id="3" name="Content Placeholder 2">
            <a:extLst>
              <a:ext uri="{FF2B5EF4-FFF2-40B4-BE49-F238E27FC236}">
                <a16:creationId xmlns:a16="http://schemas.microsoft.com/office/drawing/2014/main" id="{4AA39CA1-5717-4F77-9570-FBF2ED4479B5}"/>
              </a:ext>
            </a:extLst>
          </p:cNvPr>
          <p:cNvSpPr>
            <a:spLocks noGrp="1"/>
          </p:cNvSpPr>
          <p:nvPr>
            <p:ph sz="half" idx="1"/>
          </p:nvPr>
        </p:nvSpPr>
        <p:spPr>
          <a:xfrm>
            <a:off x="838200" y="1825625"/>
            <a:ext cx="3309730" cy="4351338"/>
          </a:xfrm>
        </p:spPr>
        <p:txBody>
          <a:bodyPr/>
          <a:lstStyle/>
          <a:p>
            <a:r>
              <a:rPr lang="es-MX"/>
              <a:t>El </a:t>
            </a:r>
            <a:r>
              <a:rPr lang="es-MX">
                <a:solidFill>
                  <a:srgbClr val="FF0000"/>
                </a:solidFill>
              </a:rPr>
              <a:t>Balance Comercial 1 </a:t>
            </a:r>
            <a:r>
              <a:rPr lang="es-MX"/>
              <a:t>se deteriora.</a:t>
            </a:r>
          </a:p>
          <a:p>
            <a:r>
              <a:rPr lang="es-MX"/>
              <a:t>Consecuentemente debe crecer el </a:t>
            </a:r>
            <a:r>
              <a:rPr lang="es-MX">
                <a:solidFill>
                  <a:srgbClr val="00B050"/>
                </a:solidFill>
              </a:rPr>
              <a:t>Balance Comercial positivo 2</a:t>
            </a:r>
            <a:endParaRPr lang="en-US">
              <a:solidFill>
                <a:srgbClr val="00B050"/>
              </a:solidFill>
            </a:endParaRPr>
          </a:p>
        </p:txBody>
      </p:sp>
      <p:sp>
        <p:nvSpPr>
          <p:cNvPr id="7" name="Slide Number Placeholder 6">
            <a:extLst>
              <a:ext uri="{FF2B5EF4-FFF2-40B4-BE49-F238E27FC236}">
                <a16:creationId xmlns:a16="http://schemas.microsoft.com/office/drawing/2014/main" id="{7619CAFC-C32C-431F-8A99-C4FC108CAD4F}"/>
              </a:ext>
            </a:extLst>
          </p:cNvPr>
          <p:cNvSpPr>
            <a:spLocks noGrp="1"/>
          </p:cNvSpPr>
          <p:nvPr>
            <p:ph type="sldNum" sz="quarter" idx="12"/>
          </p:nvPr>
        </p:nvSpPr>
        <p:spPr/>
        <p:txBody>
          <a:bodyPr/>
          <a:lstStyle/>
          <a:p>
            <a:fld id="{257AB861-08A6-4431-B58F-64BEFFDF70ED}" type="slidenum">
              <a:rPr lang="en-US" smtClean="0"/>
              <a:t>44</a:t>
            </a:fld>
            <a:endParaRPr lang="en-US"/>
          </a:p>
        </p:txBody>
      </p:sp>
      <p:cxnSp>
        <p:nvCxnSpPr>
          <p:cNvPr id="4" name="Conector recto 3">
            <a:extLst>
              <a:ext uri="{FF2B5EF4-FFF2-40B4-BE49-F238E27FC236}">
                <a16:creationId xmlns:a16="http://schemas.microsoft.com/office/drawing/2014/main" id="{4AE8D75C-71DF-CAC4-625E-39423E5B353F}"/>
              </a:ext>
            </a:extLst>
          </p:cNvPr>
          <p:cNvCxnSpPr/>
          <p:nvPr/>
        </p:nvCxnSpPr>
        <p:spPr>
          <a:xfrm>
            <a:off x="2322131" y="6021421"/>
            <a:ext cx="12645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Conector recto 7">
            <a:extLst>
              <a:ext uri="{FF2B5EF4-FFF2-40B4-BE49-F238E27FC236}">
                <a16:creationId xmlns:a16="http://schemas.microsoft.com/office/drawing/2014/main" id="{64159399-12B4-E6B7-6A48-2563D23C3A91}"/>
              </a:ext>
            </a:extLst>
          </p:cNvPr>
          <p:cNvCxnSpPr>
            <a:cxnSpLocks/>
          </p:cNvCxnSpPr>
          <p:nvPr/>
        </p:nvCxnSpPr>
        <p:spPr>
          <a:xfrm>
            <a:off x="2213273" y="6356350"/>
            <a:ext cx="181755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11" name="Imagen 10">
            <a:extLst>
              <a:ext uri="{FF2B5EF4-FFF2-40B4-BE49-F238E27FC236}">
                <a16:creationId xmlns:a16="http://schemas.microsoft.com/office/drawing/2014/main" id="{4CF102D8-8F0B-DFE8-7C7C-46526BEE202F}"/>
              </a:ext>
            </a:extLst>
          </p:cNvPr>
          <p:cNvPicPr>
            <a:picLocks noChangeAspect="1"/>
          </p:cNvPicPr>
          <p:nvPr/>
        </p:nvPicPr>
        <p:blipFill>
          <a:blip r:embed="rId2"/>
          <a:stretch>
            <a:fillRect/>
          </a:stretch>
        </p:blipFill>
        <p:spPr>
          <a:xfrm>
            <a:off x="4670478" y="1084927"/>
            <a:ext cx="6714897" cy="5271423"/>
          </a:xfrm>
          <a:prstGeom prst="rect">
            <a:avLst/>
          </a:prstGeom>
        </p:spPr>
      </p:pic>
      <p:cxnSp>
        <p:nvCxnSpPr>
          <p:cNvPr id="13" name="Conector recto 12">
            <a:extLst>
              <a:ext uri="{FF2B5EF4-FFF2-40B4-BE49-F238E27FC236}">
                <a16:creationId xmlns:a16="http://schemas.microsoft.com/office/drawing/2014/main" id="{91CF1931-71FD-A655-EAFB-FA3F17104563}"/>
              </a:ext>
            </a:extLst>
          </p:cNvPr>
          <p:cNvCxnSpPr>
            <a:cxnSpLocks/>
          </p:cNvCxnSpPr>
          <p:nvPr/>
        </p:nvCxnSpPr>
        <p:spPr>
          <a:xfrm>
            <a:off x="7221894" y="6021421"/>
            <a:ext cx="1098563"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Conector recto 14">
            <a:extLst>
              <a:ext uri="{FF2B5EF4-FFF2-40B4-BE49-F238E27FC236}">
                <a16:creationId xmlns:a16="http://schemas.microsoft.com/office/drawing/2014/main" id="{22832A61-DF84-8C5C-173C-932A5544CDC9}"/>
              </a:ext>
            </a:extLst>
          </p:cNvPr>
          <p:cNvCxnSpPr>
            <a:cxnSpLocks/>
          </p:cNvCxnSpPr>
          <p:nvPr/>
        </p:nvCxnSpPr>
        <p:spPr>
          <a:xfrm>
            <a:off x="7221894" y="5930252"/>
            <a:ext cx="1576873"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96EF87E2-EB36-E71E-13E9-86FCBAF4E1C4}"/>
              </a:ext>
            </a:extLst>
          </p:cNvPr>
          <p:cNvCxnSpPr>
            <a:cxnSpLocks/>
          </p:cNvCxnSpPr>
          <p:nvPr/>
        </p:nvCxnSpPr>
        <p:spPr>
          <a:xfrm>
            <a:off x="5569293" y="3915515"/>
            <a:ext cx="0" cy="867586"/>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822301C1-61D7-2084-EBF4-2E76972A1880}"/>
              </a:ext>
            </a:extLst>
          </p:cNvPr>
          <p:cNvCxnSpPr>
            <a:cxnSpLocks/>
          </p:cNvCxnSpPr>
          <p:nvPr/>
        </p:nvCxnSpPr>
        <p:spPr>
          <a:xfrm flipV="1">
            <a:off x="5676958" y="3243871"/>
            <a:ext cx="0" cy="1281476"/>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571719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12074-8335-4040-8A75-0AC6ED544677}"/>
              </a:ext>
            </a:extLst>
          </p:cNvPr>
          <p:cNvSpPr>
            <a:spLocks noGrp="1"/>
          </p:cNvSpPr>
          <p:nvPr>
            <p:ph type="title"/>
          </p:nvPr>
        </p:nvSpPr>
        <p:spPr>
          <a:xfrm>
            <a:off x="838200" y="100081"/>
            <a:ext cx="10515600" cy="562527"/>
          </a:xfrm>
        </p:spPr>
        <p:txBody>
          <a:bodyPr>
            <a:noAutofit/>
          </a:bodyPr>
          <a:lstStyle/>
          <a:p>
            <a:r>
              <a:rPr lang="es-MX" sz="3600">
                <a:solidFill>
                  <a:srgbClr val="870F6D"/>
                </a:solidFill>
              </a:rPr>
              <a:t>Ejemplo con Preferencias logarítmicas</a:t>
            </a:r>
            <a:endParaRPr lang="en-US" sz="3600">
              <a:solidFill>
                <a:srgbClr val="870F6D"/>
              </a:solidFill>
            </a:endParaRP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44F5A31-B27A-4603-AB41-4D1C70B29559}"/>
                  </a:ext>
                </a:extLst>
              </p:cNvPr>
              <p:cNvSpPr>
                <a:spLocks noGrp="1"/>
              </p:cNvSpPr>
              <p:nvPr>
                <p:ph idx="1"/>
              </p:nvPr>
            </p:nvSpPr>
            <p:spPr>
              <a:xfrm>
                <a:off x="599660" y="662608"/>
                <a:ext cx="10515600" cy="6195392"/>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es-MX" sz="2400" b="0" i="1" smtClean="0">
                          <a:latin typeface="Cambria Math" panose="02040503050406030204" pitchFamily="18" charset="0"/>
                        </a:rPr>
                        <m:t>𝑈</m:t>
                      </m:r>
                      <m:d>
                        <m:dPr>
                          <m:ctrlPr>
                            <a:rPr lang="es-MX" sz="2400" b="0" i="1" smtClean="0">
                              <a:latin typeface="Cambria Math" panose="02040503050406030204" pitchFamily="18" charset="0"/>
                            </a:rPr>
                          </m:ctrlPr>
                        </m:dPr>
                        <m:e>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𝐶</m:t>
                              </m:r>
                            </m:e>
                            <m:sub>
                              <m:r>
                                <a:rPr lang="es-MX" sz="2400" b="0" i="1" smtClean="0">
                                  <a:latin typeface="Cambria Math" panose="02040503050406030204" pitchFamily="18" charset="0"/>
                                </a:rPr>
                                <m:t>1</m:t>
                              </m:r>
                            </m:sub>
                          </m:sSub>
                        </m:e>
                      </m:d>
                      <m:r>
                        <a:rPr lang="es-MX" sz="2400" b="0" i="1" smtClean="0">
                          <a:latin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𝛽</m:t>
                      </m:r>
                      <m:r>
                        <a:rPr lang="es-MX" sz="2400" b="0" i="1" smtClean="0">
                          <a:latin typeface="Cambria Math" panose="02040503050406030204" pitchFamily="18" charset="0"/>
                          <a:ea typeface="Cambria Math" panose="02040503050406030204" pitchFamily="18" charset="0"/>
                        </a:rPr>
                        <m:t>𝑈</m:t>
                      </m:r>
                      <m:d>
                        <m:dPr>
                          <m:ctrlPr>
                            <a:rPr lang="es-MX" sz="2400" b="0" i="1" smtClean="0">
                              <a:latin typeface="Cambria Math" panose="02040503050406030204" pitchFamily="18" charset="0"/>
                              <a:ea typeface="Cambria Math" panose="02040503050406030204" pitchFamily="18" charset="0"/>
                            </a:rPr>
                          </m:ctrlPr>
                        </m:dPr>
                        <m:e>
                          <m:sSub>
                            <m:sSubPr>
                              <m:ctrlPr>
                                <a:rPr lang="es-MX" sz="2400" b="0" i="1" smtClean="0">
                                  <a:latin typeface="Cambria Math" panose="02040503050406030204" pitchFamily="18" charset="0"/>
                                  <a:ea typeface="Cambria Math" panose="02040503050406030204" pitchFamily="18" charset="0"/>
                                </a:rPr>
                              </m:ctrlPr>
                            </m:sSubPr>
                            <m:e>
                              <m:r>
                                <a:rPr lang="es-MX" sz="2400" b="0" i="1" smtClean="0">
                                  <a:latin typeface="Cambria Math" panose="02040503050406030204" pitchFamily="18" charset="0"/>
                                  <a:ea typeface="Cambria Math" panose="02040503050406030204" pitchFamily="18" charset="0"/>
                                </a:rPr>
                                <m:t>𝐶</m:t>
                              </m:r>
                            </m:e>
                            <m:sub>
                              <m:r>
                                <a:rPr lang="es-MX" sz="2400" b="0" i="1" smtClean="0">
                                  <a:latin typeface="Cambria Math" panose="02040503050406030204" pitchFamily="18" charset="0"/>
                                  <a:ea typeface="Cambria Math" panose="02040503050406030204" pitchFamily="18" charset="0"/>
                                </a:rPr>
                                <m:t>2</m:t>
                              </m:r>
                            </m:sub>
                          </m:sSub>
                        </m:e>
                      </m:d>
                      <m:r>
                        <a:rPr lang="es-MX" sz="2400" b="0" i="1" smtClean="0">
                          <a:latin typeface="Cambria Math" panose="02040503050406030204" pitchFamily="18" charset="0"/>
                          <a:ea typeface="Cambria Math" panose="02040503050406030204" pitchFamily="18" charset="0"/>
                        </a:rPr>
                        <m:t>=</m:t>
                      </m:r>
                      <m:func>
                        <m:funcPr>
                          <m:ctrlPr>
                            <a:rPr lang="es-MX" sz="2400" b="0" i="1" smtClean="0">
                              <a:latin typeface="Cambria Math" panose="02040503050406030204" pitchFamily="18" charset="0"/>
                              <a:ea typeface="Cambria Math" panose="02040503050406030204" pitchFamily="18" charset="0"/>
                            </a:rPr>
                          </m:ctrlPr>
                        </m:funcPr>
                        <m:fName>
                          <m:r>
                            <m:rPr>
                              <m:sty m:val="p"/>
                            </m:rPr>
                            <a:rPr lang="es-MX" sz="2400" b="0" i="0" smtClean="0">
                              <a:latin typeface="Cambria Math" panose="02040503050406030204" pitchFamily="18" charset="0"/>
                              <a:ea typeface="Cambria Math" panose="02040503050406030204" pitchFamily="18" charset="0"/>
                            </a:rPr>
                            <m:t>ln</m:t>
                          </m:r>
                        </m:fName>
                        <m:e>
                          <m:sSub>
                            <m:sSubPr>
                              <m:ctrlPr>
                                <a:rPr lang="es-MX" sz="2400" b="0" i="1" smtClean="0">
                                  <a:latin typeface="Cambria Math" panose="02040503050406030204" pitchFamily="18" charset="0"/>
                                  <a:ea typeface="Cambria Math" panose="02040503050406030204" pitchFamily="18" charset="0"/>
                                </a:rPr>
                              </m:ctrlPr>
                            </m:sSubPr>
                            <m:e>
                              <m:r>
                                <a:rPr lang="es-MX" sz="2400" b="0" i="1" smtClean="0">
                                  <a:latin typeface="Cambria Math" panose="02040503050406030204" pitchFamily="18" charset="0"/>
                                  <a:ea typeface="Cambria Math" panose="02040503050406030204" pitchFamily="18" charset="0"/>
                                </a:rPr>
                                <m:t>𝐶</m:t>
                              </m:r>
                            </m:e>
                            <m:sub>
                              <m:r>
                                <a:rPr lang="es-MX" sz="2400" b="0" i="1" smtClean="0">
                                  <a:latin typeface="Cambria Math" panose="02040503050406030204" pitchFamily="18" charset="0"/>
                                  <a:ea typeface="Cambria Math" panose="02040503050406030204" pitchFamily="18" charset="0"/>
                                </a:rPr>
                                <m:t>1</m:t>
                              </m:r>
                            </m:sub>
                          </m:sSub>
                          <m:r>
                            <a:rPr lang="en-US" sz="2400" b="0" i="1" smtClean="0">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 </m:t>
                          </m:r>
                          <m:r>
                            <a:rPr lang="es-MX" sz="2400" b="0" i="1" smtClean="0">
                              <a:latin typeface="Cambria Math" panose="02040503050406030204" pitchFamily="18" charset="0"/>
                              <a:ea typeface="Cambria Math" panose="02040503050406030204" pitchFamily="18" charset="0"/>
                            </a:rPr>
                            <m:t>𝑙𝑛</m:t>
                          </m:r>
                          <m:sSub>
                            <m:sSubPr>
                              <m:ctrlPr>
                                <a:rPr lang="es-MX" sz="2400" b="0" i="1" smtClean="0">
                                  <a:latin typeface="Cambria Math" panose="02040503050406030204" pitchFamily="18" charset="0"/>
                                  <a:ea typeface="Cambria Math" panose="02040503050406030204" pitchFamily="18" charset="0"/>
                                </a:rPr>
                              </m:ctrlPr>
                            </m:sSubPr>
                            <m:e>
                              <m:r>
                                <a:rPr lang="es-MX" sz="2400" b="0" i="1" smtClean="0">
                                  <a:latin typeface="Cambria Math" panose="02040503050406030204" pitchFamily="18" charset="0"/>
                                  <a:ea typeface="Cambria Math" panose="02040503050406030204" pitchFamily="18" charset="0"/>
                                </a:rPr>
                                <m:t>𝐶</m:t>
                              </m:r>
                            </m:e>
                            <m:sub>
                              <m:r>
                                <a:rPr lang="es-MX" sz="2400" b="0" i="1" smtClean="0">
                                  <a:latin typeface="Cambria Math" panose="02040503050406030204" pitchFamily="18" charset="0"/>
                                  <a:ea typeface="Cambria Math" panose="02040503050406030204" pitchFamily="18" charset="0"/>
                                </a:rPr>
                                <m:t>2</m:t>
                              </m:r>
                            </m:sub>
                          </m:sSub>
                          <m:r>
                            <a:rPr lang="es-MX" sz="2400" b="0" i="1" smtClean="0">
                              <a:latin typeface="Cambria Math" panose="02040503050406030204" pitchFamily="18" charset="0"/>
                              <a:ea typeface="Cambria Math" panose="02040503050406030204" pitchFamily="18" charset="0"/>
                            </a:rPr>
                            <m:t>→</m:t>
                          </m:r>
                          <m:sSup>
                            <m:sSupPr>
                              <m:ctrlPr>
                                <a:rPr lang="es-MX" sz="2400" b="0" i="1" smtClean="0">
                                  <a:latin typeface="Cambria Math" panose="02040503050406030204" pitchFamily="18" charset="0"/>
                                  <a:ea typeface="Cambria Math" panose="02040503050406030204" pitchFamily="18" charset="0"/>
                                </a:rPr>
                              </m:ctrlPr>
                            </m:sSupPr>
                            <m:e>
                              <m:r>
                                <a:rPr lang="es-MX" sz="2400" b="0" i="1" smtClean="0">
                                  <a:latin typeface="Cambria Math" panose="02040503050406030204" pitchFamily="18" charset="0"/>
                                  <a:ea typeface="Cambria Math" panose="02040503050406030204" pitchFamily="18" charset="0"/>
                                </a:rPr>
                                <m:t>𝑈</m:t>
                              </m:r>
                            </m:e>
                            <m:sup>
                              <m:r>
                                <a:rPr lang="es-MX" sz="2400" b="0" i="1" smtClean="0">
                                  <a:latin typeface="Cambria Math" panose="02040503050406030204" pitchFamily="18" charset="0"/>
                                  <a:ea typeface="Cambria Math" panose="02040503050406030204" pitchFamily="18" charset="0"/>
                                </a:rPr>
                                <m:t>′</m:t>
                              </m:r>
                            </m:sup>
                          </m:sSup>
                          <m:d>
                            <m:dPr>
                              <m:ctrlPr>
                                <a:rPr lang="es-MX" sz="2400" b="0" i="1" smtClean="0">
                                  <a:latin typeface="Cambria Math" panose="02040503050406030204" pitchFamily="18" charset="0"/>
                                  <a:ea typeface="Cambria Math" panose="02040503050406030204" pitchFamily="18" charset="0"/>
                                </a:rPr>
                              </m:ctrlPr>
                            </m:dPr>
                            <m:e>
                              <m:sSub>
                                <m:sSubPr>
                                  <m:ctrlPr>
                                    <a:rPr lang="es-MX" sz="2400" b="0" i="1" smtClean="0">
                                      <a:latin typeface="Cambria Math" panose="02040503050406030204" pitchFamily="18" charset="0"/>
                                      <a:ea typeface="Cambria Math" panose="02040503050406030204" pitchFamily="18" charset="0"/>
                                    </a:rPr>
                                  </m:ctrlPr>
                                </m:sSubPr>
                                <m:e>
                                  <m:r>
                                    <a:rPr lang="es-MX" sz="2400" b="0" i="1" smtClean="0">
                                      <a:latin typeface="Cambria Math" panose="02040503050406030204" pitchFamily="18" charset="0"/>
                                      <a:ea typeface="Cambria Math" panose="02040503050406030204" pitchFamily="18" charset="0"/>
                                    </a:rPr>
                                    <m:t>𝐶</m:t>
                                  </m:r>
                                </m:e>
                                <m:sub>
                                  <m:r>
                                    <a:rPr lang="es-MX" sz="2400" b="0" i="1" smtClean="0">
                                      <a:latin typeface="Cambria Math" panose="02040503050406030204" pitchFamily="18" charset="0"/>
                                      <a:ea typeface="Cambria Math" panose="02040503050406030204" pitchFamily="18" charset="0"/>
                                    </a:rPr>
                                    <m:t>1</m:t>
                                  </m:r>
                                </m:sub>
                              </m:sSub>
                            </m:e>
                          </m:d>
                          <m:r>
                            <a:rPr lang="es-MX" sz="2400" b="0" i="1" smtClean="0">
                              <a:latin typeface="Cambria Math" panose="02040503050406030204" pitchFamily="18" charset="0"/>
                              <a:ea typeface="Cambria Math" panose="02040503050406030204" pitchFamily="18" charset="0"/>
                            </a:rPr>
                            <m:t>= </m:t>
                          </m:r>
                          <m:f>
                            <m:fPr>
                              <m:ctrlPr>
                                <a:rPr lang="es-MX" sz="2400" b="0" i="1" smtClean="0">
                                  <a:latin typeface="Cambria Math" panose="02040503050406030204" pitchFamily="18" charset="0"/>
                                  <a:ea typeface="Cambria Math" panose="02040503050406030204" pitchFamily="18" charset="0"/>
                                </a:rPr>
                              </m:ctrlPr>
                            </m:fPr>
                            <m:num>
                              <m:r>
                                <a:rPr lang="es-MX" sz="2400" b="0" i="1" smtClean="0">
                                  <a:latin typeface="Cambria Math" panose="02040503050406030204" pitchFamily="18" charset="0"/>
                                  <a:ea typeface="Cambria Math" panose="02040503050406030204" pitchFamily="18" charset="0"/>
                                </a:rPr>
                                <m:t>1</m:t>
                              </m:r>
                            </m:num>
                            <m:den>
                              <m:sSub>
                                <m:sSubPr>
                                  <m:ctrlPr>
                                    <a:rPr lang="es-MX" sz="2400" b="0" i="1" smtClean="0">
                                      <a:latin typeface="Cambria Math" panose="02040503050406030204" pitchFamily="18" charset="0"/>
                                      <a:ea typeface="Cambria Math" panose="02040503050406030204" pitchFamily="18" charset="0"/>
                                    </a:rPr>
                                  </m:ctrlPr>
                                </m:sSubPr>
                                <m:e>
                                  <m:r>
                                    <a:rPr lang="es-MX" sz="2400" b="0" i="1" smtClean="0">
                                      <a:latin typeface="Cambria Math" panose="02040503050406030204" pitchFamily="18" charset="0"/>
                                      <a:ea typeface="Cambria Math" panose="02040503050406030204" pitchFamily="18" charset="0"/>
                                    </a:rPr>
                                    <m:t>𝐶</m:t>
                                  </m:r>
                                </m:e>
                                <m:sub>
                                  <m:r>
                                    <a:rPr lang="es-MX" sz="2400" b="0" i="1" smtClean="0">
                                      <a:latin typeface="Cambria Math" panose="02040503050406030204" pitchFamily="18" charset="0"/>
                                      <a:ea typeface="Cambria Math" panose="02040503050406030204" pitchFamily="18" charset="0"/>
                                    </a:rPr>
                                    <m:t>1</m:t>
                                  </m:r>
                                </m:sub>
                              </m:sSub>
                            </m:den>
                          </m:f>
                          <m:r>
                            <a:rPr lang="es-MX" sz="2400" b="0" i="1" smtClean="0">
                              <a:latin typeface="Cambria Math" panose="02040503050406030204" pitchFamily="18" charset="0"/>
                              <a:ea typeface="Cambria Math" panose="02040503050406030204" pitchFamily="18" charset="0"/>
                            </a:rPr>
                            <m:t>,</m:t>
                          </m:r>
                          <m:sSup>
                            <m:sSupPr>
                              <m:ctrlPr>
                                <a:rPr lang="es-MX" sz="2400" i="1">
                                  <a:latin typeface="Cambria Math" panose="02040503050406030204" pitchFamily="18" charset="0"/>
                                  <a:ea typeface="Cambria Math" panose="02040503050406030204" pitchFamily="18" charset="0"/>
                                </a:rPr>
                              </m:ctrlPr>
                            </m:sSupPr>
                            <m:e>
                              <m:r>
                                <a:rPr lang="es-MX" sz="2400" i="1">
                                  <a:latin typeface="Cambria Math" panose="02040503050406030204" pitchFamily="18" charset="0"/>
                                  <a:ea typeface="Cambria Math" panose="02040503050406030204" pitchFamily="18" charset="0"/>
                                </a:rPr>
                                <m:t>𝑈</m:t>
                              </m:r>
                            </m:e>
                            <m:sup>
                              <m:r>
                                <a:rPr lang="es-MX" sz="2400" i="1">
                                  <a:latin typeface="Cambria Math" panose="02040503050406030204" pitchFamily="18" charset="0"/>
                                  <a:ea typeface="Cambria Math" panose="02040503050406030204" pitchFamily="18" charset="0"/>
                                </a:rPr>
                                <m:t>′</m:t>
                              </m:r>
                            </m:sup>
                          </m:sSup>
                          <m:d>
                            <m:dPr>
                              <m:ctrlPr>
                                <a:rPr lang="es-MX" sz="2400" i="1">
                                  <a:latin typeface="Cambria Math" panose="02040503050406030204" pitchFamily="18" charset="0"/>
                                  <a:ea typeface="Cambria Math" panose="02040503050406030204" pitchFamily="18" charset="0"/>
                                </a:rPr>
                              </m:ctrlPr>
                            </m:dPr>
                            <m:e>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𝐶</m:t>
                                  </m:r>
                                </m:e>
                                <m:sub>
                                  <m:r>
                                    <a:rPr lang="es-MX" sz="2400" b="0" i="1" smtClean="0">
                                      <a:latin typeface="Cambria Math" panose="02040503050406030204" pitchFamily="18" charset="0"/>
                                      <a:ea typeface="Cambria Math" panose="02040503050406030204" pitchFamily="18" charset="0"/>
                                    </a:rPr>
                                    <m:t>2</m:t>
                                  </m:r>
                                </m:sub>
                              </m:sSub>
                            </m:e>
                          </m:d>
                          <m:r>
                            <a:rPr lang="es-MX" sz="2400" i="1">
                              <a:latin typeface="Cambria Math" panose="02040503050406030204" pitchFamily="18" charset="0"/>
                              <a:ea typeface="Cambria Math" panose="02040503050406030204" pitchFamily="18" charset="0"/>
                            </a:rPr>
                            <m:t>= </m:t>
                          </m:r>
                          <m:f>
                            <m:fPr>
                              <m:ctrlPr>
                                <a:rPr lang="es-MX" sz="2400" i="1">
                                  <a:latin typeface="Cambria Math" panose="02040503050406030204" pitchFamily="18" charset="0"/>
                                  <a:ea typeface="Cambria Math" panose="02040503050406030204" pitchFamily="18" charset="0"/>
                                </a:rPr>
                              </m:ctrlPr>
                            </m:fPr>
                            <m:num>
                              <m:r>
                                <a:rPr lang="es-MX" sz="2400" i="1">
                                  <a:latin typeface="Cambria Math" panose="02040503050406030204" pitchFamily="18" charset="0"/>
                                  <a:ea typeface="Cambria Math" panose="02040503050406030204" pitchFamily="18" charset="0"/>
                                </a:rPr>
                                <m:t>1</m:t>
                              </m:r>
                            </m:num>
                            <m:den>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𝐶</m:t>
                                  </m:r>
                                </m:e>
                                <m:sub>
                                  <m:r>
                                    <a:rPr lang="es-MX" sz="2400" b="0" i="1" smtClean="0">
                                      <a:latin typeface="Cambria Math" panose="02040503050406030204" pitchFamily="18" charset="0"/>
                                      <a:ea typeface="Cambria Math" panose="02040503050406030204" pitchFamily="18" charset="0"/>
                                    </a:rPr>
                                    <m:t>2</m:t>
                                  </m:r>
                                </m:sub>
                              </m:sSub>
                            </m:den>
                          </m:f>
                        </m:e>
                      </m:func>
                    </m:oMath>
                  </m:oMathPara>
                </a14:m>
                <a:endParaRPr lang="en-US" sz="2400"/>
              </a:p>
              <a:p>
                <a:pPr marL="0" indent="0">
                  <a:buNone/>
                </a:pPr>
                <a:endParaRPr lang="en-US" sz="2400"/>
              </a:p>
              <a:p>
                <a:pPr marL="0" indent="0">
                  <a:buNone/>
                </a:pPr>
                <a:r>
                  <a:rPr lang="en-US" sz="2400"/>
                  <a:t>Usando 3.11 y recordando que </a:t>
                </a:r>
                <a14:m>
                  <m:oMath xmlns:m="http://schemas.openxmlformats.org/officeDocument/2006/math">
                    <m:r>
                      <a:rPr lang="en-US" sz="2400" i="1" smtClean="0">
                        <a:latin typeface="Cambria Math" panose="02040503050406030204" pitchFamily="18" charset="0"/>
                        <a:ea typeface="Cambria Math" panose="02040503050406030204" pitchFamily="18" charset="0"/>
                      </a:rPr>
                      <m:t>𝛽</m:t>
                    </m:r>
                    <m:r>
                      <a:rPr lang="en-US" sz="2400" b="0" i="1" smtClean="0">
                        <a:latin typeface="Cambria Math" panose="02040503050406030204" pitchFamily="18" charset="0"/>
                        <a:ea typeface="Cambria Math" panose="02040503050406030204" pitchFamily="18" charset="0"/>
                      </a:rPr>
                      <m:t>=1</m:t>
                    </m:r>
                  </m:oMath>
                </a14:m>
                <a:r>
                  <a:rPr lang="en-US" sz="2400"/>
                  <a:t> </a:t>
                </a:r>
              </a:p>
              <a:p>
                <a:pPr marL="0" indent="0">
                  <a:buNone/>
                </a:pPr>
                <a:endParaRPr lang="en-US" sz="2400"/>
              </a:p>
              <a:p>
                <a:pPr marL="0" indent="0">
                  <a:buNone/>
                </a:pPr>
                <a:endParaRPr lang="en-US" sz="2400"/>
              </a:p>
              <a:p>
                <a:pPr marL="0" indent="0">
                  <a:buNone/>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s-MX" sz="2400" i="1">
                              <a:latin typeface="Cambria Math" panose="02040503050406030204" pitchFamily="18" charset="0"/>
                            </a:rPr>
                            <m:t>𝑈</m:t>
                          </m:r>
                        </m:e>
                        <m:sup>
                          <m:r>
                            <a:rPr lang="es-MX" sz="2400" i="1">
                              <a:latin typeface="Cambria Math" panose="02040503050406030204" pitchFamily="18" charset="0"/>
                            </a:rPr>
                            <m:t>′</m:t>
                          </m:r>
                        </m:sup>
                      </m:sSup>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1</m:t>
                              </m:r>
                            </m:sub>
                          </m:sSub>
                        </m:e>
                      </m:d>
                      <m:r>
                        <a:rPr lang="es-MX" sz="2400" i="1">
                          <a:latin typeface="Cambria Math" panose="02040503050406030204" pitchFamily="18" charset="0"/>
                        </a:rPr>
                        <m:t>= </m:t>
                      </m:r>
                      <m:d>
                        <m:dPr>
                          <m:ctrlPr>
                            <a:rPr lang="es-MX" sz="2400" i="1">
                              <a:latin typeface="Cambria Math" panose="02040503050406030204" pitchFamily="18" charset="0"/>
                            </a:rPr>
                          </m:ctrlPr>
                        </m:dPr>
                        <m:e>
                          <m:r>
                            <a:rPr lang="es-MX" sz="2400" i="1">
                              <a:latin typeface="Cambria Math" panose="02040503050406030204" pitchFamily="18" charset="0"/>
                            </a:rPr>
                            <m:t>1+</m:t>
                          </m:r>
                          <m:sSub>
                            <m:sSubPr>
                              <m:ctrlPr>
                                <a:rPr lang="es-MX" sz="2400" i="1">
                                  <a:latin typeface="Cambria Math" panose="02040503050406030204" pitchFamily="18" charset="0"/>
                                </a:rPr>
                              </m:ctrlPr>
                            </m:sSubPr>
                            <m:e>
                              <m:r>
                                <a:rPr lang="es-MX" sz="2400" i="1">
                                  <a:latin typeface="Cambria Math" panose="02040503050406030204" pitchFamily="18" charset="0"/>
                                </a:rPr>
                                <m:t>𝑟</m:t>
                              </m:r>
                            </m:e>
                            <m:sub>
                              <m:r>
                                <a:rPr lang="es-MX" sz="2400" i="1">
                                  <a:latin typeface="Cambria Math" panose="02040503050406030204" pitchFamily="18" charset="0"/>
                                </a:rPr>
                                <m:t>1</m:t>
                              </m:r>
                            </m:sub>
                          </m:sSub>
                        </m:e>
                      </m:d>
                      <m:r>
                        <a:rPr lang="es-MX" sz="2400" i="1">
                          <a:latin typeface="Cambria Math" panose="02040503050406030204" pitchFamily="18" charset="0"/>
                        </a:rPr>
                        <m:t> </m:t>
                      </m:r>
                      <m:sSup>
                        <m:sSupPr>
                          <m:ctrlPr>
                            <a:rPr lang="en-US" sz="2400" i="1">
                              <a:latin typeface="Cambria Math" panose="02040503050406030204" pitchFamily="18" charset="0"/>
                            </a:rPr>
                          </m:ctrlPr>
                        </m:sSupPr>
                        <m:e>
                          <m:r>
                            <a:rPr lang="es-MX" sz="2400" i="1">
                              <a:latin typeface="Cambria Math" panose="02040503050406030204" pitchFamily="18" charset="0"/>
                            </a:rPr>
                            <m:t>𝑈</m:t>
                          </m:r>
                        </m:e>
                        <m:sup>
                          <m:r>
                            <a:rPr lang="es-MX" sz="2400" i="1">
                              <a:latin typeface="Cambria Math" panose="02040503050406030204" pitchFamily="18" charset="0"/>
                            </a:rPr>
                            <m:t>′</m:t>
                          </m:r>
                        </m:sup>
                      </m:sSup>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2</m:t>
                              </m:r>
                            </m:sub>
                          </m:sSub>
                        </m:e>
                      </m:d>
                      <m:r>
                        <a:rPr lang="es-MX" sz="2400" i="1">
                          <a:latin typeface="Cambria Math" panose="02040503050406030204" pitchFamily="18" charset="0"/>
                        </a:rPr>
                        <m:t> </m:t>
                      </m:r>
                      <m:r>
                        <a:rPr lang="en-US" sz="2400" i="1" smtClean="0">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 </m:t>
                      </m:r>
                      <m:f>
                        <m:fPr>
                          <m:ctrlPr>
                            <a:rPr lang="es-MX" sz="2400" i="1" smtClean="0">
                              <a:latin typeface="Cambria Math" panose="02040503050406030204" pitchFamily="18" charset="0"/>
                            </a:rPr>
                          </m:ctrlPr>
                        </m:fPr>
                        <m:num>
                          <m:r>
                            <a:rPr lang="es-MX" sz="2400" b="0" i="1" smtClean="0">
                              <a:latin typeface="Cambria Math" panose="02040503050406030204" pitchFamily="18" charset="0"/>
                            </a:rPr>
                            <m:t>1</m:t>
                          </m:r>
                        </m:num>
                        <m:den>
                          <m:sSub>
                            <m:sSubPr>
                              <m:ctrlPr>
                                <a:rPr lang="es-MX" sz="2400" i="1" smtClean="0">
                                  <a:latin typeface="Cambria Math" panose="02040503050406030204" pitchFamily="18" charset="0"/>
                                </a:rPr>
                              </m:ctrlPr>
                            </m:sSubPr>
                            <m:e>
                              <m:r>
                                <a:rPr lang="es-MX" sz="2400" b="0" i="1" smtClean="0">
                                  <a:latin typeface="Cambria Math" panose="02040503050406030204" pitchFamily="18" charset="0"/>
                                </a:rPr>
                                <m:t>𝐶</m:t>
                              </m:r>
                            </m:e>
                            <m:sub>
                              <m:r>
                                <a:rPr lang="es-MX" sz="2400" b="0" i="1" smtClean="0">
                                  <a:latin typeface="Cambria Math" panose="02040503050406030204" pitchFamily="18" charset="0"/>
                                </a:rPr>
                                <m:t>1</m:t>
                              </m:r>
                            </m:sub>
                          </m:sSub>
                        </m:den>
                      </m:f>
                      <m:r>
                        <a:rPr lang="es-MX" sz="2400" b="0" i="1" smtClean="0">
                          <a:latin typeface="Cambria Math" panose="02040503050406030204" pitchFamily="18" charset="0"/>
                        </a:rPr>
                        <m:t>=</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1+</m:t>
                          </m:r>
                          <m:sSup>
                            <m:sSupPr>
                              <m:ctrlPr>
                                <a:rPr lang="es-MX" sz="2400" b="0" i="1" smtClean="0">
                                  <a:latin typeface="Cambria Math" panose="02040503050406030204" pitchFamily="18" charset="0"/>
                                </a:rPr>
                              </m:ctrlPr>
                            </m:sSupPr>
                            <m:e>
                              <m:r>
                                <a:rPr lang="es-MX" sz="2400" b="0" i="1" smtClean="0">
                                  <a:latin typeface="Cambria Math" panose="02040503050406030204" pitchFamily="18" charset="0"/>
                                </a:rPr>
                                <m:t>𝑟</m:t>
                              </m:r>
                            </m:e>
                            <m:sup>
                              <m:r>
                                <a:rPr lang="es-MX" sz="2400" b="0" i="1" smtClean="0">
                                  <a:latin typeface="Cambria Math" panose="02040503050406030204" pitchFamily="18" charset="0"/>
                                </a:rPr>
                                <m:t>∗</m:t>
                              </m:r>
                            </m:sup>
                          </m:sSup>
                        </m:e>
                      </m:d>
                      <m:r>
                        <a:rPr lang="es-MX" sz="2400" b="0" i="1" smtClean="0">
                          <a:latin typeface="Cambria Math" panose="02040503050406030204" pitchFamily="18" charset="0"/>
                        </a:rPr>
                        <m:t> </m:t>
                      </m:r>
                      <m:f>
                        <m:fPr>
                          <m:ctrlPr>
                            <a:rPr lang="es-MX" sz="2400" i="1" smtClean="0">
                              <a:latin typeface="Cambria Math" panose="02040503050406030204" pitchFamily="18" charset="0"/>
                              <a:ea typeface="Cambria Math" panose="02040503050406030204" pitchFamily="18" charset="0"/>
                            </a:rPr>
                          </m:ctrlPr>
                        </m:fPr>
                        <m:num>
                          <m:r>
                            <a:rPr lang="es-MX" sz="2400" b="0" i="1" smtClean="0">
                              <a:latin typeface="Cambria Math" panose="02040503050406030204" pitchFamily="18" charset="0"/>
                              <a:ea typeface="Cambria Math" panose="02040503050406030204" pitchFamily="18" charset="0"/>
                            </a:rPr>
                            <m:t>1</m:t>
                          </m:r>
                        </m:num>
                        <m:den>
                          <m:sSub>
                            <m:sSubPr>
                              <m:ctrlPr>
                                <a:rPr lang="es-MX" sz="2400" i="1" smtClean="0">
                                  <a:latin typeface="Cambria Math" panose="02040503050406030204" pitchFamily="18" charset="0"/>
                                  <a:ea typeface="Cambria Math" panose="02040503050406030204" pitchFamily="18" charset="0"/>
                                </a:rPr>
                              </m:ctrlPr>
                            </m:sSubPr>
                            <m:e>
                              <m:r>
                                <a:rPr lang="es-MX" sz="2400" b="0" i="1" smtClean="0">
                                  <a:latin typeface="Cambria Math" panose="02040503050406030204" pitchFamily="18" charset="0"/>
                                  <a:ea typeface="Cambria Math" panose="02040503050406030204" pitchFamily="18" charset="0"/>
                                </a:rPr>
                                <m:t>𝐶</m:t>
                              </m:r>
                            </m:e>
                            <m:sub>
                              <m:r>
                                <a:rPr lang="es-MX" sz="2400" b="0" i="1" smtClean="0">
                                  <a:latin typeface="Cambria Math" panose="02040503050406030204" pitchFamily="18" charset="0"/>
                                  <a:ea typeface="Cambria Math" panose="02040503050406030204" pitchFamily="18" charset="0"/>
                                </a:rPr>
                                <m:t>2</m:t>
                              </m:r>
                            </m:sub>
                          </m:sSub>
                        </m:den>
                      </m:f>
                    </m:oMath>
                  </m:oMathPara>
                </a14:m>
                <a:endParaRPr lang="en-US" sz="2400"/>
              </a:p>
              <a:p>
                <a:pPr marL="0" indent="0">
                  <a:buNone/>
                </a:pPr>
                <a:endParaRPr lang="en-US" sz="2400"/>
              </a:p>
              <a:p>
                <a:pPr marL="0" indent="0">
                  <a:buNone/>
                </a:pPr>
                <a14:m>
                  <m:oMathPara xmlns:m="http://schemas.openxmlformats.org/officeDocument/2006/math">
                    <m:oMathParaPr>
                      <m:jc m:val="centerGroup"/>
                    </m:oMathParaPr>
                    <m:oMath xmlns:m="http://schemas.openxmlformats.org/officeDocument/2006/math">
                      <m:f>
                        <m:fPr>
                          <m:ctrlPr>
                            <a:rPr lang="es-MX" sz="2400" i="1">
                              <a:latin typeface="Cambria Math" panose="02040503050406030204" pitchFamily="18" charset="0"/>
                            </a:rPr>
                          </m:ctrlPr>
                        </m:fPr>
                        <m:num>
                          <m:r>
                            <a:rPr lang="es-MX" sz="2400" i="1">
                              <a:latin typeface="Cambria Math" panose="02040503050406030204" pitchFamily="18" charset="0"/>
                            </a:rPr>
                            <m:t>1</m:t>
                          </m:r>
                        </m:num>
                        <m:den>
                          <m:sSub>
                            <m:sSubPr>
                              <m:ctrlPr>
                                <a:rPr lang="es-MX"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1</m:t>
                              </m:r>
                            </m:sub>
                          </m:sSub>
                        </m:den>
                      </m:f>
                      <m:r>
                        <a:rPr lang="es-MX" sz="2400" i="1">
                          <a:latin typeface="Cambria Math" panose="02040503050406030204" pitchFamily="18" charset="0"/>
                        </a:rPr>
                        <m:t>=</m:t>
                      </m:r>
                      <m:f>
                        <m:fPr>
                          <m:ctrlPr>
                            <a:rPr lang="es-MX" sz="2400" i="1">
                              <a:latin typeface="Cambria Math" panose="02040503050406030204" pitchFamily="18" charset="0"/>
                              <a:ea typeface="Cambria Math" panose="02040503050406030204" pitchFamily="18" charset="0"/>
                            </a:rPr>
                          </m:ctrlPr>
                        </m:fPr>
                        <m:num>
                          <m:d>
                            <m:dPr>
                              <m:ctrlPr>
                                <a:rPr lang="es-MX" sz="2400" i="1">
                                  <a:latin typeface="Cambria Math" panose="02040503050406030204" pitchFamily="18" charset="0"/>
                                </a:rPr>
                              </m:ctrlPr>
                            </m:dPr>
                            <m:e>
                              <m:r>
                                <a:rPr lang="es-MX" sz="2400" i="1">
                                  <a:latin typeface="Cambria Math" panose="02040503050406030204" pitchFamily="18" charset="0"/>
                                </a:rPr>
                                <m:t>1+</m:t>
                              </m:r>
                              <m:sSup>
                                <m:sSupPr>
                                  <m:ctrlPr>
                                    <a:rPr lang="es-MX" sz="2400" i="1">
                                      <a:latin typeface="Cambria Math" panose="02040503050406030204" pitchFamily="18" charset="0"/>
                                    </a:rPr>
                                  </m:ctrlPr>
                                </m:sSupPr>
                                <m:e>
                                  <m:r>
                                    <a:rPr lang="es-MX" sz="2400" i="1">
                                      <a:latin typeface="Cambria Math" panose="02040503050406030204" pitchFamily="18" charset="0"/>
                                    </a:rPr>
                                    <m:t>𝑟</m:t>
                                  </m:r>
                                </m:e>
                                <m:sup>
                                  <m:r>
                                    <a:rPr lang="es-MX" sz="2400" i="1">
                                      <a:latin typeface="Cambria Math" panose="02040503050406030204" pitchFamily="18" charset="0"/>
                                    </a:rPr>
                                    <m:t>∗</m:t>
                                  </m:r>
                                </m:sup>
                              </m:sSup>
                            </m:e>
                          </m:d>
                        </m:num>
                        <m:den>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𝐶</m:t>
                              </m:r>
                            </m:e>
                            <m:sub>
                              <m:r>
                                <a:rPr lang="es-MX" sz="2400" i="1">
                                  <a:latin typeface="Cambria Math" panose="02040503050406030204" pitchFamily="18" charset="0"/>
                                  <a:ea typeface="Cambria Math" panose="02040503050406030204" pitchFamily="18" charset="0"/>
                                </a:rPr>
                                <m:t>2</m:t>
                              </m:r>
                            </m:sub>
                          </m:sSub>
                        </m:den>
                      </m:f>
                    </m:oMath>
                  </m:oMathPara>
                </a14:m>
                <a:endParaRPr lang="en-US" sz="2400"/>
              </a:p>
              <a:p>
                <a:pPr marL="0" indent="0">
                  <a:buNone/>
                </a:pPr>
                <a:endParaRPr lang="en-US" sz="2400"/>
              </a:p>
              <a:p>
                <a:pPr marL="0" indent="0">
                  <a:buNone/>
                </a:pPr>
                <a:r>
                  <a:rPr lang="en-US" sz="2400"/>
                  <a:t>Por tanto</a:t>
                </a:r>
              </a:p>
              <a:p>
                <a:pPr marL="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s-MX" sz="2400" b="0" i="1" smtClean="0">
                              <a:latin typeface="Cambria Math" panose="02040503050406030204" pitchFamily="18" charset="0"/>
                            </a:rPr>
                            <m:t>𝐶</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m:t>
                      </m:r>
                      <m:sSub>
                        <m:sSubPr>
                          <m:ctrlPr>
                            <a:rPr lang="es-MX" sz="2400" b="0" i="1" smtClean="0">
                              <a:latin typeface="Cambria Math" panose="02040503050406030204" pitchFamily="18" charset="0"/>
                            </a:rPr>
                          </m:ctrlPr>
                        </m:sSubPr>
                        <m:e>
                          <m:f>
                            <m:fPr>
                              <m:ctrlPr>
                                <a:rPr lang="es-MX" sz="2400" b="0" i="1" smtClean="0">
                                  <a:latin typeface="Cambria Math" panose="02040503050406030204" pitchFamily="18" charset="0"/>
                                </a:rPr>
                              </m:ctrlPr>
                            </m:fPr>
                            <m:num>
                              <m:sSub>
                                <m:sSubPr>
                                  <m:ctrlPr>
                                    <a:rPr lang="es-MX"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num>
                            <m:den>
                              <m:d>
                                <m:dPr>
                                  <m:ctrlPr>
                                    <a:rPr lang="es-MX" sz="2400" b="0" i="1" smtClean="0">
                                      <a:latin typeface="Cambria Math" panose="02040503050406030204" pitchFamily="18" charset="0"/>
                                    </a:rPr>
                                  </m:ctrlPr>
                                </m:dPr>
                                <m:e>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𝑟</m:t>
                                      </m:r>
                                    </m:e>
                                    <m:sup>
                                      <m:r>
                                        <a:rPr lang="en-US" sz="2400" b="0" i="1" smtClean="0">
                                          <a:latin typeface="Cambria Math" panose="02040503050406030204" pitchFamily="18" charset="0"/>
                                        </a:rPr>
                                        <m:t>∗</m:t>
                                      </m:r>
                                    </m:sup>
                                  </m:sSup>
                                </m:e>
                              </m:d>
                            </m:den>
                          </m:f>
                        </m:e>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2</m:t>
                          </m:r>
                        </m:sub>
                      </m:sSub>
                      <m:r>
                        <a:rPr lang="en-US" sz="2400" b="0" i="1" smtClean="0">
                          <a:latin typeface="Cambria Math" panose="02040503050406030204" pitchFamily="18" charset="0"/>
                          <a:ea typeface="Cambria Math" panose="02040503050406030204" pitchFamily="18" charset="0"/>
                        </a:rPr>
                        <m:t>=</m:t>
                      </m:r>
                      <m:sSub>
                        <m:sSubPr>
                          <m:ctrlPr>
                            <a:rPr lang="en-US" sz="2400" b="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1</m:t>
                          </m:r>
                        </m:sub>
                      </m:sSub>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1+</m:t>
                          </m:r>
                          <m:sSup>
                            <m:sSupPr>
                              <m:ctrlPr>
                                <a:rPr lang="en-US" sz="2400" b="0" i="1" smtClean="0">
                                  <a:latin typeface="Cambria Math" panose="02040503050406030204" pitchFamily="18" charset="0"/>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𝑟</m:t>
                              </m:r>
                            </m:e>
                            <m:sup>
                              <m:r>
                                <a:rPr lang="en-US" sz="2400" b="0" i="1" smtClean="0">
                                  <a:latin typeface="Cambria Math" panose="02040503050406030204" pitchFamily="18" charset="0"/>
                                  <a:ea typeface="Cambria Math" panose="02040503050406030204" pitchFamily="18" charset="0"/>
                                </a:rPr>
                                <m:t>∗</m:t>
                              </m:r>
                            </m:sup>
                          </m:sSup>
                        </m:e>
                      </m:d>
                      <m:r>
                        <a:rPr lang="es-MX" sz="2400" b="0" i="1" smtClean="0">
                          <a:latin typeface="Cambria Math" panose="02040503050406030204" pitchFamily="18" charset="0"/>
                        </a:rPr>
                        <m:t>      (</m:t>
                      </m:r>
                      <m:r>
                        <a:rPr lang="en-US" sz="2400" b="0" i="1" smtClean="0">
                          <a:latin typeface="Cambria Math" panose="02040503050406030204" pitchFamily="18" charset="0"/>
                        </a:rPr>
                        <m:t>𝑖</m:t>
                      </m:r>
                      <m:r>
                        <a:rPr lang="es-MX" sz="2400" b="0" i="1" smtClean="0">
                          <a:latin typeface="Cambria Math" panose="02040503050406030204" pitchFamily="18" charset="0"/>
                        </a:rPr>
                        <m:t>)</m:t>
                      </m:r>
                    </m:oMath>
                  </m:oMathPara>
                </a14:m>
                <a:endParaRPr lang="en-US" sz="2400"/>
              </a:p>
              <a:p>
                <a:pPr marL="0" indent="0">
                  <a:buNone/>
                </a:pPr>
                <a:endParaRPr lang="en-US"/>
              </a:p>
              <a:p>
                <a:endParaRPr lang="en-US"/>
              </a:p>
              <a:p>
                <a:endParaRPr lang="en-US"/>
              </a:p>
            </p:txBody>
          </p:sp>
        </mc:Choice>
        <mc:Fallback>
          <p:sp>
            <p:nvSpPr>
              <p:cNvPr id="3" name="Content Placeholder 2">
                <a:extLst>
                  <a:ext uri="{FF2B5EF4-FFF2-40B4-BE49-F238E27FC236}">
                    <a16:creationId xmlns:a16="http://schemas.microsoft.com/office/drawing/2014/main" id="{244F5A31-B27A-4603-AB41-4D1C70B29559}"/>
                  </a:ext>
                </a:extLst>
              </p:cNvPr>
              <p:cNvSpPr>
                <a:spLocks noGrp="1" noRot="1" noChangeAspect="1" noMove="1" noResize="1" noEditPoints="1" noAdjustHandles="1" noChangeArrowheads="1" noChangeShapeType="1" noTextEdit="1"/>
              </p:cNvSpPr>
              <p:nvPr>
                <p:ph idx="1"/>
              </p:nvPr>
            </p:nvSpPr>
            <p:spPr>
              <a:xfrm>
                <a:off x="599660" y="662608"/>
                <a:ext cx="10515600" cy="6195392"/>
              </a:xfrm>
              <a:blipFill>
                <a:blip r:embed="rId2"/>
                <a:stretch>
                  <a:fillRect l="-870"/>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79F5815F-2A8D-4D22-A8F3-595EA0879C4D}"/>
              </a:ext>
            </a:extLst>
          </p:cNvPr>
          <p:cNvSpPr>
            <a:spLocks noGrp="1"/>
          </p:cNvSpPr>
          <p:nvPr>
            <p:ph type="sldNum" sz="quarter" idx="12"/>
          </p:nvPr>
        </p:nvSpPr>
        <p:spPr/>
        <p:txBody>
          <a:bodyPr/>
          <a:lstStyle/>
          <a:p>
            <a:fld id="{257AB861-08A6-4431-B58F-64BEFFDF70ED}" type="slidenum">
              <a:rPr lang="en-US" smtClean="0"/>
              <a:t>45</a:t>
            </a:fld>
            <a:endParaRPr lang="en-US"/>
          </a:p>
        </p:txBody>
      </p:sp>
      <p:sp>
        <p:nvSpPr>
          <p:cNvPr id="7" name="Arrow: Right 6">
            <a:extLst>
              <a:ext uri="{FF2B5EF4-FFF2-40B4-BE49-F238E27FC236}">
                <a16:creationId xmlns:a16="http://schemas.microsoft.com/office/drawing/2014/main" id="{72483060-0E9A-402A-A885-EC0D9E5C4597}"/>
              </a:ext>
            </a:extLst>
          </p:cNvPr>
          <p:cNvSpPr/>
          <p:nvPr/>
        </p:nvSpPr>
        <p:spPr>
          <a:xfrm rot="5238548">
            <a:off x="7093734" y="3955068"/>
            <a:ext cx="465221" cy="35292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mc:Choice xmlns:a14="http://schemas.microsoft.com/office/drawing/2010/main" Requires="a14">
          <p:sp>
            <p:nvSpPr>
              <p:cNvPr id="4" name="Rectángulo 3"/>
              <p:cNvSpPr/>
              <p:nvPr/>
            </p:nvSpPr>
            <p:spPr>
              <a:xfrm>
                <a:off x="2243391" y="2493260"/>
                <a:ext cx="49470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i="1" smtClean="0">
                              <a:latin typeface="Cambria Math" panose="02040503050406030204" pitchFamily="18" charset="0"/>
                            </a:rPr>
                          </m:ctrlPr>
                        </m:sSupPr>
                        <m:e>
                          <m:r>
                            <a:rPr lang="es-MX" i="1">
                              <a:latin typeface="Cambria Math" panose="02040503050406030204" pitchFamily="18" charset="0"/>
                            </a:rPr>
                            <m:t>𝑈</m:t>
                          </m:r>
                        </m:e>
                        <m:sup>
                          <m:r>
                            <a:rPr lang="es-MX" i="1">
                              <a:latin typeface="Cambria Math" panose="02040503050406030204" pitchFamily="18" charset="0"/>
                            </a:rPr>
                            <m:t>′</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s-MX" i="1">
                                  <a:latin typeface="Cambria Math" panose="02040503050406030204" pitchFamily="18" charset="0"/>
                                </a:rPr>
                                <m:t>𝐶</m:t>
                              </m:r>
                            </m:e>
                            <m:sub>
                              <m:r>
                                <a:rPr lang="es-MX" i="1">
                                  <a:latin typeface="Cambria Math" panose="02040503050406030204" pitchFamily="18" charset="0"/>
                                </a:rPr>
                                <m:t>1</m:t>
                              </m:r>
                            </m:sub>
                          </m:sSub>
                        </m:e>
                      </m:d>
                      <m:r>
                        <a:rPr lang="es-MX" i="1">
                          <a:latin typeface="Cambria Math" panose="02040503050406030204" pitchFamily="18" charset="0"/>
                        </a:rPr>
                        <m:t>= </m:t>
                      </m:r>
                      <m:d>
                        <m:dPr>
                          <m:ctrlPr>
                            <a:rPr lang="es-MX" i="1">
                              <a:latin typeface="Cambria Math" panose="02040503050406030204" pitchFamily="18" charset="0"/>
                            </a:rPr>
                          </m:ctrlPr>
                        </m:dPr>
                        <m:e>
                          <m:r>
                            <a:rPr lang="es-MX" i="1">
                              <a:latin typeface="Cambria Math" panose="02040503050406030204" pitchFamily="18" charset="0"/>
                            </a:rPr>
                            <m:t>1+</m:t>
                          </m:r>
                          <m:sSub>
                            <m:sSubPr>
                              <m:ctrlPr>
                                <a:rPr lang="es-MX" i="1">
                                  <a:latin typeface="Cambria Math" panose="02040503050406030204" pitchFamily="18" charset="0"/>
                                </a:rPr>
                              </m:ctrlPr>
                            </m:sSubPr>
                            <m:e>
                              <m:r>
                                <a:rPr lang="es-MX" i="1">
                                  <a:latin typeface="Cambria Math" panose="02040503050406030204" pitchFamily="18" charset="0"/>
                                </a:rPr>
                                <m:t>𝑟</m:t>
                              </m:r>
                            </m:e>
                            <m:sub>
                              <m:r>
                                <a:rPr lang="es-MX" i="1">
                                  <a:latin typeface="Cambria Math" panose="02040503050406030204" pitchFamily="18" charset="0"/>
                                </a:rPr>
                                <m:t>1</m:t>
                              </m:r>
                            </m:sub>
                          </m:sSub>
                        </m:e>
                      </m:d>
                      <m:r>
                        <a:rPr lang="es-MX" i="1">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 </m:t>
                      </m:r>
                      <m:sSup>
                        <m:sSupPr>
                          <m:ctrlPr>
                            <a:rPr lang="en-US" i="1">
                              <a:latin typeface="Cambria Math" panose="02040503050406030204" pitchFamily="18" charset="0"/>
                            </a:rPr>
                          </m:ctrlPr>
                        </m:sSupPr>
                        <m:e>
                          <m:r>
                            <a:rPr lang="es-MX" i="1">
                              <a:latin typeface="Cambria Math" panose="02040503050406030204" pitchFamily="18" charset="0"/>
                            </a:rPr>
                            <m:t>𝑈</m:t>
                          </m:r>
                        </m:e>
                        <m:sup>
                          <m:r>
                            <a:rPr lang="es-MX" i="1">
                              <a:latin typeface="Cambria Math" panose="02040503050406030204" pitchFamily="18" charset="0"/>
                            </a:rPr>
                            <m:t>′</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s-MX" i="1">
                                  <a:latin typeface="Cambria Math" panose="02040503050406030204" pitchFamily="18" charset="0"/>
                                </a:rPr>
                                <m:t>𝐶</m:t>
                              </m:r>
                            </m:e>
                            <m:sub>
                              <m:r>
                                <a:rPr lang="es-MX" i="1">
                                  <a:latin typeface="Cambria Math" panose="02040503050406030204" pitchFamily="18" charset="0"/>
                                </a:rPr>
                                <m:t>2</m:t>
                              </m:r>
                            </m:sub>
                          </m:sSub>
                        </m:e>
                      </m:d>
                      <m:r>
                        <a:rPr lang="es-MX" i="1">
                          <a:latin typeface="Cambria Math" panose="02040503050406030204" pitchFamily="18" charset="0"/>
                        </a:rPr>
                        <m:t>                                 (7)</m:t>
                      </m:r>
                    </m:oMath>
                  </m:oMathPara>
                </a14:m>
                <a:endParaRPr lang="en-US"/>
              </a:p>
            </p:txBody>
          </p:sp>
        </mc:Choice>
        <mc:Fallback>
          <p:sp>
            <p:nvSpPr>
              <p:cNvPr id="4" name="Rectángulo 3"/>
              <p:cNvSpPr>
                <a:spLocks noRot="1" noChangeAspect="1" noMove="1" noResize="1" noEditPoints="1" noAdjustHandles="1" noChangeArrowheads="1" noChangeShapeType="1" noTextEdit="1"/>
              </p:cNvSpPr>
              <p:nvPr/>
            </p:nvSpPr>
            <p:spPr>
              <a:xfrm>
                <a:off x="2243391" y="2493260"/>
                <a:ext cx="4947060" cy="369332"/>
              </a:xfrm>
              <a:prstGeom prst="rect">
                <a:avLst/>
              </a:prstGeom>
              <a:blipFill>
                <a:blip r:embed="rId3"/>
                <a:stretch>
                  <a:fillRect b="-11475"/>
                </a:stretch>
              </a:blipFill>
            </p:spPr>
            <p:txBody>
              <a:bodyPr/>
              <a:lstStyle/>
              <a:p>
                <a:r>
                  <a:rPr lang="en-US">
                    <a:noFill/>
                  </a:rPr>
                  <a:t> </a:t>
                </a:r>
              </a:p>
            </p:txBody>
          </p:sp>
        </mc:Fallback>
      </mc:AlternateContent>
    </p:spTree>
    <p:extLst>
      <p:ext uri="{BB962C8B-B14F-4D97-AF65-F5344CB8AC3E}">
        <p14:creationId xmlns:p14="http://schemas.microsoft.com/office/powerpoint/2010/main" val="41875051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44F5A31-B27A-4603-AB41-4D1C70B29559}"/>
                  </a:ext>
                </a:extLst>
              </p:cNvPr>
              <p:cNvSpPr>
                <a:spLocks noGrp="1"/>
              </p:cNvSpPr>
              <p:nvPr>
                <p:ph idx="1"/>
              </p:nvPr>
            </p:nvSpPr>
            <p:spPr>
              <a:xfrm>
                <a:off x="160421" y="0"/>
                <a:ext cx="10954839" cy="6768128"/>
              </a:xfrm>
            </p:spPr>
            <p:txBody>
              <a:bodyPr>
                <a:normAutofit fontScale="85000" lnSpcReduction="10000"/>
              </a:bodyPr>
              <a:lstStyle/>
              <a:p>
                <a:pPr marL="0" indent="0">
                  <a:buNone/>
                </a:pPr>
                <a:r>
                  <a:rPr lang="en-US" sz="2400"/>
                  <a:t>Reemplazando </a:t>
                </a:r>
                <a14:m>
                  <m:oMath xmlns:m="http://schemas.openxmlformats.org/officeDocument/2006/math">
                    <m:sSub>
                      <m:sSubPr>
                        <m:ctrlPr>
                          <a:rPr lang="en-US" sz="2400" i="1" smtClean="0">
                            <a:latin typeface="Cambria Math" panose="02040503050406030204" pitchFamily="18" charset="0"/>
                          </a:rPr>
                        </m:ctrlPr>
                      </m:sSubPr>
                      <m:e>
                        <m:r>
                          <a:rPr lang="es-MX" sz="2400" b="0" i="1" smtClean="0">
                            <a:latin typeface="Cambria Math" panose="02040503050406030204" pitchFamily="18" charset="0"/>
                          </a:rPr>
                          <m:t>𝐶</m:t>
                        </m:r>
                      </m:e>
                      <m:sub>
                        <m:r>
                          <a:rPr lang="es-MX" sz="2400" b="0" i="1" smtClean="0">
                            <a:latin typeface="Cambria Math" panose="02040503050406030204" pitchFamily="18" charset="0"/>
                          </a:rPr>
                          <m:t>2</m:t>
                        </m:r>
                      </m:sub>
                    </m:sSub>
                  </m:oMath>
                </a14:m>
                <a:r>
                  <a:rPr lang="en-US" sz="2400"/>
                  <a:t> </a:t>
                </a:r>
                <a:r>
                  <a:rPr lang="en-US" sz="2400" err="1"/>
                  <a:t>en</a:t>
                </a:r>
                <a:r>
                  <a:rPr lang="en-US" sz="2400"/>
                  <a:t> la </a:t>
                </a:r>
                <a:r>
                  <a:rPr lang="en-US" sz="2400" err="1"/>
                  <a:t>Restricción</a:t>
                </a:r>
                <a:r>
                  <a:rPr lang="en-US" sz="2400"/>
                  <a:t> Presupuestaria</a:t>
                </a:r>
              </a:p>
              <a:p>
                <a:pPr marL="0" indent="0">
                  <a:buNone/>
                </a:pPr>
                <a:endParaRPr lang="en-US" sz="240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1</m:t>
                          </m:r>
                        </m:sub>
                      </m:sSub>
                      <m:r>
                        <a:rPr lang="es-MX" sz="2400" i="1">
                          <a:latin typeface="Cambria Math" panose="02040503050406030204" pitchFamily="18" charset="0"/>
                        </a:rPr>
                        <m:t>+</m:t>
                      </m:r>
                      <m:f>
                        <m:fPr>
                          <m:ctrlPr>
                            <a:rPr lang="es-MX" sz="2400" i="1" smtClean="0">
                              <a:latin typeface="Cambria Math" panose="02040503050406030204" pitchFamily="18" charset="0"/>
                            </a:rPr>
                          </m:ctrlPr>
                        </m:fPr>
                        <m:num>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𝐶</m:t>
                              </m:r>
                            </m:e>
                            <m:sub>
                              <m:r>
                                <a:rPr lang="en-US" sz="2400" i="1">
                                  <a:latin typeface="Cambria Math" panose="02040503050406030204" pitchFamily="18" charset="0"/>
                                  <a:ea typeface="Cambria Math" panose="02040503050406030204" pitchFamily="18" charset="0"/>
                                </a:rPr>
                                <m:t>1</m:t>
                              </m:r>
                            </m:sub>
                          </m:sSub>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1+</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𝑟</m:t>
                                  </m:r>
                                </m:e>
                                <m:sup>
                                  <m:r>
                                    <a:rPr lang="en-US" sz="2400" i="1">
                                      <a:latin typeface="Cambria Math" panose="02040503050406030204" pitchFamily="18" charset="0"/>
                                      <a:ea typeface="Cambria Math" panose="02040503050406030204" pitchFamily="18" charset="0"/>
                                    </a:rPr>
                                    <m:t>∗</m:t>
                                  </m:r>
                                </m:sup>
                              </m:sSup>
                            </m:e>
                          </m:d>
                        </m:num>
                        <m:den>
                          <m:d>
                            <m:dPr>
                              <m:ctrlPr>
                                <a:rPr lang="en-US" sz="2400" i="1">
                                  <a:latin typeface="Cambria Math" panose="02040503050406030204" pitchFamily="18" charset="0"/>
                                  <a:ea typeface="Cambria Math" panose="02040503050406030204" pitchFamily="18" charset="0"/>
                                </a:rPr>
                              </m:ctrlPr>
                            </m:dPr>
                            <m:e>
                              <m:r>
                                <a:rPr lang="en-US" sz="2400" i="1">
                                  <a:latin typeface="Cambria Math" panose="02040503050406030204" pitchFamily="18" charset="0"/>
                                  <a:ea typeface="Cambria Math" panose="02040503050406030204" pitchFamily="18" charset="0"/>
                                </a:rPr>
                                <m:t>1+</m:t>
                              </m:r>
                              <m:sSup>
                                <m:sSupPr>
                                  <m:ctrlPr>
                                    <a:rPr lang="en-US" sz="2400" i="1">
                                      <a:latin typeface="Cambria Math" panose="02040503050406030204" pitchFamily="18" charset="0"/>
                                      <a:ea typeface="Cambria Math" panose="02040503050406030204" pitchFamily="18" charset="0"/>
                                    </a:rPr>
                                  </m:ctrlPr>
                                </m:sSupPr>
                                <m:e>
                                  <m:r>
                                    <a:rPr lang="en-US" sz="2400" i="1">
                                      <a:latin typeface="Cambria Math" panose="02040503050406030204" pitchFamily="18" charset="0"/>
                                      <a:ea typeface="Cambria Math" panose="02040503050406030204" pitchFamily="18" charset="0"/>
                                    </a:rPr>
                                    <m:t>𝑟</m:t>
                                  </m:r>
                                </m:e>
                                <m:sup>
                                  <m:r>
                                    <a:rPr lang="en-US" sz="2400" i="1">
                                      <a:latin typeface="Cambria Math" panose="02040503050406030204" pitchFamily="18" charset="0"/>
                                      <a:ea typeface="Cambria Math" panose="02040503050406030204" pitchFamily="18" charset="0"/>
                                    </a:rPr>
                                    <m:t>∗</m:t>
                                  </m:r>
                                </m:sup>
                              </m:sSup>
                            </m:e>
                          </m:d>
                        </m:den>
                      </m:f>
                      <m:r>
                        <a:rPr lang="es-MX" sz="2400" i="1">
                          <a:latin typeface="Cambria Math" panose="02040503050406030204" pitchFamily="18" charset="0"/>
                        </a:rPr>
                        <m:t>= </m:t>
                      </m:r>
                      <m:d>
                        <m:dPr>
                          <m:ctrlPr>
                            <a:rPr lang="es-MX" sz="2400" i="1" smtClean="0">
                              <a:latin typeface="Cambria Math" panose="02040503050406030204" pitchFamily="18" charset="0"/>
                            </a:rPr>
                          </m:ctrlPr>
                        </m:dPr>
                        <m:e>
                          <m:r>
                            <a:rPr lang="en-US" sz="2400" b="0" i="1" smtClean="0">
                              <a:latin typeface="Cambria Math" panose="02040503050406030204" pitchFamily="18" charset="0"/>
                            </a:rPr>
                            <m:t>1+</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0</m:t>
                              </m:r>
                            </m:sub>
                          </m:sSub>
                        </m:e>
                      </m:d>
                      <m:sSub>
                        <m:sSubPr>
                          <m:ctrlPr>
                            <a:rPr lang="es-MX" sz="2400" i="1" smtClean="0">
                              <a:latin typeface="Cambria Math" panose="02040503050406030204" pitchFamily="18" charset="0"/>
                            </a:rPr>
                          </m:ctrlPr>
                        </m:sSubPr>
                        <m:e>
                          <m:r>
                            <a:rPr lang="en-US" sz="2400" b="0" i="1" smtClean="0">
                              <a:latin typeface="Cambria Math" panose="02040503050406030204" pitchFamily="18" charset="0"/>
                            </a:rPr>
                            <m:t>𝐵</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1</m:t>
                          </m:r>
                        </m:sub>
                      </m:sSub>
                      <m:r>
                        <a:rPr lang="es-MX" sz="2400" i="1">
                          <a:latin typeface="Cambria Math" panose="02040503050406030204" pitchFamily="18" charset="0"/>
                        </a:rPr>
                        <m:t>+</m:t>
                      </m:r>
                      <m:f>
                        <m:fPr>
                          <m:ctrlPr>
                            <a:rPr lang="es-MX" sz="2400" i="1">
                              <a:latin typeface="Cambria Math" panose="02040503050406030204" pitchFamily="18" charset="0"/>
                            </a:rPr>
                          </m:ctrlPr>
                        </m:fPr>
                        <m:num>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2</m:t>
                              </m:r>
                            </m:sub>
                          </m:sSub>
                        </m:num>
                        <m:den>
                          <m:r>
                            <a:rPr lang="es-MX" sz="2400" i="1">
                              <a:latin typeface="Cambria Math" panose="02040503050406030204" pitchFamily="18" charset="0"/>
                            </a:rPr>
                            <m:t>1+</m:t>
                          </m:r>
                          <m:sSup>
                            <m:sSupPr>
                              <m:ctrlPr>
                                <a:rPr lang="es-MX" sz="2400" i="1">
                                  <a:latin typeface="Cambria Math" panose="02040503050406030204" pitchFamily="18" charset="0"/>
                                </a:rPr>
                              </m:ctrlPr>
                            </m:sSupPr>
                            <m:e>
                              <m:r>
                                <a:rPr lang="es-MX" sz="2400" i="1">
                                  <a:latin typeface="Cambria Math" panose="02040503050406030204" pitchFamily="18" charset="0"/>
                                </a:rPr>
                                <m:t>𝑟</m:t>
                              </m:r>
                            </m:e>
                            <m:sup>
                              <m:r>
                                <a:rPr lang="es-MX" sz="2400" i="1">
                                  <a:latin typeface="Cambria Math" panose="02040503050406030204" pitchFamily="18" charset="0"/>
                                </a:rPr>
                                <m:t>∗</m:t>
                              </m:r>
                            </m:sup>
                          </m:sSup>
                        </m:den>
                      </m:f>
                      <m:r>
                        <a:rPr lang="es-MX" sz="2400" i="1" smtClean="0">
                          <a:latin typeface="Cambria Math" panose="02040503050406030204" pitchFamily="18" charset="0"/>
                          <a:ea typeface="Cambria Math" panose="02040503050406030204" pitchFamily="18" charset="0"/>
                        </a:rPr>
                        <m:t> </m:t>
                      </m:r>
                      <m:r>
                        <a:rPr lang="es-MX"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𝑖𝑖</m:t>
                      </m:r>
                      <m:r>
                        <a:rPr lang="es-MX" sz="2400" b="0" i="1" smtClean="0">
                          <a:latin typeface="Cambria Math" panose="02040503050406030204" pitchFamily="18" charset="0"/>
                          <a:ea typeface="Cambria Math" panose="02040503050406030204" pitchFamily="18" charset="0"/>
                        </a:rPr>
                        <m:t>)</m:t>
                      </m:r>
                    </m:oMath>
                  </m:oMathPara>
                </a14:m>
                <a:endParaRPr lang="en-US" sz="2400"/>
              </a:p>
              <a:p>
                <a:pPr marL="0" indent="0">
                  <a:buNone/>
                </a:pPr>
                <a:endParaRPr lang="en-US" sz="2400"/>
              </a:p>
              <a:p>
                <a:pPr marL="0" indent="0">
                  <a:buNone/>
                </a:pPr>
                <a:r>
                  <a:rPr lang="en-US" sz="2400"/>
                  <a:t>Si </a:t>
                </a:r>
                <a:r>
                  <a:rPr lang="en-US" sz="2400" err="1"/>
                  <a:t>ahora</a:t>
                </a:r>
                <a:r>
                  <a:rPr lang="en-US" sz="2400"/>
                  <a:t> </a:t>
                </a:r>
                <a:r>
                  <a:rPr lang="en-US" sz="2400" err="1"/>
                  <a:t>usamos</a:t>
                </a:r>
                <a:r>
                  <a:rPr lang="en-US" sz="2400"/>
                  <a:t> </a:t>
                </a:r>
                <a14:m>
                  <m:oMath xmlns:m="http://schemas.openxmlformats.org/officeDocument/2006/math">
                    <m:sSup>
                      <m:sSupPr>
                        <m:ctrlPr>
                          <a:rPr lang="en-US" sz="2400" i="1" smtClean="0">
                            <a:latin typeface="Cambria Math" panose="02040503050406030204" pitchFamily="18" charset="0"/>
                          </a:rPr>
                        </m:ctrlPr>
                      </m:sSupPr>
                      <m:e>
                        <m:r>
                          <a:rPr lang="es-MX" sz="2400" b="0" i="1" smtClean="0">
                            <a:latin typeface="Cambria Math" panose="02040503050406030204" pitchFamily="18" charset="0"/>
                          </a:rPr>
                          <m:t>7</m:t>
                        </m:r>
                      </m:e>
                      <m:sup>
                        <m:r>
                          <a:rPr lang="es-MX" sz="2400" b="0" i="1" smtClean="0">
                            <a:latin typeface="Cambria Math" panose="02040503050406030204" pitchFamily="18" charset="0"/>
                          </a:rPr>
                          <m:t>′</m:t>
                        </m:r>
                      </m:sup>
                    </m:sSup>
                  </m:oMath>
                </a14:m>
                <a:r>
                  <a:rPr lang="en-US" sz="2400"/>
                  <a:t> para </a:t>
                </a:r>
                <a:r>
                  <a:rPr lang="en-US" sz="2400" err="1"/>
                  <a:t>reemplazar</a:t>
                </a:r>
                <a:r>
                  <a:rPr lang="en-US" sz="2400"/>
                  <a:t> </a:t>
                </a:r>
                <a14:m>
                  <m:oMath xmlns:m="http://schemas.openxmlformats.org/officeDocument/2006/math">
                    <m:sSub>
                      <m:sSubPr>
                        <m:ctrlPr>
                          <a:rPr lang="en-US" sz="2400" i="1" smtClean="0">
                            <a:latin typeface="Cambria Math" panose="02040503050406030204" pitchFamily="18" charset="0"/>
                          </a:rPr>
                        </m:ctrlPr>
                      </m:sSubPr>
                      <m:e>
                        <m:r>
                          <a:rPr lang="es-MX" sz="2400" b="0" i="1" smtClean="0">
                            <a:latin typeface="Cambria Math" panose="02040503050406030204" pitchFamily="18" charset="0"/>
                          </a:rPr>
                          <m:t>𝐶</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m:t>
                    </m:r>
                  </m:oMath>
                </a14:m>
                <a:endParaRPr lang="es-MX" sz="2400" b="0"/>
              </a:p>
              <a:p>
                <a:pPr marL="0" indent="0">
                  <a:buNone/>
                </a:pPr>
                <a:endParaRPr lang="es-MX" sz="2400" b="0"/>
              </a:p>
              <a:p>
                <a:pPr marL="0" indent="0">
                  <a:buNone/>
                </a:pPr>
                <a14:m>
                  <m:oMathPara xmlns:m="http://schemas.openxmlformats.org/officeDocument/2006/math">
                    <m:oMathParaPr>
                      <m:jc m:val="centerGroup"/>
                    </m:oMathParaPr>
                    <m:oMath xmlns:m="http://schemas.openxmlformats.org/officeDocument/2006/math">
                      <m:sSub>
                        <m:sSubPr>
                          <m:ctrlPr>
                            <a:rPr lang="es-MX" sz="240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2 </m:t>
                          </m:r>
                          <m:r>
                            <a:rPr lang="es-MX" sz="2400" b="0" i="1" smtClean="0">
                              <a:solidFill>
                                <a:schemeClr val="tx1"/>
                              </a:solidFill>
                              <a:latin typeface="Cambria Math" panose="02040503050406030204" pitchFamily="18" charset="0"/>
                            </a:rPr>
                            <m:t>𝐶</m:t>
                          </m:r>
                        </m:e>
                        <m:sub>
                          <m:r>
                            <a:rPr lang="en-US" sz="2400" b="0" i="1" smtClean="0">
                              <a:solidFill>
                                <a:schemeClr val="tx1"/>
                              </a:solidFill>
                              <a:latin typeface="Cambria Math" panose="02040503050406030204" pitchFamily="18" charset="0"/>
                            </a:rPr>
                            <m:t>1</m:t>
                          </m:r>
                        </m:sub>
                      </m:sSub>
                      <m:r>
                        <a:rPr lang="en-US" sz="2400" b="0" i="1" smtClean="0">
                          <a:solidFill>
                            <a:srgbClr val="870F6D"/>
                          </a:solidFill>
                          <a:latin typeface="Cambria Math" panose="02040503050406030204" pitchFamily="18" charset="0"/>
                        </a:rPr>
                        <m:t>=</m:t>
                      </m:r>
                      <m:d>
                        <m:dPr>
                          <m:ctrlPr>
                            <a:rPr lang="es-MX"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0</m:t>
                              </m:r>
                            </m:sub>
                          </m:sSub>
                        </m:e>
                      </m:d>
                      <m:sSub>
                        <m:sSubPr>
                          <m:ctrlPr>
                            <a:rPr lang="es-MX"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1</m:t>
                          </m:r>
                        </m:sub>
                      </m:sSub>
                      <m:r>
                        <a:rPr lang="es-MX" sz="2400" i="1">
                          <a:latin typeface="Cambria Math" panose="02040503050406030204" pitchFamily="18" charset="0"/>
                        </a:rPr>
                        <m:t>+</m:t>
                      </m:r>
                      <m:f>
                        <m:fPr>
                          <m:ctrlPr>
                            <a:rPr lang="es-MX" sz="2400" i="1">
                              <a:latin typeface="Cambria Math" panose="02040503050406030204" pitchFamily="18" charset="0"/>
                            </a:rPr>
                          </m:ctrlPr>
                        </m:fPr>
                        <m:num>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2</m:t>
                              </m:r>
                            </m:sub>
                          </m:sSub>
                        </m:num>
                        <m:den>
                          <m:r>
                            <a:rPr lang="es-MX" sz="2400" i="1">
                              <a:latin typeface="Cambria Math" panose="02040503050406030204" pitchFamily="18" charset="0"/>
                            </a:rPr>
                            <m:t>1+</m:t>
                          </m:r>
                          <m:sSup>
                            <m:sSupPr>
                              <m:ctrlPr>
                                <a:rPr lang="es-MX" sz="2400" i="1">
                                  <a:latin typeface="Cambria Math" panose="02040503050406030204" pitchFamily="18" charset="0"/>
                                </a:rPr>
                              </m:ctrlPr>
                            </m:sSupPr>
                            <m:e>
                              <m:r>
                                <a:rPr lang="es-MX" sz="2400" i="1">
                                  <a:latin typeface="Cambria Math" panose="02040503050406030204" pitchFamily="18" charset="0"/>
                                </a:rPr>
                                <m:t>𝑟</m:t>
                              </m:r>
                            </m:e>
                            <m:sup>
                              <m:r>
                                <a:rPr lang="es-MX" sz="2400" i="1">
                                  <a:latin typeface="Cambria Math" panose="02040503050406030204" pitchFamily="18" charset="0"/>
                                </a:rPr>
                                <m:t>∗</m:t>
                              </m:r>
                            </m:sup>
                          </m:sSup>
                        </m:den>
                      </m:f>
                    </m:oMath>
                  </m:oMathPara>
                </a14:m>
                <a:endParaRPr lang="es-MX" sz="2400" i="1">
                  <a:latin typeface="Cambria Math" panose="02040503050406030204" pitchFamily="18" charset="0"/>
                  <a:ea typeface="Cambria Math" panose="02040503050406030204" pitchFamily="18" charset="0"/>
                </a:endParaRPr>
              </a:p>
              <a:p>
                <a:pPr marL="0" indent="0">
                  <a:buNone/>
                </a:pPr>
                <a:endParaRPr lang="es-MX" sz="2400" i="1">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𝐶</m:t>
                          </m:r>
                        </m:e>
                        <m:sub>
                          <m:r>
                            <a:rPr lang="en-US" sz="2400" b="0" i="1" smtClean="0">
                              <a:latin typeface="Cambria Math" panose="02040503050406030204" pitchFamily="18" charset="0"/>
                              <a:ea typeface="Cambria Math" panose="02040503050406030204" pitchFamily="18" charset="0"/>
                            </a:rPr>
                            <m:t>1</m:t>
                          </m:r>
                        </m:sub>
                      </m:sSub>
                      <m:r>
                        <a:rPr lang="es-MX" sz="2400" i="1">
                          <a:latin typeface="Cambria Math" panose="02040503050406030204" pitchFamily="18" charset="0"/>
                          <a:ea typeface="Cambria Math" panose="02040503050406030204" pitchFamily="18" charset="0"/>
                        </a:rPr>
                        <m:t>=</m:t>
                      </m:r>
                      <m:f>
                        <m:fPr>
                          <m:ctrlPr>
                            <a:rPr lang="es-MX" sz="2400" i="1" smtClean="0">
                              <a:latin typeface="Cambria Math" panose="02040503050406030204" pitchFamily="18" charset="0"/>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2</m:t>
                          </m:r>
                        </m:den>
                      </m:f>
                      <m:d>
                        <m:dPr>
                          <m:begChr m:val="["/>
                          <m:endChr m:val="]"/>
                          <m:ctrlPr>
                            <a:rPr lang="es-MX" sz="2400" i="1" smtClean="0">
                              <a:latin typeface="Cambria Math" panose="02040503050406030204" pitchFamily="18" charset="0"/>
                              <a:ea typeface="Cambria Math" panose="02040503050406030204" pitchFamily="18" charset="0"/>
                            </a:rPr>
                          </m:ctrlPr>
                        </m:dPr>
                        <m:e>
                          <m:d>
                            <m:dPr>
                              <m:ctrlPr>
                                <a:rPr lang="es-MX"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0</m:t>
                                  </m:r>
                                </m:sub>
                              </m:sSub>
                            </m:e>
                          </m:d>
                          <m:sSub>
                            <m:sSubPr>
                              <m:ctrlPr>
                                <a:rPr lang="es-MX"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1</m:t>
                              </m:r>
                            </m:sub>
                          </m:sSub>
                          <m:r>
                            <a:rPr lang="es-MX" sz="2400" i="1">
                              <a:latin typeface="Cambria Math" panose="02040503050406030204" pitchFamily="18" charset="0"/>
                            </a:rPr>
                            <m:t>+</m:t>
                          </m:r>
                          <m:f>
                            <m:fPr>
                              <m:ctrlPr>
                                <a:rPr lang="es-MX" sz="2400" i="1">
                                  <a:latin typeface="Cambria Math" panose="02040503050406030204" pitchFamily="18" charset="0"/>
                                </a:rPr>
                              </m:ctrlPr>
                            </m:fPr>
                            <m:num>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2</m:t>
                                  </m:r>
                                </m:sub>
                              </m:sSub>
                            </m:num>
                            <m:den>
                              <m:r>
                                <a:rPr lang="es-MX" sz="2400" i="1" smtClean="0">
                                  <a:latin typeface="Cambria Math" panose="02040503050406030204" pitchFamily="18" charset="0"/>
                                </a:rPr>
                                <m:t>1+</m:t>
                              </m:r>
                              <m:sSup>
                                <m:sSupPr>
                                  <m:ctrlPr>
                                    <a:rPr lang="es-MX" sz="2400" i="1">
                                      <a:latin typeface="Cambria Math" panose="02040503050406030204" pitchFamily="18" charset="0"/>
                                    </a:rPr>
                                  </m:ctrlPr>
                                </m:sSupPr>
                                <m:e>
                                  <m:r>
                                    <a:rPr lang="es-MX" sz="2400" i="1">
                                      <a:latin typeface="Cambria Math" panose="02040503050406030204" pitchFamily="18" charset="0"/>
                                    </a:rPr>
                                    <m:t>𝑟</m:t>
                                  </m:r>
                                </m:e>
                                <m:sup>
                                  <m:r>
                                    <a:rPr lang="es-MX" sz="2400" i="1">
                                      <a:latin typeface="Cambria Math" panose="02040503050406030204" pitchFamily="18" charset="0"/>
                                    </a:rPr>
                                    <m:t>∗</m:t>
                                  </m:r>
                                </m:sup>
                              </m:sSup>
                            </m:den>
                          </m:f>
                        </m:e>
                      </m:d>
                      <m:r>
                        <a:rPr lang="es-MX" sz="2400" i="1">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         </m:t>
                      </m:r>
                      <m:r>
                        <a:rPr lang="es-MX"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3.15</m:t>
                      </m:r>
                      <m:r>
                        <a:rPr lang="es-MX" sz="2400" i="1">
                          <a:latin typeface="Cambria Math" panose="02040503050406030204" pitchFamily="18" charset="0"/>
                          <a:ea typeface="Cambria Math" panose="02040503050406030204" pitchFamily="18" charset="0"/>
                        </a:rPr>
                        <m:t>)</m:t>
                      </m:r>
                    </m:oMath>
                  </m:oMathPara>
                </a14:m>
                <a:endParaRPr lang="en-US" sz="2400"/>
              </a:p>
              <a:p>
                <a:pPr marL="0" indent="0">
                  <a:buNone/>
                </a:pPr>
                <a:r>
                  <a:rPr lang="en-US" sz="2400"/>
                  <a:t>Y usando </a:t>
                </a:r>
                <a14:m>
                  <m:oMath xmlns:m="http://schemas.openxmlformats.org/officeDocument/2006/math">
                    <m:r>
                      <a:rPr lang="en-US" sz="2400" b="0" i="1" smtClean="0">
                        <a:latin typeface="Cambria Math" panose="02040503050406030204" pitchFamily="18" charset="0"/>
                      </a:rPr>
                      <m:t>𝑖</m:t>
                    </m:r>
                    <m:r>
                      <a:rPr lang="en-US" sz="2400" b="0" i="1" smtClean="0">
                        <a:latin typeface="Cambria Math" panose="02040503050406030204" pitchFamily="18" charset="0"/>
                      </a:rPr>
                      <m:t>:</m:t>
                    </m:r>
                  </m:oMath>
                </a14:m>
                <a:endParaRPr lang="en-US" sz="2400"/>
              </a:p>
              <a:p>
                <a:pPr marL="0" indent="0" algn="ctr">
                  <a:buNone/>
                </a:pP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m:t>
                    </m:r>
                  </m:oMath>
                </a14:m>
                <a:r>
                  <a:rPr lang="es-MX" sz="2400">
                    <a:ea typeface="Cambria Math" panose="02040503050406030204" pitchFamily="18" charset="0"/>
                  </a:rPr>
                  <a:t> </a:t>
                </a:r>
                <a14:m>
                  <m:oMath xmlns:m="http://schemas.openxmlformats.org/officeDocument/2006/math">
                    <m:f>
                      <m:fPr>
                        <m:ctrlPr>
                          <a:rPr lang="es-MX"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d>
                      <m:dPr>
                        <m:ctrlPr>
                          <a:rPr lang="en-US" sz="2400" b="0" i="1" smtClean="0">
                            <a:latin typeface="Cambria Math" panose="02040503050406030204" pitchFamily="18" charset="0"/>
                            <a:ea typeface="Cambria Math" panose="02040503050406030204" pitchFamily="18" charset="0"/>
                          </a:rPr>
                        </m:ctrlPr>
                      </m:dPr>
                      <m:e>
                        <m:r>
                          <a:rPr lang="es-MX" sz="2400" i="1">
                            <a:latin typeface="Cambria Math" panose="02040503050406030204" pitchFamily="18" charset="0"/>
                          </a:rPr>
                          <m:t>1+</m:t>
                        </m:r>
                        <m:sSup>
                          <m:sSupPr>
                            <m:ctrlPr>
                              <a:rPr lang="es-MX" sz="2400" i="1">
                                <a:latin typeface="Cambria Math" panose="02040503050406030204" pitchFamily="18" charset="0"/>
                              </a:rPr>
                            </m:ctrlPr>
                          </m:sSupPr>
                          <m:e>
                            <m:r>
                              <a:rPr lang="es-MX" sz="2400" i="1">
                                <a:latin typeface="Cambria Math" panose="02040503050406030204" pitchFamily="18" charset="0"/>
                              </a:rPr>
                              <m:t>𝑟</m:t>
                            </m:r>
                          </m:e>
                          <m:sup>
                            <m:r>
                              <a:rPr lang="es-MX" sz="2400" i="1">
                                <a:latin typeface="Cambria Math" panose="02040503050406030204" pitchFamily="18" charset="0"/>
                              </a:rPr>
                              <m:t>∗</m:t>
                            </m:r>
                          </m:sup>
                        </m:sSup>
                      </m:e>
                    </m:d>
                    <m:d>
                      <m:dPr>
                        <m:begChr m:val="["/>
                        <m:endChr m:val="]"/>
                        <m:ctrlPr>
                          <a:rPr lang="es-MX" sz="2400" i="1">
                            <a:latin typeface="Cambria Math" panose="02040503050406030204" pitchFamily="18" charset="0"/>
                            <a:ea typeface="Cambria Math" panose="02040503050406030204" pitchFamily="18" charset="0"/>
                          </a:rPr>
                        </m:ctrlPr>
                      </m:dPr>
                      <m:e>
                        <m:d>
                          <m:dPr>
                            <m:ctrlPr>
                              <a:rPr lang="es-MX"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0</m:t>
                                </m:r>
                              </m:sub>
                            </m:sSub>
                          </m:e>
                        </m:d>
                        <m:sSub>
                          <m:sSubPr>
                            <m:ctrlPr>
                              <a:rPr lang="es-MX"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1</m:t>
                            </m:r>
                          </m:sub>
                        </m:sSub>
                        <m:r>
                          <a:rPr lang="es-MX" sz="2400" i="1">
                            <a:latin typeface="Cambria Math" panose="02040503050406030204" pitchFamily="18" charset="0"/>
                          </a:rPr>
                          <m:t>+</m:t>
                        </m:r>
                        <m:f>
                          <m:fPr>
                            <m:ctrlPr>
                              <a:rPr lang="es-MX" sz="2400" i="1">
                                <a:latin typeface="Cambria Math" panose="02040503050406030204" pitchFamily="18" charset="0"/>
                              </a:rPr>
                            </m:ctrlPr>
                          </m:fPr>
                          <m:num>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2</m:t>
                                </m:r>
                              </m:sub>
                            </m:sSub>
                          </m:num>
                          <m:den>
                            <m:r>
                              <a:rPr lang="es-MX" sz="2400" i="1">
                                <a:latin typeface="Cambria Math" panose="02040503050406030204" pitchFamily="18" charset="0"/>
                              </a:rPr>
                              <m:t>1+</m:t>
                            </m:r>
                            <m:sSup>
                              <m:sSupPr>
                                <m:ctrlPr>
                                  <a:rPr lang="es-MX" sz="2400" i="1">
                                    <a:latin typeface="Cambria Math" panose="02040503050406030204" pitchFamily="18" charset="0"/>
                                  </a:rPr>
                                </m:ctrlPr>
                              </m:sSupPr>
                              <m:e>
                                <m:r>
                                  <a:rPr lang="es-MX" sz="2400" i="1">
                                    <a:latin typeface="Cambria Math" panose="02040503050406030204" pitchFamily="18" charset="0"/>
                                  </a:rPr>
                                  <m:t>𝑟</m:t>
                                </m:r>
                              </m:e>
                              <m:sup>
                                <m:r>
                                  <a:rPr lang="es-MX" sz="2400" i="1">
                                    <a:latin typeface="Cambria Math" panose="02040503050406030204" pitchFamily="18" charset="0"/>
                                  </a:rPr>
                                  <m:t>∗</m:t>
                                </m:r>
                              </m:sup>
                            </m:sSup>
                          </m:den>
                        </m:f>
                      </m:e>
                    </m:d>
                    <m:r>
                      <a:rPr lang="en-US" sz="2400" b="0" i="1" smtClean="0">
                        <a:latin typeface="Cambria Math" panose="02040503050406030204" pitchFamily="18" charset="0"/>
                      </a:rPr>
                      <m:t>      </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3.16</m:t>
                        </m:r>
                      </m:e>
                    </m:d>
                  </m:oMath>
                </a14:m>
                <a:endParaRPr lang="en-US" sz="2400" b="0"/>
              </a:p>
              <a:p>
                <a:pPr marL="0" indent="0" algn="ctr">
                  <a:buNone/>
                </a:pPr>
                <a:endParaRPr lang="en-US" sz="2400" b="0"/>
              </a:p>
              <a:p>
                <a:pPr marL="0" indent="0" algn="ctr">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𝑇𝐵</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𝑄</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f>
                        <m:fPr>
                          <m:ctrlPr>
                            <a:rPr lang="es-MX"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d>
                        <m:dPr>
                          <m:begChr m:val="["/>
                          <m:endChr m:val="]"/>
                          <m:ctrlPr>
                            <a:rPr lang="es-MX" sz="2400" i="1">
                              <a:latin typeface="Cambria Math" panose="02040503050406030204" pitchFamily="18" charset="0"/>
                              <a:ea typeface="Cambria Math" panose="02040503050406030204" pitchFamily="18" charset="0"/>
                            </a:rPr>
                          </m:ctrlPr>
                        </m:dPr>
                        <m:e>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1</m:t>
                              </m:r>
                            </m:sub>
                          </m:sSub>
                          <m:r>
                            <a:rPr lang="en-US" sz="2400" b="0" i="1" smtClean="0">
                              <a:latin typeface="Cambria Math" panose="02040503050406030204" pitchFamily="18" charset="0"/>
                            </a:rPr>
                            <m:t>−</m:t>
                          </m:r>
                          <m:d>
                            <m:dPr>
                              <m:ctrlPr>
                                <a:rPr lang="es-MX"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0</m:t>
                                  </m:r>
                                </m:sub>
                              </m:sSub>
                            </m:e>
                          </m:d>
                          <m:sSub>
                            <m:sSubPr>
                              <m:ctrlPr>
                                <a:rPr lang="es-MX"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0</m:t>
                              </m:r>
                            </m:sub>
                          </m:sSub>
                          <m:r>
                            <a:rPr lang="en-US" sz="2400" b="0" i="1" smtClean="0">
                              <a:latin typeface="Cambria Math" panose="02040503050406030204" pitchFamily="18" charset="0"/>
                            </a:rPr>
                            <m:t>−</m:t>
                          </m:r>
                          <m:f>
                            <m:fPr>
                              <m:ctrlPr>
                                <a:rPr lang="es-MX" sz="2400" i="1">
                                  <a:latin typeface="Cambria Math" panose="02040503050406030204" pitchFamily="18" charset="0"/>
                                </a:rPr>
                              </m:ctrlPr>
                            </m:fPr>
                            <m:num>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2</m:t>
                                  </m:r>
                                </m:sub>
                              </m:sSub>
                            </m:num>
                            <m:den>
                              <m:r>
                                <a:rPr lang="es-MX" sz="2400" i="1">
                                  <a:latin typeface="Cambria Math" panose="02040503050406030204" pitchFamily="18" charset="0"/>
                                </a:rPr>
                                <m:t>1+</m:t>
                              </m:r>
                              <m:sSup>
                                <m:sSupPr>
                                  <m:ctrlPr>
                                    <a:rPr lang="es-MX" sz="2400" i="1">
                                      <a:latin typeface="Cambria Math" panose="02040503050406030204" pitchFamily="18" charset="0"/>
                                    </a:rPr>
                                  </m:ctrlPr>
                                </m:sSupPr>
                                <m:e>
                                  <m:r>
                                    <a:rPr lang="es-MX" sz="2400" i="1">
                                      <a:latin typeface="Cambria Math" panose="02040503050406030204" pitchFamily="18" charset="0"/>
                                    </a:rPr>
                                    <m:t>𝑟</m:t>
                                  </m:r>
                                </m:e>
                                <m:sup>
                                  <m:r>
                                    <a:rPr lang="es-MX" sz="2400" i="1">
                                      <a:latin typeface="Cambria Math" panose="02040503050406030204" pitchFamily="18" charset="0"/>
                                    </a:rPr>
                                    <m:t>∗</m:t>
                                  </m:r>
                                </m:sup>
                              </m:sSup>
                            </m:den>
                          </m:f>
                        </m:e>
                      </m:d>
                      <m:r>
                        <a:rPr lang="es-MX"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         </m:t>
                      </m:r>
                      <m:r>
                        <a:rPr lang="es-MX"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3.1</m:t>
                      </m:r>
                      <m:r>
                        <a:rPr lang="en-US" sz="2400" b="0" i="1" smtClean="0">
                          <a:latin typeface="Cambria Math" panose="02040503050406030204" pitchFamily="18" charset="0"/>
                          <a:ea typeface="Cambria Math" panose="02040503050406030204" pitchFamily="18" charset="0"/>
                        </a:rPr>
                        <m:t>7</m:t>
                      </m:r>
                      <m:r>
                        <a:rPr lang="es-MX" sz="2400" i="1">
                          <a:latin typeface="Cambria Math" panose="02040503050406030204" pitchFamily="18" charset="0"/>
                          <a:ea typeface="Cambria Math" panose="02040503050406030204" pitchFamily="18" charset="0"/>
                        </a:rPr>
                        <m:t>)</m:t>
                      </m:r>
                    </m:oMath>
                  </m:oMathPara>
                </a14:m>
                <a:endParaRPr lang="en-US" sz="2400"/>
              </a:p>
              <a:p>
                <a:pPr marL="0" indent="0" algn="ctr">
                  <a:buNone/>
                </a:pPr>
                <a:endParaRPr lang="en-US" sz="2400"/>
              </a:p>
              <a:p>
                <a:pPr marL="0" indent="0" algn="ctr">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𝐶𝐴</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s-MX"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𝑟</m:t>
                          </m:r>
                        </m:e>
                        <m:sub>
                          <m:r>
                            <a:rPr lang="en-US" sz="2400" i="1">
                              <a:latin typeface="Cambria Math" panose="02040503050406030204" pitchFamily="18" charset="0"/>
                              <a:ea typeface="Cambria Math" panose="02040503050406030204" pitchFamily="18" charset="0"/>
                            </a:rPr>
                            <m:t>0</m:t>
                          </m:r>
                        </m:sub>
                      </m:sSub>
                      <m:sSub>
                        <m:sSubPr>
                          <m:ctrlPr>
                            <a:rPr lang="es-MX"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𝐵</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smtClean="0">
                              <a:latin typeface="Cambria Math" panose="02040503050406030204" pitchFamily="18" charset="0"/>
                              <a:ea typeface="Cambria Math" panose="02040503050406030204" pitchFamily="18" charset="0"/>
                            </a:rPr>
                          </m:ctrlPr>
                        </m:sSubPr>
                        <m:e>
                          <m:r>
                            <a:rPr lang="en-US" sz="2400" b="0" i="1" smtClean="0">
                              <a:latin typeface="Cambria Math" panose="02040503050406030204" pitchFamily="18" charset="0"/>
                              <a:ea typeface="Cambria Math" panose="02040503050406030204" pitchFamily="18" charset="0"/>
                            </a:rPr>
                            <m:t>𝑇𝐵</m:t>
                          </m:r>
                        </m:e>
                        <m:sub>
                          <m:r>
                            <a:rPr lang="en-US" sz="2400" b="0" i="1" smtClean="0">
                              <a:latin typeface="Cambria Math" panose="02040503050406030204" pitchFamily="18" charset="0"/>
                              <a:ea typeface="Cambria Math" panose="02040503050406030204" pitchFamily="18" charset="0"/>
                            </a:rPr>
                            <m:t>1</m:t>
                          </m:r>
                        </m:sub>
                      </m:sSub>
                      <m:sSub>
                        <m:sSubPr>
                          <m:ctrlPr>
                            <a:rPr lang="es-MX"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𝑟</m:t>
                          </m:r>
                        </m:e>
                        <m:sub>
                          <m:r>
                            <a:rPr lang="en-US" sz="2400" i="1">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sSub>
                        <m:sSubPr>
                          <m:ctrlPr>
                            <a:rPr lang="es-MX"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𝐵</m:t>
                          </m:r>
                        </m:e>
                        <m:sub>
                          <m:r>
                            <a:rPr lang="en-US" sz="2400" i="1">
                              <a:latin typeface="Cambria Math" panose="02040503050406030204" pitchFamily="18" charset="0"/>
                              <a:ea typeface="Cambria Math" panose="02040503050406030204" pitchFamily="18" charset="0"/>
                            </a:rPr>
                            <m:t>0</m:t>
                          </m:r>
                        </m:sub>
                      </m:sSub>
                      <m:r>
                        <a:rPr lang="en-US" sz="2400" b="0" i="1" smtClean="0">
                          <a:latin typeface="Cambria Math" panose="02040503050406030204" pitchFamily="18" charset="0"/>
                          <a:ea typeface="Cambria Math" panose="02040503050406030204" pitchFamily="18" charset="0"/>
                        </a:rPr>
                        <m:t>+</m:t>
                      </m:r>
                      <m:f>
                        <m:fPr>
                          <m:ctrlPr>
                            <a:rPr lang="es-MX"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1</m:t>
                          </m:r>
                        </m:num>
                        <m:den>
                          <m:r>
                            <a:rPr lang="en-US" sz="2400" i="1">
                              <a:latin typeface="Cambria Math" panose="02040503050406030204" pitchFamily="18" charset="0"/>
                              <a:ea typeface="Cambria Math" panose="02040503050406030204" pitchFamily="18" charset="0"/>
                            </a:rPr>
                            <m:t>2</m:t>
                          </m:r>
                        </m:den>
                      </m:f>
                      <m:d>
                        <m:dPr>
                          <m:begChr m:val="["/>
                          <m:endChr m:val="]"/>
                          <m:ctrlPr>
                            <a:rPr lang="es-MX"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1</m:t>
                              </m:r>
                            </m:sub>
                          </m:sSub>
                          <m:r>
                            <a:rPr lang="en-US" sz="2400" b="0" i="1" smtClean="0">
                              <a:latin typeface="Cambria Math" panose="02040503050406030204" pitchFamily="18" charset="0"/>
                            </a:rPr>
                            <m:t>−</m:t>
                          </m:r>
                          <m:d>
                            <m:dPr>
                              <m:ctrlPr>
                                <a:rPr lang="es-MX" sz="2400" i="1">
                                  <a:latin typeface="Cambria Math" panose="02040503050406030204" pitchFamily="18" charset="0"/>
                                </a:rPr>
                              </m:ctrlPr>
                            </m:dPr>
                            <m:e>
                              <m:r>
                                <a:rPr lang="en-US" sz="2400" i="1">
                                  <a:latin typeface="Cambria Math" panose="02040503050406030204" pitchFamily="18" charset="0"/>
                                </a:rPr>
                                <m:t>1+</m:t>
                              </m:r>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i="1">
                                      <a:latin typeface="Cambria Math" panose="02040503050406030204" pitchFamily="18" charset="0"/>
                                    </a:rPr>
                                    <m:t>0</m:t>
                                  </m:r>
                                </m:sub>
                              </m:sSub>
                            </m:e>
                          </m:d>
                          <m:sSub>
                            <m:sSubPr>
                              <m:ctrlPr>
                                <a:rPr lang="es-MX" sz="2400" i="1">
                                  <a:latin typeface="Cambria Math" panose="02040503050406030204" pitchFamily="18" charset="0"/>
                                </a:rPr>
                              </m:ctrlPr>
                            </m:sSubPr>
                            <m:e>
                              <m:r>
                                <a:rPr lang="en-US" sz="2400" i="1">
                                  <a:latin typeface="Cambria Math" panose="02040503050406030204" pitchFamily="18" charset="0"/>
                                </a:rPr>
                                <m:t>𝐵</m:t>
                              </m:r>
                            </m:e>
                            <m:sub>
                              <m:r>
                                <a:rPr lang="en-US" sz="2400" i="1">
                                  <a:latin typeface="Cambria Math" panose="02040503050406030204" pitchFamily="18" charset="0"/>
                                </a:rPr>
                                <m:t>0</m:t>
                              </m:r>
                            </m:sub>
                          </m:sSub>
                          <m:r>
                            <a:rPr lang="en-US" sz="2400" b="0" i="1" smtClean="0">
                              <a:latin typeface="Cambria Math" panose="02040503050406030204" pitchFamily="18" charset="0"/>
                            </a:rPr>
                            <m:t>−</m:t>
                          </m:r>
                          <m:f>
                            <m:fPr>
                              <m:ctrlPr>
                                <a:rPr lang="es-MX" sz="2400" i="1">
                                  <a:latin typeface="Cambria Math" panose="02040503050406030204" pitchFamily="18" charset="0"/>
                                </a:rPr>
                              </m:ctrlPr>
                            </m:fPr>
                            <m:num>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2</m:t>
                                  </m:r>
                                </m:sub>
                              </m:sSub>
                            </m:num>
                            <m:den>
                              <m:r>
                                <a:rPr lang="es-MX" sz="2400" i="1">
                                  <a:latin typeface="Cambria Math" panose="02040503050406030204" pitchFamily="18" charset="0"/>
                                </a:rPr>
                                <m:t>1+</m:t>
                              </m:r>
                              <m:sSup>
                                <m:sSupPr>
                                  <m:ctrlPr>
                                    <a:rPr lang="es-MX" sz="2400" i="1">
                                      <a:latin typeface="Cambria Math" panose="02040503050406030204" pitchFamily="18" charset="0"/>
                                    </a:rPr>
                                  </m:ctrlPr>
                                </m:sSupPr>
                                <m:e>
                                  <m:r>
                                    <a:rPr lang="es-MX" sz="2400" i="1">
                                      <a:latin typeface="Cambria Math" panose="02040503050406030204" pitchFamily="18" charset="0"/>
                                    </a:rPr>
                                    <m:t>𝑟</m:t>
                                  </m:r>
                                </m:e>
                                <m:sup>
                                  <m:r>
                                    <a:rPr lang="es-MX" sz="2400" i="1">
                                      <a:latin typeface="Cambria Math" panose="02040503050406030204" pitchFamily="18" charset="0"/>
                                    </a:rPr>
                                    <m:t>∗</m:t>
                                  </m:r>
                                </m:sup>
                              </m:sSup>
                            </m:den>
                          </m:f>
                        </m:e>
                      </m:d>
                      <m:r>
                        <a:rPr lang="es-MX"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         </m:t>
                      </m:r>
                      <m:r>
                        <a:rPr lang="es-MX"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3.1</m:t>
                      </m:r>
                      <m:r>
                        <a:rPr lang="en-US" sz="2400" b="0" i="1" smtClean="0">
                          <a:latin typeface="Cambria Math" panose="02040503050406030204" pitchFamily="18" charset="0"/>
                          <a:ea typeface="Cambria Math" panose="02040503050406030204" pitchFamily="18" charset="0"/>
                        </a:rPr>
                        <m:t>8</m:t>
                      </m:r>
                      <m:r>
                        <a:rPr lang="es-MX" sz="2400" i="1">
                          <a:latin typeface="Cambria Math" panose="02040503050406030204" pitchFamily="18" charset="0"/>
                          <a:ea typeface="Cambria Math" panose="02040503050406030204" pitchFamily="18" charset="0"/>
                        </a:rPr>
                        <m:t>)</m:t>
                      </m:r>
                    </m:oMath>
                  </m:oMathPara>
                </a14:m>
                <a:endParaRPr lang="en-US" sz="2400"/>
              </a:p>
              <a:p>
                <a:pPr marL="0" indent="0" algn="ctr">
                  <a:buNone/>
                </a:pPr>
                <a:endParaRPr lang="en-US" sz="2400"/>
              </a:p>
              <a:p>
                <a:pPr marL="0" indent="0" algn="ctr">
                  <a:buNone/>
                </a:pPr>
                <a:endParaRPr lang="en-US" sz="2400"/>
              </a:p>
              <a:p>
                <a:pPr marL="0" indent="0">
                  <a:buNone/>
                </a:pPr>
                <a:endParaRPr lang="en-US" sz="2400"/>
              </a:p>
              <a:p>
                <a:pPr marL="0" indent="0">
                  <a:buNone/>
                </a:pPr>
                <a:endParaRPr lang="en-US"/>
              </a:p>
              <a:p>
                <a:endParaRPr lang="en-US"/>
              </a:p>
              <a:p>
                <a:endParaRPr lang="en-US"/>
              </a:p>
            </p:txBody>
          </p:sp>
        </mc:Choice>
        <mc:Fallback>
          <p:sp>
            <p:nvSpPr>
              <p:cNvPr id="3" name="Content Placeholder 2">
                <a:extLst>
                  <a:ext uri="{FF2B5EF4-FFF2-40B4-BE49-F238E27FC236}">
                    <a16:creationId xmlns:a16="http://schemas.microsoft.com/office/drawing/2014/main" id="{244F5A31-B27A-4603-AB41-4D1C70B29559}"/>
                  </a:ext>
                </a:extLst>
              </p:cNvPr>
              <p:cNvSpPr>
                <a:spLocks noGrp="1" noRot="1" noChangeAspect="1" noMove="1" noResize="1" noEditPoints="1" noAdjustHandles="1" noChangeArrowheads="1" noChangeShapeType="1" noTextEdit="1"/>
              </p:cNvSpPr>
              <p:nvPr>
                <p:ph idx="1"/>
              </p:nvPr>
            </p:nvSpPr>
            <p:spPr>
              <a:xfrm>
                <a:off x="160421" y="0"/>
                <a:ext cx="10954839" cy="6768128"/>
              </a:xfrm>
              <a:blipFill>
                <a:blip r:embed="rId2"/>
                <a:stretch>
                  <a:fillRect l="-556" t="-1261"/>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79F5815F-2A8D-4D22-A8F3-595EA0879C4D}"/>
              </a:ext>
            </a:extLst>
          </p:cNvPr>
          <p:cNvSpPr>
            <a:spLocks noGrp="1"/>
          </p:cNvSpPr>
          <p:nvPr>
            <p:ph type="sldNum" sz="quarter" idx="12"/>
          </p:nvPr>
        </p:nvSpPr>
        <p:spPr>
          <a:xfrm>
            <a:off x="8610600" y="6403003"/>
            <a:ext cx="2743200" cy="365125"/>
          </a:xfrm>
        </p:spPr>
        <p:txBody>
          <a:bodyPr/>
          <a:lstStyle/>
          <a:p>
            <a:fld id="{257AB861-08A6-4431-B58F-64BEFFDF70ED}" type="slidenum">
              <a:rPr lang="en-US" smtClean="0"/>
              <a:t>46</a:t>
            </a:fld>
            <a:endParaRPr lang="en-US"/>
          </a:p>
        </p:txBody>
      </p:sp>
    </p:spTree>
    <p:extLst>
      <p:ext uri="{BB962C8B-B14F-4D97-AF65-F5344CB8AC3E}">
        <p14:creationId xmlns:p14="http://schemas.microsoft.com/office/powerpoint/2010/main" val="2220844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7BFEC-9A04-4F42-B6AB-3AA8A58BB537}"/>
              </a:ext>
            </a:extLst>
          </p:cNvPr>
          <p:cNvSpPr>
            <a:spLocks noGrp="1"/>
          </p:cNvSpPr>
          <p:nvPr>
            <p:ph type="title"/>
          </p:nvPr>
        </p:nvSpPr>
        <p:spPr/>
        <p:txBody>
          <a:bodyPr/>
          <a:lstStyle/>
          <a:p>
            <a:r>
              <a:rPr lang="es-MX"/>
              <a:t>Fin</a:t>
            </a:r>
            <a:endParaRPr lang="en-US"/>
          </a:p>
        </p:txBody>
      </p:sp>
      <p:sp>
        <p:nvSpPr>
          <p:cNvPr id="3" name="Slide Number Placeholder 2">
            <a:extLst>
              <a:ext uri="{FF2B5EF4-FFF2-40B4-BE49-F238E27FC236}">
                <a16:creationId xmlns:a16="http://schemas.microsoft.com/office/drawing/2014/main" id="{A85A5E07-948F-448E-9A3D-F47AF9BA67CF}"/>
              </a:ext>
            </a:extLst>
          </p:cNvPr>
          <p:cNvSpPr>
            <a:spLocks noGrp="1"/>
          </p:cNvSpPr>
          <p:nvPr>
            <p:ph type="sldNum" sz="quarter" idx="12"/>
          </p:nvPr>
        </p:nvSpPr>
        <p:spPr/>
        <p:txBody>
          <a:bodyPr/>
          <a:lstStyle/>
          <a:p>
            <a:fld id="{257AB861-08A6-4431-B58F-64BEFFDF70ED}" type="slidenum">
              <a:rPr lang="en-US" smtClean="0"/>
              <a:t>47</a:t>
            </a:fld>
            <a:endParaRPr lang="en-US"/>
          </a:p>
        </p:txBody>
      </p:sp>
    </p:spTree>
    <p:extLst>
      <p:ext uri="{BB962C8B-B14F-4D97-AF65-F5344CB8AC3E}">
        <p14:creationId xmlns:p14="http://schemas.microsoft.com/office/powerpoint/2010/main" val="13764861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39235-3F8C-435C-98D5-371CC1B7647A}"/>
              </a:ext>
            </a:extLst>
          </p:cNvPr>
          <p:cNvSpPr>
            <a:spLocks noGrp="1"/>
          </p:cNvSpPr>
          <p:nvPr>
            <p:ph type="title"/>
          </p:nvPr>
        </p:nvSpPr>
        <p:spPr/>
        <p:txBody>
          <a:bodyPr/>
          <a:lstStyle/>
          <a:p>
            <a:r>
              <a:rPr lang="es-MX"/>
              <a:t>Anexo</a:t>
            </a:r>
            <a:endParaRPr lang="en-US"/>
          </a:p>
        </p:txBody>
      </p:sp>
      <p:sp>
        <p:nvSpPr>
          <p:cNvPr id="3" name="Slide Number Placeholder 2">
            <a:extLst>
              <a:ext uri="{FF2B5EF4-FFF2-40B4-BE49-F238E27FC236}">
                <a16:creationId xmlns:a16="http://schemas.microsoft.com/office/drawing/2014/main" id="{72838B76-66CA-4D4A-803D-D11CEEAB026E}"/>
              </a:ext>
            </a:extLst>
          </p:cNvPr>
          <p:cNvSpPr>
            <a:spLocks noGrp="1"/>
          </p:cNvSpPr>
          <p:nvPr>
            <p:ph type="sldNum" sz="quarter" idx="12"/>
          </p:nvPr>
        </p:nvSpPr>
        <p:spPr/>
        <p:txBody>
          <a:bodyPr/>
          <a:lstStyle/>
          <a:p>
            <a:fld id="{257AB861-08A6-4431-B58F-64BEFFDF70ED}" type="slidenum">
              <a:rPr lang="en-US" smtClean="0"/>
              <a:t>48</a:t>
            </a:fld>
            <a:endParaRPr lang="en-US"/>
          </a:p>
        </p:txBody>
      </p:sp>
    </p:spTree>
    <p:extLst>
      <p:ext uri="{BB962C8B-B14F-4D97-AF65-F5344CB8AC3E}">
        <p14:creationId xmlns:p14="http://schemas.microsoft.com/office/powerpoint/2010/main" val="5153704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ADED7-379D-49A5-9FE0-311B5F29BC29}"/>
              </a:ext>
            </a:extLst>
          </p:cNvPr>
          <p:cNvSpPr>
            <a:spLocks noGrp="1"/>
          </p:cNvSpPr>
          <p:nvPr>
            <p:ph type="title"/>
          </p:nvPr>
        </p:nvSpPr>
        <p:spPr>
          <a:xfrm>
            <a:off x="533400" y="1730099"/>
            <a:ext cx="10515600" cy="1325563"/>
          </a:xfrm>
        </p:spPr>
        <p:txBody>
          <a:bodyPr/>
          <a:lstStyle/>
          <a:p>
            <a:r>
              <a:rPr lang="es-MX"/>
              <a:t>Términos de Intercambio, Tasa de Interés y Cuenta Corriente</a:t>
            </a:r>
            <a:endParaRPr lang="en-US"/>
          </a:p>
        </p:txBody>
      </p:sp>
      <p:sp>
        <p:nvSpPr>
          <p:cNvPr id="3" name="Slide Number Placeholder 2">
            <a:extLst>
              <a:ext uri="{FF2B5EF4-FFF2-40B4-BE49-F238E27FC236}">
                <a16:creationId xmlns:a16="http://schemas.microsoft.com/office/drawing/2014/main" id="{19F72070-788E-44BC-B389-554CAD209AB4}"/>
              </a:ext>
            </a:extLst>
          </p:cNvPr>
          <p:cNvSpPr>
            <a:spLocks noGrp="1"/>
          </p:cNvSpPr>
          <p:nvPr>
            <p:ph type="sldNum" sz="quarter" idx="12"/>
          </p:nvPr>
        </p:nvSpPr>
        <p:spPr/>
        <p:txBody>
          <a:bodyPr/>
          <a:lstStyle/>
          <a:p>
            <a:fld id="{257AB861-08A6-4431-B58F-64BEFFDF70ED}" type="slidenum">
              <a:rPr lang="en-US" smtClean="0"/>
              <a:t>49</a:t>
            </a:fld>
            <a:endParaRPr lang="en-US"/>
          </a:p>
        </p:txBody>
      </p:sp>
    </p:spTree>
    <p:extLst>
      <p:ext uri="{BB962C8B-B14F-4D97-AF65-F5344CB8AC3E}">
        <p14:creationId xmlns:p14="http://schemas.microsoft.com/office/powerpoint/2010/main" val="3373808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58CE44B-4C5C-BD99-1532-B6AA4EE213E4}"/>
                  </a:ext>
                </a:extLst>
              </p:cNvPr>
              <p:cNvSpPr>
                <a:spLocks noGrp="1"/>
              </p:cNvSpPr>
              <p:nvPr>
                <p:ph idx="1"/>
              </p:nvPr>
            </p:nvSpPr>
            <p:spPr>
              <a:xfrm>
                <a:off x="205273" y="136525"/>
                <a:ext cx="11055221" cy="6584950"/>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𝐶𝐴</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0</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𝑇𝐵</m:t>
                          </m:r>
                        </m:e>
                        <m:sub>
                          <m:r>
                            <a:rPr lang="en-US" b="0" i="1" smtClean="0">
                              <a:latin typeface="Cambria Math" panose="02040503050406030204" pitchFamily="18" charset="0"/>
                            </a:rPr>
                            <m:t>1</m:t>
                          </m:r>
                        </m:sub>
                      </m:sSub>
                      <m:r>
                        <a:rPr lang="en-US" b="0" i="1" smtClean="0">
                          <a:latin typeface="Cambria Math" panose="02040503050406030204" pitchFamily="18" charset="0"/>
                        </a:rPr>
                        <m:t>                   (2.1)</m:t>
                      </m:r>
                    </m:oMath>
                  </m:oMathPara>
                </a14:m>
                <a:endParaRPr lang="en-US"/>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𝐶𝐴</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0</m:t>
                          </m:r>
                        </m:sub>
                      </m:sSub>
                      <m:r>
                        <a:rPr lang="en-US" b="0" i="1" smtClean="0">
                          <a:latin typeface="Cambria Math" panose="02040503050406030204" pitchFamily="18" charset="0"/>
                        </a:rPr>
                        <m:t>                         (2.2)</m:t>
                      </m:r>
                    </m:oMath>
                  </m:oMathPara>
                </a14:m>
                <a:endParaRPr lang="en-US"/>
              </a:p>
              <a:p>
                <a:r>
                  <a:rPr lang="en-US" err="1"/>
                  <a:t>Usando</a:t>
                </a:r>
                <a:r>
                  <a:rPr lang="en-US"/>
                  <a:t> 2.1 y 2.2:</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0</m:t>
                          </m:r>
                        </m:sub>
                      </m:sSub>
                      <m:r>
                        <a:rPr lang="en-US" b="0" i="1" smtClean="0">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𝑇𝐵</m:t>
                          </m:r>
                        </m:e>
                        <m:sub>
                          <m:r>
                            <a:rPr lang="en-US" i="1">
                              <a:latin typeface="Cambria Math" panose="02040503050406030204" pitchFamily="18" charset="0"/>
                            </a:rPr>
                            <m:t>1</m:t>
                          </m:r>
                        </m:sub>
                      </m:sSub>
                    </m:oMath>
                  </m:oMathPara>
                </a14:m>
                <a:endParaRPr lang="en-US"/>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1</m:t>
                          </m:r>
                        </m:sub>
                      </m:sSub>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𝑟</m:t>
                      </m:r>
                      <m:r>
                        <a:rPr lang="en-US" b="0" i="1" smtClean="0">
                          <a:latin typeface="Cambria Math" panose="02040503050406030204" pitchFamily="18" charset="0"/>
                        </a:rPr>
                        <m:t>)</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𝑇𝐵</m:t>
                          </m:r>
                        </m:e>
                        <m:sub>
                          <m:r>
                            <a:rPr lang="en-US" i="1">
                              <a:latin typeface="Cambria Math" panose="02040503050406030204" pitchFamily="18" charset="0"/>
                            </a:rPr>
                            <m:t>1</m:t>
                          </m:r>
                        </m:sub>
                      </m:sSub>
                    </m:oMath>
                  </m:oMathPara>
                </a14:m>
                <a:endParaRPr lang="en-US"/>
              </a:p>
              <a:p>
                <a:r>
                  <a:rPr lang="en-US" err="1"/>
                  <a:t>Anticipando</a:t>
                </a:r>
                <a:r>
                  <a:rPr lang="en-US"/>
                  <a:t> </a:t>
                </a:r>
                <a:r>
                  <a:rPr lang="en-US" err="1"/>
                  <a:t>esta</a:t>
                </a:r>
                <a:r>
                  <a:rPr lang="en-US"/>
                  <a:t> </a:t>
                </a:r>
                <a:r>
                  <a:rPr lang="en-US" err="1"/>
                  <a:t>ecuación</a:t>
                </a:r>
                <a:r>
                  <a:rPr lang="en-US"/>
                  <a:t> un </a:t>
                </a:r>
                <a:r>
                  <a:rPr lang="en-US" err="1"/>
                  <a:t>período</a:t>
                </a:r>
                <a:r>
                  <a:rPr lang="en-US"/>
                  <a:t>:</a:t>
                </a:r>
              </a:p>
              <a:p>
                <a:endParaRPr lang="en-US"/>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b="0" i="1" smtClean="0">
                              <a:latin typeface="Cambria Math" panose="02040503050406030204" pitchFamily="18" charset="0"/>
                            </a:rPr>
                            <m:t>2</m:t>
                          </m:r>
                        </m:sub>
                      </m:sSub>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𝑟</m:t>
                          </m:r>
                        </m:e>
                      </m:d>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b="0" i="1" smtClean="0">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𝑇𝐵</m:t>
                          </m:r>
                        </m:e>
                        <m:sub>
                          <m:r>
                            <a:rPr lang="en-US" b="0" i="1" smtClean="0">
                              <a:latin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1</m:t>
                          </m:r>
                        </m:sub>
                      </m:sSub>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𝐵</m:t>
                              </m:r>
                            </m:e>
                            <m:sub>
                              <m:r>
                                <a:rPr lang="en-US" b="0" i="1" smtClean="0">
                                  <a:latin typeface="Cambria Math" panose="02040503050406030204" pitchFamily="18" charset="0"/>
                                  <a:ea typeface="Cambria Math" panose="02040503050406030204" pitchFamily="18" charset="0"/>
                                </a:rPr>
                                <m:t>2</m:t>
                              </m:r>
                            </m:sub>
                          </m:sSub>
                        </m:num>
                        <m:den>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 </m:t>
                      </m:r>
                      <m:f>
                        <m:fPr>
                          <m:ctrlPr>
                            <a:rPr lang="en-US" b="0" i="1" smtClean="0">
                              <a:latin typeface="Cambria Math" panose="02040503050406030204" pitchFamily="18" charset="0"/>
                              <a:ea typeface="Cambria Math" panose="02040503050406030204" pitchFamily="18" charset="0"/>
                            </a:rPr>
                          </m:ctrlPr>
                        </m:fPr>
                        <m:num>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𝑇𝐵</m:t>
                              </m:r>
                            </m:e>
                            <m:sub>
                              <m:r>
                                <a:rPr lang="en-US" b="0" i="1" smtClean="0">
                                  <a:latin typeface="Cambria Math" panose="02040503050406030204" pitchFamily="18" charset="0"/>
                                  <a:ea typeface="Cambria Math" panose="02040503050406030204" pitchFamily="18" charset="0"/>
                                </a:rPr>
                                <m:t>2</m:t>
                              </m:r>
                            </m:sub>
                          </m:sSub>
                        </m:num>
                        <m:den>
                          <m:r>
                            <a:rPr lang="en-US" b="0" i="1" smtClean="0">
                              <a:latin typeface="Cambria Math" panose="02040503050406030204" pitchFamily="18" charset="0"/>
                              <a:ea typeface="Cambria Math" panose="02040503050406030204" pitchFamily="18" charset="0"/>
                            </a:rPr>
                            <m:t>(1+</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 </m:t>
                      </m:r>
                    </m:oMath>
                  </m:oMathPara>
                </a14:m>
                <a:endParaRPr lang="en-US"/>
              </a:p>
              <a:p>
                <a:endParaRPr lang="en-US"/>
              </a:p>
              <a:p>
                <a:r>
                  <a:rPr lang="en-US"/>
                  <a:t>Y </a:t>
                </a:r>
                <a:r>
                  <a:rPr lang="en-US" err="1"/>
                  <a:t>usando</a:t>
                </a:r>
                <a:r>
                  <a:rPr lang="en-US"/>
                  <a:t> </a:t>
                </a:r>
                <a:r>
                  <a:rPr lang="en-US" err="1"/>
                  <a:t>estas</a:t>
                </a:r>
                <a:r>
                  <a:rPr lang="en-US"/>
                  <a:t> 2 </a:t>
                </a:r>
                <a:r>
                  <a:rPr lang="en-US" err="1"/>
                  <a:t>últimas</a:t>
                </a:r>
                <a:r>
                  <a:rPr lang="en-US"/>
                  <a:t> </a:t>
                </a:r>
                <a:r>
                  <a:rPr lang="en-US" err="1"/>
                  <a:t>ecuaciones</a:t>
                </a:r>
                <a:r>
                  <a:rPr lang="en-US"/>
                  <a:t>:</a:t>
                </a:r>
              </a:p>
              <a:p>
                <a:endParaRPr lang="en-US"/>
              </a:p>
              <a:p>
                <a:pPr marL="0"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𝑟</m:t>
                          </m:r>
                        </m:e>
                      </m:d>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0</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𝑇𝐵</m:t>
                          </m:r>
                        </m:e>
                        <m:sub>
                          <m:r>
                            <a:rPr lang="en-US" i="1">
                              <a:latin typeface="Cambria Math" panose="02040503050406030204" pitchFamily="18" charset="0"/>
                            </a:rPr>
                            <m:t>1</m:t>
                          </m:r>
                        </m:sub>
                      </m:sSub>
                      <m:r>
                        <a:rPr lang="en-US" b="0" i="1" smtClean="0">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2</m:t>
                              </m:r>
                            </m:sub>
                          </m:sSub>
                        </m:num>
                        <m:den>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𝑇𝐵</m:t>
                              </m:r>
                            </m:e>
                            <m:sub>
                              <m:r>
                                <a:rPr lang="en-US" i="1">
                                  <a:latin typeface="Cambria Math" panose="02040503050406030204" pitchFamily="18" charset="0"/>
                                  <a:ea typeface="Cambria Math" panose="02040503050406030204" pitchFamily="18" charset="0"/>
                                </a:rPr>
                                <m:t>2</m:t>
                              </m:r>
                            </m:sub>
                          </m:sSub>
                        </m:num>
                        <m:den>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den>
                      </m:f>
                    </m:oMath>
                  </m:oMathPara>
                </a14:m>
                <a:endParaRPr lang="en-US"/>
              </a:p>
              <a:p>
                <a:endParaRPr lang="en-US"/>
              </a:p>
              <a:p>
                <a:pPr marL="0" indent="0">
                  <a:buNone/>
                </a:pPr>
                <a14:m>
                  <m:oMathPara xmlns:m="http://schemas.openxmlformats.org/officeDocument/2006/math">
                    <m:oMathParaPr>
                      <m:jc m:val="centerGroup"/>
                    </m:oMathParaPr>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𝑟</m:t>
                          </m:r>
                        </m:e>
                      </m:d>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2</m:t>
                              </m:r>
                            </m:sub>
                          </m:sSub>
                        </m:num>
                        <m:den>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𝑇𝐵</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𝑇𝐵</m:t>
                              </m:r>
                            </m:e>
                            <m:sub>
                              <m:r>
                                <a:rPr lang="en-US" i="1">
                                  <a:latin typeface="Cambria Math" panose="02040503050406030204" pitchFamily="18" charset="0"/>
                                  <a:ea typeface="Cambria Math" panose="02040503050406030204" pitchFamily="18" charset="0"/>
                                </a:rPr>
                                <m:t>2</m:t>
                              </m:r>
                            </m:sub>
                          </m:sSub>
                        </m:num>
                        <m:den>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𝑟</m:t>
                              </m:r>
                            </m:e>
                          </m:d>
                        </m:den>
                      </m:f>
                      <m:r>
                        <a:rPr lang="en-US" b="0" i="1" smtClean="0">
                          <a:latin typeface="Cambria Math" panose="02040503050406030204" pitchFamily="18" charset="0"/>
                          <a:ea typeface="Cambria Math" panose="02040503050406030204" pitchFamily="18" charset="0"/>
                        </a:rPr>
                        <m:t>             (2.3)</m:t>
                      </m:r>
                    </m:oMath>
                  </m:oMathPara>
                </a14:m>
                <a:endParaRPr lang="en-US"/>
              </a:p>
            </p:txBody>
          </p:sp>
        </mc:Choice>
        <mc:Fallback xmlns="">
          <p:sp>
            <p:nvSpPr>
              <p:cNvPr id="3" name="Marcador de contenido 2">
                <a:extLst>
                  <a:ext uri="{FF2B5EF4-FFF2-40B4-BE49-F238E27FC236}">
                    <a16:creationId xmlns:a16="http://schemas.microsoft.com/office/drawing/2014/main" id="{358CE44B-4C5C-BD99-1532-B6AA4EE213E4}"/>
                  </a:ext>
                </a:extLst>
              </p:cNvPr>
              <p:cNvSpPr>
                <a:spLocks noGrp="1" noRot="1" noChangeAspect="1" noMove="1" noResize="1" noEditPoints="1" noAdjustHandles="1" noChangeArrowheads="1" noChangeShapeType="1" noTextEdit="1"/>
              </p:cNvSpPr>
              <p:nvPr>
                <p:ph idx="1"/>
              </p:nvPr>
            </p:nvSpPr>
            <p:spPr>
              <a:xfrm>
                <a:off x="205273" y="136525"/>
                <a:ext cx="11055221" cy="6584950"/>
              </a:xfrm>
              <a:blipFill>
                <a:blip r:embed="rId2"/>
                <a:stretch>
                  <a:fillRect l="-662"/>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9AFAF7AC-D41B-9DF1-FDBC-4B547D504530}"/>
              </a:ext>
            </a:extLst>
          </p:cNvPr>
          <p:cNvSpPr>
            <a:spLocks noGrp="1"/>
          </p:cNvSpPr>
          <p:nvPr>
            <p:ph type="sldNum" sz="quarter" idx="12"/>
          </p:nvPr>
        </p:nvSpPr>
        <p:spPr/>
        <p:txBody>
          <a:bodyPr/>
          <a:lstStyle/>
          <a:p>
            <a:fld id="{257AB861-08A6-4431-B58F-64BEFFDF70ED}" type="slidenum">
              <a:rPr lang="en-US" smtClean="0"/>
              <a:t>5</a:t>
            </a:fld>
            <a:endParaRPr lang="en-US"/>
          </a:p>
        </p:txBody>
      </p:sp>
    </p:spTree>
    <p:extLst>
      <p:ext uri="{BB962C8B-B14F-4D97-AF65-F5344CB8AC3E}">
        <p14:creationId xmlns:p14="http://schemas.microsoft.com/office/powerpoint/2010/main" val="418943503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1BEC8-4F54-4FDB-8A1E-75F790201718}"/>
              </a:ext>
            </a:extLst>
          </p:cNvPr>
          <p:cNvSpPr>
            <a:spLocks noGrp="1"/>
          </p:cNvSpPr>
          <p:nvPr>
            <p:ph type="title"/>
          </p:nvPr>
        </p:nvSpPr>
        <p:spPr/>
        <p:txBody>
          <a:bodyPr/>
          <a:lstStyle/>
          <a:p>
            <a:r>
              <a:rPr lang="es-MX"/>
              <a:t>Términos de Intercambio</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C53DE5C-095D-4F1B-9794-FDEA996C1AC6}"/>
                  </a:ext>
                </a:extLst>
              </p:cNvPr>
              <p:cNvSpPr>
                <a:spLocks noGrp="1"/>
              </p:cNvSpPr>
              <p:nvPr>
                <p:ph idx="1"/>
              </p:nvPr>
            </p:nvSpPr>
            <p:spPr/>
            <p:txBody>
              <a:bodyPr/>
              <a:lstStyle/>
              <a:p>
                <a:pPr marL="0" indent="0">
                  <a:buNone/>
                </a:pPr>
                <a:r>
                  <a:rPr lang="es-MX"/>
                  <a:t>Es el precio relativo de las exportaciones con relación a las importaciones:</a:t>
                </a:r>
              </a:p>
              <a:p>
                <a:endParaRPr lang="es-MX"/>
              </a:p>
              <a:p>
                <a:pPr marL="0" indent="0">
                  <a:buNone/>
                </a:pPr>
                <a14:m>
                  <m:oMathPara xmlns:m="http://schemas.openxmlformats.org/officeDocument/2006/math">
                    <m:oMathParaPr>
                      <m:jc m:val="centerGroup"/>
                    </m:oMathParaPr>
                    <m:oMath xmlns:m="http://schemas.openxmlformats.org/officeDocument/2006/math">
                      <m:r>
                        <a:rPr lang="es-MX" b="0" i="1" smtClean="0">
                          <a:latin typeface="Cambria Math" panose="02040503050406030204" pitchFamily="18" charset="0"/>
                        </a:rPr>
                        <m:t>𝑇𝑇</m:t>
                      </m:r>
                      <m:r>
                        <a:rPr lang="es-MX" b="0" i="1" smtClean="0">
                          <a:latin typeface="Cambria Math" panose="02040503050406030204" pitchFamily="18" charset="0"/>
                        </a:rPr>
                        <m:t>= </m:t>
                      </m:r>
                      <m:f>
                        <m:fPr>
                          <m:ctrlPr>
                            <a:rPr lang="es-MX" b="0" i="1" smtClean="0">
                              <a:latin typeface="Cambria Math" panose="02040503050406030204" pitchFamily="18" charset="0"/>
                            </a:rPr>
                          </m:ctrlPr>
                        </m:fPr>
                        <m:num>
                          <m:sSub>
                            <m:sSubPr>
                              <m:ctrlPr>
                                <a:rPr lang="es-MX" b="0" i="1" smtClean="0">
                                  <a:latin typeface="Cambria Math" panose="02040503050406030204" pitchFamily="18" charset="0"/>
                                </a:rPr>
                              </m:ctrlPr>
                            </m:sSubPr>
                            <m:e>
                              <m:r>
                                <a:rPr lang="es-MX" b="0" i="1" smtClean="0">
                                  <a:latin typeface="Cambria Math" panose="02040503050406030204" pitchFamily="18" charset="0"/>
                                </a:rPr>
                                <m:t>𝑃</m:t>
                              </m:r>
                            </m:e>
                            <m:sub>
                              <m:r>
                                <a:rPr lang="es-MX" b="0" i="1" smtClean="0">
                                  <a:latin typeface="Cambria Math" panose="02040503050406030204" pitchFamily="18" charset="0"/>
                                </a:rPr>
                                <m:t>𝑋</m:t>
                              </m:r>
                            </m:sub>
                          </m:sSub>
                        </m:num>
                        <m:den>
                          <m:sSub>
                            <m:sSubPr>
                              <m:ctrlPr>
                                <a:rPr lang="es-MX" b="0" i="1" smtClean="0">
                                  <a:latin typeface="Cambria Math" panose="02040503050406030204" pitchFamily="18" charset="0"/>
                                </a:rPr>
                              </m:ctrlPr>
                            </m:sSubPr>
                            <m:e>
                              <m:r>
                                <a:rPr lang="es-MX" b="0" i="1" smtClean="0">
                                  <a:latin typeface="Cambria Math" panose="02040503050406030204" pitchFamily="18" charset="0"/>
                                </a:rPr>
                                <m:t>𝑃</m:t>
                              </m:r>
                            </m:e>
                            <m:sub>
                              <m:r>
                                <a:rPr lang="es-MX" b="0" i="1" smtClean="0">
                                  <a:latin typeface="Cambria Math" panose="02040503050406030204" pitchFamily="18" charset="0"/>
                                </a:rPr>
                                <m:t>𝑀</m:t>
                              </m:r>
                            </m:sub>
                          </m:sSub>
                        </m:den>
                      </m:f>
                      <m:r>
                        <a:rPr lang="es-MX" b="0" i="1" smtClean="0">
                          <a:latin typeface="Cambria Math" panose="02040503050406030204" pitchFamily="18" charset="0"/>
                        </a:rPr>
                        <m:t>             (16)</m:t>
                      </m:r>
                    </m:oMath>
                  </m:oMathPara>
                </a14:m>
                <a:endParaRPr lang="en-US"/>
              </a:p>
            </p:txBody>
          </p:sp>
        </mc:Choice>
        <mc:Fallback xmlns="">
          <p:sp>
            <p:nvSpPr>
              <p:cNvPr id="3" name="Content Placeholder 2">
                <a:extLst>
                  <a:ext uri="{FF2B5EF4-FFF2-40B4-BE49-F238E27FC236}">
                    <a16:creationId xmlns:a16="http://schemas.microsoft.com/office/drawing/2014/main" id="{1C53DE5C-095D-4F1B-9794-FDEA996C1AC6}"/>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FA4C5C6-B5DB-4E0E-8327-88E73318A100}"/>
              </a:ext>
            </a:extLst>
          </p:cNvPr>
          <p:cNvSpPr>
            <a:spLocks noGrp="1"/>
          </p:cNvSpPr>
          <p:nvPr>
            <p:ph type="sldNum" sz="quarter" idx="12"/>
          </p:nvPr>
        </p:nvSpPr>
        <p:spPr/>
        <p:txBody>
          <a:bodyPr/>
          <a:lstStyle/>
          <a:p>
            <a:fld id="{257AB861-08A6-4431-B58F-64BEFFDF70ED}" type="slidenum">
              <a:rPr lang="en-US" smtClean="0"/>
              <a:t>50</a:t>
            </a:fld>
            <a:endParaRPr lang="en-US"/>
          </a:p>
        </p:txBody>
      </p:sp>
    </p:spTree>
    <p:extLst>
      <p:ext uri="{BB962C8B-B14F-4D97-AF65-F5344CB8AC3E}">
        <p14:creationId xmlns:p14="http://schemas.microsoft.com/office/powerpoint/2010/main" val="1181822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A818-C5D4-4AA2-B406-5F7D74944518}"/>
              </a:ext>
            </a:extLst>
          </p:cNvPr>
          <p:cNvSpPr>
            <a:spLocks noGrp="1"/>
          </p:cNvSpPr>
          <p:nvPr>
            <p:ph type="title"/>
          </p:nvPr>
        </p:nvSpPr>
        <p:spPr/>
        <p:txBody>
          <a:bodyPr/>
          <a:lstStyle/>
          <a:p>
            <a:r>
              <a:rPr lang="es-MX"/>
              <a:t>Supuesto simplificador: hay 2 tipos de bienes</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7654F7-B8A4-4FBB-803F-087B7C914885}"/>
                  </a:ext>
                </a:extLst>
              </p:cNvPr>
              <p:cNvSpPr>
                <a:spLocks noGrp="1"/>
              </p:cNvSpPr>
              <p:nvPr>
                <p:ph idx="1"/>
              </p:nvPr>
            </p:nvSpPr>
            <p:spPr/>
            <p:txBody>
              <a:bodyPr/>
              <a:lstStyle/>
              <a:p>
                <a:r>
                  <a:rPr lang="es-MX"/>
                  <a:t>Los bienes que consumen los residentes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𝐶</m:t>
                        </m:r>
                      </m:e>
                      <m:sub>
                        <m:r>
                          <a:rPr lang="es-MX" b="0" i="1" smtClean="0">
                            <a:latin typeface="Cambria Math" panose="02040503050406030204" pitchFamily="18" charset="0"/>
                          </a:rPr>
                          <m:t>1</m:t>
                        </m:r>
                      </m:sub>
                    </m:sSub>
                    <m:r>
                      <a:rPr lang="es-MX" b="0" i="1" smtClean="0">
                        <a:latin typeface="Cambria Math" panose="02040503050406030204" pitchFamily="18" charset="0"/>
                      </a:rPr>
                      <m:t> </m:t>
                    </m:r>
                    <m:r>
                      <a:rPr lang="es-MX" b="0" i="1" smtClean="0">
                        <a:latin typeface="Cambria Math" panose="02040503050406030204" pitchFamily="18" charset="0"/>
                      </a:rPr>
                      <m:t>𝑦</m:t>
                    </m:r>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𝐶</m:t>
                        </m:r>
                      </m:e>
                      <m:sub>
                        <m:r>
                          <a:rPr lang="es-MX" b="0" i="1" smtClean="0">
                            <a:latin typeface="Cambria Math" panose="02040503050406030204" pitchFamily="18" charset="0"/>
                          </a:rPr>
                          <m:t>2</m:t>
                        </m:r>
                      </m:sub>
                    </m:sSub>
                  </m:oMath>
                </a14:m>
                <a:r>
                  <a:rPr lang="en-US"/>
                  <a:t> son </a:t>
                </a:r>
                <a:r>
                  <a:rPr lang="en-US" err="1"/>
                  <a:t>bienes</a:t>
                </a:r>
                <a:r>
                  <a:rPr lang="en-US"/>
                  <a:t> </a:t>
                </a:r>
                <a:r>
                  <a:rPr lang="en-US" err="1"/>
                  <a:t>importados</a:t>
                </a:r>
                <a:r>
                  <a:rPr lang="en-US"/>
                  <a:t>.</a:t>
                </a:r>
              </a:p>
              <a:p>
                <a:r>
                  <a:rPr lang="en-US"/>
                  <a:t>Los </a:t>
                </a:r>
                <a:r>
                  <a:rPr lang="en-US" err="1"/>
                  <a:t>bienes</a:t>
                </a:r>
                <a:r>
                  <a:rPr lang="en-US"/>
                  <a:t> que “</a:t>
                </a:r>
                <a:r>
                  <a:rPr lang="en-US" err="1"/>
                  <a:t>producen</a:t>
                </a:r>
                <a:r>
                  <a:rPr lang="en-US"/>
                  <a:t>” los </a:t>
                </a:r>
                <a:r>
                  <a:rPr lang="en-US" err="1"/>
                  <a:t>residentes</a:t>
                </a:r>
                <a:r>
                  <a:rPr lang="en-US"/>
                  <a:t> </a:t>
                </a:r>
                <a14:m>
                  <m:oMath xmlns:m="http://schemas.openxmlformats.org/officeDocument/2006/math">
                    <m:sSub>
                      <m:sSubPr>
                        <m:ctrlPr>
                          <a:rPr lang="en-US" i="1" smtClean="0">
                            <a:latin typeface="Cambria Math" panose="02040503050406030204" pitchFamily="18" charset="0"/>
                          </a:rPr>
                        </m:ctrlPr>
                      </m:sSubPr>
                      <m:e>
                        <m:r>
                          <a:rPr lang="es-MX" b="0" i="1" smtClean="0">
                            <a:latin typeface="Cambria Math" panose="02040503050406030204" pitchFamily="18" charset="0"/>
                          </a:rPr>
                          <m:t>𝑄</m:t>
                        </m:r>
                      </m:e>
                      <m:sub>
                        <m:r>
                          <a:rPr lang="es-MX" b="0" i="1" smtClean="0">
                            <a:latin typeface="Cambria Math" panose="02040503050406030204" pitchFamily="18" charset="0"/>
                          </a:rPr>
                          <m:t>1</m:t>
                        </m:r>
                      </m:sub>
                    </m:sSub>
                    <m:r>
                      <a:rPr lang="es-MX" b="0" i="1" smtClean="0">
                        <a:latin typeface="Cambria Math" panose="02040503050406030204" pitchFamily="18" charset="0"/>
                      </a:rPr>
                      <m:t> </m:t>
                    </m:r>
                    <m:r>
                      <a:rPr lang="es-MX" b="0" i="1" smtClean="0">
                        <a:latin typeface="Cambria Math" panose="02040503050406030204" pitchFamily="18" charset="0"/>
                      </a:rPr>
                      <m:t>𝑦</m:t>
                    </m:r>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𝑄</m:t>
                        </m:r>
                      </m:e>
                      <m:sub>
                        <m:r>
                          <a:rPr lang="es-MX" b="0" i="1" smtClean="0">
                            <a:latin typeface="Cambria Math" panose="02040503050406030204" pitchFamily="18" charset="0"/>
                          </a:rPr>
                          <m:t>2</m:t>
                        </m:r>
                      </m:sub>
                    </m:sSub>
                  </m:oMath>
                </a14:m>
                <a:r>
                  <a:rPr lang="en-US"/>
                  <a:t> son </a:t>
                </a:r>
                <a:r>
                  <a:rPr lang="en-US" err="1"/>
                  <a:t>bienes</a:t>
                </a:r>
                <a:r>
                  <a:rPr lang="en-US"/>
                  <a:t> que se </a:t>
                </a:r>
                <a:r>
                  <a:rPr lang="en-US" err="1"/>
                  <a:t>exportan</a:t>
                </a:r>
                <a:endParaRPr lang="en-US"/>
              </a:p>
            </p:txBody>
          </p:sp>
        </mc:Choice>
        <mc:Fallback xmlns="">
          <p:sp>
            <p:nvSpPr>
              <p:cNvPr id="3" name="Content Placeholder 2">
                <a:extLst>
                  <a:ext uri="{FF2B5EF4-FFF2-40B4-BE49-F238E27FC236}">
                    <a16:creationId xmlns:a16="http://schemas.microsoft.com/office/drawing/2014/main" id="{567654F7-B8A4-4FBB-803F-087B7C914885}"/>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F441239-E8A4-4B1A-94C5-4CCC08C55DA1}"/>
                  </a:ext>
                </a:extLst>
              </p:cNvPr>
              <p:cNvSpPr txBox="1"/>
              <p:nvPr/>
            </p:nvSpPr>
            <p:spPr>
              <a:xfrm>
                <a:off x="3425687" y="4777408"/>
                <a:ext cx="3739485"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s-MX" sz="3200" b="0" i="1" smtClean="0">
                              <a:latin typeface="Cambria Math" panose="02040503050406030204" pitchFamily="18" charset="0"/>
                            </a:rPr>
                            <m:t>𝐶</m:t>
                          </m:r>
                        </m:e>
                        <m:sub>
                          <m:r>
                            <a:rPr lang="es-MX" sz="3200" b="0" i="1" smtClean="0">
                              <a:latin typeface="Cambria Math" panose="02040503050406030204" pitchFamily="18" charset="0"/>
                            </a:rPr>
                            <m:t>1</m:t>
                          </m:r>
                        </m:sub>
                      </m:sSub>
                      <m:r>
                        <a:rPr lang="es-MX" sz="3200" b="0" i="1" smtClean="0">
                          <a:latin typeface="Cambria Math" panose="02040503050406030204" pitchFamily="18" charset="0"/>
                        </a:rPr>
                        <m:t>, </m:t>
                      </m:r>
                      <m:sSub>
                        <m:sSubPr>
                          <m:ctrlPr>
                            <a:rPr lang="es-MX" sz="3200" b="0" i="1" smtClean="0">
                              <a:latin typeface="Cambria Math" panose="02040503050406030204" pitchFamily="18" charset="0"/>
                            </a:rPr>
                          </m:ctrlPr>
                        </m:sSubPr>
                        <m:e>
                          <m:r>
                            <a:rPr lang="es-MX" sz="3200" b="0" i="1" smtClean="0">
                              <a:latin typeface="Cambria Math" panose="02040503050406030204" pitchFamily="18" charset="0"/>
                            </a:rPr>
                            <m:t>𝐶</m:t>
                          </m:r>
                        </m:e>
                        <m:sub>
                          <m:r>
                            <a:rPr lang="es-MX" sz="3200" b="0" i="1" smtClean="0">
                              <a:latin typeface="Cambria Math" panose="02040503050406030204" pitchFamily="18" charset="0"/>
                            </a:rPr>
                            <m:t>2</m:t>
                          </m:r>
                        </m:sub>
                      </m:sSub>
                      <m:r>
                        <a:rPr lang="es-MX" sz="3200" b="0" i="1" smtClean="0">
                          <a:latin typeface="Cambria Math" panose="02040503050406030204" pitchFamily="18" charset="0"/>
                          <a:ea typeface="Cambria Math" panose="02040503050406030204" pitchFamily="18" charset="0"/>
                        </a:rPr>
                        <m:t>→</m:t>
                      </m:r>
                      <m:r>
                        <a:rPr lang="es-MX" sz="3200" b="0" i="1" smtClean="0">
                          <a:latin typeface="Cambria Math" panose="02040503050406030204" pitchFamily="18" charset="0"/>
                          <a:ea typeface="Cambria Math" panose="02040503050406030204" pitchFamily="18" charset="0"/>
                        </a:rPr>
                        <m:t>𝑀</m:t>
                      </m:r>
                      <m:r>
                        <a:rPr lang="es-MX" sz="3200" b="0" i="1" smtClean="0">
                          <a:latin typeface="Cambria Math" panose="02040503050406030204" pitchFamily="18" charset="0"/>
                          <a:ea typeface="Cambria Math" panose="02040503050406030204" pitchFamily="18" charset="0"/>
                        </a:rPr>
                        <m: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𝑀</m:t>
                          </m:r>
                        </m:e>
                        <m:sub>
                          <m:r>
                            <a:rPr lang="es-MX" sz="3200" b="0" i="1" smtClean="0">
                              <a:latin typeface="Cambria Math" panose="02040503050406030204" pitchFamily="18" charset="0"/>
                              <a:ea typeface="Cambria Math" panose="02040503050406030204" pitchFamily="18" charset="0"/>
                            </a:rPr>
                            <m:t>1</m:t>
                          </m:r>
                        </m:sub>
                      </m:sSub>
                      <m:r>
                        <a:rPr lang="es-MX" sz="3200" b="0" i="1" smtClean="0">
                          <a:latin typeface="Cambria Math" panose="02040503050406030204" pitchFamily="18" charset="0"/>
                          <a:ea typeface="Cambria Math" panose="02040503050406030204" pitchFamily="18" charset="0"/>
                        </a:rPr>
                        <m:t>,</m:t>
                      </m:r>
                      <m:sSub>
                        <m:sSubPr>
                          <m:ctrlPr>
                            <a:rPr lang="es-MX" sz="3200" b="0" i="1" smtClean="0">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𝑀</m:t>
                          </m:r>
                        </m:e>
                        <m:sub>
                          <m:r>
                            <a:rPr lang="es-MX" sz="3200" b="0" i="1" smtClean="0">
                              <a:latin typeface="Cambria Math" panose="02040503050406030204" pitchFamily="18" charset="0"/>
                              <a:ea typeface="Cambria Math" panose="02040503050406030204" pitchFamily="18" charset="0"/>
                            </a:rPr>
                            <m:t>2</m:t>
                          </m:r>
                        </m:sub>
                      </m:sSub>
                    </m:oMath>
                  </m:oMathPara>
                </a14:m>
                <a:endParaRPr lang="en-US" sz="3200"/>
              </a:p>
            </p:txBody>
          </p:sp>
        </mc:Choice>
        <mc:Fallback xmlns="">
          <p:sp>
            <p:nvSpPr>
              <p:cNvPr id="4" name="TextBox 3">
                <a:extLst>
                  <a:ext uri="{FF2B5EF4-FFF2-40B4-BE49-F238E27FC236}">
                    <a16:creationId xmlns:a16="http://schemas.microsoft.com/office/drawing/2014/main" id="{BF441239-E8A4-4B1A-94C5-4CCC08C55DA1}"/>
                  </a:ext>
                </a:extLst>
              </p:cNvPr>
              <p:cNvSpPr txBox="1">
                <a:spLocks noRot="1" noChangeAspect="1" noMove="1" noResize="1" noEditPoints="1" noAdjustHandles="1" noChangeArrowheads="1" noChangeShapeType="1" noTextEdit="1"/>
              </p:cNvSpPr>
              <p:nvPr/>
            </p:nvSpPr>
            <p:spPr>
              <a:xfrm>
                <a:off x="3425687" y="4777408"/>
                <a:ext cx="3739485"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049F87E-FEFF-467F-87B9-3FA57645D5AE}"/>
                  </a:ext>
                </a:extLst>
              </p:cNvPr>
              <p:cNvSpPr txBox="1"/>
              <p:nvPr/>
            </p:nvSpPr>
            <p:spPr>
              <a:xfrm>
                <a:off x="3425687" y="5899964"/>
                <a:ext cx="3582840"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s-MX" sz="3200" b="0" i="1" smtClean="0">
                              <a:latin typeface="Cambria Math" panose="02040503050406030204" pitchFamily="18" charset="0"/>
                            </a:rPr>
                            <m:t>𝑄</m:t>
                          </m:r>
                        </m:e>
                        <m:sub>
                          <m:r>
                            <a:rPr lang="es-MX" sz="3200" i="1">
                              <a:latin typeface="Cambria Math" panose="02040503050406030204" pitchFamily="18" charset="0"/>
                            </a:rPr>
                            <m:t>1</m:t>
                          </m:r>
                        </m:sub>
                      </m:sSub>
                      <m:r>
                        <a:rPr lang="es-MX" sz="3200" i="1">
                          <a:latin typeface="Cambria Math" panose="02040503050406030204" pitchFamily="18" charset="0"/>
                        </a:rPr>
                        <m:t>, </m:t>
                      </m:r>
                      <m:sSub>
                        <m:sSubPr>
                          <m:ctrlPr>
                            <a:rPr lang="es-MX" sz="3200" i="1">
                              <a:latin typeface="Cambria Math" panose="02040503050406030204" pitchFamily="18" charset="0"/>
                            </a:rPr>
                          </m:ctrlPr>
                        </m:sSubPr>
                        <m:e>
                          <m:r>
                            <a:rPr lang="es-MX" sz="3200" b="0" i="1" smtClean="0">
                              <a:latin typeface="Cambria Math" panose="02040503050406030204" pitchFamily="18" charset="0"/>
                            </a:rPr>
                            <m:t>𝑄</m:t>
                          </m:r>
                        </m:e>
                        <m:sub>
                          <m:r>
                            <a:rPr lang="es-MX" sz="3200" i="1">
                              <a:latin typeface="Cambria Math" panose="02040503050406030204" pitchFamily="18" charset="0"/>
                            </a:rPr>
                            <m:t>2</m:t>
                          </m:r>
                        </m:sub>
                      </m:sSub>
                      <m:r>
                        <a:rPr lang="es-MX" sz="3200" i="1">
                          <a:latin typeface="Cambria Math" panose="02040503050406030204" pitchFamily="18" charset="0"/>
                          <a:ea typeface="Cambria Math" panose="02040503050406030204" pitchFamily="18" charset="0"/>
                        </a:rPr>
                        <m:t>→</m:t>
                      </m:r>
                      <m:r>
                        <a:rPr lang="es-MX" sz="3200" b="0" i="1" smtClean="0">
                          <a:latin typeface="Cambria Math" panose="02040503050406030204" pitchFamily="18" charset="0"/>
                          <a:ea typeface="Cambria Math" panose="02040503050406030204" pitchFamily="18" charset="0"/>
                        </a:rPr>
                        <m:t>𝑋</m:t>
                      </m:r>
                      <m:r>
                        <a:rPr lang="es-MX" sz="3200" i="1">
                          <a:latin typeface="Cambria Math" panose="02040503050406030204" pitchFamily="18" charset="0"/>
                          <a:ea typeface="Cambria Math" panose="02040503050406030204" pitchFamily="18" charset="0"/>
                        </a:rPr>
                        <m:t>→</m:t>
                      </m:r>
                      <m:sSub>
                        <m:sSubPr>
                          <m:ctrlPr>
                            <a:rPr lang="es-MX" sz="3200" i="1">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𝑋</m:t>
                          </m:r>
                        </m:e>
                        <m:sub>
                          <m:r>
                            <a:rPr lang="es-MX" sz="3200" i="1">
                              <a:latin typeface="Cambria Math" panose="02040503050406030204" pitchFamily="18" charset="0"/>
                              <a:ea typeface="Cambria Math" panose="02040503050406030204" pitchFamily="18" charset="0"/>
                            </a:rPr>
                            <m:t>1</m:t>
                          </m:r>
                        </m:sub>
                      </m:sSub>
                      <m:r>
                        <a:rPr lang="es-MX" sz="3200" i="1">
                          <a:latin typeface="Cambria Math" panose="02040503050406030204" pitchFamily="18" charset="0"/>
                          <a:ea typeface="Cambria Math" panose="02040503050406030204" pitchFamily="18" charset="0"/>
                        </a:rPr>
                        <m:t>,</m:t>
                      </m:r>
                      <m:sSub>
                        <m:sSubPr>
                          <m:ctrlPr>
                            <a:rPr lang="es-MX" sz="3200" i="1">
                              <a:latin typeface="Cambria Math" panose="02040503050406030204" pitchFamily="18" charset="0"/>
                              <a:ea typeface="Cambria Math" panose="02040503050406030204" pitchFamily="18" charset="0"/>
                            </a:rPr>
                          </m:ctrlPr>
                        </m:sSubPr>
                        <m:e>
                          <m:r>
                            <a:rPr lang="es-MX" sz="3200" b="0" i="1" smtClean="0">
                              <a:latin typeface="Cambria Math" panose="02040503050406030204" pitchFamily="18" charset="0"/>
                              <a:ea typeface="Cambria Math" panose="02040503050406030204" pitchFamily="18" charset="0"/>
                            </a:rPr>
                            <m:t>𝑋</m:t>
                          </m:r>
                        </m:e>
                        <m:sub>
                          <m:r>
                            <a:rPr lang="es-MX" sz="3200" i="1">
                              <a:latin typeface="Cambria Math" panose="02040503050406030204" pitchFamily="18" charset="0"/>
                              <a:ea typeface="Cambria Math" panose="02040503050406030204" pitchFamily="18" charset="0"/>
                            </a:rPr>
                            <m:t>2</m:t>
                          </m:r>
                        </m:sub>
                      </m:sSub>
                    </m:oMath>
                  </m:oMathPara>
                </a14:m>
                <a:endParaRPr lang="en-US" sz="3200"/>
              </a:p>
            </p:txBody>
          </p:sp>
        </mc:Choice>
        <mc:Fallback xmlns="">
          <p:sp>
            <p:nvSpPr>
              <p:cNvPr id="5" name="TextBox 4">
                <a:extLst>
                  <a:ext uri="{FF2B5EF4-FFF2-40B4-BE49-F238E27FC236}">
                    <a16:creationId xmlns:a16="http://schemas.microsoft.com/office/drawing/2014/main" id="{9049F87E-FEFF-467F-87B9-3FA57645D5AE}"/>
                  </a:ext>
                </a:extLst>
              </p:cNvPr>
              <p:cNvSpPr txBox="1">
                <a:spLocks noRot="1" noChangeAspect="1" noMove="1" noResize="1" noEditPoints="1" noAdjustHandles="1" noChangeArrowheads="1" noChangeShapeType="1" noTextEdit="1"/>
              </p:cNvSpPr>
              <p:nvPr/>
            </p:nvSpPr>
            <p:spPr>
              <a:xfrm>
                <a:off x="3425687" y="5899964"/>
                <a:ext cx="3582840" cy="492443"/>
              </a:xfrm>
              <a:prstGeom prst="rect">
                <a:avLst/>
              </a:prstGeom>
              <a:blipFill>
                <a:blip r:embed="rId4"/>
                <a:stretch>
                  <a:fillRect/>
                </a:stretch>
              </a:blipFill>
            </p:spPr>
            <p:txBody>
              <a:bodyPr/>
              <a:lstStyle/>
              <a:p>
                <a:r>
                  <a:rPr lang="en-US">
                    <a:noFill/>
                  </a:rPr>
                  <a:t> </a:t>
                </a:r>
              </a:p>
            </p:txBody>
          </p:sp>
        </mc:Fallback>
      </mc:AlternateContent>
      <p:sp>
        <p:nvSpPr>
          <p:cNvPr id="6" name="Rectangle: Rounded Corners 5">
            <a:extLst>
              <a:ext uri="{FF2B5EF4-FFF2-40B4-BE49-F238E27FC236}">
                <a16:creationId xmlns:a16="http://schemas.microsoft.com/office/drawing/2014/main" id="{74B890C9-5D84-4B1E-A7F8-D6D10D392189}"/>
              </a:ext>
            </a:extLst>
          </p:cNvPr>
          <p:cNvSpPr/>
          <p:nvPr/>
        </p:nvSpPr>
        <p:spPr>
          <a:xfrm>
            <a:off x="3152144" y="4540409"/>
            <a:ext cx="4123299" cy="2098930"/>
          </a:xfrm>
          <a:prstGeom prst="roundRect">
            <a:avLst/>
          </a:prstGeom>
          <a:solidFill>
            <a:srgbClr val="870F6D">
              <a:alpha val="16000"/>
            </a:srgbClr>
          </a:solid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Slide Number Placeholder 6">
            <a:extLst>
              <a:ext uri="{FF2B5EF4-FFF2-40B4-BE49-F238E27FC236}">
                <a16:creationId xmlns:a16="http://schemas.microsoft.com/office/drawing/2014/main" id="{0F9B9E5E-CFDC-4A6E-8B22-B278239ED343}"/>
              </a:ext>
            </a:extLst>
          </p:cNvPr>
          <p:cNvSpPr>
            <a:spLocks noGrp="1"/>
          </p:cNvSpPr>
          <p:nvPr>
            <p:ph type="sldNum" sz="quarter" idx="12"/>
          </p:nvPr>
        </p:nvSpPr>
        <p:spPr/>
        <p:txBody>
          <a:bodyPr/>
          <a:lstStyle/>
          <a:p>
            <a:fld id="{257AB861-08A6-4431-B58F-64BEFFDF70ED}" type="slidenum">
              <a:rPr lang="en-US" smtClean="0"/>
              <a:t>51</a:t>
            </a:fld>
            <a:endParaRPr lang="en-US"/>
          </a:p>
        </p:txBody>
      </p:sp>
    </p:spTree>
    <p:extLst>
      <p:ext uri="{BB962C8B-B14F-4D97-AF65-F5344CB8AC3E}">
        <p14:creationId xmlns:p14="http://schemas.microsoft.com/office/powerpoint/2010/main" val="234024367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381958-E0A7-417A-870E-194FCD83986B}"/>
                  </a:ext>
                </a:extLst>
              </p:cNvPr>
              <p:cNvSpPr>
                <a:spLocks noGrp="1"/>
              </p:cNvSpPr>
              <p:nvPr>
                <p:ph idx="1"/>
              </p:nvPr>
            </p:nvSpPr>
            <p:spPr>
              <a:xfrm>
                <a:off x="626165" y="0"/>
                <a:ext cx="10515600" cy="6858000"/>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s-MX" sz="2400" b="0" i="1" smtClean="0">
                              <a:latin typeface="Cambria Math" panose="02040503050406030204" pitchFamily="18" charset="0"/>
                            </a:rPr>
                            <m:t>𝑃</m:t>
                          </m:r>
                        </m:e>
                        <m:sub>
                          <m:r>
                            <a:rPr lang="es-MX" sz="2400" b="0" i="1" smtClean="0">
                              <a:latin typeface="Cambria Math" panose="02040503050406030204" pitchFamily="18" charset="0"/>
                            </a:rPr>
                            <m:t>1</m:t>
                          </m:r>
                        </m:sub>
                        <m:sup>
                          <m:r>
                            <a:rPr lang="es-MX" sz="2400" b="0" i="1" smtClean="0">
                              <a:latin typeface="Cambria Math" panose="02040503050406030204" pitchFamily="18" charset="0"/>
                            </a:rPr>
                            <m:t>𝑋</m:t>
                          </m:r>
                          <m:r>
                            <a:rPr lang="es-MX" sz="2400" b="0" i="1" smtClean="0">
                              <a:latin typeface="Cambria Math" panose="02040503050406030204" pitchFamily="18" charset="0"/>
                            </a:rPr>
                            <m:t>=</m:t>
                          </m:r>
                          <m:r>
                            <a:rPr lang="es-MX" sz="2400" b="0" i="1" smtClean="0">
                              <a:latin typeface="Cambria Math" panose="02040503050406030204" pitchFamily="18" charset="0"/>
                            </a:rPr>
                            <m:t>𝑃𝑒𝑡𝑟</m:t>
                          </m:r>
                          <m:r>
                            <a:rPr lang="es-MX" sz="2400" b="0" i="1" smtClean="0">
                              <a:latin typeface="Cambria Math" panose="02040503050406030204" pitchFamily="18" charset="0"/>
                            </a:rPr>
                            <m:t>ó</m:t>
                          </m:r>
                          <m:r>
                            <a:rPr lang="es-MX" sz="2400" b="0" i="1" smtClean="0">
                              <a:latin typeface="Cambria Math" panose="02040503050406030204" pitchFamily="18" charset="0"/>
                            </a:rPr>
                            <m:t>𝑙𝑒𝑜</m:t>
                          </m:r>
                        </m:sup>
                      </m:sSubSup>
                      <m:r>
                        <a:rPr lang="es-MX" sz="2400" b="0" i="1" smtClean="0">
                          <a:latin typeface="Cambria Math" panose="02040503050406030204" pitchFamily="18" charset="0"/>
                        </a:rPr>
                        <m:t>=90 </m:t>
                      </m:r>
                      <m:f>
                        <m:fPr>
                          <m:type m:val="skw"/>
                          <m:ctrlPr>
                            <a:rPr lang="es-MX" sz="2400" b="0" i="1" smtClean="0">
                              <a:latin typeface="Cambria Math" panose="02040503050406030204" pitchFamily="18" charset="0"/>
                            </a:rPr>
                          </m:ctrlPr>
                        </m:fPr>
                        <m:num>
                          <m:r>
                            <a:rPr lang="es-MX" sz="2400" b="0" i="1" smtClean="0">
                              <a:latin typeface="Cambria Math" panose="02040503050406030204" pitchFamily="18" charset="0"/>
                            </a:rPr>
                            <m:t>𝑈</m:t>
                          </m:r>
                          <m:r>
                            <a:rPr lang="es-MX" sz="2400" b="0" i="1" smtClean="0">
                              <a:latin typeface="Cambria Math" panose="02040503050406030204" pitchFamily="18" charset="0"/>
                            </a:rPr>
                            <m:t>$</m:t>
                          </m:r>
                          <m:r>
                            <a:rPr lang="es-MX" sz="2400" b="0" i="1" smtClean="0">
                              <a:latin typeface="Cambria Math" panose="02040503050406030204" pitchFamily="18" charset="0"/>
                            </a:rPr>
                            <m:t>𝑆</m:t>
                          </m:r>
                        </m:num>
                        <m:den>
                          <m:r>
                            <a:rPr lang="es-MX" sz="2400" b="0" i="1" smtClean="0">
                              <a:latin typeface="Cambria Math" panose="02040503050406030204" pitchFamily="18" charset="0"/>
                            </a:rPr>
                            <m:t>𝐵𝑎𝑟𝑟𝑖𝑙</m:t>
                          </m:r>
                        </m:den>
                      </m:f>
                    </m:oMath>
                  </m:oMathPara>
                </a14:m>
                <a:endParaRPr lang="en-US" sz="2400"/>
              </a:p>
              <a:p>
                <a:pPr marL="0" indent="0">
                  <a:buNone/>
                </a:pPr>
                <a:endParaRPr lang="en-US" sz="2400"/>
              </a:p>
              <a:p>
                <a:endParaRPr lang="en-US" sz="2400"/>
              </a:p>
              <a:p>
                <a:pPr marL="0" indent="0">
                  <a:buNone/>
                </a:pPr>
                <a14:m>
                  <m:oMathPara xmlns:m="http://schemas.openxmlformats.org/officeDocument/2006/math">
                    <m:oMathParaPr>
                      <m:jc m:val="centerGroup"/>
                    </m:oMathParaPr>
                    <m:oMath xmlns:m="http://schemas.openxmlformats.org/officeDocument/2006/math">
                      <m:sSubSup>
                        <m:sSubSupPr>
                          <m:ctrlPr>
                            <a:rPr lang="en-US" sz="2400" i="1" smtClean="0">
                              <a:latin typeface="Cambria Math" panose="02040503050406030204" pitchFamily="18" charset="0"/>
                            </a:rPr>
                          </m:ctrlPr>
                        </m:sSubSupPr>
                        <m:e>
                          <m:r>
                            <a:rPr lang="es-MX" sz="2400" b="0" i="1" smtClean="0">
                              <a:latin typeface="Cambria Math" panose="02040503050406030204" pitchFamily="18" charset="0"/>
                            </a:rPr>
                            <m:t>𝑃</m:t>
                          </m:r>
                        </m:e>
                        <m:sub>
                          <m:r>
                            <a:rPr lang="es-MX" sz="2400" b="0" i="1" smtClean="0">
                              <a:latin typeface="Cambria Math" panose="02040503050406030204" pitchFamily="18" charset="0"/>
                            </a:rPr>
                            <m:t>1</m:t>
                          </m:r>
                        </m:sub>
                        <m:sup>
                          <m:r>
                            <a:rPr lang="es-MX" sz="2400" b="0" i="1" smtClean="0">
                              <a:latin typeface="Cambria Math" panose="02040503050406030204" pitchFamily="18" charset="0"/>
                            </a:rPr>
                            <m:t>𝑀</m:t>
                          </m:r>
                          <m:r>
                            <a:rPr lang="es-MX" sz="2400" b="0" i="1" smtClean="0">
                              <a:latin typeface="Cambria Math" panose="02040503050406030204" pitchFamily="18" charset="0"/>
                            </a:rPr>
                            <m:t>=</m:t>
                          </m:r>
                          <m:r>
                            <a:rPr lang="es-MX" sz="2400" b="0" i="1" smtClean="0">
                              <a:latin typeface="Cambria Math" panose="02040503050406030204" pitchFamily="18" charset="0"/>
                            </a:rPr>
                            <m:t>𝑇𝑟𝑖𝑔𝑜</m:t>
                          </m:r>
                        </m:sup>
                      </m:sSubSup>
                      <m:r>
                        <a:rPr lang="es-MX" sz="2400" b="0" i="1" smtClean="0">
                          <a:latin typeface="Cambria Math" panose="02040503050406030204" pitchFamily="18" charset="0"/>
                        </a:rPr>
                        <m:t>=10 </m:t>
                      </m:r>
                      <m:f>
                        <m:fPr>
                          <m:type m:val="skw"/>
                          <m:ctrlPr>
                            <a:rPr lang="es-MX" sz="2400" b="0" i="1" smtClean="0">
                              <a:latin typeface="Cambria Math" panose="02040503050406030204" pitchFamily="18" charset="0"/>
                            </a:rPr>
                          </m:ctrlPr>
                        </m:fPr>
                        <m:num>
                          <m:r>
                            <a:rPr lang="es-MX" sz="2400" b="0" i="1" smtClean="0">
                              <a:latin typeface="Cambria Math" panose="02040503050406030204" pitchFamily="18" charset="0"/>
                            </a:rPr>
                            <m:t>𝑈</m:t>
                          </m:r>
                          <m:r>
                            <a:rPr lang="es-MX" sz="2400" b="0" i="1" smtClean="0">
                              <a:latin typeface="Cambria Math" panose="02040503050406030204" pitchFamily="18" charset="0"/>
                            </a:rPr>
                            <m:t>$</m:t>
                          </m:r>
                          <m:r>
                            <a:rPr lang="es-MX" sz="2400" b="0" i="1" smtClean="0">
                              <a:latin typeface="Cambria Math" panose="02040503050406030204" pitchFamily="18" charset="0"/>
                            </a:rPr>
                            <m:t>𝑆</m:t>
                          </m:r>
                        </m:num>
                        <m:den>
                          <m:r>
                            <a:rPr lang="es-MX" sz="2400" b="0" i="1" smtClean="0">
                              <a:latin typeface="Cambria Math" panose="02040503050406030204" pitchFamily="18" charset="0"/>
                            </a:rPr>
                            <m:t>𝑇𝑜𝑛𝑒𝑙𝑎𝑑𝑎</m:t>
                          </m:r>
                        </m:den>
                      </m:f>
                    </m:oMath>
                  </m:oMathPara>
                </a14:m>
                <a:endParaRPr lang="en-US" sz="2400"/>
              </a:p>
              <a:p>
                <a:pPr marL="0" indent="0">
                  <a:buNone/>
                </a:pPr>
                <a:endParaRPr lang="en-US" sz="2400"/>
              </a:p>
              <a:p>
                <a:endParaRPr lang="en-US" sz="2400"/>
              </a:p>
              <a:p>
                <a:pPr marL="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s-MX" sz="2400" b="0" i="1" smtClean="0">
                              <a:latin typeface="Cambria Math" panose="02040503050406030204" pitchFamily="18" charset="0"/>
                            </a:rPr>
                            <m:t>𝑇𝑇</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 </m:t>
                      </m:r>
                      <m:f>
                        <m:fPr>
                          <m:ctrlPr>
                            <a:rPr lang="es-MX" sz="2400" b="0" i="1" smtClean="0">
                              <a:latin typeface="Cambria Math" panose="02040503050406030204" pitchFamily="18" charset="0"/>
                            </a:rPr>
                          </m:ctrlPr>
                        </m:fPr>
                        <m:num>
                          <m:r>
                            <a:rPr lang="es-MX" sz="2400" b="0" i="1" smtClean="0">
                              <a:latin typeface="Cambria Math" panose="02040503050406030204" pitchFamily="18" charset="0"/>
                            </a:rPr>
                            <m:t>90 </m:t>
                          </m:r>
                          <m:f>
                            <m:fPr>
                              <m:ctrlPr>
                                <a:rPr lang="es-MX" sz="2400" b="0" i="1" smtClean="0">
                                  <a:latin typeface="Cambria Math" panose="02040503050406030204" pitchFamily="18" charset="0"/>
                                </a:rPr>
                              </m:ctrlPr>
                            </m:fPr>
                            <m:num>
                              <m:r>
                                <a:rPr lang="es-MX" sz="2400" b="0" i="1" smtClean="0">
                                  <a:latin typeface="Cambria Math" panose="02040503050406030204" pitchFamily="18" charset="0"/>
                                </a:rPr>
                                <m:t>𝑢</m:t>
                              </m:r>
                              <m:r>
                                <a:rPr lang="es-MX" sz="2400" b="0" i="1" smtClean="0">
                                  <a:latin typeface="Cambria Math" panose="02040503050406030204" pitchFamily="18" charset="0"/>
                                </a:rPr>
                                <m:t>$</m:t>
                              </m:r>
                              <m:r>
                                <a:rPr lang="es-MX" sz="2400" b="0" i="1" smtClean="0">
                                  <a:latin typeface="Cambria Math" panose="02040503050406030204" pitchFamily="18" charset="0"/>
                                </a:rPr>
                                <m:t>𝑠</m:t>
                              </m:r>
                            </m:num>
                            <m:den>
                              <m:r>
                                <a:rPr lang="es-MX" sz="2400" b="0" i="1" smtClean="0">
                                  <a:latin typeface="Cambria Math" panose="02040503050406030204" pitchFamily="18" charset="0"/>
                                </a:rPr>
                                <m:t>𝐵𝑎𝑟𝑟𝑖𝑙</m:t>
                              </m:r>
                            </m:den>
                          </m:f>
                        </m:num>
                        <m:den>
                          <m:r>
                            <a:rPr lang="es-MX" sz="2400" b="0" i="1" smtClean="0">
                              <a:latin typeface="Cambria Math" panose="02040503050406030204" pitchFamily="18" charset="0"/>
                            </a:rPr>
                            <m:t>10 </m:t>
                          </m:r>
                          <m:f>
                            <m:fPr>
                              <m:ctrlPr>
                                <a:rPr lang="es-MX" sz="2400" b="0" i="1" smtClean="0">
                                  <a:latin typeface="Cambria Math" panose="02040503050406030204" pitchFamily="18" charset="0"/>
                                </a:rPr>
                              </m:ctrlPr>
                            </m:fPr>
                            <m:num>
                              <m:r>
                                <a:rPr lang="es-MX" sz="2400" b="0" i="1" smtClean="0">
                                  <a:latin typeface="Cambria Math" panose="02040503050406030204" pitchFamily="18" charset="0"/>
                                </a:rPr>
                                <m:t>𝑢</m:t>
                              </m:r>
                              <m:r>
                                <a:rPr lang="es-MX" sz="2400" b="0" i="1" smtClean="0">
                                  <a:latin typeface="Cambria Math" panose="02040503050406030204" pitchFamily="18" charset="0"/>
                                </a:rPr>
                                <m:t>$</m:t>
                              </m:r>
                              <m:r>
                                <a:rPr lang="es-MX" sz="2400" b="0" i="1" smtClean="0">
                                  <a:latin typeface="Cambria Math" panose="02040503050406030204" pitchFamily="18" charset="0"/>
                                </a:rPr>
                                <m:t>𝑠</m:t>
                              </m:r>
                            </m:num>
                            <m:den>
                              <m:r>
                                <a:rPr lang="es-MX" sz="2400" b="0" i="1" smtClean="0">
                                  <a:latin typeface="Cambria Math" panose="02040503050406030204" pitchFamily="18" charset="0"/>
                                </a:rPr>
                                <m:t>𝑇𝑜𝑛𝑒𝑙𝑎𝑑𝑎</m:t>
                              </m:r>
                            </m:den>
                          </m:f>
                        </m:den>
                      </m:f>
                      <m:r>
                        <a:rPr lang="es-MX" sz="2400" b="0" i="1" smtClean="0">
                          <a:latin typeface="Cambria Math" panose="02040503050406030204" pitchFamily="18" charset="0"/>
                        </a:rPr>
                        <m:t>=9 </m:t>
                      </m:r>
                      <m:f>
                        <m:fPr>
                          <m:ctrlPr>
                            <a:rPr lang="es-MX" sz="2400" b="0" i="1" smtClean="0">
                              <a:latin typeface="Cambria Math" panose="02040503050406030204" pitchFamily="18" charset="0"/>
                            </a:rPr>
                          </m:ctrlPr>
                        </m:fPr>
                        <m:num>
                          <m:r>
                            <a:rPr lang="es-MX" sz="2400" b="0" i="1" smtClean="0">
                              <a:latin typeface="Cambria Math" panose="02040503050406030204" pitchFamily="18" charset="0"/>
                            </a:rPr>
                            <m:t>𝑇𝑜𝑛𝑒𝑙𝑑𝑎𝑠</m:t>
                          </m:r>
                        </m:num>
                        <m:den>
                          <m:r>
                            <a:rPr lang="es-MX" sz="2400" b="0" i="1" smtClean="0">
                              <a:latin typeface="Cambria Math" panose="02040503050406030204" pitchFamily="18" charset="0"/>
                            </a:rPr>
                            <m:t>𝐵𝑎𝑟𝑟𝑖𝑙</m:t>
                          </m:r>
                        </m:den>
                      </m:f>
                    </m:oMath>
                  </m:oMathPara>
                </a14:m>
                <a:endParaRPr lang="en-US" sz="2400"/>
              </a:p>
              <a:p>
                <a:pPr marL="0" indent="0">
                  <a:buNone/>
                </a:pPr>
                <a:endParaRPr lang="en-US" sz="2400"/>
              </a:p>
              <a:p>
                <a:endParaRPr lang="en-US" sz="2400"/>
              </a:p>
              <a:p>
                <a:pPr marL="0" indent="0">
                  <a:buNone/>
                </a:pPr>
                <a:r>
                  <a:rPr lang="en-US" sz="2400" err="1"/>
                  <a:t>Notemos</a:t>
                </a:r>
                <a:r>
                  <a:rPr lang="en-US" sz="2400"/>
                  <a:t> que el valor de </a:t>
                </a:r>
                <a14:m>
                  <m:oMath xmlns:m="http://schemas.openxmlformats.org/officeDocument/2006/math">
                    <m:sSub>
                      <m:sSubPr>
                        <m:ctrlPr>
                          <a:rPr lang="en-US" sz="2400" i="1" smtClean="0">
                            <a:latin typeface="Cambria Math" panose="02040503050406030204" pitchFamily="18" charset="0"/>
                          </a:rPr>
                        </m:ctrlPr>
                      </m:sSubPr>
                      <m:e>
                        <m:r>
                          <a:rPr lang="es-MX" sz="2400" b="0" i="1" smtClean="0">
                            <a:latin typeface="Cambria Math" panose="02040503050406030204" pitchFamily="18" charset="0"/>
                          </a:rPr>
                          <m:t>𝑄</m:t>
                        </m:r>
                      </m:e>
                      <m:sub>
                        <m:r>
                          <a:rPr lang="es-MX" sz="2400" b="0" i="1" smtClean="0">
                            <a:latin typeface="Cambria Math" panose="02040503050406030204" pitchFamily="18" charset="0"/>
                          </a:rPr>
                          <m:t>1</m:t>
                        </m:r>
                      </m:sub>
                    </m:sSub>
                  </m:oMath>
                </a14:m>
                <a:r>
                  <a:rPr lang="en-US" sz="2400"/>
                  <a:t> </a:t>
                </a:r>
                <a:r>
                  <a:rPr lang="en-US" sz="2400" err="1"/>
                  <a:t>expresado</a:t>
                </a:r>
                <a:r>
                  <a:rPr lang="en-US" sz="2400"/>
                  <a:t> </a:t>
                </a:r>
                <a:r>
                  <a:rPr lang="en-US" sz="2400" err="1"/>
                  <a:t>en</a:t>
                </a:r>
                <a:r>
                  <a:rPr lang="en-US" sz="2400"/>
                  <a:t> </a:t>
                </a:r>
                <a:r>
                  <a:rPr lang="en-US" sz="2400" err="1"/>
                  <a:t>unidades</a:t>
                </a:r>
                <a:r>
                  <a:rPr lang="en-US" sz="2400"/>
                  <a:t> de </a:t>
                </a:r>
                <a14:m>
                  <m:oMath xmlns:m="http://schemas.openxmlformats.org/officeDocument/2006/math">
                    <m:sSub>
                      <m:sSubPr>
                        <m:ctrlPr>
                          <a:rPr lang="en-US" sz="2400" i="1" smtClean="0">
                            <a:latin typeface="Cambria Math" panose="02040503050406030204" pitchFamily="18" charset="0"/>
                          </a:rPr>
                        </m:ctrlPr>
                      </m:sSubPr>
                      <m:e>
                        <m:r>
                          <a:rPr lang="es-MX" sz="2400" b="0" i="1" smtClean="0">
                            <a:latin typeface="Cambria Math" panose="02040503050406030204" pitchFamily="18" charset="0"/>
                          </a:rPr>
                          <m:t>𝐶</m:t>
                        </m:r>
                      </m:e>
                      <m:sub>
                        <m:r>
                          <a:rPr lang="es-MX" sz="2400" b="0" i="1" smtClean="0">
                            <a:latin typeface="Cambria Math" panose="02040503050406030204" pitchFamily="18" charset="0"/>
                          </a:rPr>
                          <m:t>1</m:t>
                        </m:r>
                      </m:sub>
                    </m:sSub>
                  </m:oMath>
                </a14:m>
                <a:r>
                  <a:rPr lang="en-US" sz="2400"/>
                  <a:t> es:</a:t>
                </a:r>
              </a:p>
              <a:p>
                <a:pPr marL="0" indent="0">
                  <a:buNone/>
                </a:pPr>
                <a:endParaRPr lang="en-US" sz="2400"/>
              </a:p>
              <a:p>
                <a:endParaRPr lang="en-US" sz="2400"/>
              </a:p>
              <a:p>
                <a:pPr marL="0" indent="0">
                  <a:buNone/>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𝑄</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 </m:t>
                          </m:r>
                          <m:sSubSup>
                            <m:sSubSupPr>
                              <m:ctrlPr>
                                <a:rPr lang="es-MX" sz="2400" b="0" i="1" smtClean="0">
                                  <a:latin typeface="Cambria Math" panose="02040503050406030204" pitchFamily="18" charset="0"/>
                                </a:rPr>
                              </m:ctrlPr>
                            </m:sSubSupPr>
                            <m:e>
                              <m:r>
                                <a:rPr lang="es-MX" sz="2400" b="0" i="1" smtClean="0">
                                  <a:latin typeface="Cambria Math" panose="02040503050406030204" pitchFamily="18" charset="0"/>
                                </a:rPr>
                                <m:t>𝑃</m:t>
                              </m:r>
                            </m:e>
                            <m:sub>
                              <m:r>
                                <a:rPr lang="es-MX" sz="2400" b="0" i="1" smtClean="0">
                                  <a:latin typeface="Cambria Math" panose="02040503050406030204" pitchFamily="18" charset="0"/>
                                </a:rPr>
                                <m:t>1</m:t>
                              </m:r>
                            </m:sub>
                            <m:sup>
                              <m:r>
                                <a:rPr lang="es-MX" sz="2400" b="0" i="1" smtClean="0">
                                  <a:latin typeface="Cambria Math" panose="02040503050406030204" pitchFamily="18" charset="0"/>
                                </a:rPr>
                                <m:t>𝑄</m:t>
                              </m:r>
                            </m:sup>
                          </m:sSubSup>
                        </m:num>
                        <m:den>
                          <m:sSubSup>
                            <m:sSubSupPr>
                              <m:ctrlPr>
                                <a:rPr lang="en-US" sz="2400" i="1" smtClean="0">
                                  <a:latin typeface="Cambria Math" panose="02040503050406030204" pitchFamily="18" charset="0"/>
                                </a:rPr>
                              </m:ctrlPr>
                            </m:sSubSupPr>
                            <m:e>
                              <m:r>
                                <a:rPr lang="es-MX" sz="2400" b="0" i="1" smtClean="0">
                                  <a:latin typeface="Cambria Math" panose="02040503050406030204" pitchFamily="18" charset="0"/>
                                </a:rPr>
                                <m:t>𝑃</m:t>
                              </m:r>
                            </m:e>
                            <m:sub>
                              <m:r>
                                <a:rPr lang="es-MX" sz="2400" b="0" i="1" smtClean="0">
                                  <a:latin typeface="Cambria Math" panose="02040503050406030204" pitchFamily="18" charset="0"/>
                                </a:rPr>
                                <m:t>1</m:t>
                              </m:r>
                            </m:sub>
                            <m:sup>
                              <m:r>
                                <a:rPr lang="es-MX" sz="2400" b="0" i="1" smtClean="0">
                                  <a:latin typeface="Cambria Math" panose="02040503050406030204" pitchFamily="18" charset="0"/>
                                </a:rPr>
                                <m:t>𝐶</m:t>
                              </m:r>
                            </m:sup>
                          </m:sSubSup>
                        </m:den>
                      </m:f>
                    </m:oMath>
                  </m:oMathPara>
                </a14:m>
                <a:endParaRPr lang="en-US" sz="2400"/>
              </a:p>
            </p:txBody>
          </p:sp>
        </mc:Choice>
        <mc:Fallback xmlns="">
          <p:sp>
            <p:nvSpPr>
              <p:cNvPr id="3" name="Content Placeholder 2">
                <a:extLst>
                  <a:ext uri="{FF2B5EF4-FFF2-40B4-BE49-F238E27FC236}">
                    <a16:creationId xmlns:a16="http://schemas.microsoft.com/office/drawing/2014/main" id="{A1381958-E0A7-417A-870E-194FCD83986B}"/>
                  </a:ext>
                </a:extLst>
              </p:cNvPr>
              <p:cNvSpPr>
                <a:spLocks noGrp="1" noRot="1" noChangeAspect="1" noMove="1" noResize="1" noEditPoints="1" noAdjustHandles="1" noChangeArrowheads="1" noChangeShapeType="1" noTextEdit="1"/>
              </p:cNvSpPr>
              <p:nvPr>
                <p:ph idx="1"/>
              </p:nvPr>
            </p:nvSpPr>
            <p:spPr>
              <a:xfrm>
                <a:off x="626165" y="0"/>
                <a:ext cx="10515600" cy="6858000"/>
              </a:xfrm>
              <a:blipFill>
                <a:blip r:embed="rId2"/>
                <a:stretch>
                  <a:fillRect l="-928"/>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CD0293C9-9650-4A8B-94E7-9529C98D0E6F}"/>
              </a:ext>
            </a:extLst>
          </p:cNvPr>
          <p:cNvSpPr/>
          <p:nvPr/>
        </p:nvSpPr>
        <p:spPr>
          <a:xfrm>
            <a:off x="3152144" y="2194775"/>
            <a:ext cx="5448517" cy="2098930"/>
          </a:xfrm>
          <a:prstGeom prst="roundRect">
            <a:avLst/>
          </a:prstGeom>
          <a:solidFill>
            <a:srgbClr val="870F6D">
              <a:alpha val="16000"/>
            </a:srgbClr>
          </a:solid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7BA90444-66E7-4EE3-BDB2-96C7E3DC4B24}"/>
              </a:ext>
            </a:extLst>
          </p:cNvPr>
          <p:cNvCxnSpPr/>
          <p:nvPr/>
        </p:nvCxnSpPr>
        <p:spPr>
          <a:xfrm flipV="1">
            <a:off x="5274365" y="2597426"/>
            <a:ext cx="821635"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4B103D3-0C46-4CB7-BFA4-80D8FF6E8D52}"/>
              </a:ext>
            </a:extLst>
          </p:cNvPr>
          <p:cNvCxnSpPr/>
          <p:nvPr/>
        </p:nvCxnSpPr>
        <p:spPr>
          <a:xfrm flipV="1">
            <a:off x="5141843" y="3293165"/>
            <a:ext cx="821635" cy="30480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8" name="Slide Number Placeholder 7">
            <a:extLst>
              <a:ext uri="{FF2B5EF4-FFF2-40B4-BE49-F238E27FC236}">
                <a16:creationId xmlns:a16="http://schemas.microsoft.com/office/drawing/2014/main" id="{4D469D21-7AA6-4F28-9FF1-4F8E56614888}"/>
              </a:ext>
            </a:extLst>
          </p:cNvPr>
          <p:cNvSpPr>
            <a:spLocks noGrp="1"/>
          </p:cNvSpPr>
          <p:nvPr>
            <p:ph type="sldNum" sz="quarter" idx="12"/>
          </p:nvPr>
        </p:nvSpPr>
        <p:spPr/>
        <p:txBody>
          <a:bodyPr/>
          <a:lstStyle/>
          <a:p>
            <a:fld id="{257AB861-08A6-4431-B58F-64BEFFDF70ED}" type="slidenum">
              <a:rPr lang="en-US" smtClean="0"/>
              <a:t>52</a:t>
            </a:fld>
            <a:endParaRPr lang="en-US"/>
          </a:p>
        </p:txBody>
      </p:sp>
    </p:spTree>
    <p:extLst>
      <p:ext uri="{BB962C8B-B14F-4D97-AF65-F5344CB8AC3E}">
        <p14:creationId xmlns:p14="http://schemas.microsoft.com/office/powerpoint/2010/main" val="15200877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456CF63-A49F-43BD-95C9-1B788C9CDEB9}"/>
                  </a:ext>
                </a:extLst>
              </p:cNvPr>
              <p:cNvSpPr>
                <a:spLocks noGrp="1"/>
              </p:cNvSpPr>
              <p:nvPr>
                <p:ph idx="1"/>
              </p:nvPr>
            </p:nvSpPr>
            <p:spPr>
              <a:xfrm>
                <a:off x="334617" y="394390"/>
                <a:ext cx="10515600" cy="6006409"/>
              </a:xfrm>
            </p:spPr>
            <p:txBody>
              <a:bodyPr/>
              <a:lstStyle/>
              <a:p>
                <a:pPr marL="0" indent="0">
                  <a:buNone/>
                </a:pPr>
                <a:r>
                  <a:rPr lang="es-MX"/>
                  <a:t>Restricción Presupuestaria del Período 1:</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MX" b="0" i="1" smtClean="0">
                              <a:latin typeface="Cambria Math" panose="02040503050406030204" pitchFamily="18" charset="0"/>
                            </a:rPr>
                            <m:t>𝐶</m:t>
                          </m:r>
                        </m:e>
                        <m:sub>
                          <m:r>
                            <a:rPr lang="es-MX" b="0" i="1" smtClean="0">
                              <a:latin typeface="Cambria Math" panose="02040503050406030204" pitchFamily="18" charset="0"/>
                            </a:rPr>
                            <m:t>1</m:t>
                          </m:r>
                        </m:sub>
                      </m:sSub>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𝐵</m:t>
                          </m:r>
                        </m:e>
                        <m:sub>
                          <m:r>
                            <a:rPr lang="es-MX" b="0" i="1" smtClean="0">
                              <a:latin typeface="Cambria Math" panose="02040503050406030204" pitchFamily="18" charset="0"/>
                            </a:rPr>
                            <m:t>1</m:t>
                          </m:r>
                        </m:sub>
                        <m:sup>
                          <m:r>
                            <a:rPr lang="es-MX" b="0" i="1" smtClean="0">
                              <a:latin typeface="Cambria Math" panose="02040503050406030204" pitchFamily="18" charset="0"/>
                            </a:rPr>
                            <m:t>∗</m:t>
                          </m:r>
                        </m:sup>
                      </m:sSubSup>
                      <m:r>
                        <a:rPr lang="es-MX" b="0" i="1" smtClean="0">
                          <a:latin typeface="Cambria Math" panose="02040503050406030204" pitchFamily="18" charset="0"/>
                        </a:rPr>
                        <m:t>−</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𝐵</m:t>
                          </m:r>
                        </m:e>
                        <m:sub>
                          <m:r>
                            <a:rPr lang="es-MX" b="0" i="1" smtClean="0">
                              <a:latin typeface="Cambria Math" panose="02040503050406030204" pitchFamily="18" charset="0"/>
                            </a:rPr>
                            <m:t>0</m:t>
                          </m:r>
                        </m:sub>
                        <m:sup>
                          <m:r>
                            <a:rPr lang="es-MX" b="0" i="1" smtClean="0">
                              <a:latin typeface="Cambria Math" panose="02040503050406030204" pitchFamily="18" charset="0"/>
                            </a:rPr>
                            <m:t>∗</m:t>
                          </m:r>
                        </m:sup>
                      </m:sSubSup>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𝑟</m:t>
                          </m:r>
                        </m:e>
                        <m:sub>
                          <m:r>
                            <a:rPr lang="es-MX" b="0" i="1" smtClean="0">
                              <a:latin typeface="Cambria Math" panose="02040503050406030204" pitchFamily="18" charset="0"/>
                            </a:rPr>
                            <m:t>0</m:t>
                          </m:r>
                        </m:sub>
                      </m:sSub>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𝐵</m:t>
                          </m:r>
                        </m:e>
                        <m:sub>
                          <m:r>
                            <a:rPr lang="es-MX" b="0" i="1" smtClean="0">
                              <a:latin typeface="Cambria Math" panose="02040503050406030204" pitchFamily="18" charset="0"/>
                            </a:rPr>
                            <m:t>0</m:t>
                          </m:r>
                        </m:sub>
                        <m:sup>
                          <m:r>
                            <a:rPr lang="es-MX" b="0" i="1" smtClean="0">
                              <a:latin typeface="Cambria Math" panose="02040503050406030204" pitchFamily="18" charset="0"/>
                            </a:rPr>
                            <m:t>∗</m:t>
                          </m:r>
                        </m:sup>
                      </m:sSubSup>
                      <m:r>
                        <a:rPr lang="es-MX" b="0" i="1" smtClean="0">
                          <a:latin typeface="Cambria Math" panose="02040503050406030204" pitchFamily="18" charset="0"/>
                        </a:rPr>
                        <m:t>+</m:t>
                      </m:r>
                      <m:f>
                        <m:fPr>
                          <m:ctrlPr>
                            <a:rPr lang="es-MX" b="0" i="1" smtClean="0">
                              <a:latin typeface="Cambria Math" panose="02040503050406030204" pitchFamily="18" charset="0"/>
                            </a:rPr>
                          </m:ctrlPr>
                        </m:fPr>
                        <m:num>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𝑃</m:t>
                              </m:r>
                            </m:e>
                            <m:sub>
                              <m:r>
                                <a:rPr lang="es-MX" b="0" i="1" smtClean="0">
                                  <a:latin typeface="Cambria Math" panose="02040503050406030204" pitchFamily="18" charset="0"/>
                                </a:rPr>
                                <m:t>1</m:t>
                              </m:r>
                            </m:sub>
                            <m:sup>
                              <m:r>
                                <a:rPr lang="es-MX" b="0" i="1" smtClean="0">
                                  <a:latin typeface="Cambria Math" panose="02040503050406030204" pitchFamily="18" charset="0"/>
                                </a:rPr>
                                <m:t>𝑄</m:t>
                              </m:r>
                            </m:sup>
                          </m:sSubSup>
                        </m:num>
                        <m:den>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𝑃</m:t>
                              </m:r>
                            </m:e>
                            <m:sub>
                              <m:r>
                                <a:rPr lang="es-MX" b="0" i="1" smtClean="0">
                                  <a:latin typeface="Cambria Math" panose="02040503050406030204" pitchFamily="18" charset="0"/>
                                </a:rPr>
                                <m:t>1</m:t>
                              </m:r>
                            </m:sub>
                            <m:sup>
                              <m:r>
                                <a:rPr lang="es-MX" b="0" i="1" smtClean="0">
                                  <a:latin typeface="Cambria Math" panose="02040503050406030204" pitchFamily="18" charset="0"/>
                                </a:rPr>
                                <m:t>𝐶</m:t>
                              </m:r>
                            </m:sup>
                          </m:sSubSup>
                        </m:den>
                      </m:f>
                      <m:sSub>
                        <m:sSubPr>
                          <m:ctrlPr>
                            <a:rPr lang="es-MX" b="0" i="1" smtClean="0">
                              <a:latin typeface="Cambria Math" panose="02040503050406030204" pitchFamily="18" charset="0"/>
                            </a:rPr>
                          </m:ctrlPr>
                        </m:sSubPr>
                        <m:e>
                          <m:r>
                            <a:rPr lang="es-MX" b="0" i="1" smtClean="0">
                              <a:latin typeface="Cambria Math" panose="02040503050406030204" pitchFamily="18" charset="0"/>
                            </a:rPr>
                            <m:t>𝑄</m:t>
                          </m:r>
                        </m:e>
                        <m:sub>
                          <m:r>
                            <a:rPr lang="es-MX" b="0" i="1" smtClean="0">
                              <a:latin typeface="Cambria Math" panose="02040503050406030204" pitchFamily="18" charset="0"/>
                            </a:rPr>
                            <m:t>1</m:t>
                          </m:r>
                        </m:sub>
                      </m:sSub>
                    </m:oMath>
                  </m:oMathPara>
                </a14:m>
                <a:endParaRPr lang="en-US"/>
              </a:p>
              <a:p>
                <a:endParaRPr lang="en-US"/>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s-MX" i="1">
                              <a:latin typeface="Cambria Math" panose="02040503050406030204" pitchFamily="18" charset="0"/>
                            </a:rPr>
                            <m:t>𝐶</m:t>
                          </m:r>
                        </m:e>
                        <m:sub>
                          <m:r>
                            <a:rPr lang="es-MX" i="1">
                              <a:latin typeface="Cambria Math" panose="02040503050406030204" pitchFamily="18" charset="0"/>
                            </a:rPr>
                            <m:t>1</m:t>
                          </m:r>
                        </m:sub>
                      </m:sSub>
                      <m:r>
                        <a:rPr lang="es-MX" i="1">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𝐵</m:t>
                          </m:r>
                        </m:e>
                        <m:sub>
                          <m:r>
                            <a:rPr lang="es-MX" i="1">
                              <a:latin typeface="Cambria Math" panose="02040503050406030204" pitchFamily="18" charset="0"/>
                            </a:rPr>
                            <m:t>1</m:t>
                          </m:r>
                        </m:sub>
                        <m:sup>
                          <m:r>
                            <a:rPr lang="es-MX" i="1">
                              <a:latin typeface="Cambria Math" panose="02040503050406030204" pitchFamily="18" charset="0"/>
                            </a:rPr>
                            <m:t>∗</m:t>
                          </m:r>
                        </m:sup>
                      </m:sSubSup>
                      <m:r>
                        <a:rPr lang="es-MX" i="1">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𝐵</m:t>
                          </m:r>
                        </m:e>
                        <m:sub>
                          <m:r>
                            <a:rPr lang="es-MX" i="1">
                              <a:latin typeface="Cambria Math" panose="02040503050406030204" pitchFamily="18" charset="0"/>
                            </a:rPr>
                            <m:t>0</m:t>
                          </m:r>
                        </m:sub>
                        <m:sup>
                          <m:r>
                            <a:rPr lang="es-MX" i="1">
                              <a:latin typeface="Cambria Math" panose="02040503050406030204" pitchFamily="18" charset="0"/>
                            </a:rPr>
                            <m:t>∗</m:t>
                          </m:r>
                        </m:sup>
                      </m:sSubSup>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𝑟</m:t>
                          </m:r>
                        </m:e>
                        <m:sub>
                          <m:r>
                            <a:rPr lang="es-MX" i="1">
                              <a:latin typeface="Cambria Math" panose="02040503050406030204" pitchFamily="18" charset="0"/>
                            </a:rPr>
                            <m:t>0</m:t>
                          </m:r>
                        </m:sub>
                      </m:sSub>
                      <m:sSubSup>
                        <m:sSubSupPr>
                          <m:ctrlPr>
                            <a:rPr lang="es-MX" i="1">
                              <a:latin typeface="Cambria Math" panose="02040503050406030204" pitchFamily="18" charset="0"/>
                            </a:rPr>
                          </m:ctrlPr>
                        </m:sSubSupPr>
                        <m:e>
                          <m:r>
                            <a:rPr lang="es-MX" i="1">
                              <a:latin typeface="Cambria Math" panose="02040503050406030204" pitchFamily="18" charset="0"/>
                            </a:rPr>
                            <m:t>𝐵</m:t>
                          </m:r>
                        </m:e>
                        <m:sub>
                          <m:r>
                            <a:rPr lang="es-MX" i="1">
                              <a:latin typeface="Cambria Math" panose="02040503050406030204" pitchFamily="18" charset="0"/>
                            </a:rPr>
                            <m:t>0</m:t>
                          </m:r>
                        </m:sub>
                        <m:sup>
                          <m:r>
                            <a:rPr lang="es-MX" i="1">
                              <a:latin typeface="Cambria Math" panose="02040503050406030204" pitchFamily="18" charset="0"/>
                            </a:rPr>
                            <m:t>∗</m:t>
                          </m:r>
                        </m:sup>
                      </m:sSubSup>
                      <m:r>
                        <a:rPr lang="es-MX" i="1">
                          <a:latin typeface="Cambria Math" panose="02040503050406030204" pitchFamily="18" charset="0"/>
                        </a:rPr>
                        <m:t>+</m:t>
                      </m:r>
                      <m:sSub>
                        <m:sSubPr>
                          <m:ctrlPr>
                            <a:rPr lang="es-MX" i="1" smtClean="0">
                              <a:latin typeface="Cambria Math" panose="02040503050406030204" pitchFamily="18" charset="0"/>
                            </a:rPr>
                          </m:ctrlPr>
                        </m:sSubPr>
                        <m:e>
                          <m:r>
                            <a:rPr lang="es-MX" b="0" i="1" smtClean="0">
                              <a:latin typeface="Cambria Math" panose="02040503050406030204" pitchFamily="18" charset="0"/>
                            </a:rPr>
                            <m:t>𝑇𝑇</m:t>
                          </m:r>
                        </m:e>
                        <m:sub>
                          <m:r>
                            <a:rPr lang="es-MX" b="0" i="1" smtClean="0">
                              <a:latin typeface="Cambria Math" panose="02040503050406030204" pitchFamily="18" charset="0"/>
                            </a:rPr>
                            <m:t>1</m:t>
                          </m:r>
                        </m:sub>
                      </m:sSub>
                      <m:sSub>
                        <m:sSubPr>
                          <m:ctrlPr>
                            <a:rPr lang="es-MX" i="1">
                              <a:latin typeface="Cambria Math" panose="02040503050406030204" pitchFamily="18" charset="0"/>
                            </a:rPr>
                          </m:ctrlPr>
                        </m:sSubPr>
                        <m:e>
                          <m:r>
                            <a:rPr lang="es-MX" i="1">
                              <a:latin typeface="Cambria Math" panose="02040503050406030204" pitchFamily="18" charset="0"/>
                            </a:rPr>
                            <m:t>𝑄</m:t>
                          </m:r>
                        </m:e>
                        <m:sub>
                          <m:r>
                            <a:rPr lang="es-MX" i="1">
                              <a:latin typeface="Cambria Math" panose="02040503050406030204" pitchFamily="18" charset="0"/>
                            </a:rPr>
                            <m:t>1</m:t>
                          </m:r>
                        </m:sub>
                      </m:sSub>
                      <m:r>
                        <a:rPr lang="es-MX" b="0" i="1" smtClean="0">
                          <a:latin typeface="Cambria Math" panose="02040503050406030204" pitchFamily="18" charset="0"/>
                        </a:rPr>
                        <m:t>      (17)</m:t>
                      </m:r>
                    </m:oMath>
                  </m:oMathPara>
                </a14:m>
                <a:endParaRPr lang="en-US"/>
              </a:p>
              <a:p>
                <a:endParaRPr lang="en-US"/>
              </a:p>
              <a:p>
                <a:pPr marL="0" indent="0">
                  <a:buNone/>
                </a:pPr>
                <a:r>
                  <a:rPr lang="en-US" err="1"/>
                  <a:t>Restricción</a:t>
                </a:r>
                <a:r>
                  <a:rPr lang="en-US"/>
                  <a:t> </a:t>
                </a:r>
                <a:r>
                  <a:rPr lang="en-US" err="1"/>
                  <a:t>Presupuestaria</a:t>
                </a:r>
                <a:r>
                  <a:rPr lang="en-US"/>
                  <a:t> del </a:t>
                </a:r>
                <a:r>
                  <a:rPr lang="en-US" err="1"/>
                  <a:t>Período</a:t>
                </a:r>
                <a:r>
                  <a:rPr lang="en-US"/>
                  <a:t> 2:</a:t>
                </a:r>
              </a:p>
              <a:p>
                <a:endParaRPr lang="en-US"/>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s-MX" i="1">
                              <a:latin typeface="Cambria Math" panose="02040503050406030204" pitchFamily="18" charset="0"/>
                            </a:rPr>
                            <m:t>𝐶</m:t>
                          </m:r>
                        </m:e>
                        <m:sub>
                          <m:r>
                            <a:rPr lang="es-MX" i="1">
                              <a:latin typeface="Cambria Math" panose="02040503050406030204" pitchFamily="18" charset="0"/>
                            </a:rPr>
                            <m:t>2</m:t>
                          </m:r>
                        </m:sub>
                      </m:sSub>
                      <m:r>
                        <a:rPr lang="es-MX" i="1">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𝐵</m:t>
                          </m:r>
                        </m:e>
                        <m:sub>
                          <m:r>
                            <a:rPr lang="es-MX" i="1">
                              <a:latin typeface="Cambria Math" panose="02040503050406030204" pitchFamily="18" charset="0"/>
                            </a:rPr>
                            <m:t>2</m:t>
                          </m:r>
                        </m:sub>
                        <m:sup>
                          <m:r>
                            <a:rPr lang="es-MX" i="1">
                              <a:latin typeface="Cambria Math" panose="02040503050406030204" pitchFamily="18" charset="0"/>
                            </a:rPr>
                            <m:t>∗</m:t>
                          </m:r>
                        </m:sup>
                      </m:sSubSup>
                      <m:r>
                        <a:rPr lang="es-MX" i="1">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𝐵</m:t>
                          </m:r>
                        </m:e>
                        <m:sub>
                          <m:r>
                            <a:rPr lang="es-MX" i="1">
                              <a:latin typeface="Cambria Math" panose="02040503050406030204" pitchFamily="18" charset="0"/>
                            </a:rPr>
                            <m:t>1</m:t>
                          </m:r>
                        </m:sub>
                        <m:sup>
                          <m:r>
                            <a:rPr lang="es-MX" i="1">
                              <a:latin typeface="Cambria Math" panose="02040503050406030204" pitchFamily="18" charset="0"/>
                            </a:rPr>
                            <m:t>∗</m:t>
                          </m:r>
                        </m:sup>
                      </m:sSubSup>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𝑟</m:t>
                          </m:r>
                        </m:e>
                        <m:sub>
                          <m:r>
                            <a:rPr lang="es-MX" i="1">
                              <a:latin typeface="Cambria Math" panose="02040503050406030204" pitchFamily="18" charset="0"/>
                            </a:rPr>
                            <m:t>1</m:t>
                          </m:r>
                        </m:sub>
                      </m:sSub>
                      <m:sSubSup>
                        <m:sSubSupPr>
                          <m:ctrlPr>
                            <a:rPr lang="es-MX" i="1">
                              <a:latin typeface="Cambria Math" panose="02040503050406030204" pitchFamily="18" charset="0"/>
                            </a:rPr>
                          </m:ctrlPr>
                        </m:sSubSupPr>
                        <m:e>
                          <m:r>
                            <a:rPr lang="es-MX" i="1">
                              <a:latin typeface="Cambria Math" panose="02040503050406030204" pitchFamily="18" charset="0"/>
                            </a:rPr>
                            <m:t>𝐵</m:t>
                          </m:r>
                        </m:e>
                        <m:sub>
                          <m:r>
                            <a:rPr lang="es-MX" i="1">
                              <a:latin typeface="Cambria Math" panose="02040503050406030204" pitchFamily="18" charset="0"/>
                            </a:rPr>
                            <m:t>1</m:t>
                          </m:r>
                        </m:sub>
                        <m:sup>
                          <m:r>
                            <a:rPr lang="es-MX" i="1">
                              <a:latin typeface="Cambria Math" panose="02040503050406030204" pitchFamily="18" charset="0"/>
                            </a:rPr>
                            <m:t>∗</m:t>
                          </m:r>
                        </m:sup>
                      </m:sSubSup>
                      <m:r>
                        <a:rPr lang="es-MX" i="1">
                          <a:latin typeface="Cambria Math" panose="02040503050406030204" pitchFamily="18" charset="0"/>
                        </a:rPr>
                        <m:t>+</m:t>
                      </m:r>
                      <m:f>
                        <m:fPr>
                          <m:ctrlPr>
                            <a:rPr lang="es-MX" i="1" smtClean="0">
                              <a:latin typeface="Cambria Math" panose="02040503050406030204" pitchFamily="18" charset="0"/>
                            </a:rPr>
                          </m:ctrlPr>
                        </m:fPr>
                        <m:num>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𝑃</m:t>
                              </m:r>
                            </m:e>
                            <m:sub>
                              <m:r>
                                <a:rPr lang="es-MX" b="0" i="1" smtClean="0">
                                  <a:latin typeface="Cambria Math" panose="02040503050406030204" pitchFamily="18" charset="0"/>
                                </a:rPr>
                                <m:t>2</m:t>
                              </m:r>
                            </m:sub>
                            <m:sup>
                              <m:r>
                                <a:rPr lang="es-MX" b="0" i="1" smtClean="0">
                                  <a:latin typeface="Cambria Math" panose="02040503050406030204" pitchFamily="18" charset="0"/>
                                </a:rPr>
                                <m:t>𝑄</m:t>
                              </m:r>
                            </m:sup>
                          </m:sSubSup>
                        </m:num>
                        <m:den>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𝑃</m:t>
                              </m:r>
                            </m:e>
                            <m:sub>
                              <m:r>
                                <a:rPr lang="es-MX" b="0" i="1" smtClean="0">
                                  <a:latin typeface="Cambria Math" panose="02040503050406030204" pitchFamily="18" charset="0"/>
                                </a:rPr>
                                <m:t>2</m:t>
                              </m:r>
                            </m:sub>
                            <m:sup>
                              <m:r>
                                <a:rPr lang="es-MX" b="0" i="1" smtClean="0">
                                  <a:latin typeface="Cambria Math" panose="02040503050406030204" pitchFamily="18" charset="0"/>
                                </a:rPr>
                                <m:t>𝐶</m:t>
                              </m:r>
                            </m:sup>
                          </m:sSubSup>
                        </m:den>
                      </m:f>
                      <m:sSub>
                        <m:sSubPr>
                          <m:ctrlPr>
                            <a:rPr lang="es-MX" i="1">
                              <a:latin typeface="Cambria Math" panose="02040503050406030204" pitchFamily="18" charset="0"/>
                            </a:rPr>
                          </m:ctrlPr>
                        </m:sSubPr>
                        <m:e>
                          <m:r>
                            <a:rPr lang="es-MX" i="1">
                              <a:latin typeface="Cambria Math" panose="02040503050406030204" pitchFamily="18" charset="0"/>
                            </a:rPr>
                            <m:t>𝑄</m:t>
                          </m:r>
                        </m:e>
                        <m:sub>
                          <m:r>
                            <a:rPr lang="es-MX" i="1">
                              <a:latin typeface="Cambria Math" panose="02040503050406030204" pitchFamily="18" charset="0"/>
                            </a:rPr>
                            <m:t>2</m:t>
                          </m:r>
                        </m:sub>
                      </m:sSub>
                    </m:oMath>
                  </m:oMathPara>
                </a14:m>
                <a:endParaRPr lang="en-US"/>
              </a:p>
              <a:p>
                <a:endParaRPr lang="en-US"/>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s-MX" i="1">
                              <a:latin typeface="Cambria Math" panose="02040503050406030204" pitchFamily="18" charset="0"/>
                            </a:rPr>
                            <m:t>𝐶</m:t>
                          </m:r>
                        </m:e>
                        <m:sub>
                          <m:r>
                            <a:rPr lang="es-MX" b="0" i="1" smtClean="0">
                              <a:latin typeface="Cambria Math" panose="02040503050406030204" pitchFamily="18" charset="0"/>
                            </a:rPr>
                            <m:t>2</m:t>
                          </m:r>
                        </m:sub>
                      </m:sSub>
                      <m:r>
                        <a:rPr lang="es-MX" i="1">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𝐵</m:t>
                          </m:r>
                        </m:e>
                        <m:sub>
                          <m:r>
                            <a:rPr lang="es-MX" b="0" i="1" smtClean="0">
                              <a:latin typeface="Cambria Math" panose="02040503050406030204" pitchFamily="18" charset="0"/>
                            </a:rPr>
                            <m:t>2</m:t>
                          </m:r>
                        </m:sub>
                        <m:sup>
                          <m:r>
                            <a:rPr lang="es-MX" i="1">
                              <a:latin typeface="Cambria Math" panose="02040503050406030204" pitchFamily="18" charset="0"/>
                            </a:rPr>
                            <m:t>∗</m:t>
                          </m:r>
                        </m:sup>
                      </m:sSubSup>
                      <m:r>
                        <a:rPr lang="es-MX" i="1">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𝐵</m:t>
                          </m:r>
                        </m:e>
                        <m:sub>
                          <m:r>
                            <a:rPr lang="es-MX" b="0" i="1" smtClean="0">
                              <a:latin typeface="Cambria Math" panose="02040503050406030204" pitchFamily="18" charset="0"/>
                            </a:rPr>
                            <m:t>1</m:t>
                          </m:r>
                        </m:sub>
                        <m:sup>
                          <m:r>
                            <a:rPr lang="es-MX" i="1">
                              <a:latin typeface="Cambria Math" panose="02040503050406030204" pitchFamily="18" charset="0"/>
                            </a:rPr>
                            <m:t>∗</m:t>
                          </m:r>
                        </m:sup>
                      </m:sSubSup>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𝑟</m:t>
                          </m:r>
                        </m:e>
                        <m:sub>
                          <m:r>
                            <a:rPr lang="es-MX" b="0" i="1" smtClean="0">
                              <a:latin typeface="Cambria Math" panose="02040503050406030204" pitchFamily="18" charset="0"/>
                            </a:rPr>
                            <m:t>1</m:t>
                          </m:r>
                        </m:sub>
                      </m:sSub>
                      <m:sSubSup>
                        <m:sSubSupPr>
                          <m:ctrlPr>
                            <a:rPr lang="es-MX" i="1">
                              <a:latin typeface="Cambria Math" panose="02040503050406030204" pitchFamily="18" charset="0"/>
                            </a:rPr>
                          </m:ctrlPr>
                        </m:sSubSupPr>
                        <m:e>
                          <m:r>
                            <a:rPr lang="es-MX" i="1">
                              <a:latin typeface="Cambria Math" panose="02040503050406030204" pitchFamily="18" charset="0"/>
                            </a:rPr>
                            <m:t>𝐵</m:t>
                          </m:r>
                        </m:e>
                        <m:sub>
                          <m:r>
                            <a:rPr lang="es-MX" b="0" i="1" smtClean="0">
                              <a:latin typeface="Cambria Math" panose="02040503050406030204" pitchFamily="18" charset="0"/>
                            </a:rPr>
                            <m:t>1</m:t>
                          </m:r>
                        </m:sub>
                        <m:sup>
                          <m:r>
                            <a:rPr lang="es-MX" i="1">
                              <a:latin typeface="Cambria Math" panose="02040503050406030204" pitchFamily="18" charset="0"/>
                            </a:rPr>
                            <m:t>∗</m:t>
                          </m:r>
                        </m:sup>
                      </m:sSubSup>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𝑇𝑇</m:t>
                          </m:r>
                        </m:e>
                        <m:sub>
                          <m:r>
                            <a:rPr lang="es-MX" b="0" i="1" smtClean="0">
                              <a:latin typeface="Cambria Math" panose="02040503050406030204" pitchFamily="18" charset="0"/>
                            </a:rPr>
                            <m:t>2</m:t>
                          </m:r>
                        </m:sub>
                      </m:sSub>
                      <m:sSub>
                        <m:sSubPr>
                          <m:ctrlPr>
                            <a:rPr lang="es-MX" i="1">
                              <a:latin typeface="Cambria Math" panose="02040503050406030204" pitchFamily="18" charset="0"/>
                            </a:rPr>
                          </m:ctrlPr>
                        </m:sSubPr>
                        <m:e>
                          <m:r>
                            <a:rPr lang="es-MX" i="1">
                              <a:latin typeface="Cambria Math" panose="02040503050406030204" pitchFamily="18" charset="0"/>
                            </a:rPr>
                            <m:t>𝑄</m:t>
                          </m:r>
                        </m:e>
                        <m:sub>
                          <m:r>
                            <a:rPr lang="es-MX" b="0" i="1" smtClean="0">
                              <a:latin typeface="Cambria Math" panose="02040503050406030204" pitchFamily="18" charset="0"/>
                            </a:rPr>
                            <m:t>2</m:t>
                          </m:r>
                        </m:sub>
                      </m:sSub>
                      <m:r>
                        <a:rPr lang="es-MX" b="0" i="1" smtClean="0">
                          <a:latin typeface="Cambria Math" panose="02040503050406030204" pitchFamily="18" charset="0"/>
                        </a:rPr>
                        <m:t>       (18)</m:t>
                      </m:r>
                    </m:oMath>
                  </m:oMathPara>
                </a14:m>
                <a:endParaRPr lang="en-US"/>
              </a:p>
              <a:p>
                <a:endParaRPr lang="en-US"/>
              </a:p>
            </p:txBody>
          </p:sp>
        </mc:Choice>
        <mc:Fallback xmlns="">
          <p:sp>
            <p:nvSpPr>
              <p:cNvPr id="3" name="Content Placeholder 2">
                <a:extLst>
                  <a:ext uri="{FF2B5EF4-FFF2-40B4-BE49-F238E27FC236}">
                    <a16:creationId xmlns:a16="http://schemas.microsoft.com/office/drawing/2014/main" id="{3456CF63-A49F-43BD-95C9-1B788C9CDEB9}"/>
                  </a:ext>
                </a:extLst>
              </p:cNvPr>
              <p:cNvSpPr>
                <a:spLocks noGrp="1" noRot="1" noChangeAspect="1" noMove="1" noResize="1" noEditPoints="1" noAdjustHandles="1" noChangeArrowheads="1" noChangeShapeType="1" noTextEdit="1"/>
              </p:cNvSpPr>
              <p:nvPr>
                <p:ph idx="1"/>
              </p:nvPr>
            </p:nvSpPr>
            <p:spPr>
              <a:xfrm>
                <a:off x="334617" y="394390"/>
                <a:ext cx="10515600" cy="6006409"/>
              </a:xfrm>
              <a:blipFill>
                <a:blip r:embed="rId2"/>
                <a:stretch>
                  <a:fillRect l="-1217" t="-1726"/>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F58EFCD6-BBC0-40C3-85D3-304219A4D674}"/>
              </a:ext>
            </a:extLst>
          </p:cNvPr>
          <p:cNvSpPr/>
          <p:nvPr/>
        </p:nvSpPr>
        <p:spPr>
          <a:xfrm>
            <a:off x="2329910" y="2022074"/>
            <a:ext cx="5144316" cy="861391"/>
          </a:xfrm>
          <a:prstGeom prst="roundRect">
            <a:avLst/>
          </a:prstGeom>
          <a:no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967FF92-A760-44D9-AA37-506527E54FA6}"/>
              </a:ext>
            </a:extLst>
          </p:cNvPr>
          <p:cNvSpPr/>
          <p:nvPr/>
        </p:nvSpPr>
        <p:spPr>
          <a:xfrm>
            <a:off x="2329910" y="5394752"/>
            <a:ext cx="5144316" cy="861391"/>
          </a:xfrm>
          <a:prstGeom prst="roundRect">
            <a:avLst/>
          </a:prstGeom>
          <a:no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DA6AA37-0797-4702-B763-C382AAFFC24A}"/>
              </a:ext>
            </a:extLst>
          </p:cNvPr>
          <p:cNvSpPr/>
          <p:nvPr/>
        </p:nvSpPr>
        <p:spPr>
          <a:xfrm>
            <a:off x="8401878" y="768627"/>
            <a:ext cx="3578087" cy="10734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Notar: Los Activos Financieros Externos están medidos en unidades de bienes de Consumo C</a:t>
            </a:r>
            <a:endParaRPr lang="en-US"/>
          </a:p>
        </p:txBody>
      </p:sp>
      <p:sp>
        <p:nvSpPr>
          <p:cNvPr id="7" name="Slide Number Placeholder 6">
            <a:extLst>
              <a:ext uri="{FF2B5EF4-FFF2-40B4-BE49-F238E27FC236}">
                <a16:creationId xmlns:a16="http://schemas.microsoft.com/office/drawing/2014/main" id="{945D4836-C0B2-4B28-9A54-8C0356F9FF08}"/>
              </a:ext>
            </a:extLst>
          </p:cNvPr>
          <p:cNvSpPr>
            <a:spLocks noGrp="1"/>
          </p:cNvSpPr>
          <p:nvPr>
            <p:ph type="sldNum" sz="quarter" idx="12"/>
          </p:nvPr>
        </p:nvSpPr>
        <p:spPr/>
        <p:txBody>
          <a:bodyPr/>
          <a:lstStyle/>
          <a:p>
            <a:fld id="{257AB861-08A6-4431-B58F-64BEFFDF70ED}" type="slidenum">
              <a:rPr lang="en-US" smtClean="0"/>
              <a:t>53</a:t>
            </a:fld>
            <a:endParaRPr lang="en-US"/>
          </a:p>
        </p:txBody>
      </p:sp>
    </p:spTree>
    <p:extLst>
      <p:ext uri="{BB962C8B-B14F-4D97-AF65-F5344CB8AC3E}">
        <p14:creationId xmlns:p14="http://schemas.microsoft.com/office/powerpoint/2010/main" val="92693669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3C3A538-F63E-424A-962B-D56EEC73B876}"/>
                  </a:ext>
                </a:extLst>
              </p:cNvPr>
              <p:cNvSpPr>
                <a:spLocks noGrp="1"/>
              </p:cNvSpPr>
              <p:nvPr>
                <p:ph idx="1"/>
              </p:nvPr>
            </p:nvSpPr>
            <p:spPr>
              <a:xfrm>
                <a:off x="665921" y="593172"/>
                <a:ext cx="10515600" cy="5648602"/>
              </a:xfrm>
            </p:spPr>
            <p:txBody>
              <a:bodyPr>
                <a:normAutofit/>
              </a:bodyPr>
              <a:lstStyle/>
              <a:p>
                <a:pPr marL="0" indent="0">
                  <a:buNone/>
                </a:pPr>
                <a:r>
                  <a:rPr lang="es-MX"/>
                  <a:t>Usando 18 y recordando que </a:t>
                </a:r>
                <a14:m>
                  <m:oMath xmlns:m="http://schemas.openxmlformats.org/officeDocument/2006/math">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𝐵</m:t>
                        </m:r>
                      </m:e>
                      <m:sub>
                        <m:r>
                          <a:rPr lang="es-MX" b="0" i="1" smtClean="0">
                            <a:latin typeface="Cambria Math" panose="02040503050406030204" pitchFamily="18" charset="0"/>
                          </a:rPr>
                          <m:t>2</m:t>
                        </m:r>
                      </m:sub>
                      <m:sup>
                        <m:r>
                          <a:rPr lang="es-MX" b="0" i="1" smtClean="0">
                            <a:latin typeface="Cambria Math" panose="02040503050406030204" pitchFamily="18" charset="0"/>
                          </a:rPr>
                          <m:t>∗</m:t>
                        </m:r>
                      </m:sup>
                    </m:sSubSup>
                    <m:r>
                      <a:rPr lang="es-MX" b="0" i="1" smtClean="0">
                        <a:latin typeface="Cambria Math" panose="02040503050406030204" pitchFamily="18" charset="0"/>
                      </a:rPr>
                      <m:t>=0</m:t>
                    </m:r>
                  </m:oMath>
                </a14:m>
                <a:r>
                  <a:rPr lang="es-MX"/>
                  <a:t> :</a:t>
                </a:r>
              </a:p>
              <a:p>
                <a:pPr marL="0" indent="0">
                  <a:buNone/>
                </a:pPr>
                <a:endParaRPr lang="es-MX"/>
              </a:p>
              <a:p>
                <a:pPr marL="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s-MX" b="0" i="1" smtClean="0">
                              <a:latin typeface="Cambria Math" panose="02040503050406030204" pitchFamily="18" charset="0"/>
                            </a:rPr>
                            <m:t>𝐵</m:t>
                          </m:r>
                        </m:e>
                        <m:sub>
                          <m:r>
                            <a:rPr lang="es-MX" b="0" i="1" smtClean="0">
                              <a:latin typeface="Cambria Math" panose="02040503050406030204" pitchFamily="18" charset="0"/>
                            </a:rPr>
                            <m:t>1</m:t>
                          </m:r>
                        </m:sub>
                        <m:sup>
                          <m:r>
                            <a:rPr lang="es-MX" b="0" i="1" smtClean="0">
                              <a:latin typeface="Cambria Math" panose="02040503050406030204" pitchFamily="18" charset="0"/>
                            </a:rPr>
                            <m:t>∗</m:t>
                          </m:r>
                        </m:sup>
                      </m:sSubSup>
                      <m:d>
                        <m:dPr>
                          <m:ctrlPr>
                            <a:rPr lang="en-US" i="1" smtClean="0">
                              <a:latin typeface="Cambria Math" panose="02040503050406030204" pitchFamily="18" charset="0"/>
                            </a:rPr>
                          </m:ctrlPr>
                        </m:dPr>
                        <m:e>
                          <m:r>
                            <a:rPr lang="es-MX" b="0" i="1" smtClean="0">
                              <a:latin typeface="Cambria Math" panose="02040503050406030204" pitchFamily="18" charset="0"/>
                            </a:rPr>
                            <m:t>1+</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𝑟</m:t>
                              </m:r>
                            </m:e>
                            <m:sub>
                              <m:r>
                                <a:rPr lang="es-MX" b="0" i="1" smtClean="0">
                                  <a:latin typeface="Cambria Math" panose="02040503050406030204" pitchFamily="18" charset="0"/>
                                </a:rPr>
                                <m:t>1</m:t>
                              </m:r>
                            </m:sub>
                          </m:sSub>
                        </m:e>
                      </m:d>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𝐶</m:t>
                          </m:r>
                        </m:e>
                        <m:sub>
                          <m:r>
                            <a:rPr lang="es-MX" b="0" i="1" smtClean="0">
                              <a:latin typeface="Cambria Math" panose="02040503050406030204" pitchFamily="18" charset="0"/>
                            </a:rPr>
                            <m:t>2</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𝑇𝑇</m:t>
                          </m:r>
                        </m:e>
                        <m:sub>
                          <m:r>
                            <a:rPr lang="es-MX" b="0" i="1" smtClean="0">
                              <a:latin typeface="Cambria Math" panose="02040503050406030204" pitchFamily="18" charset="0"/>
                            </a:rPr>
                            <m:t>2</m:t>
                          </m:r>
                        </m:sub>
                      </m:sSub>
                      <m:sSub>
                        <m:sSubPr>
                          <m:ctrlPr>
                            <a:rPr lang="es-MX" b="0" i="1" smtClean="0">
                              <a:latin typeface="Cambria Math" panose="02040503050406030204" pitchFamily="18" charset="0"/>
                            </a:rPr>
                          </m:ctrlPr>
                        </m:sSubPr>
                        <m:e>
                          <m:r>
                            <a:rPr lang="es-MX" b="0" i="1" smtClean="0">
                              <a:latin typeface="Cambria Math" panose="02040503050406030204" pitchFamily="18" charset="0"/>
                            </a:rPr>
                            <m:t>𝑄</m:t>
                          </m:r>
                        </m:e>
                        <m:sub>
                          <m:r>
                            <a:rPr lang="es-MX" b="0" i="1" smtClean="0">
                              <a:latin typeface="Cambria Math" panose="02040503050406030204" pitchFamily="18" charset="0"/>
                            </a:rPr>
                            <m:t>2</m:t>
                          </m:r>
                        </m:sub>
                      </m:sSub>
                      <m:r>
                        <a:rPr lang="es-MX" b="0" i="1" smtClean="0">
                          <a:latin typeface="Cambria Math" panose="02040503050406030204" pitchFamily="18" charset="0"/>
                        </a:rPr>
                        <m:t> </m:t>
                      </m:r>
                    </m:oMath>
                  </m:oMathPara>
                </a14:m>
                <a:endParaRPr lang="en-US"/>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sSubSup>
                        <m:sSubSupPr>
                          <m:ctrlPr>
                            <a:rPr lang="en-US" i="1" smtClean="0">
                              <a:latin typeface="Cambria Math" panose="02040503050406030204" pitchFamily="18" charset="0"/>
                            </a:rPr>
                          </m:ctrlPr>
                        </m:sSubSupPr>
                        <m:e>
                          <m:r>
                            <a:rPr lang="es-MX" b="0" i="1" smtClean="0">
                              <a:latin typeface="Cambria Math" panose="02040503050406030204" pitchFamily="18" charset="0"/>
                            </a:rPr>
                            <m:t>𝐵</m:t>
                          </m:r>
                        </m:e>
                        <m:sub>
                          <m:r>
                            <a:rPr lang="es-MX" b="0" i="1" smtClean="0">
                              <a:latin typeface="Cambria Math" panose="02040503050406030204" pitchFamily="18" charset="0"/>
                            </a:rPr>
                            <m:t>1</m:t>
                          </m:r>
                        </m:sub>
                        <m:sup>
                          <m:r>
                            <a:rPr lang="es-MX" b="0" i="1" smtClean="0">
                              <a:latin typeface="Cambria Math" panose="02040503050406030204" pitchFamily="18" charset="0"/>
                            </a:rPr>
                            <m:t>∗</m:t>
                          </m:r>
                        </m:sup>
                      </m:sSubSup>
                      <m:r>
                        <a:rPr lang="es-MX" b="0" i="1" smtClean="0">
                          <a:latin typeface="Cambria Math" panose="02040503050406030204" pitchFamily="18" charset="0"/>
                        </a:rPr>
                        <m:t>= </m:t>
                      </m:r>
                      <m:f>
                        <m:fPr>
                          <m:ctrlPr>
                            <a:rPr lang="es-MX" b="0" i="1" smtClean="0">
                              <a:latin typeface="Cambria Math" panose="02040503050406030204" pitchFamily="18" charset="0"/>
                            </a:rPr>
                          </m:ctrlPr>
                        </m:fPr>
                        <m:num>
                          <m:sSub>
                            <m:sSubPr>
                              <m:ctrlPr>
                                <a:rPr lang="es-MX" i="1">
                                  <a:latin typeface="Cambria Math" panose="02040503050406030204" pitchFamily="18" charset="0"/>
                                </a:rPr>
                              </m:ctrlPr>
                            </m:sSubPr>
                            <m:e>
                              <m:r>
                                <a:rPr lang="es-MX" i="1">
                                  <a:latin typeface="Cambria Math" panose="02040503050406030204" pitchFamily="18" charset="0"/>
                                </a:rPr>
                                <m:t>𝐶</m:t>
                              </m:r>
                            </m:e>
                            <m:sub>
                              <m:r>
                                <a:rPr lang="es-MX" i="1">
                                  <a:latin typeface="Cambria Math" panose="02040503050406030204" pitchFamily="18" charset="0"/>
                                </a:rPr>
                                <m:t>2</m:t>
                              </m:r>
                            </m:sub>
                          </m:sSub>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𝑇𝑇</m:t>
                              </m:r>
                            </m:e>
                            <m:sub>
                              <m:r>
                                <a:rPr lang="es-MX" i="1">
                                  <a:latin typeface="Cambria Math" panose="02040503050406030204" pitchFamily="18" charset="0"/>
                                </a:rPr>
                                <m:t>2</m:t>
                              </m:r>
                            </m:sub>
                          </m:sSub>
                          <m:sSub>
                            <m:sSubPr>
                              <m:ctrlPr>
                                <a:rPr lang="es-MX" i="1">
                                  <a:latin typeface="Cambria Math" panose="02040503050406030204" pitchFamily="18" charset="0"/>
                                </a:rPr>
                              </m:ctrlPr>
                            </m:sSubPr>
                            <m:e>
                              <m:r>
                                <a:rPr lang="es-MX" i="1">
                                  <a:latin typeface="Cambria Math" panose="02040503050406030204" pitchFamily="18" charset="0"/>
                                </a:rPr>
                                <m:t>𝑄</m:t>
                              </m:r>
                            </m:e>
                            <m:sub>
                              <m:r>
                                <a:rPr lang="es-MX" i="1">
                                  <a:latin typeface="Cambria Math" panose="02040503050406030204" pitchFamily="18" charset="0"/>
                                </a:rPr>
                                <m:t>2</m:t>
                              </m:r>
                            </m:sub>
                          </m:sSub>
                        </m:num>
                        <m:den>
                          <m:r>
                            <a:rPr lang="es-MX" b="0" i="1" smtClean="0">
                              <a:latin typeface="Cambria Math" panose="02040503050406030204" pitchFamily="18" charset="0"/>
                            </a:rPr>
                            <m:t>1+</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𝑟</m:t>
                              </m:r>
                            </m:e>
                            <m:sub>
                              <m:r>
                                <a:rPr lang="es-MX" b="0" i="1" smtClean="0">
                                  <a:latin typeface="Cambria Math" panose="02040503050406030204" pitchFamily="18" charset="0"/>
                                </a:rPr>
                                <m:t>1</m:t>
                              </m:r>
                            </m:sub>
                          </m:sSub>
                        </m:den>
                      </m:f>
                    </m:oMath>
                  </m:oMathPara>
                </a14:m>
                <a:endParaRPr lang="es-MX" b="0"/>
              </a:p>
              <a:p>
                <a:pPr marL="0" indent="0">
                  <a:buNone/>
                </a:pPr>
                <a:endParaRPr lang="en-US"/>
              </a:p>
              <a:p>
                <a:pPr marL="0" indent="0">
                  <a:buNone/>
                </a:pPr>
                <a:r>
                  <a:rPr lang="en-US" err="1"/>
                  <a:t>Reemplazando</a:t>
                </a:r>
                <a:r>
                  <a:rPr lang="en-US"/>
                  <a:t> </a:t>
                </a:r>
                <a:r>
                  <a:rPr lang="en-US" err="1"/>
                  <a:t>esta</a:t>
                </a:r>
                <a:r>
                  <a:rPr lang="en-US"/>
                  <a:t> </a:t>
                </a:r>
                <a:r>
                  <a:rPr lang="en-US" err="1"/>
                  <a:t>expresión</a:t>
                </a:r>
                <a:r>
                  <a:rPr lang="en-US"/>
                  <a:t> </a:t>
                </a:r>
                <a:r>
                  <a:rPr lang="en-US" err="1"/>
                  <a:t>en</a:t>
                </a:r>
                <a:r>
                  <a:rPr lang="en-US"/>
                  <a:t> 17:</a:t>
                </a:r>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s-MX" i="1">
                              <a:latin typeface="Cambria Math" panose="02040503050406030204" pitchFamily="18" charset="0"/>
                            </a:rPr>
                            <m:t>𝐶</m:t>
                          </m:r>
                        </m:e>
                        <m:sub>
                          <m:r>
                            <a:rPr lang="es-MX" i="1">
                              <a:latin typeface="Cambria Math" panose="02040503050406030204" pitchFamily="18" charset="0"/>
                            </a:rPr>
                            <m:t>1</m:t>
                          </m:r>
                        </m:sub>
                      </m:sSub>
                      <m:r>
                        <a:rPr lang="es-MX" i="1">
                          <a:latin typeface="Cambria Math" panose="02040503050406030204" pitchFamily="18" charset="0"/>
                        </a:rPr>
                        <m:t>+</m:t>
                      </m:r>
                      <m:f>
                        <m:fPr>
                          <m:ctrlPr>
                            <a:rPr lang="es-MX" i="1">
                              <a:latin typeface="Cambria Math" panose="02040503050406030204" pitchFamily="18" charset="0"/>
                            </a:rPr>
                          </m:ctrlPr>
                        </m:fPr>
                        <m:num>
                          <m:sSub>
                            <m:sSubPr>
                              <m:ctrlPr>
                                <a:rPr lang="es-MX" i="1">
                                  <a:latin typeface="Cambria Math" panose="02040503050406030204" pitchFamily="18" charset="0"/>
                                </a:rPr>
                              </m:ctrlPr>
                            </m:sSubPr>
                            <m:e>
                              <m:r>
                                <a:rPr lang="es-MX" i="1">
                                  <a:latin typeface="Cambria Math" panose="02040503050406030204" pitchFamily="18" charset="0"/>
                                </a:rPr>
                                <m:t>𝐶</m:t>
                              </m:r>
                            </m:e>
                            <m:sub>
                              <m:r>
                                <a:rPr lang="es-MX" i="1">
                                  <a:latin typeface="Cambria Math" panose="02040503050406030204" pitchFamily="18" charset="0"/>
                                </a:rPr>
                                <m:t>2</m:t>
                              </m:r>
                            </m:sub>
                          </m:sSub>
                        </m:num>
                        <m:den>
                          <m:r>
                            <a:rPr lang="es-MX" i="1">
                              <a:latin typeface="Cambria Math" panose="02040503050406030204" pitchFamily="18" charset="0"/>
                            </a:rPr>
                            <m:t>1+</m:t>
                          </m:r>
                          <m:sSub>
                            <m:sSubPr>
                              <m:ctrlPr>
                                <a:rPr lang="es-MX" i="1">
                                  <a:latin typeface="Cambria Math" panose="02040503050406030204" pitchFamily="18" charset="0"/>
                                </a:rPr>
                              </m:ctrlPr>
                            </m:sSubPr>
                            <m:e>
                              <m:r>
                                <a:rPr lang="es-MX" i="1">
                                  <a:latin typeface="Cambria Math" panose="02040503050406030204" pitchFamily="18" charset="0"/>
                                </a:rPr>
                                <m:t>𝑟</m:t>
                              </m:r>
                            </m:e>
                            <m:sub>
                              <m:r>
                                <a:rPr lang="es-MX" i="1">
                                  <a:latin typeface="Cambria Math" panose="02040503050406030204" pitchFamily="18" charset="0"/>
                                </a:rPr>
                                <m:t>1</m:t>
                              </m:r>
                            </m:sub>
                          </m:sSub>
                        </m:den>
                      </m:f>
                      <m:r>
                        <a:rPr lang="es-MX" i="1">
                          <a:latin typeface="Cambria Math" panose="02040503050406030204" pitchFamily="18" charset="0"/>
                        </a:rPr>
                        <m:t>= </m:t>
                      </m:r>
                      <m:d>
                        <m:dPr>
                          <m:ctrlPr>
                            <a:rPr lang="es-MX" i="1">
                              <a:latin typeface="Cambria Math" panose="02040503050406030204" pitchFamily="18" charset="0"/>
                            </a:rPr>
                          </m:ctrlPr>
                        </m:dPr>
                        <m:e>
                          <m:r>
                            <a:rPr lang="es-MX" i="1">
                              <a:latin typeface="Cambria Math" panose="02040503050406030204" pitchFamily="18" charset="0"/>
                            </a:rPr>
                            <m:t>1+</m:t>
                          </m:r>
                          <m:sSub>
                            <m:sSubPr>
                              <m:ctrlPr>
                                <a:rPr lang="es-MX" i="1">
                                  <a:latin typeface="Cambria Math" panose="02040503050406030204" pitchFamily="18" charset="0"/>
                                </a:rPr>
                              </m:ctrlPr>
                            </m:sSubPr>
                            <m:e>
                              <m:r>
                                <a:rPr lang="es-MX" i="1">
                                  <a:latin typeface="Cambria Math" panose="02040503050406030204" pitchFamily="18" charset="0"/>
                                </a:rPr>
                                <m:t>𝑟</m:t>
                              </m:r>
                            </m:e>
                            <m:sub>
                              <m:r>
                                <a:rPr lang="es-MX" i="1">
                                  <a:latin typeface="Cambria Math" panose="02040503050406030204" pitchFamily="18" charset="0"/>
                                </a:rPr>
                                <m:t>0</m:t>
                              </m:r>
                            </m:sub>
                          </m:sSub>
                        </m:e>
                      </m:d>
                      <m:sSubSup>
                        <m:sSubSupPr>
                          <m:ctrlPr>
                            <a:rPr lang="es-MX" i="1">
                              <a:latin typeface="Cambria Math" panose="02040503050406030204" pitchFamily="18" charset="0"/>
                            </a:rPr>
                          </m:ctrlPr>
                        </m:sSubSupPr>
                        <m:e>
                          <m:r>
                            <a:rPr lang="es-MX" i="1">
                              <a:latin typeface="Cambria Math" panose="02040503050406030204" pitchFamily="18" charset="0"/>
                            </a:rPr>
                            <m:t>𝐵</m:t>
                          </m:r>
                        </m:e>
                        <m:sub>
                          <m:r>
                            <a:rPr lang="es-MX" i="1">
                              <a:latin typeface="Cambria Math" panose="02040503050406030204" pitchFamily="18" charset="0"/>
                            </a:rPr>
                            <m:t>0</m:t>
                          </m:r>
                        </m:sub>
                        <m:sup>
                          <m:r>
                            <a:rPr lang="es-MX" i="1">
                              <a:latin typeface="Cambria Math" panose="02040503050406030204" pitchFamily="18" charset="0"/>
                            </a:rPr>
                            <m:t>∗</m:t>
                          </m:r>
                        </m:sup>
                      </m:sSubSup>
                      <m:r>
                        <a:rPr lang="es-MX" i="1">
                          <a:latin typeface="Cambria Math" panose="02040503050406030204" pitchFamily="18" charset="0"/>
                        </a:rPr>
                        <m:t>+</m:t>
                      </m:r>
                      <m:sSub>
                        <m:sSubPr>
                          <m:ctrlPr>
                            <a:rPr lang="es-MX" i="1">
                              <a:latin typeface="Cambria Math" panose="02040503050406030204" pitchFamily="18" charset="0"/>
                            </a:rPr>
                          </m:ctrlPr>
                        </m:sSubPr>
                        <m:e>
                          <m:sSub>
                            <m:sSubPr>
                              <m:ctrlPr>
                                <a:rPr lang="es-MX" i="1" smtClean="0">
                                  <a:latin typeface="Cambria Math" panose="02040503050406030204" pitchFamily="18" charset="0"/>
                                </a:rPr>
                              </m:ctrlPr>
                            </m:sSubPr>
                            <m:e>
                              <m:r>
                                <a:rPr lang="es-MX" b="0" i="1" smtClean="0">
                                  <a:latin typeface="Cambria Math" panose="02040503050406030204" pitchFamily="18" charset="0"/>
                                </a:rPr>
                                <m:t>𝑇𝑇</m:t>
                              </m:r>
                            </m:e>
                            <m:sub>
                              <m:r>
                                <a:rPr lang="es-MX" b="0" i="1" smtClean="0">
                                  <a:latin typeface="Cambria Math" panose="02040503050406030204" pitchFamily="18" charset="0"/>
                                </a:rPr>
                                <m:t>1</m:t>
                              </m:r>
                            </m:sub>
                          </m:sSub>
                          <m:r>
                            <a:rPr lang="es-MX" b="0" i="1" smtClean="0">
                              <a:latin typeface="Cambria Math" panose="02040503050406030204" pitchFamily="18" charset="0"/>
                            </a:rPr>
                            <m:t> </m:t>
                          </m:r>
                          <m:r>
                            <a:rPr lang="es-MX" i="1">
                              <a:latin typeface="Cambria Math" panose="02040503050406030204" pitchFamily="18" charset="0"/>
                            </a:rPr>
                            <m:t>𝑄</m:t>
                          </m:r>
                        </m:e>
                        <m:sub>
                          <m:r>
                            <a:rPr lang="es-MX" i="1">
                              <a:latin typeface="Cambria Math" panose="02040503050406030204" pitchFamily="18" charset="0"/>
                            </a:rPr>
                            <m:t>1</m:t>
                          </m:r>
                        </m:sub>
                      </m:sSub>
                      <m:r>
                        <a:rPr lang="es-MX" i="1">
                          <a:latin typeface="Cambria Math" panose="02040503050406030204" pitchFamily="18" charset="0"/>
                        </a:rPr>
                        <m:t>+</m:t>
                      </m:r>
                      <m:f>
                        <m:fPr>
                          <m:ctrlPr>
                            <a:rPr lang="es-MX" i="1">
                              <a:latin typeface="Cambria Math" panose="02040503050406030204" pitchFamily="18" charset="0"/>
                            </a:rPr>
                          </m:ctrlPr>
                        </m:fPr>
                        <m:num>
                          <m:sSub>
                            <m:sSubPr>
                              <m:ctrlPr>
                                <a:rPr lang="es-MX" i="1" smtClean="0">
                                  <a:latin typeface="Cambria Math" panose="02040503050406030204" pitchFamily="18" charset="0"/>
                                </a:rPr>
                              </m:ctrlPr>
                            </m:sSubPr>
                            <m:e>
                              <m:r>
                                <a:rPr lang="es-MX" b="0" i="1" smtClean="0">
                                  <a:latin typeface="Cambria Math" panose="02040503050406030204" pitchFamily="18" charset="0"/>
                                </a:rPr>
                                <m:t>𝑇𝑇</m:t>
                              </m:r>
                            </m:e>
                            <m:sub>
                              <m:r>
                                <a:rPr lang="es-MX" b="0" i="1" smtClean="0">
                                  <a:latin typeface="Cambria Math" panose="02040503050406030204" pitchFamily="18" charset="0"/>
                                </a:rPr>
                                <m:t>2</m:t>
                              </m:r>
                            </m:sub>
                          </m:sSub>
                          <m:r>
                            <a:rPr lang="es-MX" b="0" i="1" smtClean="0">
                              <a:latin typeface="Cambria Math" panose="02040503050406030204" pitchFamily="18" charset="0"/>
                            </a:rPr>
                            <m:t> </m:t>
                          </m:r>
                          <m:sSub>
                            <m:sSubPr>
                              <m:ctrlPr>
                                <a:rPr lang="es-MX" i="1">
                                  <a:latin typeface="Cambria Math" panose="02040503050406030204" pitchFamily="18" charset="0"/>
                                </a:rPr>
                              </m:ctrlPr>
                            </m:sSubPr>
                            <m:e>
                              <m:r>
                                <a:rPr lang="es-MX" i="1">
                                  <a:latin typeface="Cambria Math" panose="02040503050406030204" pitchFamily="18" charset="0"/>
                                </a:rPr>
                                <m:t>𝑄</m:t>
                              </m:r>
                            </m:e>
                            <m:sub>
                              <m:r>
                                <a:rPr lang="es-MX" i="1">
                                  <a:latin typeface="Cambria Math" panose="02040503050406030204" pitchFamily="18" charset="0"/>
                                </a:rPr>
                                <m:t>2</m:t>
                              </m:r>
                            </m:sub>
                          </m:sSub>
                        </m:num>
                        <m:den>
                          <m:r>
                            <a:rPr lang="es-MX" i="1">
                              <a:latin typeface="Cambria Math" panose="02040503050406030204" pitchFamily="18" charset="0"/>
                            </a:rPr>
                            <m:t>1+</m:t>
                          </m:r>
                          <m:sSub>
                            <m:sSubPr>
                              <m:ctrlPr>
                                <a:rPr lang="es-MX" i="1">
                                  <a:latin typeface="Cambria Math" panose="02040503050406030204" pitchFamily="18" charset="0"/>
                                </a:rPr>
                              </m:ctrlPr>
                            </m:sSubPr>
                            <m:e>
                              <m:r>
                                <a:rPr lang="es-MX" i="1">
                                  <a:latin typeface="Cambria Math" panose="02040503050406030204" pitchFamily="18" charset="0"/>
                                </a:rPr>
                                <m:t>𝑟</m:t>
                              </m:r>
                            </m:e>
                            <m:sub>
                              <m:r>
                                <a:rPr lang="es-MX" i="1">
                                  <a:latin typeface="Cambria Math" panose="02040503050406030204" pitchFamily="18" charset="0"/>
                                </a:rPr>
                                <m:t>1</m:t>
                              </m:r>
                            </m:sub>
                          </m:sSub>
                        </m:den>
                      </m:f>
                      <m:r>
                        <a:rPr lang="es-MX" b="0" i="1" smtClean="0">
                          <a:latin typeface="Cambria Math" panose="02040503050406030204" pitchFamily="18" charset="0"/>
                        </a:rPr>
                        <m:t>       (19)</m:t>
                      </m:r>
                    </m:oMath>
                  </m:oMathPara>
                </a14:m>
                <a:endParaRPr lang="en-US"/>
              </a:p>
              <a:p>
                <a:pPr marL="0" indent="0">
                  <a:buNone/>
                </a:pPr>
                <a:endParaRPr lang="en-US"/>
              </a:p>
              <a:p>
                <a:pPr marL="0" indent="0">
                  <a:buNone/>
                </a:pPr>
                <a:endParaRPr lang="en-US"/>
              </a:p>
            </p:txBody>
          </p:sp>
        </mc:Choice>
        <mc:Fallback xmlns="">
          <p:sp>
            <p:nvSpPr>
              <p:cNvPr id="3" name="Content Placeholder 2">
                <a:extLst>
                  <a:ext uri="{FF2B5EF4-FFF2-40B4-BE49-F238E27FC236}">
                    <a16:creationId xmlns:a16="http://schemas.microsoft.com/office/drawing/2014/main" id="{B3C3A538-F63E-424A-962B-D56EEC73B876}"/>
                  </a:ext>
                </a:extLst>
              </p:cNvPr>
              <p:cNvSpPr>
                <a:spLocks noGrp="1" noRot="1" noChangeAspect="1" noMove="1" noResize="1" noEditPoints="1" noAdjustHandles="1" noChangeArrowheads="1" noChangeShapeType="1" noTextEdit="1"/>
              </p:cNvSpPr>
              <p:nvPr>
                <p:ph idx="1"/>
              </p:nvPr>
            </p:nvSpPr>
            <p:spPr>
              <a:xfrm>
                <a:off x="665921" y="593172"/>
                <a:ext cx="10515600" cy="5648602"/>
              </a:xfrm>
              <a:blipFill>
                <a:blip r:embed="rId2"/>
                <a:stretch>
                  <a:fillRect l="-1159" t="-1726"/>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93333BC9-DB39-4C97-8F54-17F680B57501}"/>
              </a:ext>
            </a:extLst>
          </p:cNvPr>
          <p:cNvSpPr/>
          <p:nvPr/>
        </p:nvSpPr>
        <p:spPr>
          <a:xfrm>
            <a:off x="1614292" y="4559865"/>
            <a:ext cx="7410437" cy="1297596"/>
          </a:xfrm>
          <a:prstGeom prst="roundRect">
            <a:avLst/>
          </a:prstGeom>
          <a:no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F1A0D9C6-6A16-4495-A78C-FC1623B106B3}"/>
              </a:ext>
            </a:extLst>
          </p:cNvPr>
          <p:cNvSpPr>
            <a:spLocks noGrp="1"/>
          </p:cNvSpPr>
          <p:nvPr>
            <p:ph type="sldNum" sz="quarter" idx="12"/>
          </p:nvPr>
        </p:nvSpPr>
        <p:spPr/>
        <p:txBody>
          <a:bodyPr/>
          <a:lstStyle/>
          <a:p>
            <a:fld id="{257AB861-08A6-4431-B58F-64BEFFDF70ED}" type="slidenum">
              <a:rPr lang="en-US" smtClean="0"/>
              <a:t>54</a:t>
            </a:fld>
            <a:endParaRPr lang="en-US"/>
          </a:p>
        </p:txBody>
      </p:sp>
    </p:spTree>
    <p:extLst>
      <p:ext uri="{BB962C8B-B14F-4D97-AF65-F5344CB8AC3E}">
        <p14:creationId xmlns:p14="http://schemas.microsoft.com/office/powerpoint/2010/main" val="1154950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21B53FD-E43C-404C-B3DB-65EC87D2A078}"/>
                  </a:ext>
                </a:extLst>
              </p:cNvPr>
              <p:cNvSpPr>
                <a:spLocks noGrp="1"/>
              </p:cNvSpPr>
              <p:nvPr>
                <p:ph idx="1"/>
              </p:nvPr>
            </p:nvSpPr>
            <p:spPr>
              <a:xfrm>
                <a:off x="374375" y="354634"/>
                <a:ext cx="10515600" cy="5807627"/>
              </a:xfrm>
            </p:spPr>
            <p:txBody>
              <a:bodyPr>
                <a:normAutofit fontScale="9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US" sz="2600" i="1" smtClean="0">
                              <a:latin typeface="Cambria Math" panose="02040503050406030204" pitchFamily="18" charset="0"/>
                            </a:rPr>
                          </m:ctrlPr>
                        </m:sSubPr>
                        <m:e>
                          <m:r>
                            <a:rPr lang="es-MX" sz="2600" i="1">
                              <a:latin typeface="Cambria Math" panose="02040503050406030204" pitchFamily="18" charset="0"/>
                            </a:rPr>
                            <m:t>𝐶</m:t>
                          </m:r>
                        </m:e>
                        <m:sub>
                          <m:r>
                            <a:rPr lang="es-MX" sz="2600" i="1">
                              <a:latin typeface="Cambria Math" panose="02040503050406030204" pitchFamily="18" charset="0"/>
                            </a:rPr>
                            <m:t>1</m:t>
                          </m:r>
                        </m:sub>
                      </m:sSub>
                      <m:r>
                        <a:rPr lang="es-MX" sz="2600" i="1">
                          <a:latin typeface="Cambria Math" panose="02040503050406030204" pitchFamily="18" charset="0"/>
                        </a:rPr>
                        <m:t>+</m:t>
                      </m:r>
                      <m:f>
                        <m:fPr>
                          <m:ctrlPr>
                            <a:rPr lang="es-MX" sz="2600" i="1">
                              <a:latin typeface="Cambria Math" panose="02040503050406030204" pitchFamily="18" charset="0"/>
                            </a:rPr>
                          </m:ctrlPr>
                        </m:fPr>
                        <m:num>
                          <m:sSub>
                            <m:sSubPr>
                              <m:ctrlPr>
                                <a:rPr lang="es-MX" sz="2600" i="1">
                                  <a:latin typeface="Cambria Math" panose="02040503050406030204" pitchFamily="18" charset="0"/>
                                </a:rPr>
                              </m:ctrlPr>
                            </m:sSubPr>
                            <m:e>
                              <m:r>
                                <a:rPr lang="es-MX" sz="2600" i="1">
                                  <a:latin typeface="Cambria Math" panose="02040503050406030204" pitchFamily="18" charset="0"/>
                                </a:rPr>
                                <m:t>𝐶</m:t>
                              </m:r>
                            </m:e>
                            <m:sub>
                              <m:r>
                                <a:rPr lang="es-MX" sz="2600" i="1">
                                  <a:latin typeface="Cambria Math" panose="02040503050406030204" pitchFamily="18" charset="0"/>
                                </a:rPr>
                                <m:t>2</m:t>
                              </m:r>
                            </m:sub>
                          </m:sSub>
                        </m:num>
                        <m:den>
                          <m:r>
                            <a:rPr lang="es-MX" sz="2600" i="1">
                              <a:latin typeface="Cambria Math" panose="02040503050406030204" pitchFamily="18" charset="0"/>
                            </a:rPr>
                            <m:t>1+</m:t>
                          </m:r>
                          <m:sSub>
                            <m:sSubPr>
                              <m:ctrlPr>
                                <a:rPr lang="es-MX" sz="2600" i="1">
                                  <a:latin typeface="Cambria Math" panose="02040503050406030204" pitchFamily="18" charset="0"/>
                                </a:rPr>
                              </m:ctrlPr>
                            </m:sSubPr>
                            <m:e>
                              <m:r>
                                <a:rPr lang="es-MX" sz="2600" i="1">
                                  <a:latin typeface="Cambria Math" panose="02040503050406030204" pitchFamily="18" charset="0"/>
                                </a:rPr>
                                <m:t>𝑟</m:t>
                              </m:r>
                            </m:e>
                            <m:sub>
                              <m:r>
                                <a:rPr lang="es-MX" sz="2600" i="1">
                                  <a:latin typeface="Cambria Math" panose="02040503050406030204" pitchFamily="18" charset="0"/>
                                </a:rPr>
                                <m:t>1</m:t>
                              </m:r>
                            </m:sub>
                          </m:sSub>
                        </m:den>
                      </m:f>
                      <m:r>
                        <a:rPr lang="es-MX" sz="2600" i="1">
                          <a:latin typeface="Cambria Math" panose="02040503050406030204" pitchFamily="18" charset="0"/>
                        </a:rPr>
                        <m:t>= </m:t>
                      </m:r>
                      <m:d>
                        <m:dPr>
                          <m:ctrlPr>
                            <a:rPr lang="es-MX" sz="2600" i="1">
                              <a:latin typeface="Cambria Math" panose="02040503050406030204" pitchFamily="18" charset="0"/>
                            </a:rPr>
                          </m:ctrlPr>
                        </m:dPr>
                        <m:e>
                          <m:r>
                            <a:rPr lang="es-MX" sz="2600" i="1">
                              <a:latin typeface="Cambria Math" panose="02040503050406030204" pitchFamily="18" charset="0"/>
                            </a:rPr>
                            <m:t>1+</m:t>
                          </m:r>
                          <m:sSub>
                            <m:sSubPr>
                              <m:ctrlPr>
                                <a:rPr lang="es-MX" sz="2600" i="1">
                                  <a:latin typeface="Cambria Math" panose="02040503050406030204" pitchFamily="18" charset="0"/>
                                </a:rPr>
                              </m:ctrlPr>
                            </m:sSubPr>
                            <m:e>
                              <m:r>
                                <a:rPr lang="es-MX" sz="2600" i="1">
                                  <a:latin typeface="Cambria Math" panose="02040503050406030204" pitchFamily="18" charset="0"/>
                                </a:rPr>
                                <m:t>𝑟</m:t>
                              </m:r>
                            </m:e>
                            <m:sub>
                              <m:r>
                                <a:rPr lang="es-MX" sz="2600" i="1">
                                  <a:latin typeface="Cambria Math" panose="02040503050406030204" pitchFamily="18" charset="0"/>
                                </a:rPr>
                                <m:t>0</m:t>
                              </m:r>
                            </m:sub>
                          </m:sSub>
                        </m:e>
                      </m:d>
                      <m:sSubSup>
                        <m:sSubSupPr>
                          <m:ctrlPr>
                            <a:rPr lang="es-MX" sz="2600" i="1">
                              <a:latin typeface="Cambria Math" panose="02040503050406030204" pitchFamily="18" charset="0"/>
                            </a:rPr>
                          </m:ctrlPr>
                        </m:sSubSupPr>
                        <m:e>
                          <m:r>
                            <a:rPr lang="es-MX" sz="2600" i="1">
                              <a:latin typeface="Cambria Math" panose="02040503050406030204" pitchFamily="18" charset="0"/>
                            </a:rPr>
                            <m:t>𝐵</m:t>
                          </m:r>
                        </m:e>
                        <m:sub>
                          <m:r>
                            <a:rPr lang="es-MX" sz="2600" i="1">
                              <a:latin typeface="Cambria Math" panose="02040503050406030204" pitchFamily="18" charset="0"/>
                            </a:rPr>
                            <m:t>0</m:t>
                          </m:r>
                        </m:sub>
                        <m:sup>
                          <m:r>
                            <a:rPr lang="es-MX" sz="2600" i="1">
                              <a:latin typeface="Cambria Math" panose="02040503050406030204" pitchFamily="18" charset="0"/>
                            </a:rPr>
                            <m:t>∗</m:t>
                          </m:r>
                        </m:sup>
                      </m:sSubSup>
                      <m:r>
                        <a:rPr lang="es-MX" sz="2600" i="1">
                          <a:latin typeface="Cambria Math" panose="02040503050406030204" pitchFamily="18" charset="0"/>
                        </a:rPr>
                        <m:t>+</m:t>
                      </m:r>
                      <m:sSub>
                        <m:sSubPr>
                          <m:ctrlPr>
                            <a:rPr lang="es-MX" sz="2600" i="1">
                              <a:latin typeface="Cambria Math" panose="02040503050406030204" pitchFamily="18" charset="0"/>
                            </a:rPr>
                          </m:ctrlPr>
                        </m:sSubPr>
                        <m:e>
                          <m:sSub>
                            <m:sSubPr>
                              <m:ctrlPr>
                                <a:rPr lang="es-MX" sz="2600" i="1" smtClean="0">
                                  <a:solidFill>
                                    <a:srgbClr val="FF0000"/>
                                  </a:solidFill>
                                  <a:latin typeface="Cambria Math" panose="02040503050406030204" pitchFamily="18" charset="0"/>
                                </a:rPr>
                              </m:ctrlPr>
                            </m:sSubPr>
                            <m:e>
                              <m:r>
                                <a:rPr lang="es-MX" sz="2600" i="1">
                                  <a:solidFill>
                                    <a:srgbClr val="FF0000"/>
                                  </a:solidFill>
                                  <a:latin typeface="Cambria Math" panose="02040503050406030204" pitchFamily="18" charset="0"/>
                                </a:rPr>
                                <m:t>𝑇𝑇</m:t>
                              </m:r>
                            </m:e>
                            <m:sub>
                              <m:r>
                                <a:rPr lang="es-MX" sz="2600" i="1">
                                  <a:solidFill>
                                    <a:srgbClr val="FF0000"/>
                                  </a:solidFill>
                                  <a:latin typeface="Cambria Math" panose="02040503050406030204" pitchFamily="18" charset="0"/>
                                </a:rPr>
                                <m:t>1</m:t>
                              </m:r>
                            </m:sub>
                          </m:sSub>
                          <m:r>
                            <a:rPr lang="es-MX" sz="2600" i="1">
                              <a:solidFill>
                                <a:srgbClr val="FF0000"/>
                              </a:solidFill>
                              <a:latin typeface="Cambria Math" panose="02040503050406030204" pitchFamily="18" charset="0"/>
                            </a:rPr>
                            <m:t> </m:t>
                          </m:r>
                          <m:r>
                            <a:rPr lang="es-MX" sz="2600" i="1">
                              <a:latin typeface="Cambria Math" panose="02040503050406030204" pitchFamily="18" charset="0"/>
                            </a:rPr>
                            <m:t>𝑄</m:t>
                          </m:r>
                        </m:e>
                        <m:sub>
                          <m:r>
                            <a:rPr lang="es-MX" sz="2600" i="1">
                              <a:latin typeface="Cambria Math" panose="02040503050406030204" pitchFamily="18" charset="0"/>
                            </a:rPr>
                            <m:t>1</m:t>
                          </m:r>
                        </m:sub>
                      </m:sSub>
                      <m:r>
                        <a:rPr lang="es-MX" sz="2600" i="1">
                          <a:latin typeface="Cambria Math" panose="02040503050406030204" pitchFamily="18" charset="0"/>
                        </a:rPr>
                        <m:t>+</m:t>
                      </m:r>
                      <m:f>
                        <m:fPr>
                          <m:ctrlPr>
                            <a:rPr lang="es-MX" sz="2600" i="1">
                              <a:latin typeface="Cambria Math" panose="02040503050406030204" pitchFamily="18" charset="0"/>
                            </a:rPr>
                          </m:ctrlPr>
                        </m:fPr>
                        <m:num>
                          <m:sSub>
                            <m:sSubPr>
                              <m:ctrlPr>
                                <a:rPr lang="es-MX" sz="2600" i="1" smtClean="0">
                                  <a:solidFill>
                                    <a:srgbClr val="FF0000"/>
                                  </a:solidFill>
                                  <a:latin typeface="Cambria Math" panose="02040503050406030204" pitchFamily="18" charset="0"/>
                                </a:rPr>
                              </m:ctrlPr>
                            </m:sSubPr>
                            <m:e>
                              <m:r>
                                <a:rPr lang="es-MX" sz="2600" i="1">
                                  <a:solidFill>
                                    <a:srgbClr val="FF0000"/>
                                  </a:solidFill>
                                  <a:latin typeface="Cambria Math" panose="02040503050406030204" pitchFamily="18" charset="0"/>
                                </a:rPr>
                                <m:t>𝑇𝑇</m:t>
                              </m:r>
                            </m:e>
                            <m:sub>
                              <m:r>
                                <a:rPr lang="es-MX" sz="2600" i="1">
                                  <a:solidFill>
                                    <a:srgbClr val="FF0000"/>
                                  </a:solidFill>
                                  <a:latin typeface="Cambria Math" panose="02040503050406030204" pitchFamily="18" charset="0"/>
                                </a:rPr>
                                <m:t>2</m:t>
                              </m:r>
                            </m:sub>
                          </m:sSub>
                          <m:r>
                            <a:rPr lang="es-MX" sz="2600" i="1">
                              <a:solidFill>
                                <a:srgbClr val="FF0000"/>
                              </a:solidFill>
                              <a:latin typeface="Cambria Math" panose="02040503050406030204" pitchFamily="18" charset="0"/>
                            </a:rPr>
                            <m:t> </m:t>
                          </m:r>
                          <m:sSub>
                            <m:sSubPr>
                              <m:ctrlPr>
                                <a:rPr lang="es-MX" sz="2600" i="1">
                                  <a:latin typeface="Cambria Math" panose="02040503050406030204" pitchFamily="18" charset="0"/>
                                </a:rPr>
                              </m:ctrlPr>
                            </m:sSubPr>
                            <m:e>
                              <m:r>
                                <a:rPr lang="es-MX" sz="2600" i="1">
                                  <a:latin typeface="Cambria Math" panose="02040503050406030204" pitchFamily="18" charset="0"/>
                                </a:rPr>
                                <m:t>𝑄</m:t>
                              </m:r>
                            </m:e>
                            <m:sub>
                              <m:r>
                                <a:rPr lang="es-MX" sz="2600" i="1">
                                  <a:latin typeface="Cambria Math" panose="02040503050406030204" pitchFamily="18" charset="0"/>
                                </a:rPr>
                                <m:t>2</m:t>
                              </m:r>
                            </m:sub>
                          </m:sSub>
                        </m:num>
                        <m:den>
                          <m:r>
                            <a:rPr lang="es-MX" sz="2600" i="1">
                              <a:latin typeface="Cambria Math" panose="02040503050406030204" pitchFamily="18" charset="0"/>
                            </a:rPr>
                            <m:t>1+</m:t>
                          </m:r>
                          <m:sSub>
                            <m:sSubPr>
                              <m:ctrlPr>
                                <a:rPr lang="es-MX" sz="2600" i="1">
                                  <a:latin typeface="Cambria Math" panose="02040503050406030204" pitchFamily="18" charset="0"/>
                                </a:rPr>
                              </m:ctrlPr>
                            </m:sSubPr>
                            <m:e>
                              <m:r>
                                <a:rPr lang="es-MX" sz="2600" i="1">
                                  <a:latin typeface="Cambria Math" panose="02040503050406030204" pitchFamily="18" charset="0"/>
                                </a:rPr>
                                <m:t>𝑟</m:t>
                              </m:r>
                            </m:e>
                            <m:sub>
                              <m:r>
                                <a:rPr lang="es-MX" sz="2600" i="1">
                                  <a:latin typeface="Cambria Math" panose="02040503050406030204" pitchFamily="18" charset="0"/>
                                </a:rPr>
                                <m:t>1</m:t>
                              </m:r>
                            </m:sub>
                          </m:sSub>
                        </m:den>
                      </m:f>
                      <m:r>
                        <a:rPr lang="es-MX" sz="2600" i="1">
                          <a:latin typeface="Cambria Math" panose="02040503050406030204" pitchFamily="18" charset="0"/>
                        </a:rPr>
                        <m:t>       (19)</m:t>
                      </m:r>
                    </m:oMath>
                  </m:oMathPara>
                </a14:m>
                <a:endParaRPr lang="en-US" sz="2600"/>
              </a:p>
              <a:p>
                <a:endParaRPr lang="en-US"/>
              </a:p>
              <a:p>
                <a:pPr marL="0" indent="0">
                  <a:buNone/>
                </a:pPr>
                <a:r>
                  <a:rPr lang="en-US" err="1"/>
                  <a:t>Notemos</a:t>
                </a:r>
                <a:r>
                  <a:rPr lang="en-US"/>
                  <a:t> que </a:t>
                </a:r>
                <a:r>
                  <a:rPr lang="en-US" err="1"/>
                  <a:t>eventuales</a:t>
                </a:r>
                <a:r>
                  <a:rPr lang="en-US"/>
                  <a:t> </a:t>
                </a:r>
                <a:r>
                  <a:rPr lang="en-US" err="1"/>
                  <a:t>shokhs</a:t>
                </a:r>
                <a:r>
                  <a:rPr lang="en-US"/>
                  <a:t> </a:t>
                </a:r>
                <a:r>
                  <a:rPr lang="en-US" err="1"/>
                  <a:t>en</a:t>
                </a:r>
                <a:r>
                  <a:rPr lang="en-US"/>
                  <a:t> los TT </a:t>
                </a:r>
                <a:r>
                  <a:rPr lang="en-US" err="1"/>
                  <a:t>tienen</a:t>
                </a:r>
                <a:r>
                  <a:rPr lang="en-US"/>
                  <a:t> el </a:t>
                </a:r>
                <a:r>
                  <a:rPr lang="en-US" err="1"/>
                  <a:t>mismo</a:t>
                </a:r>
                <a:r>
                  <a:rPr lang="en-US"/>
                  <a:t> </a:t>
                </a:r>
                <a:r>
                  <a:rPr lang="en-US" err="1"/>
                  <a:t>efecto</a:t>
                </a:r>
                <a:r>
                  <a:rPr lang="en-US"/>
                  <a:t> que shocks </a:t>
                </a:r>
                <a:r>
                  <a:rPr lang="en-US" err="1"/>
                  <a:t>en</a:t>
                </a:r>
                <a:r>
                  <a:rPr lang="en-US"/>
                  <a:t> los “endowments” </a:t>
                </a:r>
                <a14:m>
                  <m:oMath xmlns:m="http://schemas.openxmlformats.org/officeDocument/2006/math">
                    <m:r>
                      <a:rPr lang="es-MX" b="0" i="1" smtClean="0">
                        <a:latin typeface="Cambria Math" panose="02040503050406030204" pitchFamily="18" charset="0"/>
                      </a:rPr>
                      <m:t>𝑄</m:t>
                    </m:r>
                  </m:oMath>
                </a14:m>
                <a:r>
                  <a:rPr lang="en-US"/>
                  <a:t>.</a:t>
                </a:r>
              </a:p>
              <a:p>
                <a:endParaRPr lang="en-US"/>
              </a:p>
              <a:p>
                <a:pPr marL="0" indent="0">
                  <a:buNone/>
                </a:pPr>
                <a:r>
                  <a:rPr lang="en-US"/>
                  <a:t>Por </a:t>
                </a:r>
                <a:r>
                  <a:rPr lang="en-US" err="1"/>
                  <a:t>ende</a:t>
                </a:r>
                <a:r>
                  <a:rPr lang="en-US"/>
                  <a:t>, </a:t>
                </a:r>
                <a:r>
                  <a:rPr lang="en-US">
                    <a:solidFill>
                      <a:srgbClr val="870F6D"/>
                    </a:solidFill>
                  </a:rPr>
                  <a:t>el </a:t>
                </a:r>
                <a:r>
                  <a:rPr lang="en-US" err="1">
                    <a:solidFill>
                      <a:srgbClr val="870F6D"/>
                    </a:solidFill>
                  </a:rPr>
                  <a:t>ajuste</a:t>
                </a:r>
                <a:r>
                  <a:rPr lang="en-US">
                    <a:solidFill>
                      <a:srgbClr val="870F6D"/>
                    </a:solidFill>
                  </a:rPr>
                  <a:t> ante shocks </a:t>
                </a:r>
                <a:r>
                  <a:rPr lang="en-US" err="1">
                    <a:solidFill>
                      <a:srgbClr val="870F6D"/>
                    </a:solidFill>
                  </a:rPr>
                  <a:t>en</a:t>
                </a:r>
                <a:r>
                  <a:rPr lang="en-US">
                    <a:solidFill>
                      <a:srgbClr val="870F6D"/>
                    </a:solidFill>
                  </a:rPr>
                  <a:t> los TT es </a:t>
                </a:r>
                <a:r>
                  <a:rPr lang="en-US" err="1">
                    <a:solidFill>
                      <a:srgbClr val="870F6D"/>
                    </a:solidFill>
                  </a:rPr>
                  <a:t>idéntico</a:t>
                </a:r>
                <a:r>
                  <a:rPr lang="en-US">
                    <a:solidFill>
                      <a:srgbClr val="870F6D"/>
                    </a:solidFill>
                  </a:rPr>
                  <a:t> que el </a:t>
                </a:r>
                <a:r>
                  <a:rPr lang="en-US" err="1">
                    <a:solidFill>
                      <a:srgbClr val="870F6D"/>
                    </a:solidFill>
                  </a:rPr>
                  <a:t>ajuste</a:t>
                </a:r>
                <a:r>
                  <a:rPr lang="en-US">
                    <a:solidFill>
                      <a:srgbClr val="870F6D"/>
                    </a:solidFill>
                  </a:rPr>
                  <a:t> ante shocks </a:t>
                </a:r>
                <a:r>
                  <a:rPr lang="en-US" err="1">
                    <a:solidFill>
                      <a:srgbClr val="870F6D"/>
                    </a:solidFill>
                  </a:rPr>
                  <a:t>en</a:t>
                </a:r>
                <a:r>
                  <a:rPr lang="en-US">
                    <a:solidFill>
                      <a:srgbClr val="870F6D"/>
                    </a:solidFill>
                  </a:rPr>
                  <a:t> los endowments Q</a:t>
                </a:r>
                <a:r>
                  <a:rPr lang="en-US"/>
                  <a:t>:</a:t>
                </a:r>
              </a:p>
              <a:p>
                <a:endParaRPr lang="en-US"/>
              </a:p>
              <a:p>
                <a:pPr lvl="1"/>
                <a:r>
                  <a:rPr lang="en-US" sz="2600" u="sng">
                    <a:solidFill>
                      <a:srgbClr val="870F6D"/>
                    </a:solidFill>
                  </a:rPr>
                  <a:t>Una </a:t>
                </a:r>
                <a:r>
                  <a:rPr lang="en-US" sz="2600" u="sng" err="1">
                    <a:solidFill>
                      <a:srgbClr val="870F6D"/>
                    </a:solidFill>
                  </a:rPr>
                  <a:t>caída</a:t>
                </a:r>
                <a:r>
                  <a:rPr lang="en-US" sz="2600" u="sng">
                    <a:solidFill>
                      <a:srgbClr val="870F6D"/>
                    </a:solidFill>
                  </a:rPr>
                  <a:t> </a:t>
                </a:r>
                <a:r>
                  <a:rPr lang="en-US" sz="2600" u="sng" err="1">
                    <a:solidFill>
                      <a:srgbClr val="870F6D"/>
                    </a:solidFill>
                  </a:rPr>
                  <a:t>transitoria</a:t>
                </a:r>
                <a:r>
                  <a:rPr lang="en-US" sz="2600" u="sng">
                    <a:solidFill>
                      <a:srgbClr val="870F6D"/>
                    </a:solidFill>
                  </a:rPr>
                  <a:t> </a:t>
                </a:r>
                <a:r>
                  <a:rPr lang="en-US" sz="2600" u="sng" err="1">
                    <a:solidFill>
                      <a:srgbClr val="870F6D"/>
                    </a:solidFill>
                  </a:rPr>
                  <a:t>en</a:t>
                </a:r>
                <a:r>
                  <a:rPr lang="en-US" sz="2600" u="sng">
                    <a:solidFill>
                      <a:srgbClr val="870F6D"/>
                    </a:solidFill>
                  </a:rPr>
                  <a:t> </a:t>
                </a:r>
                <a14:m>
                  <m:oMath xmlns:m="http://schemas.openxmlformats.org/officeDocument/2006/math">
                    <m:sSub>
                      <m:sSubPr>
                        <m:ctrlPr>
                          <a:rPr lang="en-US" sz="2600" i="1" u="sng" smtClean="0">
                            <a:solidFill>
                              <a:srgbClr val="870F6D"/>
                            </a:solidFill>
                            <a:latin typeface="Cambria Math" panose="02040503050406030204" pitchFamily="18" charset="0"/>
                          </a:rPr>
                        </m:ctrlPr>
                      </m:sSubPr>
                      <m:e>
                        <m:r>
                          <a:rPr lang="es-MX" sz="2600" b="0" i="1" u="sng" smtClean="0">
                            <a:solidFill>
                              <a:srgbClr val="870F6D"/>
                            </a:solidFill>
                            <a:latin typeface="Cambria Math" panose="02040503050406030204" pitchFamily="18" charset="0"/>
                          </a:rPr>
                          <m:t>𝑇𝑇</m:t>
                        </m:r>
                      </m:e>
                      <m:sub>
                        <m:r>
                          <a:rPr lang="es-MX" sz="2600" b="0" i="1" u="sng" smtClean="0">
                            <a:solidFill>
                              <a:srgbClr val="870F6D"/>
                            </a:solidFill>
                            <a:latin typeface="Cambria Math" panose="02040503050406030204" pitchFamily="18" charset="0"/>
                          </a:rPr>
                          <m:t>1</m:t>
                        </m:r>
                      </m:sub>
                    </m:sSub>
                    <m:r>
                      <a:rPr lang="es-MX" sz="2600" b="0" i="1" u="sng" smtClean="0">
                        <a:solidFill>
                          <a:srgbClr val="870F6D"/>
                        </a:solidFill>
                        <a:latin typeface="Cambria Math" panose="02040503050406030204" pitchFamily="18" charset="0"/>
                      </a:rPr>
                      <m:t> </m:t>
                    </m:r>
                    <m:r>
                      <a:rPr lang="es-MX" sz="2600" b="0" i="1" u="sng" smtClean="0">
                        <a:solidFill>
                          <a:srgbClr val="870F6D"/>
                        </a:solidFill>
                        <a:latin typeface="Cambria Math" panose="02040503050406030204" pitchFamily="18" charset="0"/>
                      </a:rPr>
                      <m:t>𝑜</m:t>
                    </m:r>
                    <m:r>
                      <a:rPr lang="es-MX" sz="2600" b="0" i="1" u="sng" smtClean="0">
                        <a:solidFill>
                          <a:srgbClr val="870F6D"/>
                        </a:solidFill>
                        <a:latin typeface="Cambria Math" panose="02040503050406030204" pitchFamily="18" charset="0"/>
                      </a:rPr>
                      <m:t> </m:t>
                    </m:r>
                    <m:sSub>
                      <m:sSubPr>
                        <m:ctrlPr>
                          <a:rPr lang="es-MX" sz="2600" b="0" i="1" u="sng" smtClean="0">
                            <a:solidFill>
                              <a:srgbClr val="870F6D"/>
                            </a:solidFill>
                            <a:latin typeface="Cambria Math" panose="02040503050406030204" pitchFamily="18" charset="0"/>
                          </a:rPr>
                        </m:ctrlPr>
                      </m:sSubPr>
                      <m:e>
                        <m:r>
                          <a:rPr lang="es-MX" sz="2600" b="0" i="1" u="sng" smtClean="0">
                            <a:solidFill>
                              <a:srgbClr val="870F6D"/>
                            </a:solidFill>
                            <a:latin typeface="Cambria Math" panose="02040503050406030204" pitchFamily="18" charset="0"/>
                          </a:rPr>
                          <m:t>𝑇𝑇</m:t>
                        </m:r>
                      </m:e>
                      <m:sub>
                        <m:r>
                          <a:rPr lang="es-MX" sz="2600" b="0" i="1" u="sng" smtClean="0">
                            <a:solidFill>
                              <a:srgbClr val="870F6D"/>
                            </a:solidFill>
                            <a:latin typeface="Cambria Math" panose="02040503050406030204" pitchFamily="18" charset="0"/>
                          </a:rPr>
                          <m:t>2</m:t>
                        </m:r>
                      </m:sub>
                    </m:sSub>
                  </m:oMath>
                </a14:m>
                <a:r>
                  <a:rPr lang="en-US" sz="2600" u="sng">
                    <a:solidFill>
                      <a:srgbClr val="870F6D"/>
                    </a:solidFill>
                  </a:rPr>
                  <a:t> con </a:t>
                </a:r>
                <a14:m>
                  <m:oMath xmlns:m="http://schemas.openxmlformats.org/officeDocument/2006/math">
                    <m:sSub>
                      <m:sSubPr>
                        <m:ctrlPr>
                          <a:rPr lang="en-US" sz="2600" i="1" u="sng" smtClean="0">
                            <a:solidFill>
                              <a:srgbClr val="870F6D"/>
                            </a:solidFill>
                            <a:latin typeface="Cambria Math" panose="02040503050406030204" pitchFamily="18" charset="0"/>
                          </a:rPr>
                        </m:ctrlPr>
                      </m:sSubPr>
                      <m:e>
                        <m:r>
                          <a:rPr lang="es-MX" sz="2600" b="0" i="1" u="sng" smtClean="0">
                            <a:solidFill>
                              <a:srgbClr val="870F6D"/>
                            </a:solidFill>
                            <a:latin typeface="Cambria Math" panose="02040503050406030204" pitchFamily="18" charset="0"/>
                          </a:rPr>
                          <m:t>𝑄</m:t>
                        </m:r>
                      </m:e>
                      <m:sub>
                        <m:r>
                          <a:rPr lang="es-MX" sz="2600" b="0" i="1" u="sng" smtClean="0">
                            <a:solidFill>
                              <a:srgbClr val="870F6D"/>
                            </a:solidFill>
                            <a:latin typeface="Cambria Math" panose="02040503050406030204" pitchFamily="18" charset="0"/>
                          </a:rPr>
                          <m:t>1</m:t>
                        </m:r>
                      </m:sub>
                    </m:sSub>
                    <m:r>
                      <a:rPr lang="es-MX" sz="2600" b="0" i="1" u="sng" smtClean="0">
                        <a:solidFill>
                          <a:srgbClr val="870F6D"/>
                        </a:solidFill>
                        <a:latin typeface="Cambria Math" panose="02040503050406030204" pitchFamily="18" charset="0"/>
                      </a:rPr>
                      <m:t> </m:t>
                    </m:r>
                    <m:r>
                      <a:rPr lang="es-MX" sz="2600" b="0" i="1" u="sng" smtClean="0">
                        <a:solidFill>
                          <a:srgbClr val="870F6D"/>
                        </a:solidFill>
                        <a:latin typeface="Cambria Math" panose="02040503050406030204" pitchFamily="18" charset="0"/>
                      </a:rPr>
                      <m:t>𝑦</m:t>
                    </m:r>
                    <m:r>
                      <a:rPr lang="es-MX" sz="2600" b="0" i="1" u="sng" smtClean="0">
                        <a:solidFill>
                          <a:srgbClr val="870F6D"/>
                        </a:solidFill>
                        <a:latin typeface="Cambria Math" panose="02040503050406030204" pitchFamily="18" charset="0"/>
                      </a:rPr>
                      <m:t> </m:t>
                    </m:r>
                    <m:sSub>
                      <m:sSubPr>
                        <m:ctrlPr>
                          <a:rPr lang="es-MX" sz="2600" b="0" i="1" u="sng" smtClean="0">
                            <a:solidFill>
                              <a:srgbClr val="870F6D"/>
                            </a:solidFill>
                            <a:latin typeface="Cambria Math" panose="02040503050406030204" pitchFamily="18" charset="0"/>
                          </a:rPr>
                        </m:ctrlPr>
                      </m:sSubPr>
                      <m:e>
                        <m:r>
                          <a:rPr lang="es-MX" sz="2600" b="0" i="1" u="sng" smtClean="0">
                            <a:solidFill>
                              <a:srgbClr val="870F6D"/>
                            </a:solidFill>
                            <a:latin typeface="Cambria Math" panose="02040503050406030204" pitchFamily="18" charset="0"/>
                          </a:rPr>
                          <m:t>𝑄</m:t>
                        </m:r>
                      </m:e>
                      <m:sub>
                        <m:r>
                          <a:rPr lang="es-MX" sz="2600" b="0" i="1" u="sng" smtClean="0">
                            <a:solidFill>
                              <a:srgbClr val="870F6D"/>
                            </a:solidFill>
                            <a:latin typeface="Cambria Math" panose="02040503050406030204" pitchFamily="18" charset="0"/>
                          </a:rPr>
                          <m:t>2</m:t>
                        </m:r>
                      </m:sub>
                    </m:sSub>
                  </m:oMath>
                </a14:m>
                <a:r>
                  <a:rPr lang="en-US" sz="2600" u="sng">
                    <a:solidFill>
                      <a:srgbClr val="870F6D"/>
                    </a:solidFill>
                  </a:rPr>
                  <a:t> que no </a:t>
                </a:r>
                <a:r>
                  <a:rPr lang="en-US" sz="2600" u="sng" err="1">
                    <a:solidFill>
                      <a:srgbClr val="870F6D"/>
                    </a:solidFill>
                  </a:rPr>
                  <a:t>cambian</a:t>
                </a:r>
                <a:r>
                  <a:rPr lang="en-US" sz="2600"/>
                  <a:t>: la </a:t>
                </a:r>
                <a:r>
                  <a:rPr lang="en-US" sz="2600" err="1"/>
                  <a:t>economía</a:t>
                </a:r>
                <a:r>
                  <a:rPr lang="en-US" sz="2600"/>
                  <a:t> no se </a:t>
                </a:r>
                <a:r>
                  <a:rPr lang="en-US" sz="2600" err="1"/>
                  <a:t>ajustará</a:t>
                </a:r>
                <a:r>
                  <a:rPr lang="en-US" sz="2600"/>
                  <a:t> </a:t>
                </a:r>
                <a:r>
                  <a:rPr lang="en-US" sz="2600" err="1"/>
                  <a:t>en</a:t>
                </a:r>
                <a:r>
                  <a:rPr lang="en-US" sz="2600"/>
                  <a:t> el 100 % de la </a:t>
                </a:r>
                <a:r>
                  <a:rPr lang="en-US" sz="2600" err="1"/>
                  <a:t>caída</a:t>
                </a:r>
                <a:r>
                  <a:rPr lang="en-US" sz="2600"/>
                  <a:t> </a:t>
                </a:r>
                <a:r>
                  <a:rPr lang="en-US" sz="2600" err="1"/>
                  <a:t>sino</a:t>
                </a:r>
                <a:r>
                  <a:rPr lang="en-US" sz="2600"/>
                  <a:t> que </a:t>
                </a:r>
                <a:r>
                  <a:rPr lang="en-US" sz="2600" err="1"/>
                  <a:t>pedirá</a:t>
                </a:r>
                <a:r>
                  <a:rPr lang="en-US" sz="2600"/>
                  <a:t> </a:t>
                </a:r>
                <a:r>
                  <a:rPr lang="en-US" sz="2600" err="1"/>
                  <a:t>prestado</a:t>
                </a:r>
                <a:r>
                  <a:rPr lang="en-US" sz="2600"/>
                  <a:t> </a:t>
                </a:r>
                <a:r>
                  <a:rPr lang="en-US" sz="2600" err="1"/>
                  <a:t>en</a:t>
                </a:r>
                <a:r>
                  <a:rPr lang="en-US" sz="2600"/>
                  <a:t> el mercado </a:t>
                </a:r>
                <a:r>
                  <a:rPr lang="en-US" sz="2600" err="1"/>
                  <a:t>financiero</a:t>
                </a:r>
                <a:r>
                  <a:rPr lang="en-US" sz="2600"/>
                  <a:t> </a:t>
                </a:r>
                <a:r>
                  <a:rPr lang="en-US" sz="2600" err="1"/>
                  <a:t>internacional</a:t>
                </a:r>
                <a:r>
                  <a:rPr lang="en-US" sz="2600"/>
                  <a:t> </a:t>
                </a:r>
                <a:r>
                  <a:rPr lang="en-US" sz="2600" err="1"/>
                  <a:t>resultando</a:t>
                </a:r>
                <a:r>
                  <a:rPr lang="en-US" sz="2600"/>
                  <a:t> un </a:t>
                </a:r>
                <a:r>
                  <a:rPr lang="en-US" sz="2600" err="1"/>
                  <a:t>deterioro</a:t>
                </a:r>
                <a:r>
                  <a:rPr lang="en-US" sz="2600"/>
                  <a:t> </a:t>
                </a:r>
                <a:r>
                  <a:rPr lang="en-US" sz="2600" err="1"/>
                  <a:t>en</a:t>
                </a:r>
                <a:r>
                  <a:rPr lang="en-US" sz="2600"/>
                  <a:t> el TB y un </a:t>
                </a:r>
                <a:r>
                  <a:rPr lang="en-US" sz="2600" err="1"/>
                  <a:t>déficit</a:t>
                </a:r>
                <a:r>
                  <a:rPr lang="en-US" sz="2600"/>
                  <a:t> </a:t>
                </a:r>
                <a:r>
                  <a:rPr lang="en-US" sz="2600" err="1"/>
                  <a:t>en</a:t>
                </a:r>
                <a:r>
                  <a:rPr lang="en-US" sz="2600"/>
                  <a:t> la CC</a:t>
                </a:r>
              </a:p>
              <a:p>
                <a:pPr lvl="1"/>
                <a:endParaRPr lang="en-US" sz="2600"/>
              </a:p>
              <a:p>
                <a:pPr lvl="1"/>
                <a:r>
                  <a:rPr lang="en-US" sz="2600" u="sng">
                    <a:solidFill>
                      <a:srgbClr val="870F6D"/>
                    </a:solidFill>
                  </a:rPr>
                  <a:t>Una </a:t>
                </a:r>
                <a:r>
                  <a:rPr lang="en-US" sz="2600" u="sng" err="1">
                    <a:solidFill>
                      <a:srgbClr val="870F6D"/>
                    </a:solidFill>
                  </a:rPr>
                  <a:t>caída</a:t>
                </a:r>
                <a:r>
                  <a:rPr lang="en-US" sz="2600" u="sng">
                    <a:solidFill>
                      <a:srgbClr val="870F6D"/>
                    </a:solidFill>
                  </a:rPr>
                  <a:t> </a:t>
                </a:r>
                <a:r>
                  <a:rPr lang="en-US" sz="2600" u="sng" err="1">
                    <a:solidFill>
                      <a:srgbClr val="870F6D"/>
                    </a:solidFill>
                  </a:rPr>
                  <a:t>permanente</a:t>
                </a:r>
                <a:r>
                  <a:rPr lang="en-US" sz="2600" u="sng">
                    <a:solidFill>
                      <a:srgbClr val="870F6D"/>
                    </a:solidFill>
                  </a:rPr>
                  <a:t> </a:t>
                </a:r>
                <a:r>
                  <a:rPr lang="en-US" sz="2600" u="sng" err="1">
                    <a:solidFill>
                      <a:srgbClr val="870F6D"/>
                    </a:solidFill>
                  </a:rPr>
                  <a:t>en</a:t>
                </a:r>
                <a:r>
                  <a:rPr lang="en-US" sz="2600" u="sng">
                    <a:solidFill>
                      <a:srgbClr val="870F6D"/>
                    </a:solidFill>
                  </a:rPr>
                  <a:t> </a:t>
                </a:r>
                <a14:m>
                  <m:oMath xmlns:m="http://schemas.openxmlformats.org/officeDocument/2006/math">
                    <m:sSub>
                      <m:sSubPr>
                        <m:ctrlPr>
                          <a:rPr lang="en-US" sz="2600" i="1" u="sng">
                            <a:solidFill>
                              <a:srgbClr val="870F6D"/>
                            </a:solidFill>
                            <a:latin typeface="Cambria Math" panose="02040503050406030204" pitchFamily="18" charset="0"/>
                          </a:rPr>
                        </m:ctrlPr>
                      </m:sSubPr>
                      <m:e>
                        <m:r>
                          <a:rPr lang="es-MX" sz="2600" u="sng">
                            <a:solidFill>
                              <a:srgbClr val="870F6D"/>
                            </a:solidFill>
                            <a:latin typeface="Cambria Math" panose="02040503050406030204" pitchFamily="18" charset="0"/>
                          </a:rPr>
                          <m:t>𝑇𝑇</m:t>
                        </m:r>
                      </m:e>
                      <m:sub>
                        <m:r>
                          <a:rPr lang="es-MX" sz="2600" u="sng">
                            <a:solidFill>
                              <a:srgbClr val="870F6D"/>
                            </a:solidFill>
                            <a:latin typeface="Cambria Math" panose="02040503050406030204" pitchFamily="18" charset="0"/>
                          </a:rPr>
                          <m:t>1</m:t>
                        </m:r>
                      </m:sub>
                    </m:sSub>
                    <m:r>
                      <a:rPr lang="es-MX" sz="2600" u="sng">
                        <a:solidFill>
                          <a:srgbClr val="870F6D"/>
                        </a:solidFill>
                        <a:latin typeface="Cambria Math" panose="02040503050406030204" pitchFamily="18" charset="0"/>
                      </a:rPr>
                      <m:t> </m:t>
                    </m:r>
                    <m:r>
                      <a:rPr lang="es-MX" sz="2600" u="sng">
                        <a:solidFill>
                          <a:srgbClr val="870F6D"/>
                        </a:solidFill>
                        <a:latin typeface="Cambria Math" panose="02040503050406030204" pitchFamily="18" charset="0"/>
                      </a:rPr>
                      <m:t>𝑜</m:t>
                    </m:r>
                    <m:r>
                      <a:rPr lang="es-MX" sz="2600" u="sng">
                        <a:solidFill>
                          <a:srgbClr val="870F6D"/>
                        </a:solidFill>
                        <a:latin typeface="Cambria Math" panose="02040503050406030204" pitchFamily="18" charset="0"/>
                      </a:rPr>
                      <m:t> </m:t>
                    </m:r>
                    <m:sSub>
                      <m:sSubPr>
                        <m:ctrlPr>
                          <a:rPr lang="es-MX" sz="2600" i="1" u="sng">
                            <a:solidFill>
                              <a:srgbClr val="870F6D"/>
                            </a:solidFill>
                            <a:latin typeface="Cambria Math" panose="02040503050406030204" pitchFamily="18" charset="0"/>
                          </a:rPr>
                        </m:ctrlPr>
                      </m:sSubPr>
                      <m:e>
                        <m:r>
                          <a:rPr lang="es-MX" sz="2600" u="sng">
                            <a:solidFill>
                              <a:srgbClr val="870F6D"/>
                            </a:solidFill>
                            <a:latin typeface="Cambria Math" panose="02040503050406030204" pitchFamily="18" charset="0"/>
                          </a:rPr>
                          <m:t>𝑇𝑇</m:t>
                        </m:r>
                      </m:e>
                      <m:sub>
                        <m:r>
                          <a:rPr lang="es-MX" sz="2600" u="sng">
                            <a:solidFill>
                              <a:srgbClr val="870F6D"/>
                            </a:solidFill>
                            <a:latin typeface="Cambria Math" panose="02040503050406030204" pitchFamily="18" charset="0"/>
                          </a:rPr>
                          <m:t>2</m:t>
                        </m:r>
                      </m:sub>
                    </m:sSub>
                  </m:oMath>
                </a14:m>
                <a:r>
                  <a:rPr lang="en-US" sz="2600" u="sng">
                    <a:solidFill>
                      <a:srgbClr val="870F6D"/>
                    </a:solidFill>
                  </a:rPr>
                  <a:t> con </a:t>
                </a:r>
                <a14:m>
                  <m:oMath xmlns:m="http://schemas.openxmlformats.org/officeDocument/2006/math">
                    <m:sSub>
                      <m:sSubPr>
                        <m:ctrlPr>
                          <a:rPr lang="en-US" sz="2600" i="1" u="sng">
                            <a:solidFill>
                              <a:srgbClr val="870F6D"/>
                            </a:solidFill>
                            <a:latin typeface="Cambria Math" panose="02040503050406030204" pitchFamily="18" charset="0"/>
                          </a:rPr>
                        </m:ctrlPr>
                      </m:sSubPr>
                      <m:e>
                        <m:r>
                          <a:rPr lang="es-MX" sz="2600" u="sng">
                            <a:solidFill>
                              <a:srgbClr val="870F6D"/>
                            </a:solidFill>
                            <a:latin typeface="Cambria Math" panose="02040503050406030204" pitchFamily="18" charset="0"/>
                          </a:rPr>
                          <m:t>𝑄</m:t>
                        </m:r>
                      </m:e>
                      <m:sub>
                        <m:r>
                          <a:rPr lang="es-MX" sz="2600" u="sng">
                            <a:solidFill>
                              <a:srgbClr val="870F6D"/>
                            </a:solidFill>
                            <a:latin typeface="Cambria Math" panose="02040503050406030204" pitchFamily="18" charset="0"/>
                          </a:rPr>
                          <m:t>1</m:t>
                        </m:r>
                      </m:sub>
                    </m:sSub>
                    <m:r>
                      <a:rPr lang="es-MX" sz="2600" u="sng">
                        <a:solidFill>
                          <a:srgbClr val="870F6D"/>
                        </a:solidFill>
                        <a:latin typeface="Cambria Math" panose="02040503050406030204" pitchFamily="18" charset="0"/>
                      </a:rPr>
                      <m:t> </m:t>
                    </m:r>
                    <m:r>
                      <a:rPr lang="es-MX" sz="2600" u="sng">
                        <a:solidFill>
                          <a:srgbClr val="870F6D"/>
                        </a:solidFill>
                        <a:latin typeface="Cambria Math" panose="02040503050406030204" pitchFamily="18" charset="0"/>
                      </a:rPr>
                      <m:t>𝑦</m:t>
                    </m:r>
                    <m:r>
                      <a:rPr lang="es-MX" sz="2600" u="sng">
                        <a:solidFill>
                          <a:srgbClr val="870F6D"/>
                        </a:solidFill>
                        <a:latin typeface="Cambria Math" panose="02040503050406030204" pitchFamily="18" charset="0"/>
                      </a:rPr>
                      <m:t> </m:t>
                    </m:r>
                    <m:sSub>
                      <m:sSubPr>
                        <m:ctrlPr>
                          <a:rPr lang="es-MX" sz="2600" i="1" u="sng">
                            <a:solidFill>
                              <a:srgbClr val="870F6D"/>
                            </a:solidFill>
                            <a:latin typeface="Cambria Math" panose="02040503050406030204" pitchFamily="18" charset="0"/>
                          </a:rPr>
                        </m:ctrlPr>
                      </m:sSubPr>
                      <m:e>
                        <m:r>
                          <a:rPr lang="es-MX" sz="2600" u="sng">
                            <a:solidFill>
                              <a:srgbClr val="870F6D"/>
                            </a:solidFill>
                            <a:latin typeface="Cambria Math" panose="02040503050406030204" pitchFamily="18" charset="0"/>
                          </a:rPr>
                          <m:t>𝑄</m:t>
                        </m:r>
                      </m:e>
                      <m:sub>
                        <m:r>
                          <a:rPr lang="es-MX" sz="2600" u="sng">
                            <a:solidFill>
                              <a:srgbClr val="870F6D"/>
                            </a:solidFill>
                            <a:latin typeface="Cambria Math" panose="02040503050406030204" pitchFamily="18" charset="0"/>
                          </a:rPr>
                          <m:t>2</m:t>
                        </m:r>
                      </m:sub>
                    </m:sSub>
                  </m:oMath>
                </a14:m>
                <a:r>
                  <a:rPr lang="en-US" sz="2600" u="sng">
                    <a:solidFill>
                      <a:srgbClr val="870F6D"/>
                    </a:solidFill>
                  </a:rPr>
                  <a:t> que no </a:t>
                </a:r>
                <a:r>
                  <a:rPr lang="en-US" sz="2600" u="sng" err="1">
                    <a:solidFill>
                      <a:srgbClr val="870F6D"/>
                    </a:solidFill>
                  </a:rPr>
                  <a:t>cambian</a:t>
                </a:r>
                <a:r>
                  <a:rPr lang="en-US" sz="2600"/>
                  <a:t>: la </a:t>
                </a:r>
                <a:r>
                  <a:rPr lang="en-US" sz="2600" err="1"/>
                  <a:t>economía</a:t>
                </a:r>
                <a:r>
                  <a:rPr lang="en-US" sz="2600"/>
                  <a:t> </a:t>
                </a:r>
                <a:r>
                  <a:rPr lang="en-US" sz="2600" err="1"/>
                  <a:t>realizará</a:t>
                </a:r>
                <a:r>
                  <a:rPr lang="en-US" sz="2600"/>
                  <a:t> un </a:t>
                </a:r>
                <a:r>
                  <a:rPr lang="en-US" sz="2600" err="1"/>
                  <a:t>ajuste</a:t>
                </a:r>
                <a:r>
                  <a:rPr lang="en-US" sz="2600"/>
                  <a:t> </a:t>
                </a:r>
                <a:r>
                  <a:rPr lang="en-US" sz="2600" err="1"/>
                  <a:t>permanente</a:t>
                </a:r>
                <a:r>
                  <a:rPr lang="en-US" sz="2600"/>
                  <a:t> </a:t>
                </a:r>
                <a:r>
                  <a:rPr lang="en-US" sz="2600" err="1"/>
                  <a:t>en</a:t>
                </a:r>
                <a:r>
                  <a:rPr lang="en-US" sz="2600"/>
                  <a:t>  </a:t>
                </a:r>
                <a14:m>
                  <m:oMath xmlns:m="http://schemas.openxmlformats.org/officeDocument/2006/math">
                    <m:sSub>
                      <m:sSubPr>
                        <m:ctrlPr>
                          <a:rPr lang="en-US" sz="2600" i="1" smtClean="0">
                            <a:latin typeface="Cambria Math" panose="02040503050406030204" pitchFamily="18" charset="0"/>
                          </a:rPr>
                        </m:ctrlPr>
                      </m:sSubPr>
                      <m:e>
                        <m:r>
                          <a:rPr lang="es-MX" sz="2600" b="0" i="1" smtClean="0">
                            <a:latin typeface="Cambria Math" panose="02040503050406030204" pitchFamily="18" charset="0"/>
                          </a:rPr>
                          <m:t>𝐶</m:t>
                        </m:r>
                      </m:e>
                      <m:sub>
                        <m:r>
                          <a:rPr lang="es-MX" sz="2600" b="0" i="1" smtClean="0">
                            <a:latin typeface="Cambria Math" panose="02040503050406030204" pitchFamily="18" charset="0"/>
                          </a:rPr>
                          <m:t>1</m:t>
                        </m:r>
                      </m:sub>
                    </m:sSub>
                    <m:r>
                      <a:rPr lang="es-MX" sz="2600" b="0" i="1" smtClean="0">
                        <a:latin typeface="Cambria Math" panose="02040503050406030204" pitchFamily="18" charset="0"/>
                      </a:rPr>
                      <m:t> </m:t>
                    </m:r>
                    <m:r>
                      <a:rPr lang="es-MX" sz="2600" b="0" i="1" smtClean="0">
                        <a:latin typeface="Cambria Math" panose="02040503050406030204" pitchFamily="18" charset="0"/>
                      </a:rPr>
                      <m:t>𝑦</m:t>
                    </m:r>
                    <m:r>
                      <a:rPr lang="es-MX" sz="2600" b="0" i="1" smtClean="0">
                        <a:latin typeface="Cambria Math" panose="02040503050406030204" pitchFamily="18" charset="0"/>
                      </a:rPr>
                      <m:t> </m:t>
                    </m:r>
                    <m:sSub>
                      <m:sSubPr>
                        <m:ctrlPr>
                          <a:rPr lang="es-MX" sz="2600" b="0" i="1" smtClean="0">
                            <a:latin typeface="Cambria Math" panose="02040503050406030204" pitchFamily="18" charset="0"/>
                          </a:rPr>
                        </m:ctrlPr>
                      </m:sSubPr>
                      <m:e>
                        <m:r>
                          <a:rPr lang="es-MX" sz="2600" b="0" i="1" smtClean="0">
                            <a:latin typeface="Cambria Math" panose="02040503050406030204" pitchFamily="18" charset="0"/>
                          </a:rPr>
                          <m:t>𝐶</m:t>
                        </m:r>
                      </m:e>
                      <m:sub>
                        <m:r>
                          <a:rPr lang="es-MX" sz="2600" b="0" i="1" smtClean="0">
                            <a:latin typeface="Cambria Math" panose="02040503050406030204" pitchFamily="18" charset="0"/>
                          </a:rPr>
                          <m:t>2</m:t>
                        </m:r>
                      </m:sub>
                    </m:sSub>
                  </m:oMath>
                </a14:m>
                <a:r>
                  <a:rPr lang="en-US" sz="2600"/>
                  <a:t> sin </a:t>
                </a:r>
                <a:r>
                  <a:rPr lang="en-US" sz="2600" err="1"/>
                  <a:t>hacer</a:t>
                </a:r>
                <a:r>
                  <a:rPr lang="en-US" sz="2600"/>
                  <a:t> </a:t>
                </a:r>
                <a:r>
                  <a:rPr lang="en-US" sz="2600" err="1"/>
                  <a:t>mayores</a:t>
                </a:r>
                <a:r>
                  <a:rPr lang="en-US" sz="2600"/>
                  <a:t> </a:t>
                </a:r>
                <a:r>
                  <a:rPr lang="en-US" sz="2600" err="1"/>
                  <a:t>ajustes</a:t>
                </a:r>
                <a:r>
                  <a:rPr lang="en-US" sz="2600"/>
                  <a:t> </a:t>
                </a:r>
                <a:r>
                  <a:rPr lang="en-US" sz="2600" err="1"/>
                  <a:t>en</a:t>
                </a:r>
                <a:r>
                  <a:rPr lang="en-US" sz="2600"/>
                  <a:t> el TB </a:t>
                </a:r>
                <a:r>
                  <a:rPr lang="en-US" sz="2600" err="1"/>
                  <a:t>ni</a:t>
                </a:r>
                <a:r>
                  <a:rPr lang="en-US" sz="2600"/>
                  <a:t> </a:t>
                </a:r>
                <a:r>
                  <a:rPr lang="en-US" sz="2600" err="1"/>
                  <a:t>en</a:t>
                </a:r>
                <a:r>
                  <a:rPr lang="en-US" sz="2600"/>
                  <a:t> la CC</a:t>
                </a:r>
              </a:p>
            </p:txBody>
          </p:sp>
        </mc:Choice>
        <mc:Fallback xmlns="">
          <p:sp>
            <p:nvSpPr>
              <p:cNvPr id="3" name="Content Placeholder 2">
                <a:extLst>
                  <a:ext uri="{FF2B5EF4-FFF2-40B4-BE49-F238E27FC236}">
                    <a16:creationId xmlns:a16="http://schemas.microsoft.com/office/drawing/2014/main" id="{521B53FD-E43C-404C-B3DB-65EC87D2A078}"/>
                  </a:ext>
                </a:extLst>
              </p:cNvPr>
              <p:cNvSpPr>
                <a:spLocks noGrp="1" noRot="1" noChangeAspect="1" noMove="1" noResize="1" noEditPoints="1" noAdjustHandles="1" noChangeArrowheads="1" noChangeShapeType="1" noTextEdit="1"/>
              </p:cNvSpPr>
              <p:nvPr>
                <p:ph idx="1"/>
              </p:nvPr>
            </p:nvSpPr>
            <p:spPr>
              <a:xfrm>
                <a:off x="374375" y="354634"/>
                <a:ext cx="10515600" cy="5807627"/>
              </a:xfrm>
              <a:blipFill>
                <a:blip r:embed="rId2"/>
                <a:stretch>
                  <a:fillRect l="-1043" r="-1739"/>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C15F429-2EB4-4C0D-B196-4D18C2253F89}"/>
              </a:ext>
            </a:extLst>
          </p:cNvPr>
          <p:cNvSpPr>
            <a:spLocks noGrp="1"/>
          </p:cNvSpPr>
          <p:nvPr>
            <p:ph type="sldNum" sz="quarter" idx="12"/>
          </p:nvPr>
        </p:nvSpPr>
        <p:spPr/>
        <p:txBody>
          <a:bodyPr/>
          <a:lstStyle/>
          <a:p>
            <a:fld id="{257AB861-08A6-4431-B58F-64BEFFDF70ED}" type="slidenum">
              <a:rPr lang="en-US" smtClean="0"/>
              <a:t>55</a:t>
            </a:fld>
            <a:endParaRPr lang="en-US"/>
          </a:p>
        </p:txBody>
      </p:sp>
    </p:spTree>
    <p:extLst>
      <p:ext uri="{BB962C8B-B14F-4D97-AF65-F5344CB8AC3E}">
        <p14:creationId xmlns:p14="http://schemas.microsoft.com/office/powerpoint/2010/main" val="24836744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CF1E075-7524-4742-BEB9-89327117E70E}"/>
                  </a:ext>
                </a:extLst>
              </p:cNvPr>
              <p:cNvSpPr>
                <a:spLocks noGrp="1"/>
              </p:cNvSpPr>
              <p:nvPr>
                <p:ph type="title"/>
              </p:nvPr>
            </p:nvSpPr>
            <p:spPr>
              <a:xfrm>
                <a:off x="864704" y="365125"/>
                <a:ext cx="10515600" cy="1635953"/>
              </a:xfrm>
            </p:spPr>
            <p:txBody>
              <a:bodyPr>
                <a:normAutofit fontScale="90000"/>
              </a:bodyPr>
              <a:lstStyle/>
              <a:p>
                <a:r>
                  <a:rPr lang="es-ES"/>
                  <a:t>Por lo tanto, el ajuste ante shocks de los TT es idéntico al ajuste a los shocks en </a:t>
                </a:r>
                <a14:m>
                  <m:oMath xmlns:m="http://schemas.openxmlformats.org/officeDocument/2006/math">
                    <m:sSub>
                      <m:sSubPr>
                        <m:ctrlPr>
                          <a:rPr lang="es-ES" i="1" smtClean="0">
                            <a:latin typeface="Cambria Math" panose="02040503050406030204" pitchFamily="18" charset="0"/>
                          </a:rPr>
                        </m:ctrlPr>
                      </m:sSubPr>
                      <m:e>
                        <m:r>
                          <a:rPr lang="es-MX" b="0" i="1" smtClean="0">
                            <a:latin typeface="Cambria Math" panose="02040503050406030204" pitchFamily="18" charset="0"/>
                          </a:rPr>
                          <m:t>𝑄</m:t>
                        </m:r>
                      </m:e>
                      <m:sub>
                        <m:r>
                          <a:rPr lang="es-MX" b="0" i="1" smtClean="0">
                            <a:latin typeface="Cambria Math" panose="02040503050406030204" pitchFamily="18" charset="0"/>
                          </a:rPr>
                          <m:t>1</m:t>
                        </m:r>
                      </m:sub>
                    </m:sSub>
                    <m:r>
                      <a:rPr lang="es-MX" b="0" i="1" smtClean="0">
                        <a:latin typeface="Cambria Math" panose="02040503050406030204" pitchFamily="18" charset="0"/>
                      </a:rPr>
                      <m:t> </m:t>
                    </m:r>
                    <m:r>
                      <a:rPr lang="es-MX" b="0" i="1" smtClean="0">
                        <a:latin typeface="Cambria Math" panose="02040503050406030204" pitchFamily="18" charset="0"/>
                      </a:rPr>
                      <m:t>𝑦</m:t>
                    </m:r>
                    <m:r>
                      <a:rPr lang="es-MX" b="0" i="1" smtClean="0">
                        <a:latin typeface="Cambria Math" panose="02040503050406030204" pitchFamily="18" charset="0"/>
                      </a:rPr>
                      <m:t> </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𝑄</m:t>
                        </m:r>
                      </m:e>
                      <m:sub>
                        <m:r>
                          <a:rPr lang="es-MX" b="0" i="1" smtClean="0">
                            <a:latin typeface="Cambria Math" panose="02040503050406030204" pitchFamily="18" charset="0"/>
                          </a:rPr>
                          <m:t>2</m:t>
                        </m:r>
                      </m:sub>
                    </m:sSub>
                  </m:oMath>
                </a14:m>
                <a:r>
                  <a:rPr lang="es-ES"/>
                  <a:t>:</a:t>
                </a:r>
                <a:br>
                  <a:rPr lang="es-ES"/>
                </a:br>
                <a:endParaRPr lang="en-US"/>
              </a:p>
            </p:txBody>
          </p:sp>
        </mc:Choice>
        <mc:Fallback xmlns="">
          <p:sp>
            <p:nvSpPr>
              <p:cNvPr id="2" name="Title 1">
                <a:extLst>
                  <a:ext uri="{FF2B5EF4-FFF2-40B4-BE49-F238E27FC236}">
                    <a16:creationId xmlns:a16="http://schemas.microsoft.com/office/drawing/2014/main" id="{5CF1E075-7524-4742-BEB9-89327117E70E}"/>
                  </a:ext>
                </a:extLst>
              </p:cNvPr>
              <p:cNvSpPr>
                <a:spLocks noGrp="1" noRot="1" noChangeAspect="1" noMove="1" noResize="1" noEditPoints="1" noAdjustHandles="1" noChangeArrowheads="1" noChangeShapeType="1" noTextEdit="1"/>
              </p:cNvSpPr>
              <p:nvPr>
                <p:ph type="title"/>
              </p:nvPr>
            </p:nvSpPr>
            <p:spPr>
              <a:xfrm>
                <a:off x="864704" y="365125"/>
                <a:ext cx="10515600" cy="1635953"/>
              </a:xfrm>
              <a:blipFill>
                <a:blip r:embed="rId2"/>
                <a:stretch>
                  <a:fillRect l="-2087" t="-13433"/>
                </a:stretch>
              </a:blipFill>
            </p:spPr>
            <p:txBody>
              <a:bodyPr/>
              <a:lstStyle/>
              <a:p>
                <a:r>
                  <a:rPr lang="en-US">
                    <a:noFill/>
                  </a:rPr>
                  <a:t> </a:t>
                </a:r>
              </a:p>
            </p:txBody>
          </p:sp>
        </mc:Fallback>
      </mc:AlternateContent>
      <p:sp>
        <p:nvSpPr>
          <p:cNvPr id="3" name="Content Placeholder 2">
            <a:extLst>
              <a:ext uri="{FF2B5EF4-FFF2-40B4-BE49-F238E27FC236}">
                <a16:creationId xmlns:a16="http://schemas.microsoft.com/office/drawing/2014/main" id="{FD4A0B5E-D90B-4175-A704-60D32AD2F103}"/>
              </a:ext>
            </a:extLst>
          </p:cNvPr>
          <p:cNvSpPr>
            <a:spLocks noGrp="1"/>
          </p:cNvSpPr>
          <p:nvPr>
            <p:ph idx="1"/>
          </p:nvPr>
        </p:nvSpPr>
        <p:spPr>
          <a:xfrm>
            <a:off x="732183" y="2435225"/>
            <a:ext cx="10515600" cy="3528253"/>
          </a:xfrm>
        </p:spPr>
        <p:txBody>
          <a:bodyPr/>
          <a:lstStyle/>
          <a:p>
            <a:r>
              <a:rPr lang="es-ES"/>
              <a:t>El país financiará cambios transitorios en los términos de intercambio cambiando la cuenta corriente (al alza si el shock es positivo y hacia abajo si es negativo) para suavizar el consumo con el tiempo.</a:t>
            </a:r>
          </a:p>
          <a:p>
            <a:endParaRPr lang="es-ES"/>
          </a:p>
          <a:p>
            <a:r>
              <a:rPr lang="es-ES"/>
              <a:t>El país se ajustará ante modificaciones permanentes de los términos de intercambio cambiando principalmente el consumo (hacia arriba si la perturbación es positiva y hacia abajo si es negativa) con poco movimiento en la cuenta corriente.</a:t>
            </a:r>
            <a:endParaRPr lang="en-US"/>
          </a:p>
        </p:txBody>
      </p:sp>
      <p:sp>
        <p:nvSpPr>
          <p:cNvPr id="4" name="Slide Number Placeholder 3">
            <a:extLst>
              <a:ext uri="{FF2B5EF4-FFF2-40B4-BE49-F238E27FC236}">
                <a16:creationId xmlns:a16="http://schemas.microsoft.com/office/drawing/2014/main" id="{188901CA-7271-4F17-8C6B-A11EEA7EEF16}"/>
              </a:ext>
            </a:extLst>
          </p:cNvPr>
          <p:cNvSpPr>
            <a:spLocks noGrp="1"/>
          </p:cNvSpPr>
          <p:nvPr>
            <p:ph type="sldNum" sz="quarter" idx="12"/>
          </p:nvPr>
        </p:nvSpPr>
        <p:spPr/>
        <p:txBody>
          <a:bodyPr/>
          <a:lstStyle/>
          <a:p>
            <a:fld id="{257AB861-08A6-4431-B58F-64BEFFDF70ED}" type="slidenum">
              <a:rPr lang="en-US" smtClean="0"/>
              <a:t>56</a:t>
            </a:fld>
            <a:endParaRPr lang="en-US"/>
          </a:p>
        </p:txBody>
      </p:sp>
    </p:spTree>
    <p:extLst>
      <p:ext uri="{BB962C8B-B14F-4D97-AF65-F5344CB8AC3E}">
        <p14:creationId xmlns:p14="http://schemas.microsoft.com/office/powerpoint/2010/main" val="219977701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EBE39-2BD5-4A25-A6B9-533C8F5B737E}"/>
              </a:ext>
            </a:extLst>
          </p:cNvPr>
          <p:cNvSpPr>
            <a:spLocks noGrp="1"/>
          </p:cNvSpPr>
          <p:nvPr>
            <p:ph type="title"/>
          </p:nvPr>
        </p:nvSpPr>
        <p:spPr/>
        <p:txBody>
          <a:bodyPr/>
          <a:lstStyle/>
          <a:p>
            <a:r>
              <a:rPr lang="es-MX"/>
              <a:t>Balance comercial medido en unidades del bien de Consumo:</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92388C-A586-4450-A438-0FF8C2839F4F}"/>
                  </a:ext>
                </a:extLst>
              </p:cNvPr>
              <p:cNvSpPr>
                <a:spLocks noGrp="1"/>
              </p:cNvSpPr>
              <p:nvPr>
                <p:ph idx="1"/>
              </p:nvPr>
            </p:nvSpPr>
            <p:spPr>
              <a:xfrm>
                <a:off x="559904" y="3151188"/>
                <a:ext cx="10515600" cy="2229195"/>
              </a:xfrm>
            </p:spPr>
            <p:txBody>
              <a:bodyPr/>
              <a:lstStyle/>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MX" b="0" i="1" smtClean="0">
                              <a:latin typeface="Cambria Math" panose="02040503050406030204" pitchFamily="18" charset="0"/>
                            </a:rPr>
                            <m:t>𝑇𝐵</m:t>
                          </m:r>
                        </m:e>
                        <m:sub>
                          <m:r>
                            <a:rPr lang="es-MX" b="0" i="1" smtClean="0">
                              <a:latin typeface="Cambria Math" panose="02040503050406030204" pitchFamily="18" charset="0"/>
                            </a:rPr>
                            <m:t>1</m:t>
                          </m:r>
                        </m:sub>
                      </m:sSub>
                      <m:r>
                        <a:rPr lang="es-MX" b="0" i="1" smtClean="0">
                          <a:latin typeface="Cambria Math" panose="02040503050406030204" pitchFamily="18" charset="0"/>
                        </a:rPr>
                        <m:t>= </m:t>
                      </m:r>
                      <m:f>
                        <m:fPr>
                          <m:ctrlPr>
                            <a:rPr lang="es-MX" b="0" i="1" smtClean="0">
                              <a:latin typeface="Cambria Math" panose="02040503050406030204" pitchFamily="18" charset="0"/>
                            </a:rPr>
                          </m:ctrlPr>
                        </m:fPr>
                        <m:num>
                          <m:sSub>
                            <m:sSubPr>
                              <m:ctrlPr>
                                <a:rPr lang="es-MX" b="0" i="1" smtClean="0">
                                  <a:latin typeface="Cambria Math" panose="02040503050406030204" pitchFamily="18" charset="0"/>
                                </a:rPr>
                              </m:ctrlPr>
                            </m:sSubPr>
                            <m:e>
                              <m:r>
                                <a:rPr lang="es-MX" b="0" i="1" smtClean="0">
                                  <a:latin typeface="Cambria Math" panose="02040503050406030204" pitchFamily="18" charset="0"/>
                                </a:rPr>
                                <m:t>𝑄</m:t>
                              </m:r>
                            </m:e>
                            <m:sub>
                              <m:r>
                                <a:rPr lang="es-MX" b="0" i="1" smtClean="0">
                                  <a:latin typeface="Cambria Math" panose="02040503050406030204" pitchFamily="18" charset="0"/>
                                </a:rPr>
                                <m:t>1</m:t>
                              </m:r>
                            </m:sub>
                          </m:sSub>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𝑃</m:t>
                              </m:r>
                            </m:e>
                            <m:sub>
                              <m:r>
                                <a:rPr lang="es-MX" b="0" i="1" smtClean="0">
                                  <a:latin typeface="Cambria Math" panose="02040503050406030204" pitchFamily="18" charset="0"/>
                                </a:rPr>
                                <m:t>1</m:t>
                              </m:r>
                            </m:sub>
                            <m:sup>
                              <m:r>
                                <a:rPr lang="es-MX" b="0" i="1" smtClean="0">
                                  <a:latin typeface="Cambria Math" panose="02040503050406030204" pitchFamily="18" charset="0"/>
                                </a:rPr>
                                <m:t>𝑄</m:t>
                              </m:r>
                            </m:sup>
                          </m:sSubSup>
                        </m:num>
                        <m:den>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𝑃</m:t>
                              </m:r>
                            </m:e>
                            <m:sub>
                              <m:r>
                                <a:rPr lang="es-MX" b="0" i="1" smtClean="0">
                                  <a:latin typeface="Cambria Math" panose="02040503050406030204" pitchFamily="18" charset="0"/>
                                </a:rPr>
                                <m:t>1</m:t>
                              </m:r>
                            </m:sub>
                            <m:sup>
                              <m:r>
                                <a:rPr lang="es-MX" b="0" i="1" smtClean="0">
                                  <a:latin typeface="Cambria Math" panose="02040503050406030204" pitchFamily="18" charset="0"/>
                                </a:rPr>
                                <m:t>𝐶</m:t>
                              </m:r>
                            </m:sup>
                          </m:sSubSup>
                        </m:den>
                      </m:f>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𝐶</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𝑄</m:t>
                          </m:r>
                        </m:e>
                        <m:sub>
                          <m:r>
                            <a:rPr lang="es-MX" b="0" i="1" smtClean="0">
                              <a:latin typeface="Cambria Math" panose="02040503050406030204" pitchFamily="18" charset="0"/>
                            </a:rPr>
                            <m:t>1 </m:t>
                          </m:r>
                        </m:sub>
                      </m:sSub>
                      <m:sSub>
                        <m:sSubPr>
                          <m:ctrlPr>
                            <a:rPr lang="es-MX" b="0" i="1" smtClean="0">
                              <a:latin typeface="Cambria Math" panose="02040503050406030204" pitchFamily="18" charset="0"/>
                            </a:rPr>
                          </m:ctrlPr>
                        </m:sSubPr>
                        <m:e>
                          <m:r>
                            <a:rPr lang="es-MX" b="0" i="1" smtClean="0">
                              <a:latin typeface="Cambria Math" panose="02040503050406030204" pitchFamily="18" charset="0"/>
                            </a:rPr>
                            <m:t>𝑇𝑇</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MX" b="0" i="1" smtClean="0">
                              <a:latin typeface="Cambria Math" panose="02040503050406030204" pitchFamily="18" charset="0"/>
                            </a:rPr>
                          </m:ctrlPr>
                        </m:sSubPr>
                        <m:e>
                          <m:r>
                            <a:rPr lang="es-MX" b="0" i="1" smtClean="0">
                              <a:latin typeface="Cambria Math" panose="02040503050406030204" pitchFamily="18" charset="0"/>
                            </a:rPr>
                            <m:t>𝐶</m:t>
                          </m:r>
                        </m:e>
                        <m:sub>
                          <m:r>
                            <a:rPr lang="es-MX" b="0" i="1" smtClean="0">
                              <a:latin typeface="Cambria Math" panose="02040503050406030204" pitchFamily="18" charset="0"/>
                            </a:rPr>
                            <m:t>1</m:t>
                          </m:r>
                        </m:sub>
                      </m:sSub>
                      <m:r>
                        <a:rPr lang="es-MX" b="0" i="1" smtClean="0">
                          <a:latin typeface="Cambria Math" panose="02040503050406030204" pitchFamily="18" charset="0"/>
                        </a:rPr>
                        <m:t>      (20)</m:t>
                      </m:r>
                    </m:oMath>
                  </m:oMathPara>
                </a14:m>
                <a:endParaRPr lang="en-US"/>
              </a:p>
              <a:p>
                <a:pPr marL="0" indent="0">
                  <a:buNone/>
                </a:pPr>
                <a:endParaRPr lang="en-US"/>
              </a:p>
              <a:p>
                <a:pPr marL="0" indent="0">
                  <a:buNone/>
                </a:pPr>
                <a:r>
                  <a:rPr lang="en-US" err="1"/>
                  <a:t>Notemos</a:t>
                </a:r>
                <a:r>
                  <a:rPr lang="en-US"/>
                  <a:t> que una </a:t>
                </a:r>
                <a:r>
                  <a:rPr lang="en-US" err="1"/>
                  <a:t>mejora</a:t>
                </a:r>
                <a:r>
                  <a:rPr lang="en-US"/>
                  <a:t> </a:t>
                </a:r>
                <a:r>
                  <a:rPr lang="en-US" err="1"/>
                  <a:t>en</a:t>
                </a:r>
                <a:r>
                  <a:rPr lang="en-US"/>
                  <a:t> los TT </a:t>
                </a:r>
                <a:r>
                  <a:rPr lang="en-US" err="1"/>
                  <a:t>aumentará</a:t>
                </a:r>
                <a:r>
                  <a:rPr lang="en-US"/>
                  <a:t> el Balance </a:t>
                </a:r>
                <a:r>
                  <a:rPr lang="en-US" err="1"/>
                  <a:t>Comercial</a:t>
                </a:r>
                <a:r>
                  <a:rPr lang="en-US"/>
                  <a:t> </a:t>
                </a:r>
              </a:p>
              <a:p>
                <a:pPr marL="0" indent="0">
                  <a:buNone/>
                </a:pPr>
                <a:endParaRPr lang="en-US"/>
              </a:p>
            </p:txBody>
          </p:sp>
        </mc:Choice>
        <mc:Fallback xmlns="">
          <p:sp>
            <p:nvSpPr>
              <p:cNvPr id="3" name="Content Placeholder 2">
                <a:extLst>
                  <a:ext uri="{FF2B5EF4-FFF2-40B4-BE49-F238E27FC236}">
                    <a16:creationId xmlns:a16="http://schemas.microsoft.com/office/drawing/2014/main" id="{0C92388C-A586-4450-A438-0FF8C2839F4F}"/>
                  </a:ext>
                </a:extLst>
              </p:cNvPr>
              <p:cNvSpPr>
                <a:spLocks noGrp="1" noRot="1" noChangeAspect="1" noMove="1" noResize="1" noEditPoints="1" noAdjustHandles="1" noChangeArrowheads="1" noChangeShapeType="1" noTextEdit="1"/>
              </p:cNvSpPr>
              <p:nvPr>
                <p:ph idx="1"/>
              </p:nvPr>
            </p:nvSpPr>
            <p:spPr>
              <a:xfrm>
                <a:off x="559904" y="3151188"/>
                <a:ext cx="10515600" cy="2229195"/>
              </a:xfrm>
              <a:blipFill>
                <a:blip r:embed="rId2"/>
                <a:stretch>
                  <a:fillRect l="-121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160F93F-791E-4E34-8438-7C79B064B623}"/>
              </a:ext>
            </a:extLst>
          </p:cNvPr>
          <p:cNvSpPr>
            <a:spLocks noGrp="1"/>
          </p:cNvSpPr>
          <p:nvPr>
            <p:ph type="sldNum" sz="quarter" idx="12"/>
          </p:nvPr>
        </p:nvSpPr>
        <p:spPr/>
        <p:txBody>
          <a:bodyPr/>
          <a:lstStyle/>
          <a:p>
            <a:fld id="{257AB861-08A6-4431-B58F-64BEFFDF70ED}" type="slidenum">
              <a:rPr lang="en-US" smtClean="0"/>
              <a:t>57</a:t>
            </a:fld>
            <a:endParaRPr lang="en-US"/>
          </a:p>
        </p:txBody>
      </p:sp>
    </p:spTree>
    <p:extLst>
      <p:ext uri="{BB962C8B-B14F-4D97-AF65-F5344CB8AC3E}">
        <p14:creationId xmlns:p14="http://schemas.microsoft.com/office/powerpoint/2010/main" val="37676548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651C5-0641-45E6-8CF4-DB83D4CBCCA6}"/>
              </a:ext>
            </a:extLst>
          </p:cNvPr>
          <p:cNvSpPr>
            <a:spLocks noGrp="1"/>
          </p:cNvSpPr>
          <p:nvPr>
            <p:ph type="title"/>
          </p:nvPr>
        </p:nvSpPr>
        <p:spPr/>
        <p:txBody>
          <a:bodyPr/>
          <a:lstStyle/>
          <a:p>
            <a:r>
              <a:rPr lang="es-ES"/>
              <a:t>Shocks de términos de intercambio, información imperfecta y la cuenta corriente</a:t>
            </a:r>
            <a:endParaRPr lang="en-US"/>
          </a:p>
        </p:txBody>
      </p:sp>
      <p:sp>
        <p:nvSpPr>
          <p:cNvPr id="3" name="Content Placeholder 2">
            <a:extLst>
              <a:ext uri="{FF2B5EF4-FFF2-40B4-BE49-F238E27FC236}">
                <a16:creationId xmlns:a16="http://schemas.microsoft.com/office/drawing/2014/main" id="{9489B032-63BB-4DF7-9C37-3AAED7B6B583}"/>
              </a:ext>
            </a:extLst>
          </p:cNvPr>
          <p:cNvSpPr>
            <a:spLocks noGrp="1"/>
          </p:cNvSpPr>
          <p:nvPr>
            <p:ph idx="1"/>
          </p:nvPr>
        </p:nvSpPr>
        <p:spPr>
          <a:xfrm>
            <a:off x="838200" y="2488233"/>
            <a:ext cx="10515600" cy="3408984"/>
          </a:xfrm>
        </p:spPr>
        <p:txBody>
          <a:bodyPr>
            <a:normAutofit lnSpcReduction="10000"/>
          </a:bodyPr>
          <a:lstStyle/>
          <a:p>
            <a:r>
              <a:rPr lang="es-ES"/>
              <a:t>Cuando un shock golpea la economía, </a:t>
            </a:r>
            <a:r>
              <a:rPr lang="es-ES">
                <a:solidFill>
                  <a:srgbClr val="870F6D"/>
                </a:solidFill>
              </a:rPr>
              <a:t>no es fácil saber si estamos en presencia de un shock permanente o transitorio</a:t>
            </a:r>
          </a:p>
          <a:p>
            <a:r>
              <a:rPr lang="es-ES"/>
              <a:t>Los agentes económicos </a:t>
            </a:r>
            <a:r>
              <a:rPr lang="es-ES">
                <a:solidFill>
                  <a:srgbClr val="870F6D"/>
                </a:solidFill>
              </a:rPr>
              <a:t>deben formar expectativas sobre la duración del choque</a:t>
            </a:r>
            <a:r>
              <a:rPr lang="es-ES"/>
              <a:t>, las que pueden ser o no validadas por los desarrollos posteriores.</a:t>
            </a:r>
          </a:p>
          <a:p>
            <a:r>
              <a:rPr lang="es-ES"/>
              <a:t>Cuando no se cumplen las expectativas, el comportamiento </a:t>
            </a:r>
            <a:r>
              <a:rPr lang="es-ES" err="1"/>
              <a:t>ex-post</a:t>
            </a:r>
            <a:r>
              <a:rPr lang="es-ES"/>
              <a:t> de la economía puede ser diferente a lo que predice hasta ahora el modelo.</a:t>
            </a:r>
            <a:endParaRPr lang="en-US"/>
          </a:p>
        </p:txBody>
      </p:sp>
      <p:sp>
        <p:nvSpPr>
          <p:cNvPr id="4" name="Slide Number Placeholder 3">
            <a:extLst>
              <a:ext uri="{FF2B5EF4-FFF2-40B4-BE49-F238E27FC236}">
                <a16:creationId xmlns:a16="http://schemas.microsoft.com/office/drawing/2014/main" id="{9178CF4D-7013-4729-ACCF-7AB4CD2D61EA}"/>
              </a:ext>
            </a:extLst>
          </p:cNvPr>
          <p:cNvSpPr>
            <a:spLocks noGrp="1"/>
          </p:cNvSpPr>
          <p:nvPr>
            <p:ph type="sldNum" sz="quarter" idx="12"/>
          </p:nvPr>
        </p:nvSpPr>
        <p:spPr/>
        <p:txBody>
          <a:bodyPr/>
          <a:lstStyle/>
          <a:p>
            <a:fld id="{257AB861-08A6-4431-B58F-64BEFFDF70ED}" type="slidenum">
              <a:rPr lang="en-US" smtClean="0"/>
              <a:t>58</a:t>
            </a:fld>
            <a:endParaRPr lang="en-US"/>
          </a:p>
        </p:txBody>
      </p:sp>
    </p:spTree>
    <p:extLst>
      <p:ext uri="{BB962C8B-B14F-4D97-AF65-F5344CB8AC3E}">
        <p14:creationId xmlns:p14="http://schemas.microsoft.com/office/powerpoint/2010/main" val="191356677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2E9F0-D729-485C-B8F4-722B1711C36F}"/>
              </a:ext>
            </a:extLst>
          </p:cNvPr>
          <p:cNvSpPr>
            <a:spLocks noGrp="1"/>
          </p:cNvSpPr>
          <p:nvPr>
            <p:ph type="title"/>
          </p:nvPr>
        </p:nvSpPr>
        <p:spPr/>
        <p:txBody>
          <a:bodyPr/>
          <a:lstStyle/>
          <a:p>
            <a:r>
              <a:rPr lang="es-MX"/>
              <a:t>Ejemplo:</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5A074D-6827-4C3B-AD06-79F3DCA81DBE}"/>
                  </a:ext>
                </a:extLst>
              </p:cNvPr>
              <p:cNvSpPr>
                <a:spLocks noGrp="1"/>
              </p:cNvSpPr>
              <p:nvPr>
                <p:ph idx="1"/>
              </p:nvPr>
            </p:nvSpPr>
            <p:spPr/>
            <p:txBody>
              <a:bodyPr/>
              <a:lstStyle/>
              <a:p>
                <a:r>
                  <a:rPr lang="es-MX"/>
                  <a:t>Los </a:t>
                </a:r>
                <a:r>
                  <a:rPr lang="es-MX" err="1"/>
                  <a:t>Endowments</a:t>
                </a:r>
                <a:r>
                  <a:rPr lang="es-MX"/>
                  <a:t> del Período 1 aumentan en una magnitud </a:t>
                </a:r>
                <a14:m>
                  <m:oMath xmlns:m="http://schemas.openxmlformats.org/officeDocument/2006/math">
                    <m:r>
                      <a:rPr lang="es-MX" b="1" i="1" smtClean="0">
                        <a:solidFill>
                          <a:srgbClr val="FF0000"/>
                        </a:solidFill>
                        <a:latin typeface="Cambria Math" panose="02040503050406030204" pitchFamily="18" charset="0"/>
                        <a:ea typeface="Cambria Math" panose="02040503050406030204" pitchFamily="18" charset="0"/>
                      </a:rPr>
                      <m:t>∆</m:t>
                    </m:r>
                    <m:r>
                      <a:rPr lang="es-MX" b="0" i="1" smtClean="0">
                        <a:latin typeface="Cambria Math" panose="02040503050406030204" pitchFamily="18" charset="0"/>
                        <a:ea typeface="Cambria Math" panose="02040503050406030204" pitchFamily="18" charset="0"/>
                      </a:rPr>
                      <m:t>.</m:t>
                    </m:r>
                  </m:oMath>
                </a14:m>
                <a:r>
                  <a:rPr lang="en-US"/>
                  <a:t> Los </a:t>
                </a:r>
                <a:r>
                  <a:rPr lang="en-US" err="1"/>
                  <a:t>agentes</a:t>
                </a:r>
                <a:r>
                  <a:rPr lang="en-US"/>
                  <a:t> </a:t>
                </a:r>
                <a:r>
                  <a:rPr lang="en-US" err="1"/>
                  <a:t>económicos</a:t>
                </a:r>
                <a:r>
                  <a:rPr lang="en-US"/>
                  <a:t> </a:t>
                </a:r>
                <a:r>
                  <a:rPr lang="en-US" err="1"/>
                  <a:t>tiene</a:t>
                </a:r>
                <a:r>
                  <a:rPr lang="en-US"/>
                  <a:t> </a:t>
                </a:r>
                <a:r>
                  <a:rPr lang="en-US" err="1"/>
                  <a:t>información</a:t>
                </a:r>
                <a:r>
                  <a:rPr lang="en-US"/>
                  <a:t> perfecta </a:t>
                </a:r>
                <a:r>
                  <a:rPr lang="en-US" err="1"/>
                  <a:t>sobre</a:t>
                </a:r>
                <a:r>
                  <a:rPr lang="en-US"/>
                  <a:t> </a:t>
                </a:r>
                <a:r>
                  <a:rPr lang="en-US" err="1"/>
                  <a:t>este</a:t>
                </a:r>
                <a:r>
                  <a:rPr lang="en-US"/>
                  <a:t> </a:t>
                </a:r>
                <a:r>
                  <a:rPr lang="en-US" err="1"/>
                  <a:t>aumento</a:t>
                </a:r>
                <a:r>
                  <a:rPr lang="en-US"/>
                  <a:t>.</a:t>
                </a:r>
              </a:p>
              <a:p>
                <a:endParaRPr lang="en-US"/>
              </a:p>
              <a:p>
                <a:r>
                  <a:rPr lang="es-MX"/>
                  <a:t>Los </a:t>
                </a:r>
                <a:r>
                  <a:rPr lang="es-MX" err="1"/>
                  <a:t>Endowments</a:t>
                </a:r>
                <a:r>
                  <a:rPr lang="es-MX"/>
                  <a:t> del Período 2 aumentan en una magnitud </a:t>
                </a:r>
                <a14:m>
                  <m:oMath xmlns:m="http://schemas.openxmlformats.org/officeDocument/2006/math">
                    <m:r>
                      <a:rPr lang="es-MX" b="1" i="1">
                        <a:solidFill>
                          <a:srgbClr val="FF0000"/>
                        </a:solidFill>
                        <a:latin typeface="Cambria Math" panose="02040503050406030204" pitchFamily="18" charset="0"/>
                        <a:ea typeface="Cambria Math" panose="02040503050406030204" pitchFamily="18" charset="0"/>
                      </a:rPr>
                      <m:t>2 ∆.</m:t>
                    </m:r>
                  </m:oMath>
                </a14:m>
                <a:r>
                  <a:rPr lang="en-US"/>
                  <a:t> Los </a:t>
                </a:r>
                <a:r>
                  <a:rPr lang="en-US" err="1"/>
                  <a:t>agentes</a:t>
                </a:r>
                <a:r>
                  <a:rPr lang="en-US"/>
                  <a:t> </a:t>
                </a:r>
                <a:r>
                  <a:rPr lang="en-US" err="1"/>
                  <a:t>económicos</a:t>
                </a:r>
                <a:r>
                  <a:rPr lang="en-US"/>
                  <a:t> </a:t>
                </a:r>
                <a:r>
                  <a:rPr lang="en-US" err="1"/>
                  <a:t>deben</a:t>
                </a:r>
                <a:r>
                  <a:rPr lang="en-US"/>
                  <a:t> </a:t>
                </a:r>
                <a:r>
                  <a:rPr lang="en-US" err="1"/>
                  <a:t>formar</a:t>
                </a:r>
                <a:r>
                  <a:rPr lang="en-US"/>
                  <a:t> </a:t>
                </a:r>
                <a:r>
                  <a:rPr lang="en-US" err="1"/>
                  <a:t>expectativas</a:t>
                </a:r>
                <a:r>
                  <a:rPr lang="en-US"/>
                  <a:t> </a:t>
                </a:r>
                <a:r>
                  <a:rPr lang="en-US" err="1"/>
                  <a:t>sobre</a:t>
                </a:r>
                <a:r>
                  <a:rPr lang="en-US"/>
                  <a:t> </a:t>
                </a:r>
                <a:r>
                  <a:rPr lang="en-US" err="1"/>
                  <a:t>este</a:t>
                </a:r>
                <a:r>
                  <a:rPr lang="en-US"/>
                  <a:t> </a:t>
                </a:r>
                <a:r>
                  <a:rPr lang="en-US" err="1"/>
                  <a:t>aumento</a:t>
                </a:r>
                <a:r>
                  <a:rPr lang="en-US"/>
                  <a:t>.</a:t>
                </a:r>
              </a:p>
              <a:p>
                <a:endParaRPr lang="en-US"/>
              </a:p>
              <a:p>
                <a:r>
                  <a:rPr lang="en-US"/>
                  <a:t>Para </a:t>
                </a:r>
                <a:r>
                  <a:rPr lang="en-US" err="1"/>
                  <a:t>simplificar</a:t>
                </a:r>
                <a:r>
                  <a:rPr lang="en-US"/>
                  <a:t> </a:t>
                </a:r>
                <a:r>
                  <a:rPr lang="en-US" err="1"/>
                  <a:t>suponemos</a:t>
                </a:r>
                <a:r>
                  <a:rPr lang="en-US"/>
                  <a:t> que </a:t>
                </a:r>
                <a14:m>
                  <m:oMath xmlns:m="http://schemas.openxmlformats.org/officeDocument/2006/math">
                    <m:sSub>
                      <m:sSubPr>
                        <m:ctrlPr>
                          <a:rPr lang="en-US" i="1" smtClean="0">
                            <a:solidFill>
                              <a:srgbClr val="FF0000"/>
                            </a:solidFill>
                            <a:latin typeface="Cambria Math" panose="02040503050406030204" pitchFamily="18" charset="0"/>
                          </a:rPr>
                        </m:ctrlPr>
                      </m:sSubPr>
                      <m:e>
                        <m:r>
                          <a:rPr lang="es-MX" b="0" i="1" smtClean="0">
                            <a:solidFill>
                              <a:srgbClr val="FF0000"/>
                            </a:solidFill>
                            <a:latin typeface="Cambria Math" panose="02040503050406030204" pitchFamily="18" charset="0"/>
                          </a:rPr>
                          <m:t>𝑄</m:t>
                        </m:r>
                      </m:e>
                      <m:sub>
                        <m:r>
                          <a:rPr lang="es-MX" b="0" i="1" smtClean="0">
                            <a:solidFill>
                              <a:srgbClr val="FF0000"/>
                            </a:solidFill>
                            <a:latin typeface="Cambria Math" panose="02040503050406030204" pitchFamily="18" charset="0"/>
                          </a:rPr>
                          <m:t>1</m:t>
                        </m:r>
                      </m:sub>
                    </m:sSub>
                    <m:r>
                      <a:rPr lang="es-MX" b="0" i="1" smtClean="0">
                        <a:solidFill>
                          <a:srgbClr val="FF0000"/>
                        </a:solidFill>
                        <a:latin typeface="Cambria Math" panose="02040503050406030204" pitchFamily="18" charset="0"/>
                      </a:rPr>
                      <m:t>=</m:t>
                    </m:r>
                    <m:sSub>
                      <m:sSubPr>
                        <m:ctrlPr>
                          <a:rPr lang="es-MX" b="0" i="1" smtClean="0">
                            <a:solidFill>
                              <a:srgbClr val="FF0000"/>
                            </a:solidFill>
                            <a:latin typeface="Cambria Math" panose="02040503050406030204" pitchFamily="18" charset="0"/>
                          </a:rPr>
                        </m:ctrlPr>
                      </m:sSubPr>
                      <m:e>
                        <m:r>
                          <a:rPr lang="es-MX" b="0" i="1" smtClean="0">
                            <a:solidFill>
                              <a:srgbClr val="FF0000"/>
                            </a:solidFill>
                            <a:latin typeface="Cambria Math" panose="02040503050406030204" pitchFamily="18" charset="0"/>
                          </a:rPr>
                          <m:t>𝑄</m:t>
                        </m:r>
                      </m:e>
                      <m:sub>
                        <m:r>
                          <a:rPr lang="es-MX" b="0" i="1" smtClean="0">
                            <a:solidFill>
                              <a:srgbClr val="FF0000"/>
                            </a:solidFill>
                            <a:latin typeface="Cambria Math" panose="02040503050406030204" pitchFamily="18" charset="0"/>
                          </a:rPr>
                          <m:t>2</m:t>
                        </m:r>
                      </m:sub>
                    </m:sSub>
                  </m:oMath>
                </a14:m>
                <a:endParaRPr lang="en-US"/>
              </a:p>
              <a:p>
                <a:endParaRPr lang="en-US"/>
              </a:p>
              <a:p>
                <a:endParaRPr lang="en-US"/>
              </a:p>
            </p:txBody>
          </p:sp>
        </mc:Choice>
        <mc:Fallback xmlns="">
          <p:sp>
            <p:nvSpPr>
              <p:cNvPr id="3" name="Content Placeholder 2">
                <a:extLst>
                  <a:ext uri="{FF2B5EF4-FFF2-40B4-BE49-F238E27FC236}">
                    <a16:creationId xmlns:a16="http://schemas.microsoft.com/office/drawing/2014/main" id="{D95A074D-6827-4C3B-AD06-79F3DCA81DBE}"/>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49AE14E9-E67A-453A-9EDE-EE964D073948}"/>
              </a:ext>
            </a:extLst>
          </p:cNvPr>
          <p:cNvSpPr>
            <a:spLocks noGrp="1"/>
          </p:cNvSpPr>
          <p:nvPr>
            <p:ph type="sldNum" sz="quarter" idx="12"/>
          </p:nvPr>
        </p:nvSpPr>
        <p:spPr/>
        <p:txBody>
          <a:bodyPr/>
          <a:lstStyle/>
          <a:p>
            <a:fld id="{257AB861-08A6-4431-B58F-64BEFFDF70ED}" type="slidenum">
              <a:rPr lang="en-US" smtClean="0"/>
              <a:t>59</a:t>
            </a:fld>
            <a:endParaRPr lang="en-US"/>
          </a:p>
        </p:txBody>
      </p:sp>
    </p:spTree>
    <p:extLst>
      <p:ext uri="{BB962C8B-B14F-4D97-AF65-F5344CB8AC3E}">
        <p14:creationId xmlns:p14="http://schemas.microsoft.com/office/powerpoint/2010/main" val="1377388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AA691032-0C05-F19E-4D33-D0D1E6343178}"/>
                  </a:ext>
                </a:extLst>
              </p:cNvPr>
              <p:cNvSpPr>
                <a:spLocks noGrp="1"/>
              </p:cNvSpPr>
              <p:nvPr>
                <p:ph type="title"/>
              </p:nvPr>
            </p:nvSpPr>
            <p:spPr>
              <a:xfrm>
                <a:off x="763555" y="108530"/>
                <a:ext cx="10515600" cy="670573"/>
              </a:xfrm>
            </p:spPr>
            <p:txBody>
              <a:bodyPr>
                <a:normAutofit fontScale="90000"/>
              </a:bodyPr>
              <a:lstStyle/>
              <a:p>
                <a:r>
                  <a:rPr lang="en-US"/>
                  <a:t>¿</a:t>
                </a:r>
                <a:r>
                  <a:rPr lang="en-US" err="1"/>
                  <a:t>qué</a:t>
                </a:r>
                <a:r>
                  <a:rPr lang="en-US"/>
                  <a:t> valor </a:t>
                </a:r>
                <a:r>
                  <a:rPr lang="en-US" err="1"/>
                  <a:t>puede</a:t>
                </a:r>
                <a:r>
                  <a:rPr lang="en-US"/>
                  <a:t> </a:t>
                </a:r>
                <a:r>
                  <a:rPr lang="en-US" err="1"/>
                  <a:t>tener</a:t>
                </a:r>
                <a:r>
                  <a:rPr lang="en-US"/>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oMath>
                </a14:m>
                <a:r>
                  <a:rPr lang="en-US"/>
                  <a:t>?</a:t>
                </a:r>
              </a:p>
            </p:txBody>
          </p:sp>
        </mc:Choice>
        <mc:Fallback xmlns="">
          <p:sp>
            <p:nvSpPr>
              <p:cNvPr id="2" name="Título 1">
                <a:extLst>
                  <a:ext uri="{FF2B5EF4-FFF2-40B4-BE49-F238E27FC236}">
                    <a16:creationId xmlns:a16="http://schemas.microsoft.com/office/drawing/2014/main" id="{AA691032-0C05-F19E-4D33-D0D1E6343178}"/>
                  </a:ext>
                </a:extLst>
              </p:cNvPr>
              <p:cNvSpPr>
                <a:spLocks noGrp="1" noRot="1" noChangeAspect="1" noMove="1" noResize="1" noEditPoints="1" noAdjustHandles="1" noChangeArrowheads="1" noChangeShapeType="1" noTextEdit="1"/>
              </p:cNvSpPr>
              <p:nvPr>
                <p:ph type="title"/>
              </p:nvPr>
            </p:nvSpPr>
            <p:spPr>
              <a:xfrm>
                <a:off x="763555" y="108530"/>
                <a:ext cx="10515600" cy="670573"/>
              </a:xfrm>
              <a:blipFill>
                <a:blip r:embed="rId2"/>
                <a:stretch>
                  <a:fillRect l="-2029" t="-23636" b="-363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485D3FE-7A1F-761C-27CC-EB8843F5DF0C}"/>
                  </a:ext>
                </a:extLst>
              </p:cNvPr>
              <p:cNvSpPr>
                <a:spLocks noGrp="1"/>
              </p:cNvSpPr>
              <p:nvPr>
                <p:ph idx="1"/>
              </p:nvPr>
            </p:nvSpPr>
            <p:spPr>
              <a:xfrm>
                <a:off x="483636" y="1035697"/>
                <a:ext cx="10515600" cy="5457177"/>
              </a:xfrm>
            </p:spPr>
            <p:txBody>
              <a:bodyPr>
                <a:normAutofit fontScale="85000" lnSpcReduction="20000"/>
              </a:bodyPr>
              <a:lstStyle/>
              <a:p>
                <a:r>
                  <a:rPr lang="en-US"/>
                  <a:t>Si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oMath>
                </a14:m>
                <a:r>
                  <a:rPr lang="en-US"/>
                  <a:t> </a:t>
                </a:r>
                <a:r>
                  <a:rPr lang="en-US" err="1"/>
                  <a:t>fuera</a:t>
                </a:r>
                <a:r>
                  <a:rPr lang="en-US"/>
                  <a:t> </a:t>
                </a:r>
                <a:r>
                  <a:rPr lang="en-US" err="1"/>
                  <a:t>negativo</a:t>
                </a:r>
                <a:r>
                  <a:rPr lang="en-US"/>
                  <a:t>, el país terminaría el período 2 siendo un deudor con el resto del mundo. Pero ¿quíén le prestaría a un país que no pagaría su deuda cuando sobreviene el “fin del mundo”? Por lo que</a:t>
                </a:r>
              </a:p>
              <a:p>
                <a:endParaRPr lang="en-US"/>
              </a:p>
              <a:p>
                <a:pPr marL="0" indent="0" algn="ctr">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0         </m:t>
                    </m:r>
                    <m:r>
                      <a:rPr lang="en-US" b="0" i="1" smtClean="0">
                        <a:latin typeface="Cambria Math" panose="02040503050406030204" pitchFamily="18" charset="0"/>
                        <a:ea typeface="Cambria Math" panose="02040503050406030204" pitchFamily="18" charset="0"/>
                      </a:rPr>
                      <m:t>𝑁𝑜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𝑃𝑜𝑛𝑧𝑖</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𝑔𝑎𝑚𝑒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𝑐𝑜𝑛𝑠𝑡𝑟𝑎𝑖𝑛𝑡</m:t>
                    </m:r>
                  </m:oMath>
                </a14:m>
                <a:r>
                  <a:rPr lang="en-US"/>
                  <a:t> </a:t>
                </a:r>
              </a:p>
              <a:p>
                <a:pPr marL="0" indent="0" algn="ctr">
                  <a:buNone/>
                </a:pPr>
                <a:endParaRPr lang="en-US"/>
              </a:p>
              <a:p>
                <a:r>
                  <a:rPr lang="en-US"/>
                  <a:t>Si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oMath>
                </a14:m>
                <a:r>
                  <a:rPr lang="en-US"/>
                  <a:t> </a:t>
                </a:r>
                <a:r>
                  <a:rPr lang="en-US" err="1"/>
                  <a:t>fuera</a:t>
                </a:r>
                <a:r>
                  <a:rPr lang="en-US"/>
                  <a:t> positivo, el país terminaría el período 2 siendo un acreedor del resto del mundo. Obviamente, nadie prestaría dinero con la imposibilidad de recuperarlo cuando sobreviene el “fin del mundo”. Por lo que</a:t>
                </a:r>
              </a:p>
              <a:p>
                <a:endParaRPr lang="en-US"/>
              </a:p>
              <a:p>
                <a:pPr marL="0" indent="0" algn="ctr">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2</m:t>
                        </m:r>
                      </m:sub>
                    </m:sSub>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0</m:t>
                    </m:r>
                  </m:oMath>
                </a14:m>
                <a:r>
                  <a:rPr lang="en-US"/>
                  <a:t> </a:t>
                </a:r>
              </a:p>
              <a:p>
                <a:pPr marL="0" indent="0" algn="ctr">
                  <a:buNone/>
                </a:pPr>
                <a:endParaRPr lang="en-US"/>
              </a:p>
              <a:p>
                <a:r>
                  <a:rPr lang="en-US"/>
                  <a:t>Si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oMath>
                </a14:m>
                <a:r>
                  <a:rPr lang="en-US"/>
                  <a:t> no puede ser positivo o negativo, entonces:</a:t>
                </a:r>
              </a:p>
              <a:p>
                <a:endParaRPr lang="en-US"/>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r>
                        <a:rPr lang="en-US" b="0" i="1" smtClean="0">
                          <a:latin typeface="Cambria Math" panose="02040503050406030204" pitchFamily="18" charset="0"/>
                        </a:rPr>
                        <m:t>=0         </m:t>
                      </m:r>
                      <m:r>
                        <a:rPr lang="en-US" b="0" i="1" smtClean="0">
                          <a:latin typeface="Cambria Math" panose="02040503050406030204" pitchFamily="18" charset="0"/>
                        </a:rPr>
                        <m:t>𝐶𝑜𝑛𝑑𝑖𝑐𝑖</m:t>
                      </m:r>
                      <m:r>
                        <a:rPr lang="en-US" b="0" i="1" smtClean="0">
                          <a:latin typeface="Cambria Math" panose="02040503050406030204" pitchFamily="18" charset="0"/>
                        </a:rPr>
                        <m:t>ó</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𝑑𝑒</m:t>
                      </m:r>
                      <m:r>
                        <a:rPr lang="en-US" b="0" i="1" smtClean="0">
                          <a:latin typeface="Cambria Math" panose="02040503050406030204" pitchFamily="18" charset="0"/>
                        </a:rPr>
                        <m:t> </m:t>
                      </m:r>
                      <m:r>
                        <a:rPr lang="en-US" b="0" i="1" smtClean="0">
                          <a:latin typeface="Cambria Math" panose="02040503050406030204" pitchFamily="18" charset="0"/>
                        </a:rPr>
                        <m:t>𝑇𝑟𝑎𝑛𝑠𝑣𝑒𝑟𝑠𝑎𝑙𝑖𝑑𝑎𝑑</m:t>
                      </m:r>
                    </m:oMath>
                  </m:oMathPara>
                </a14:m>
                <a:endParaRPr lang="en-US"/>
              </a:p>
              <a:p>
                <a:endParaRPr lang="en-US"/>
              </a:p>
              <a:p>
                <a:endParaRPr lang="en-US"/>
              </a:p>
            </p:txBody>
          </p:sp>
        </mc:Choice>
        <mc:Fallback xmlns="">
          <p:sp>
            <p:nvSpPr>
              <p:cNvPr id="3" name="Marcador de contenido 2">
                <a:extLst>
                  <a:ext uri="{FF2B5EF4-FFF2-40B4-BE49-F238E27FC236}">
                    <a16:creationId xmlns:a16="http://schemas.microsoft.com/office/drawing/2014/main" id="{0485D3FE-7A1F-761C-27CC-EB8843F5DF0C}"/>
                  </a:ext>
                </a:extLst>
              </p:cNvPr>
              <p:cNvSpPr>
                <a:spLocks noGrp="1" noRot="1" noChangeAspect="1" noMove="1" noResize="1" noEditPoints="1" noAdjustHandles="1" noChangeArrowheads="1" noChangeShapeType="1" noTextEdit="1"/>
              </p:cNvSpPr>
              <p:nvPr>
                <p:ph idx="1"/>
              </p:nvPr>
            </p:nvSpPr>
            <p:spPr>
              <a:xfrm>
                <a:off x="483636" y="1035697"/>
                <a:ext cx="10515600" cy="5457177"/>
              </a:xfrm>
              <a:blipFill>
                <a:blip r:embed="rId3"/>
                <a:stretch>
                  <a:fillRect l="-754" t="-2570" r="-1101"/>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72D90BA7-AEB4-AA68-CEC9-1D5A8A096736}"/>
              </a:ext>
            </a:extLst>
          </p:cNvPr>
          <p:cNvSpPr>
            <a:spLocks noGrp="1"/>
          </p:cNvSpPr>
          <p:nvPr>
            <p:ph type="sldNum" sz="quarter" idx="12"/>
          </p:nvPr>
        </p:nvSpPr>
        <p:spPr/>
        <p:txBody>
          <a:bodyPr/>
          <a:lstStyle/>
          <a:p>
            <a:fld id="{257AB861-08A6-4431-B58F-64BEFFDF70ED}" type="slidenum">
              <a:rPr lang="en-US" smtClean="0"/>
              <a:t>6</a:t>
            </a:fld>
            <a:endParaRPr lang="en-US"/>
          </a:p>
        </p:txBody>
      </p:sp>
      <p:sp>
        <p:nvSpPr>
          <p:cNvPr id="5" name="Rectángulo 4">
            <a:extLst>
              <a:ext uri="{FF2B5EF4-FFF2-40B4-BE49-F238E27FC236}">
                <a16:creationId xmlns:a16="http://schemas.microsoft.com/office/drawing/2014/main" id="{30E11932-0AC8-4E30-98C4-E9D39BBE1833}"/>
              </a:ext>
            </a:extLst>
          </p:cNvPr>
          <p:cNvSpPr/>
          <p:nvPr/>
        </p:nvSpPr>
        <p:spPr>
          <a:xfrm>
            <a:off x="2659224" y="5589037"/>
            <a:ext cx="1268964" cy="670573"/>
          </a:xfrm>
          <a:prstGeom prst="rect">
            <a:avLst/>
          </a:prstGeom>
          <a:noFill/>
          <a:ln w="412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09356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04EF07-0198-4004-907B-A10E695C0731}"/>
                  </a:ext>
                </a:extLst>
              </p:cNvPr>
              <p:cNvSpPr>
                <a:spLocks noGrp="1"/>
              </p:cNvSpPr>
              <p:nvPr>
                <p:ph idx="1"/>
              </p:nvPr>
            </p:nvSpPr>
            <p:spPr>
              <a:xfrm>
                <a:off x="241852" y="137905"/>
                <a:ext cx="10515600" cy="6218445"/>
              </a:xfrm>
            </p:spPr>
            <p:txBody>
              <a:bodyPr>
                <a:normAutofit fontScale="92500" lnSpcReduction="10000"/>
              </a:bodyPr>
              <a:lstStyle/>
              <a:p>
                <a:pPr marL="0" indent="0">
                  <a:buNone/>
                </a:pPr>
                <a:r>
                  <a:rPr lang="es-MX" sz="2400"/>
                  <a:t>Utilizando la nueva restricción Presupuestaria </a:t>
                </a:r>
                <a:r>
                  <a:rPr lang="es-MX" sz="2400" err="1"/>
                  <a:t>Intertemporal</a:t>
                </a:r>
                <a:r>
                  <a:rPr lang="es-MX" sz="2400"/>
                  <a:t>:</a:t>
                </a:r>
              </a:p>
              <a:p>
                <a:endParaRPr lang="es-MX" sz="240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1</m:t>
                          </m:r>
                        </m:sub>
                      </m:sSub>
                      <m:r>
                        <a:rPr lang="es-MX" sz="2400" i="1">
                          <a:latin typeface="Cambria Math" panose="02040503050406030204" pitchFamily="18" charset="0"/>
                        </a:rPr>
                        <m:t>+</m:t>
                      </m:r>
                      <m:f>
                        <m:fPr>
                          <m:ctrlPr>
                            <a:rPr lang="es-MX" sz="2400" i="1">
                              <a:latin typeface="Cambria Math" panose="02040503050406030204" pitchFamily="18" charset="0"/>
                            </a:rPr>
                          </m:ctrlPr>
                        </m:fPr>
                        <m:num>
                          <m:sSub>
                            <m:sSubPr>
                              <m:ctrlPr>
                                <a:rPr lang="es-MX"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2</m:t>
                              </m:r>
                            </m:sub>
                          </m:sSub>
                        </m:num>
                        <m:den>
                          <m:r>
                            <a:rPr lang="es-MX" sz="2400" i="1">
                              <a:latin typeface="Cambria Math" panose="02040503050406030204" pitchFamily="18" charset="0"/>
                            </a:rPr>
                            <m:t>1+</m:t>
                          </m:r>
                          <m:sSub>
                            <m:sSubPr>
                              <m:ctrlPr>
                                <a:rPr lang="es-MX" sz="2400" i="1">
                                  <a:latin typeface="Cambria Math" panose="02040503050406030204" pitchFamily="18" charset="0"/>
                                </a:rPr>
                              </m:ctrlPr>
                            </m:sSubPr>
                            <m:e>
                              <m:r>
                                <a:rPr lang="es-MX" sz="2400" i="1">
                                  <a:latin typeface="Cambria Math" panose="02040503050406030204" pitchFamily="18" charset="0"/>
                                </a:rPr>
                                <m:t>𝑟</m:t>
                              </m:r>
                            </m:e>
                            <m:sub>
                              <m:r>
                                <a:rPr lang="es-MX" sz="2400" i="1">
                                  <a:latin typeface="Cambria Math" panose="02040503050406030204" pitchFamily="18" charset="0"/>
                                </a:rPr>
                                <m:t>1</m:t>
                              </m:r>
                            </m:sub>
                          </m:sSub>
                        </m:den>
                      </m:f>
                      <m:r>
                        <a:rPr lang="es-MX" sz="2400" i="1">
                          <a:latin typeface="Cambria Math" panose="02040503050406030204" pitchFamily="18" charset="0"/>
                        </a:rPr>
                        <m:t>= </m:t>
                      </m:r>
                      <m:sSub>
                        <m:sSubPr>
                          <m:ctrlPr>
                            <a:rPr lang="es-MX" sz="2400" i="1">
                              <a:latin typeface="Cambria Math" panose="02040503050406030204" pitchFamily="18" charset="0"/>
                            </a:rPr>
                          </m:ctrlPr>
                        </m:sSubPr>
                        <m:e>
                          <m:sSub>
                            <m:sSubPr>
                              <m:ctrlPr>
                                <a:rPr lang="es-MX" sz="2400" i="1" smtClean="0">
                                  <a:latin typeface="Cambria Math" panose="02040503050406030204" pitchFamily="18" charset="0"/>
                                </a:rPr>
                              </m:ctrlPr>
                            </m:sSubPr>
                            <m:e>
                              <m:r>
                                <a:rPr lang="es-MX" sz="2400" b="0" i="1" smtClean="0">
                                  <a:latin typeface="Cambria Math" panose="02040503050406030204" pitchFamily="18" charset="0"/>
                                </a:rPr>
                                <m:t>𝑇𝑇</m:t>
                              </m:r>
                            </m:e>
                            <m:sub>
                              <m:r>
                                <a:rPr lang="es-MX" sz="2400" b="0" i="1" smtClean="0">
                                  <a:latin typeface="Cambria Math" panose="02040503050406030204" pitchFamily="18" charset="0"/>
                                </a:rPr>
                                <m:t>1</m:t>
                              </m:r>
                            </m:sub>
                          </m:sSub>
                          <m:r>
                            <a:rPr lang="es-MX" sz="2400" i="1">
                              <a:solidFill>
                                <a:srgbClr val="FF0000"/>
                              </a:solidFill>
                              <a:latin typeface="Cambria Math" panose="02040503050406030204" pitchFamily="18" charset="0"/>
                            </a:rPr>
                            <m:t> </m:t>
                          </m:r>
                          <m:r>
                            <a:rPr lang="es-MX" sz="2400" i="1">
                              <a:latin typeface="Cambria Math" panose="02040503050406030204" pitchFamily="18" charset="0"/>
                            </a:rPr>
                            <m:t>𝑄</m:t>
                          </m:r>
                        </m:e>
                        <m:sub>
                          <m:r>
                            <a:rPr lang="es-MX" sz="2400" i="1">
                              <a:latin typeface="Cambria Math" panose="02040503050406030204" pitchFamily="18" charset="0"/>
                            </a:rPr>
                            <m:t>1</m:t>
                          </m:r>
                        </m:sub>
                      </m:sSub>
                      <m:r>
                        <a:rPr lang="es-MX" sz="2400" i="1">
                          <a:latin typeface="Cambria Math" panose="02040503050406030204" pitchFamily="18" charset="0"/>
                        </a:rPr>
                        <m:t>+</m:t>
                      </m:r>
                      <m:f>
                        <m:fPr>
                          <m:ctrlPr>
                            <a:rPr lang="es-MX" sz="2400" i="1">
                              <a:latin typeface="Cambria Math" panose="02040503050406030204" pitchFamily="18" charset="0"/>
                            </a:rPr>
                          </m:ctrlPr>
                        </m:fPr>
                        <m:num>
                          <m:sSubSup>
                            <m:sSubSupPr>
                              <m:ctrlPr>
                                <a:rPr lang="es-MX" sz="2400" i="1" smtClean="0">
                                  <a:solidFill>
                                    <a:srgbClr val="FF0000"/>
                                  </a:solidFill>
                                  <a:latin typeface="Cambria Math" panose="02040503050406030204" pitchFamily="18" charset="0"/>
                                </a:rPr>
                              </m:ctrlPr>
                            </m:sSubSupPr>
                            <m:e>
                              <m:r>
                                <a:rPr lang="es-MX" sz="2400" i="1">
                                  <a:solidFill>
                                    <a:srgbClr val="FF0000"/>
                                  </a:solidFill>
                                  <a:latin typeface="Cambria Math" panose="02040503050406030204" pitchFamily="18" charset="0"/>
                                </a:rPr>
                                <m:t>𝑇𝑇</m:t>
                              </m:r>
                            </m:e>
                            <m:sub>
                              <m:r>
                                <a:rPr lang="es-MX" sz="2400" b="0" i="1" smtClean="0">
                                  <a:solidFill>
                                    <a:srgbClr val="FF0000"/>
                                  </a:solidFill>
                                  <a:latin typeface="Cambria Math" panose="02040503050406030204" pitchFamily="18" charset="0"/>
                                </a:rPr>
                                <m:t>2</m:t>
                              </m:r>
                            </m:sub>
                            <m:sup>
                              <m:r>
                                <a:rPr lang="es-MX" sz="2400" i="1">
                                  <a:solidFill>
                                    <a:srgbClr val="FF0000"/>
                                  </a:solidFill>
                                  <a:latin typeface="Cambria Math" panose="02040503050406030204" pitchFamily="18" charset="0"/>
                                </a:rPr>
                                <m:t>𝑒</m:t>
                              </m:r>
                            </m:sup>
                          </m:sSubSup>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2</m:t>
                              </m:r>
                            </m:sub>
                          </m:sSub>
                        </m:num>
                        <m:den>
                          <m:r>
                            <a:rPr lang="es-MX" sz="2400" i="1">
                              <a:latin typeface="Cambria Math" panose="02040503050406030204" pitchFamily="18" charset="0"/>
                            </a:rPr>
                            <m:t>1+</m:t>
                          </m:r>
                          <m:sSup>
                            <m:sSupPr>
                              <m:ctrlPr>
                                <a:rPr lang="es-MX" sz="2400" i="1">
                                  <a:latin typeface="Cambria Math" panose="02040503050406030204" pitchFamily="18" charset="0"/>
                                </a:rPr>
                              </m:ctrlPr>
                            </m:sSupPr>
                            <m:e>
                              <m:r>
                                <a:rPr lang="es-MX" sz="2400" i="1">
                                  <a:latin typeface="Cambria Math" panose="02040503050406030204" pitchFamily="18" charset="0"/>
                                </a:rPr>
                                <m:t>𝑟</m:t>
                              </m:r>
                            </m:e>
                            <m:sup>
                              <m:r>
                                <a:rPr lang="es-MX" sz="2400" i="1">
                                  <a:latin typeface="Cambria Math" panose="02040503050406030204" pitchFamily="18" charset="0"/>
                                </a:rPr>
                                <m:t>∗</m:t>
                              </m:r>
                            </m:sup>
                          </m:sSup>
                        </m:den>
                      </m:f>
                      <m:r>
                        <a:rPr lang="es-MX" sz="2400" i="1">
                          <a:latin typeface="Cambria Math" panose="02040503050406030204" pitchFamily="18" charset="0"/>
                        </a:rPr>
                        <m:t>       (19</m:t>
                      </m:r>
                      <m:r>
                        <a:rPr lang="es-MX" sz="2400" b="0" i="1" smtClean="0">
                          <a:latin typeface="Cambria Math" panose="02040503050406030204" pitchFamily="18" charset="0"/>
                        </a:rPr>
                        <m:t>′</m:t>
                      </m:r>
                      <m:r>
                        <a:rPr lang="es-MX" sz="2400" i="1">
                          <a:latin typeface="Cambria Math" panose="02040503050406030204" pitchFamily="18" charset="0"/>
                        </a:rPr>
                        <m:t>)</m:t>
                      </m:r>
                    </m:oMath>
                  </m:oMathPara>
                </a14:m>
                <a:endParaRPr lang="en-US" sz="2400"/>
              </a:p>
              <a:p>
                <a:endParaRPr lang="es-MX" sz="2400"/>
              </a:p>
              <a:p>
                <a:pPr marL="0" indent="0">
                  <a:buNone/>
                </a:pPr>
                <a:r>
                  <a:rPr lang="es-MX" sz="2400"/>
                  <a:t>Más el Modelo de Utilidad logarítmica</a:t>
                </a:r>
              </a:p>
              <a:p>
                <a:endParaRPr lang="es-MX" sz="2400"/>
              </a:p>
              <a:p>
                <a:pPr marL="0" indent="0">
                  <a:buNone/>
                </a:pPr>
                <a14:m>
                  <m:oMathPara xmlns:m="http://schemas.openxmlformats.org/officeDocument/2006/math">
                    <m:oMathParaPr>
                      <m:jc m:val="centerGroup"/>
                    </m:oMathParaPr>
                    <m:oMath xmlns:m="http://schemas.openxmlformats.org/officeDocument/2006/math">
                      <m:r>
                        <a:rPr lang="es-MX" sz="2400" i="1">
                          <a:latin typeface="Cambria Math" panose="02040503050406030204" pitchFamily="18" charset="0"/>
                        </a:rPr>
                        <m:t>𝑈</m:t>
                      </m:r>
                      <m:d>
                        <m:dPr>
                          <m:ctrlPr>
                            <a:rPr lang="es-MX" sz="2400" i="1">
                              <a:latin typeface="Cambria Math" panose="02040503050406030204" pitchFamily="18" charset="0"/>
                            </a:rPr>
                          </m:ctrlPr>
                        </m:dPr>
                        <m:e>
                          <m:sSub>
                            <m:sSubPr>
                              <m:ctrlPr>
                                <a:rPr lang="es-MX"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1</m:t>
                              </m:r>
                            </m:sub>
                          </m:sSub>
                        </m:e>
                      </m:d>
                      <m:r>
                        <a:rPr lang="es-MX" sz="2400" i="1">
                          <a:latin typeface="Cambria Math" panose="02040503050406030204" pitchFamily="18" charset="0"/>
                        </a:rPr>
                        <m:t>+</m:t>
                      </m:r>
                      <m:r>
                        <a:rPr lang="es-MX" sz="2400" i="1">
                          <a:latin typeface="Cambria Math" panose="02040503050406030204" pitchFamily="18" charset="0"/>
                          <a:ea typeface="Cambria Math" panose="02040503050406030204" pitchFamily="18" charset="0"/>
                        </a:rPr>
                        <m:t>𝛽</m:t>
                      </m:r>
                      <m:r>
                        <a:rPr lang="es-MX" sz="2400" i="1">
                          <a:latin typeface="Cambria Math" panose="02040503050406030204" pitchFamily="18" charset="0"/>
                          <a:ea typeface="Cambria Math" panose="02040503050406030204" pitchFamily="18" charset="0"/>
                        </a:rPr>
                        <m:t>𝑈</m:t>
                      </m:r>
                      <m:d>
                        <m:dPr>
                          <m:ctrlPr>
                            <a:rPr lang="es-MX" sz="2400" i="1">
                              <a:latin typeface="Cambria Math" panose="02040503050406030204" pitchFamily="18" charset="0"/>
                              <a:ea typeface="Cambria Math" panose="02040503050406030204" pitchFamily="18" charset="0"/>
                            </a:rPr>
                          </m:ctrlPr>
                        </m:dPr>
                        <m:e>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𝐶</m:t>
                              </m:r>
                            </m:e>
                            <m:sub>
                              <m:r>
                                <a:rPr lang="es-MX" sz="2400" i="1">
                                  <a:latin typeface="Cambria Math" panose="02040503050406030204" pitchFamily="18" charset="0"/>
                                  <a:ea typeface="Cambria Math" panose="02040503050406030204" pitchFamily="18" charset="0"/>
                                </a:rPr>
                                <m:t>2</m:t>
                              </m:r>
                            </m:sub>
                          </m:sSub>
                        </m:e>
                      </m:d>
                      <m:r>
                        <a:rPr lang="es-MX" sz="2400" i="1">
                          <a:latin typeface="Cambria Math" panose="02040503050406030204" pitchFamily="18" charset="0"/>
                          <a:ea typeface="Cambria Math" panose="02040503050406030204" pitchFamily="18" charset="0"/>
                        </a:rPr>
                        <m:t>=</m:t>
                      </m:r>
                      <m:func>
                        <m:funcPr>
                          <m:ctrlPr>
                            <a:rPr lang="es-MX" sz="2400" i="1">
                              <a:latin typeface="Cambria Math" panose="02040503050406030204" pitchFamily="18" charset="0"/>
                              <a:ea typeface="Cambria Math" panose="02040503050406030204" pitchFamily="18" charset="0"/>
                            </a:rPr>
                          </m:ctrlPr>
                        </m:funcPr>
                        <m:fName>
                          <m:r>
                            <m:rPr>
                              <m:sty m:val="p"/>
                            </m:rPr>
                            <a:rPr lang="es-MX" sz="2400">
                              <a:latin typeface="Cambria Math" panose="02040503050406030204" pitchFamily="18" charset="0"/>
                              <a:ea typeface="Cambria Math" panose="02040503050406030204" pitchFamily="18" charset="0"/>
                            </a:rPr>
                            <m:t>ln</m:t>
                          </m:r>
                        </m:fName>
                        <m:e>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𝐶</m:t>
                              </m:r>
                            </m:e>
                            <m:sub>
                              <m:r>
                                <a:rPr lang="es-MX" sz="2400" i="1">
                                  <a:latin typeface="Cambria Math" panose="02040503050406030204" pitchFamily="18" charset="0"/>
                                  <a:ea typeface="Cambria Math" panose="02040503050406030204" pitchFamily="18" charset="0"/>
                                </a:rPr>
                                <m:t>1</m:t>
                              </m:r>
                            </m:sub>
                          </m:sSub>
                          <m:r>
                            <a:rPr lang="es-MX" sz="2400" i="1">
                              <a:latin typeface="Cambria Math" panose="02040503050406030204" pitchFamily="18" charset="0"/>
                              <a:ea typeface="Cambria Math" panose="02040503050406030204" pitchFamily="18" charset="0"/>
                            </a:rPr>
                            <m:t>+</m:t>
                          </m:r>
                          <m:r>
                            <a:rPr lang="es-MX" sz="2400" i="1">
                              <a:latin typeface="Cambria Math" panose="02040503050406030204" pitchFamily="18" charset="0"/>
                              <a:ea typeface="Cambria Math" panose="02040503050406030204" pitchFamily="18" charset="0"/>
                            </a:rPr>
                            <m:t>𝑙𝑛</m:t>
                          </m:r>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𝐶</m:t>
                              </m:r>
                            </m:e>
                            <m:sub>
                              <m:r>
                                <a:rPr lang="es-MX" sz="2400" i="1">
                                  <a:latin typeface="Cambria Math" panose="02040503050406030204" pitchFamily="18" charset="0"/>
                                  <a:ea typeface="Cambria Math" panose="02040503050406030204" pitchFamily="18" charset="0"/>
                                </a:rPr>
                                <m:t>2</m:t>
                              </m:r>
                            </m:sub>
                          </m:sSub>
                          <m:r>
                            <a:rPr lang="es-MX" sz="2400" i="1">
                              <a:latin typeface="Cambria Math" panose="02040503050406030204" pitchFamily="18" charset="0"/>
                              <a:ea typeface="Cambria Math" panose="02040503050406030204" pitchFamily="18" charset="0"/>
                            </a:rPr>
                            <m:t>→</m:t>
                          </m:r>
                          <m:sSup>
                            <m:sSupPr>
                              <m:ctrlPr>
                                <a:rPr lang="es-MX" sz="2400" i="1">
                                  <a:latin typeface="Cambria Math" panose="02040503050406030204" pitchFamily="18" charset="0"/>
                                  <a:ea typeface="Cambria Math" panose="02040503050406030204" pitchFamily="18" charset="0"/>
                                </a:rPr>
                              </m:ctrlPr>
                            </m:sSupPr>
                            <m:e>
                              <m:r>
                                <a:rPr lang="es-MX" sz="2400" i="1">
                                  <a:latin typeface="Cambria Math" panose="02040503050406030204" pitchFamily="18" charset="0"/>
                                  <a:ea typeface="Cambria Math" panose="02040503050406030204" pitchFamily="18" charset="0"/>
                                </a:rPr>
                                <m:t>𝑈</m:t>
                              </m:r>
                            </m:e>
                            <m:sup>
                              <m:r>
                                <a:rPr lang="es-MX" sz="2400" i="1">
                                  <a:latin typeface="Cambria Math" panose="02040503050406030204" pitchFamily="18" charset="0"/>
                                  <a:ea typeface="Cambria Math" panose="02040503050406030204" pitchFamily="18" charset="0"/>
                                </a:rPr>
                                <m:t>′</m:t>
                              </m:r>
                            </m:sup>
                          </m:sSup>
                          <m:d>
                            <m:dPr>
                              <m:ctrlPr>
                                <a:rPr lang="es-MX" sz="2400" i="1">
                                  <a:latin typeface="Cambria Math" panose="02040503050406030204" pitchFamily="18" charset="0"/>
                                  <a:ea typeface="Cambria Math" panose="02040503050406030204" pitchFamily="18" charset="0"/>
                                </a:rPr>
                              </m:ctrlPr>
                            </m:dPr>
                            <m:e>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𝐶</m:t>
                                  </m:r>
                                </m:e>
                                <m:sub>
                                  <m:r>
                                    <a:rPr lang="es-MX" sz="2400" i="1">
                                      <a:latin typeface="Cambria Math" panose="02040503050406030204" pitchFamily="18" charset="0"/>
                                      <a:ea typeface="Cambria Math" panose="02040503050406030204" pitchFamily="18" charset="0"/>
                                    </a:rPr>
                                    <m:t>1</m:t>
                                  </m:r>
                                </m:sub>
                              </m:sSub>
                            </m:e>
                          </m:d>
                          <m:r>
                            <a:rPr lang="es-MX" sz="2400" i="1">
                              <a:latin typeface="Cambria Math" panose="02040503050406030204" pitchFamily="18" charset="0"/>
                              <a:ea typeface="Cambria Math" panose="02040503050406030204" pitchFamily="18" charset="0"/>
                            </a:rPr>
                            <m:t>= </m:t>
                          </m:r>
                          <m:f>
                            <m:fPr>
                              <m:ctrlPr>
                                <a:rPr lang="es-MX" sz="2400" i="1">
                                  <a:latin typeface="Cambria Math" panose="02040503050406030204" pitchFamily="18" charset="0"/>
                                  <a:ea typeface="Cambria Math" panose="02040503050406030204" pitchFamily="18" charset="0"/>
                                </a:rPr>
                              </m:ctrlPr>
                            </m:fPr>
                            <m:num>
                              <m:r>
                                <a:rPr lang="es-MX" sz="2400" i="1">
                                  <a:latin typeface="Cambria Math" panose="02040503050406030204" pitchFamily="18" charset="0"/>
                                  <a:ea typeface="Cambria Math" panose="02040503050406030204" pitchFamily="18" charset="0"/>
                                </a:rPr>
                                <m:t>1</m:t>
                              </m:r>
                            </m:num>
                            <m:den>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𝐶</m:t>
                                  </m:r>
                                </m:e>
                                <m:sub>
                                  <m:r>
                                    <a:rPr lang="es-MX" sz="2400" i="1">
                                      <a:latin typeface="Cambria Math" panose="02040503050406030204" pitchFamily="18" charset="0"/>
                                      <a:ea typeface="Cambria Math" panose="02040503050406030204" pitchFamily="18" charset="0"/>
                                    </a:rPr>
                                    <m:t>1</m:t>
                                  </m:r>
                                </m:sub>
                              </m:sSub>
                            </m:den>
                          </m:f>
                          <m:r>
                            <a:rPr lang="es-MX" sz="2400" i="1">
                              <a:latin typeface="Cambria Math" panose="02040503050406030204" pitchFamily="18" charset="0"/>
                              <a:ea typeface="Cambria Math" panose="02040503050406030204" pitchFamily="18" charset="0"/>
                            </a:rPr>
                            <m:t>,</m:t>
                          </m:r>
                          <m:sSup>
                            <m:sSupPr>
                              <m:ctrlPr>
                                <a:rPr lang="es-MX" sz="2400" i="1">
                                  <a:latin typeface="Cambria Math" panose="02040503050406030204" pitchFamily="18" charset="0"/>
                                  <a:ea typeface="Cambria Math" panose="02040503050406030204" pitchFamily="18" charset="0"/>
                                </a:rPr>
                              </m:ctrlPr>
                            </m:sSupPr>
                            <m:e>
                              <m:r>
                                <a:rPr lang="es-MX" sz="2400" i="1">
                                  <a:latin typeface="Cambria Math" panose="02040503050406030204" pitchFamily="18" charset="0"/>
                                  <a:ea typeface="Cambria Math" panose="02040503050406030204" pitchFamily="18" charset="0"/>
                                </a:rPr>
                                <m:t>𝑈</m:t>
                              </m:r>
                            </m:e>
                            <m:sup>
                              <m:r>
                                <a:rPr lang="es-MX" sz="2400" i="1">
                                  <a:latin typeface="Cambria Math" panose="02040503050406030204" pitchFamily="18" charset="0"/>
                                  <a:ea typeface="Cambria Math" panose="02040503050406030204" pitchFamily="18" charset="0"/>
                                </a:rPr>
                                <m:t>′</m:t>
                              </m:r>
                            </m:sup>
                          </m:sSup>
                          <m:d>
                            <m:dPr>
                              <m:ctrlPr>
                                <a:rPr lang="es-MX" sz="2400" i="1">
                                  <a:latin typeface="Cambria Math" panose="02040503050406030204" pitchFamily="18" charset="0"/>
                                  <a:ea typeface="Cambria Math" panose="02040503050406030204" pitchFamily="18" charset="0"/>
                                </a:rPr>
                              </m:ctrlPr>
                            </m:dPr>
                            <m:e>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𝐶</m:t>
                                  </m:r>
                                </m:e>
                                <m:sub>
                                  <m:r>
                                    <a:rPr lang="es-MX" sz="2400" i="1">
                                      <a:latin typeface="Cambria Math" panose="02040503050406030204" pitchFamily="18" charset="0"/>
                                      <a:ea typeface="Cambria Math" panose="02040503050406030204" pitchFamily="18" charset="0"/>
                                    </a:rPr>
                                    <m:t>2</m:t>
                                  </m:r>
                                </m:sub>
                              </m:sSub>
                            </m:e>
                          </m:d>
                          <m:r>
                            <a:rPr lang="es-MX" sz="2400" i="1">
                              <a:latin typeface="Cambria Math" panose="02040503050406030204" pitchFamily="18" charset="0"/>
                              <a:ea typeface="Cambria Math" panose="02040503050406030204" pitchFamily="18" charset="0"/>
                            </a:rPr>
                            <m:t>= </m:t>
                          </m:r>
                          <m:f>
                            <m:fPr>
                              <m:ctrlPr>
                                <a:rPr lang="es-MX" sz="2400" i="1">
                                  <a:latin typeface="Cambria Math" panose="02040503050406030204" pitchFamily="18" charset="0"/>
                                  <a:ea typeface="Cambria Math" panose="02040503050406030204" pitchFamily="18" charset="0"/>
                                </a:rPr>
                              </m:ctrlPr>
                            </m:fPr>
                            <m:num>
                              <m:r>
                                <a:rPr lang="es-MX" sz="2400" i="1">
                                  <a:latin typeface="Cambria Math" panose="02040503050406030204" pitchFamily="18" charset="0"/>
                                  <a:ea typeface="Cambria Math" panose="02040503050406030204" pitchFamily="18" charset="0"/>
                                </a:rPr>
                                <m:t>1</m:t>
                              </m:r>
                            </m:num>
                            <m:den>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𝐶</m:t>
                                  </m:r>
                                </m:e>
                                <m:sub>
                                  <m:r>
                                    <a:rPr lang="es-MX" sz="2400" i="1">
                                      <a:latin typeface="Cambria Math" panose="02040503050406030204" pitchFamily="18" charset="0"/>
                                      <a:ea typeface="Cambria Math" panose="02040503050406030204" pitchFamily="18" charset="0"/>
                                    </a:rPr>
                                    <m:t>2</m:t>
                                  </m:r>
                                </m:sub>
                              </m:sSub>
                            </m:den>
                          </m:f>
                        </m:e>
                      </m:func>
                    </m:oMath>
                  </m:oMathPara>
                </a14:m>
                <a:endParaRPr lang="en-US" sz="2400"/>
              </a:p>
              <a:p>
                <a:pPr marL="0" indent="0">
                  <a:buNone/>
                </a:pPr>
                <a:r>
                  <a:rPr lang="en-US" sz="2400" err="1"/>
                  <a:t>Realizando</a:t>
                </a:r>
                <a:r>
                  <a:rPr lang="en-US" sz="2400"/>
                  <a:t> los </a:t>
                </a:r>
                <a:r>
                  <a:rPr lang="en-US" sz="2400" err="1"/>
                  <a:t>mismos</a:t>
                </a:r>
                <a:r>
                  <a:rPr lang="en-US" sz="2400"/>
                  <a:t> </a:t>
                </a:r>
                <a:r>
                  <a:rPr lang="en-US" sz="2400" err="1"/>
                  <a:t>pasos</a:t>
                </a:r>
                <a:r>
                  <a:rPr lang="en-US" sz="2400"/>
                  <a:t> que </a:t>
                </a:r>
                <a:r>
                  <a:rPr lang="en-US" sz="2400" err="1"/>
                  <a:t>nos</a:t>
                </a:r>
                <a:r>
                  <a:rPr lang="en-US" sz="2400"/>
                  <a:t> </a:t>
                </a:r>
                <a:r>
                  <a:rPr lang="en-US" sz="2400" err="1"/>
                  <a:t>llevaron</a:t>
                </a:r>
                <a:r>
                  <a:rPr lang="en-US" sz="2400"/>
                  <a:t> a7’’y 7’’’ y </a:t>
                </a:r>
                <a:r>
                  <a:rPr lang="en-US" sz="2400" err="1"/>
                  <a:t>recordando</a:t>
                </a:r>
                <a:r>
                  <a:rPr lang="en-US" sz="2400"/>
                  <a:t> que </a:t>
                </a:r>
                <a14:m>
                  <m:oMath xmlns:m="http://schemas.openxmlformats.org/officeDocument/2006/math">
                    <m:sSub>
                      <m:sSubPr>
                        <m:ctrlPr>
                          <a:rPr lang="en-US" sz="2400" i="1" smtClean="0">
                            <a:latin typeface="Cambria Math" panose="02040503050406030204" pitchFamily="18" charset="0"/>
                          </a:rPr>
                        </m:ctrlPr>
                      </m:sSubPr>
                      <m:e>
                        <m:r>
                          <a:rPr lang="es-MX" sz="2400" b="0" i="1" smtClean="0">
                            <a:latin typeface="Cambria Math" panose="02040503050406030204" pitchFamily="18" charset="0"/>
                          </a:rPr>
                          <m:t>𝑄</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𝑄</m:t>
                        </m:r>
                      </m:e>
                      <m:sub>
                        <m:r>
                          <a:rPr lang="es-MX" sz="2400" b="0" i="1" smtClean="0">
                            <a:latin typeface="Cambria Math" panose="02040503050406030204" pitchFamily="18" charset="0"/>
                          </a:rPr>
                          <m:t>2</m:t>
                        </m:r>
                      </m:sub>
                    </m:sSub>
                  </m:oMath>
                </a14:m>
                <a:r>
                  <a:rPr lang="en-US" sz="2400"/>
                  <a:t> </a:t>
                </a:r>
                <a:r>
                  <a:rPr lang="en-US" sz="2400" err="1"/>
                  <a:t>tenemos</a:t>
                </a:r>
                <a:r>
                  <a:rPr lang="en-US" sz="2400"/>
                  <a:t>:</a:t>
                </a:r>
              </a:p>
              <a:p>
                <a:pPr marL="0" indent="0">
                  <a:buNone/>
                </a:pPr>
                <a:endParaRPr lang="en-US" sz="2400"/>
              </a:p>
              <a:p>
                <a:pPr marL="0" indent="0">
                  <a:buNone/>
                </a:pPr>
                <a14:m>
                  <m:oMathPara xmlns:m="http://schemas.openxmlformats.org/officeDocument/2006/math">
                    <m:oMathParaPr>
                      <m:jc m:val="centerGroup"/>
                    </m:oMathParaPr>
                    <m:oMath xmlns:m="http://schemas.openxmlformats.org/officeDocument/2006/math">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𝐶</m:t>
                          </m:r>
                        </m:e>
                        <m:sub>
                          <m:r>
                            <a:rPr lang="es-MX" sz="2400" i="1">
                              <a:latin typeface="Cambria Math" panose="02040503050406030204" pitchFamily="18" charset="0"/>
                              <a:ea typeface="Cambria Math" panose="02040503050406030204" pitchFamily="18" charset="0"/>
                            </a:rPr>
                            <m:t>1</m:t>
                          </m:r>
                        </m:sub>
                      </m:sSub>
                      <m:r>
                        <a:rPr lang="es-MX" sz="2400" i="1">
                          <a:latin typeface="Cambria Math" panose="02040503050406030204" pitchFamily="18" charset="0"/>
                          <a:ea typeface="Cambria Math" panose="02040503050406030204" pitchFamily="18" charset="0"/>
                        </a:rPr>
                        <m:t>= </m:t>
                      </m:r>
                      <m:f>
                        <m:fPr>
                          <m:ctrlPr>
                            <a:rPr lang="es-MX" sz="2400" i="1">
                              <a:latin typeface="Cambria Math" panose="02040503050406030204" pitchFamily="18" charset="0"/>
                              <a:ea typeface="Cambria Math" panose="02040503050406030204" pitchFamily="18" charset="0"/>
                            </a:rPr>
                          </m:ctrlPr>
                        </m:fPr>
                        <m:num>
                          <m:r>
                            <a:rPr lang="es-MX" sz="2400" i="1">
                              <a:latin typeface="Cambria Math" panose="02040503050406030204" pitchFamily="18" charset="0"/>
                              <a:ea typeface="Cambria Math" panose="02040503050406030204" pitchFamily="18" charset="0"/>
                            </a:rPr>
                            <m:t>1</m:t>
                          </m:r>
                        </m:num>
                        <m:den>
                          <m:r>
                            <a:rPr lang="es-MX" sz="2400" i="1">
                              <a:latin typeface="Cambria Math" panose="02040503050406030204" pitchFamily="18" charset="0"/>
                              <a:ea typeface="Cambria Math" panose="02040503050406030204" pitchFamily="18" charset="0"/>
                            </a:rPr>
                            <m:t>2</m:t>
                          </m:r>
                        </m:den>
                      </m:f>
                      <m:r>
                        <a:rPr lang="es-MX" sz="2400" b="0" i="1" smtClean="0">
                          <a:latin typeface="Cambria Math" panose="02040503050406030204" pitchFamily="18" charset="0"/>
                          <a:ea typeface="Cambria Math" panose="02040503050406030204" pitchFamily="18" charset="0"/>
                        </a:rPr>
                        <m:t> </m:t>
                      </m:r>
                      <m:sSub>
                        <m:sSubPr>
                          <m:ctrlPr>
                            <a:rPr lang="es-MX" sz="2400" b="0" i="1" smtClean="0">
                              <a:latin typeface="Cambria Math" panose="02040503050406030204" pitchFamily="18" charset="0"/>
                              <a:ea typeface="Cambria Math" panose="02040503050406030204" pitchFamily="18" charset="0"/>
                            </a:rPr>
                          </m:ctrlPr>
                        </m:sSubPr>
                        <m:e>
                          <m:r>
                            <a:rPr lang="es-MX" sz="2400" b="0" i="1" smtClean="0">
                              <a:latin typeface="Cambria Math" panose="02040503050406030204" pitchFamily="18" charset="0"/>
                              <a:ea typeface="Cambria Math" panose="02040503050406030204" pitchFamily="18" charset="0"/>
                            </a:rPr>
                            <m:t>𝑄</m:t>
                          </m:r>
                        </m:e>
                        <m:sub>
                          <m:r>
                            <a:rPr lang="es-MX" sz="2400" b="0" i="1" smtClean="0">
                              <a:latin typeface="Cambria Math" panose="02040503050406030204" pitchFamily="18" charset="0"/>
                              <a:ea typeface="Cambria Math" panose="02040503050406030204" pitchFamily="18" charset="0"/>
                            </a:rPr>
                            <m:t>1</m:t>
                          </m:r>
                        </m:sub>
                      </m:sSub>
                      <m:d>
                        <m:dPr>
                          <m:ctrlPr>
                            <a:rPr lang="es-MX" sz="2400" i="1">
                              <a:latin typeface="Cambria Math" panose="02040503050406030204" pitchFamily="18" charset="0"/>
                              <a:ea typeface="Cambria Math" panose="02040503050406030204" pitchFamily="18" charset="0"/>
                            </a:rPr>
                          </m:ctrlPr>
                        </m:dPr>
                        <m:e>
                          <m:sSub>
                            <m:sSubPr>
                              <m:ctrlPr>
                                <a:rPr lang="es-MX" sz="2400" i="1">
                                  <a:latin typeface="Cambria Math" panose="02040503050406030204" pitchFamily="18" charset="0"/>
                                </a:rPr>
                              </m:ctrlPr>
                            </m:sSubPr>
                            <m:e>
                              <m:r>
                                <a:rPr lang="es-MX" sz="2400" i="1">
                                  <a:latin typeface="Cambria Math" panose="02040503050406030204" pitchFamily="18" charset="0"/>
                                </a:rPr>
                                <m:t>𝑇𝑇</m:t>
                              </m:r>
                            </m:e>
                            <m:sub>
                              <m:r>
                                <a:rPr lang="es-MX" sz="2400" i="1">
                                  <a:latin typeface="Cambria Math" panose="02040503050406030204" pitchFamily="18" charset="0"/>
                                </a:rPr>
                                <m:t>1</m:t>
                              </m:r>
                            </m:sub>
                          </m:sSub>
                          <m:r>
                            <a:rPr lang="es-MX" sz="2400" i="1">
                              <a:latin typeface="Cambria Math" panose="02040503050406030204" pitchFamily="18" charset="0"/>
                            </a:rPr>
                            <m:t>+</m:t>
                          </m:r>
                          <m:f>
                            <m:fPr>
                              <m:ctrlPr>
                                <a:rPr lang="es-MX" sz="2400" i="1">
                                  <a:latin typeface="Cambria Math" panose="02040503050406030204" pitchFamily="18" charset="0"/>
                                </a:rPr>
                              </m:ctrlPr>
                            </m:fPr>
                            <m:num>
                              <m:sSubSup>
                                <m:sSubSupPr>
                                  <m:ctrlPr>
                                    <a:rPr lang="es-MX" sz="2400" i="1">
                                      <a:solidFill>
                                        <a:srgbClr val="FF0000"/>
                                      </a:solidFill>
                                      <a:latin typeface="Cambria Math" panose="02040503050406030204" pitchFamily="18" charset="0"/>
                                    </a:rPr>
                                  </m:ctrlPr>
                                </m:sSubSupPr>
                                <m:e>
                                  <m:r>
                                    <a:rPr lang="es-MX" sz="2400" i="1">
                                      <a:solidFill>
                                        <a:srgbClr val="FF0000"/>
                                      </a:solidFill>
                                      <a:latin typeface="Cambria Math" panose="02040503050406030204" pitchFamily="18" charset="0"/>
                                    </a:rPr>
                                    <m:t>𝑇𝑇</m:t>
                                  </m:r>
                                </m:e>
                                <m:sub>
                                  <m:r>
                                    <a:rPr lang="es-MX" sz="2400" i="1">
                                      <a:solidFill>
                                        <a:srgbClr val="FF0000"/>
                                      </a:solidFill>
                                      <a:latin typeface="Cambria Math" panose="02040503050406030204" pitchFamily="18" charset="0"/>
                                    </a:rPr>
                                    <m:t>2</m:t>
                                  </m:r>
                                </m:sub>
                                <m:sup>
                                  <m:r>
                                    <a:rPr lang="es-MX" sz="2400" i="1">
                                      <a:solidFill>
                                        <a:srgbClr val="FF0000"/>
                                      </a:solidFill>
                                      <a:latin typeface="Cambria Math" panose="02040503050406030204" pitchFamily="18" charset="0"/>
                                    </a:rPr>
                                    <m:t>𝑒</m:t>
                                  </m:r>
                                </m:sup>
                              </m:sSubSup>
                            </m:num>
                            <m:den>
                              <m:r>
                                <a:rPr lang="es-MX" sz="2400" i="1">
                                  <a:latin typeface="Cambria Math" panose="02040503050406030204" pitchFamily="18" charset="0"/>
                                </a:rPr>
                                <m:t>1+</m:t>
                              </m:r>
                              <m:sSup>
                                <m:sSupPr>
                                  <m:ctrlPr>
                                    <a:rPr lang="es-MX" sz="2400" i="1">
                                      <a:latin typeface="Cambria Math" panose="02040503050406030204" pitchFamily="18" charset="0"/>
                                    </a:rPr>
                                  </m:ctrlPr>
                                </m:sSupPr>
                                <m:e>
                                  <m:r>
                                    <a:rPr lang="es-MX" sz="2400" i="1">
                                      <a:latin typeface="Cambria Math" panose="02040503050406030204" pitchFamily="18" charset="0"/>
                                    </a:rPr>
                                    <m:t>𝑟</m:t>
                                  </m:r>
                                </m:e>
                                <m:sup>
                                  <m:r>
                                    <a:rPr lang="es-MX" sz="2400" i="1">
                                      <a:latin typeface="Cambria Math" panose="02040503050406030204" pitchFamily="18" charset="0"/>
                                    </a:rPr>
                                    <m:t>∗</m:t>
                                  </m:r>
                                </m:sup>
                              </m:sSup>
                            </m:den>
                          </m:f>
                        </m:e>
                      </m:d>
                      <m:r>
                        <a:rPr lang="es-MX" sz="2400" b="0" i="1" smtClean="0">
                          <a:latin typeface="Cambria Math" panose="02040503050406030204" pitchFamily="18" charset="0"/>
                        </a:rPr>
                        <m:t>     </m:t>
                      </m:r>
                      <m:d>
                        <m:dPr>
                          <m:ctrlPr>
                            <a:rPr lang="es-MX" sz="2400" b="0" i="1" smtClean="0">
                              <a:latin typeface="Cambria Math" panose="02040503050406030204" pitchFamily="18" charset="0"/>
                            </a:rPr>
                          </m:ctrlPr>
                        </m:dPr>
                        <m:e>
                          <m:r>
                            <a:rPr lang="es-MX" sz="2400" b="0" i="1" smtClean="0">
                              <a:latin typeface="Cambria Math" panose="02040503050406030204" pitchFamily="18" charset="0"/>
                            </a:rPr>
                            <m:t>21</m:t>
                          </m:r>
                        </m:e>
                      </m:d>
                    </m:oMath>
                  </m:oMathPara>
                </a14:m>
                <a:endParaRPr lang="es-MX" sz="2400" b="0"/>
              </a:p>
              <a:p>
                <a:pPr marL="0" indent="0">
                  <a:buNone/>
                </a:pPr>
                <a:endParaRPr lang="en-US" sz="2400"/>
              </a:p>
              <a:p>
                <a:pPr marL="0" indent="0">
                  <a:buNone/>
                </a:pPr>
                <a14:m>
                  <m:oMathPara xmlns:m="http://schemas.openxmlformats.org/officeDocument/2006/math">
                    <m:oMathParaPr>
                      <m:jc m:val="centerGroup"/>
                    </m:oMathParaPr>
                    <m:oMath xmlns:m="http://schemas.openxmlformats.org/officeDocument/2006/math">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𝐶</m:t>
                          </m:r>
                        </m:e>
                        <m:sub>
                          <m:r>
                            <a:rPr lang="es-MX" sz="2400" i="1">
                              <a:latin typeface="Cambria Math" panose="02040503050406030204" pitchFamily="18" charset="0"/>
                              <a:ea typeface="Cambria Math" panose="02040503050406030204" pitchFamily="18" charset="0"/>
                            </a:rPr>
                            <m:t>2</m:t>
                          </m:r>
                        </m:sub>
                      </m:sSub>
                      <m:r>
                        <a:rPr lang="es-MX" sz="2400" i="1">
                          <a:latin typeface="Cambria Math" panose="02040503050406030204" pitchFamily="18" charset="0"/>
                          <a:ea typeface="Cambria Math" panose="02040503050406030204" pitchFamily="18" charset="0"/>
                        </a:rPr>
                        <m:t>= </m:t>
                      </m:r>
                      <m:f>
                        <m:fPr>
                          <m:ctrlPr>
                            <a:rPr lang="es-MX" sz="2400" i="1">
                              <a:latin typeface="Cambria Math" panose="02040503050406030204" pitchFamily="18" charset="0"/>
                              <a:ea typeface="Cambria Math" panose="02040503050406030204" pitchFamily="18" charset="0"/>
                            </a:rPr>
                          </m:ctrlPr>
                        </m:fPr>
                        <m:num>
                          <m:r>
                            <a:rPr lang="es-MX" sz="2400" i="1">
                              <a:latin typeface="Cambria Math" panose="02040503050406030204" pitchFamily="18" charset="0"/>
                              <a:ea typeface="Cambria Math" panose="02040503050406030204" pitchFamily="18" charset="0"/>
                            </a:rPr>
                            <m:t>1</m:t>
                          </m:r>
                        </m:num>
                        <m:den>
                          <m:r>
                            <a:rPr lang="es-MX" sz="2400" i="1">
                              <a:latin typeface="Cambria Math" panose="02040503050406030204" pitchFamily="18" charset="0"/>
                              <a:ea typeface="Cambria Math" panose="02040503050406030204" pitchFamily="18" charset="0"/>
                            </a:rPr>
                            <m:t>2</m:t>
                          </m:r>
                        </m:den>
                      </m:f>
                      <m:d>
                        <m:dPr>
                          <m:ctrlPr>
                            <a:rPr lang="es-MX" sz="2400" i="1">
                              <a:latin typeface="Cambria Math" panose="02040503050406030204" pitchFamily="18" charset="0"/>
                              <a:ea typeface="Cambria Math" panose="02040503050406030204" pitchFamily="18" charset="0"/>
                            </a:rPr>
                          </m:ctrlPr>
                        </m:dPr>
                        <m:e>
                          <m:r>
                            <a:rPr lang="es-MX" sz="2400" i="1">
                              <a:latin typeface="Cambria Math" panose="02040503050406030204" pitchFamily="18" charset="0"/>
                            </a:rPr>
                            <m:t>1+</m:t>
                          </m:r>
                          <m:sSup>
                            <m:sSupPr>
                              <m:ctrlPr>
                                <a:rPr lang="es-MX" sz="2400" i="1">
                                  <a:latin typeface="Cambria Math" panose="02040503050406030204" pitchFamily="18" charset="0"/>
                                </a:rPr>
                              </m:ctrlPr>
                            </m:sSupPr>
                            <m:e>
                              <m:r>
                                <a:rPr lang="es-MX" sz="2400" i="1">
                                  <a:latin typeface="Cambria Math" panose="02040503050406030204" pitchFamily="18" charset="0"/>
                                </a:rPr>
                                <m:t>𝑟</m:t>
                              </m:r>
                            </m:e>
                            <m:sup>
                              <m:r>
                                <a:rPr lang="es-MX" sz="2400" i="1">
                                  <a:latin typeface="Cambria Math" panose="02040503050406030204" pitchFamily="18" charset="0"/>
                                </a:rPr>
                                <m:t>∗</m:t>
                              </m:r>
                            </m:sup>
                          </m:sSup>
                        </m:e>
                      </m:d>
                      <m:sSub>
                        <m:sSubPr>
                          <m:ctrlPr>
                            <a:rPr lang="es-MX" sz="2400" i="1" smtClean="0">
                              <a:latin typeface="Cambria Math" panose="02040503050406030204" pitchFamily="18" charset="0"/>
                            </a:rPr>
                          </m:ctrlPr>
                        </m:sSubPr>
                        <m:e>
                          <m:r>
                            <a:rPr lang="es-MX" sz="2400" b="0" i="1" smtClean="0">
                              <a:latin typeface="Cambria Math" panose="02040503050406030204" pitchFamily="18" charset="0"/>
                            </a:rPr>
                            <m:t>𝑄</m:t>
                          </m:r>
                        </m:e>
                        <m:sub>
                          <m:r>
                            <a:rPr lang="es-MX" sz="2400" b="0" i="1" smtClean="0">
                              <a:latin typeface="Cambria Math" panose="02040503050406030204" pitchFamily="18" charset="0"/>
                            </a:rPr>
                            <m:t>1</m:t>
                          </m:r>
                        </m:sub>
                      </m:sSub>
                      <m:d>
                        <m:dPr>
                          <m:ctrlPr>
                            <a:rPr lang="es-MX" sz="2400" i="1">
                              <a:latin typeface="Cambria Math" panose="02040503050406030204" pitchFamily="18" charset="0"/>
                              <a:ea typeface="Cambria Math" panose="02040503050406030204" pitchFamily="18" charset="0"/>
                            </a:rPr>
                          </m:ctrlPr>
                        </m:dPr>
                        <m:e>
                          <m:sSub>
                            <m:sSubPr>
                              <m:ctrlPr>
                                <a:rPr lang="es-MX" sz="2400" i="1">
                                  <a:latin typeface="Cambria Math" panose="02040503050406030204" pitchFamily="18" charset="0"/>
                                </a:rPr>
                              </m:ctrlPr>
                            </m:sSubPr>
                            <m:e>
                              <m:r>
                                <a:rPr lang="es-MX" sz="2400" i="1">
                                  <a:latin typeface="Cambria Math" panose="02040503050406030204" pitchFamily="18" charset="0"/>
                                </a:rPr>
                                <m:t>𝑇𝑇</m:t>
                              </m:r>
                            </m:e>
                            <m:sub>
                              <m:r>
                                <a:rPr lang="es-MX" sz="2400" i="1">
                                  <a:latin typeface="Cambria Math" panose="02040503050406030204" pitchFamily="18" charset="0"/>
                                </a:rPr>
                                <m:t>1</m:t>
                              </m:r>
                            </m:sub>
                          </m:sSub>
                          <m:r>
                            <a:rPr lang="es-MX" sz="2400" i="1">
                              <a:latin typeface="Cambria Math" panose="02040503050406030204" pitchFamily="18" charset="0"/>
                            </a:rPr>
                            <m:t>+</m:t>
                          </m:r>
                          <m:f>
                            <m:fPr>
                              <m:ctrlPr>
                                <a:rPr lang="es-MX" sz="2400" i="1">
                                  <a:latin typeface="Cambria Math" panose="02040503050406030204" pitchFamily="18" charset="0"/>
                                </a:rPr>
                              </m:ctrlPr>
                            </m:fPr>
                            <m:num>
                              <m:sSubSup>
                                <m:sSubSupPr>
                                  <m:ctrlPr>
                                    <a:rPr lang="es-MX" sz="2400" i="1">
                                      <a:solidFill>
                                        <a:srgbClr val="FF0000"/>
                                      </a:solidFill>
                                      <a:latin typeface="Cambria Math" panose="02040503050406030204" pitchFamily="18" charset="0"/>
                                    </a:rPr>
                                  </m:ctrlPr>
                                </m:sSubSupPr>
                                <m:e>
                                  <m:r>
                                    <a:rPr lang="es-MX" sz="2400" i="1">
                                      <a:solidFill>
                                        <a:srgbClr val="FF0000"/>
                                      </a:solidFill>
                                      <a:latin typeface="Cambria Math" panose="02040503050406030204" pitchFamily="18" charset="0"/>
                                    </a:rPr>
                                    <m:t>𝑇𝑇</m:t>
                                  </m:r>
                                </m:e>
                                <m:sub>
                                  <m:r>
                                    <a:rPr lang="es-MX" sz="2400" i="1">
                                      <a:solidFill>
                                        <a:srgbClr val="FF0000"/>
                                      </a:solidFill>
                                      <a:latin typeface="Cambria Math" panose="02040503050406030204" pitchFamily="18" charset="0"/>
                                    </a:rPr>
                                    <m:t>2</m:t>
                                  </m:r>
                                </m:sub>
                                <m:sup>
                                  <m:r>
                                    <a:rPr lang="es-MX" sz="2400" i="1">
                                      <a:solidFill>
                                        <a:srgbClr val="FF0000"/>
                                      </a:solidFill>
                                      <a:latin typeface="Cambria Math" panose="02040503050406030204" pitchFamily="18" charset="0"/>
                                    </a:rPr>
                                    <m:t>𝑒</m:t>
                                  </m:r>
                                </m:sup>
                              </m:sSubSup>
                            </m:num>
                            <m:den>
                              <m:r>
                                <a:rPr lang="es-MX" sz="2400" i="1">
                                  <a:latin typeface="Cambria Math" panose="02040503050406030204" pitchFamily="18" charset="0"/>
                                </a:rPr>
                                <m:t>1+</m:t>
                              </m:r>
                              <m:sSup>
                                <m:sSupPr>
                                  <m:ctrlPr>
                                    <a:rPr lang="es-MX" sz="2400" i="1">
                                      <a:latin typeface="Cambria Math" panose="02040503050406030204" pitchFamily="18" charset="0"/>
                                    </a:rPr>
                                  </m:ctrlPr>
                                </m:sSupPr>
                                <m:e>
                                  <m:r>
                                    <a:rPr lang="es-MX" sz="2400" i="1">
                                      <a:latin typeface="Cambria Math" panose="02040503050406030204" pitchFamily="18" charset="0"/>
                                    </a:rPr>
                                    <m:t>𝑟</m:t>
                                  </m:r>
                                </m:e>
                                <m:sup>
                                  <m:r>
                                    <a:rPr lang="es-MX" sz="2400" i="1">
                                      <a:latin typeface="Cambria Math" panose="02040503050406030204" pitchFamily="18" charset="0"/>
                                    </a:rPr>
                                    <m:t>∗</m:t>
                                  </m:r>
                                </m:sup>
                              </m:sSup>
                            </m:den>
                          </m:f>
                        </m:e>
                      </m:d>
                      <m:r>
                        <a:rPr lang="es-MX" sz="2400" i="1">
                          <a:latin typeface="Cambria Math" panose="02040503050406030204" pitchFamily="18" charset="0"/>
                          <a:ea typeface="Cambria Math" panose="02040503050406030204" pitchFamily="18" charset="0"/>
                        </a:rPr>
                        <m:t>     (</m:t>
                      </m:r>
                      <m:r>
                        <a:rPr lang="es-MX" sz="2400" b="0" i="1" smtClean="0">
                          <a:latin typeface="Cambria Math" panose="02040503050406030204" pitchFamily="18" charset="0"/>
                          <a:ea typeface="Cambria Math" panose="02040503050406030204" pitchFamily="18" charset="0"/>
                        </a:rPr>
                        <m:t>22</m:t>
                      </m:r>
                      <m:r>
                        <a:rPr lang="es-MX" sz="2400" i="1">
                          <a:latin typeface="Cambria Math" panose="02040503050406030204" pitchFamily="18" charset="0"/>
                          <a:ea typeface="Cambria Math" panose="02040503050406030204" pitchFamily="18" charset="0"/>
                        </a:rPr>
                        <m:t>)</m:t>
                      </m:r>
                    </m:oMath>
                  </m:oMathPara>
                </a14:m>
                <a:endParaRPr lang="en-US" sz="2400"/>
              </a:p>
              <a:p>
                <a:pPr marL="0" indent="0">
                  <a:buNone/>
                </a:pPr>
                <a:endParaRPr lang="en-US" sz="2400"/>
              </a:p>
              <a:p>
                <a:pPr marL="0" indent="0">
                  <a:buNone/>
                </a:pPr>
                <a:endParaRPr lang="en-US" sz="2400"/>
              </a:p>
            </p:txBody>
          </p:sp>
        </mc:Choice>
        <mc:Fallback xmlns="">
          <p:sp>
            <p:nvSpPr>
              <p:cNvPr id="3" name="Content Placeholder 2">
                <a:extLst>
                  <a:ext uri="{FF2B5EF4-FFF2-40B4-BE49-F238E27FC236}">
                    <a16:creationId xmlns:a16="http://schemas.microsoft.com/office/drawing/2014/main" id="{5004EF07-0198-4004-907B-A10E695C0731}"/>
                  </a:ext>
                </a:extLst>
              </p:cNvPr>
              <p:cNvSpPr>
                <a:spLocks noGrp="1" noRot="1" noChangeAspect="1" noMove="1" noResize="1" noEditPoints="1" noAdjustHandles="1" noChangeArrowheads="1" noChangeShapeType="1" noTextEdit="1"/>
              </p:cNvSpPr>
              <p:nvPr>
                <p:ph idx="1"/>
              </p:nvPr>
            </p:nvSpPr>
            <p:spPr>
              <a:xfrm>
                <a:off x="241852" y="137905"/>
                <a:ext cx="10515600" cy="6218445"/>
              </a:xfrm>
              <a:blipFill>
                <a:blip r:embed="rId2"/>
                <a:stretch>
                  <a:fillRect l="-754" t="-166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8188BD03-BCCF-4CC2-9472-820402DA22A5}"/>
              </a:ext>
            </a:extLst>
          </p:cNvPr>
          <p:cNvSpPr>
            <a:spLocks noGrp="1"/>
          </p:cNvSpPr>
          <p:nvPr>
            <p:ph type="sldNum" sz="quarter" idx="12"/>
          </p:nvPr>
        </p:nvSpPr>
        <p:spPr/>
        <p:txBody>
          <a:bodyPr/>
          <a:lstStyle/>
          <a:p>
            <a:fld id="{257AB861-08A6-4431-B58F-64BEFFDF70ED}" type="slidenum">
              <a:rPr lang="en-US" smtClean="0"/>
              <a:t>60</a:t>
            </a:fld>
            <a:endParaRPr lang="en-US"/>
          </a:p>
        </p:txBody>
      </p:sp>
    </p:spTree>
    <p:extLst>
      <p:ext uri="{BB962C8B-B14F-4D97-AF65-F5344CB8AC3E}">
        <p14:creationId xmlns:p14="http://schemas.microsoft.com/office/powerpoint/2010/main" val="14738136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D0C2D89-41C7-427F-AE60-95A1E665CB6C}"/>
                  </a:ext>
                </a:extLst>
              </p:cNvPr>
              <p:cNvSpPr>
                <a:spLocks noGrp="1"/>
              </p:cNvSpPr>
              <p:nvPr>
                <p:ph idx="1"/>
              </p:nvPr>
            </p:nvSpPr>
            <p:spPr>
              <a:xfrm>
                <a:off x="520148" y="579920"/>
                <a:ext cx="10515600" cy="5105263"/>
              </a:xfrm>
            </p:spPr>
            <p:txBody>
              <a:bodyPr>
                <a:normAutofit fontScale="85000" lnSpcReduction="20000"/>
              </a:bodyPr>
              <a:lstStyle/>
              <a:p>
                <a:pPr marL="0" indent="0">
                  <a:buNone/>
                </a:pPr>
                <a:r>
                  <a:rPr lang="es-MX"/>
                  <a:t>Recordemos que la mejora en los términos de intercambio:</a:t>
                </a:r>
              </a:p>
              <a:p>
                <a:r>
                  <a:rPr lang="es-MX"/>
                  <a:t>Es conocida para el Período 1 para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𝑇𝑇</m:t>
                        </m:r>
                      </m:e>
                      <m:sub>
                        <m:r>
                          <a:rPr lang="es-MX" b="0" i="1" smtClean="0">
                            <a:latin typeface="Cambria Math" panose="02040503050406030204" pitchFamily="18" charset="0"/>
                          </a:rPr>
                          <m:t>1</m:t>
                        </m:r>
                      </m:sub>
                    </m:sSub>
                  </m:oMath>
                </a14:m>
                <a:r>
                  <a:rPr lang="es-MX"/>
                  <a:t>e igual a </a:t>
                </a:r>
                <a14:m>
                  <m:oMath xmlns:m="http://schemas.openxmlformats.org/officeDocument/2006/math">
                    <m:r>
                      <a:rPr lang="es-MX" i="1" smtClean="0">
                        <a:latin typeface="Cambria Math" panose="02040503050406030204" pitchFamily="18" charset="0"/>
                        <a:ea typeface="Cambria Math" panose="02040503050406030204" pitchFamily="18" charset="0"/>
                      </a:rPr>
                      <m:t>∆</m:t>
                    </m:r>
                  </m:oMath>
                </a14:m>
                <a:endParaRPr lang="en-US"/>
              </a:p>
              <a:p>
                <a:r>
                  <a:rPr lang="en-US"/>
                  <a:t>No es </a:t>
                </a:r>
                <a:r>
                  <a:rPr lang="en-US" err="1"/>
                  <a:t>conocida</a:t>
                </a:r>
                <a:r>
                  <a:rPr lang="en-US"/>
                  <a:t> </a:t>
                </a:r>
                <a:r>
                  <a:rPr lang="en-US" err="1"/>
                  <a:t>en</a:t>
                </a:r>
                <a:r>
                  <a:rPr lang="en-US"/>
                  <a:t> el </a:t>
                </a:r>
                <a:r>
                  <a:rPr lang="en-US" err="1"/>
                  <a:t>Período</a:t>
                </a:r>
                <a:r>
                  <a:rPr lang="en-US"/>
                  <a:t> 1 para </a:t>
                </a:r>
                <a14:m>
                  <m:oMath xmlns:m="http://schemas.openxmlformats.org/officeDocument/2006/math">
                    <m:sSub>
                      <m:sSubPr>
                        <m:ctrlPr>
                          <a:rPr lang="en-US" i="1" smtClean="0">
                            <a:latin typeface="Cambria Math" panose="02040503050406030204" pitchFamily="18" charset="0"/>
                          </a:rPr>
                        </m:ctrlPr>
                      </m:sSubPr>
                      <m:e>
                        <m:r>
                          <a:rPr lang="es-MX" b="0" i="1" smtClean="0">
                            <a:latin typeface="Cambria Math" panose="02040503050406030204" pitchFamily="18" charset="0"/>
                          </a:rPr>
                          <m:t>𝑇𝑇</m:t>
                        </m:r>
                      </m:e>
                      <m:sub>
                        <m:r>
                          <a:rPr lang="es-MX" b="0" i="1" smtClean="0">
                            <a:latin typeface="Cambria Math" panose="02040503050406030204" pitchFamily="18" charset="0"/>
                          </a:rPr>
                          <m:t>2</m:t>
                        </m:r>
                      </m:sub>
                    </m:sSub>
                  </m:oMath>
                </a14:m>
                <a:r>
                  <a:rPr lang="en-US"/>
                  <a:t>, ex-post </a:t>
                </a:r>
                <a:r>
                  <a:rPr lang="en-US" err="1"/>
                  <a:t>será</a:t>
                </a:r>
                <a:r>
                  <a:rPr lang="en-US"/>
                  <a:t> </a:t>
                </a:r>
                <a:r>
                  <a:rPr lang="en-US" err="1"/>
                  <a:t>igual</a:t>
                </a:r>
                <a:r>
                  <a:rPr lang="en-US"/>
                  <a:t> a </a:t>
                </a:r>
                <a14:m>
                  <m:oMath xmlns:m="http://schemas.openxmlformats.org/officeDocument/2006/math">
                    <m:r>
                      <a:rPr lang="es-MX" b="0" i="1" smtClean="0">
                        <a:latin typeface="Cambria Math" panose="02040503050406030204" pitchFamily="18" charset="0"/>
                      </a:rPr>
                      <m:t>2</m:t>
                    </m:r>
                    <m:r>
                      <a:rPr lang="es-MX" b="0" i="1" smtClean="0">
                        <a:latin typeface="Cambria Math" panose="02040503050406030204" pitchFamily="18" charset="0"/>
                        <a:ea typeface="Cambria Math" panose="02040503050406030204" pitchFamily="18" charset="0"/>
                      </a:rPr>
                      <m:t>∆</m:t>
                    </m:r>
                  </m:oMath>
                </a14:m>
                <a:r>
                  <a:rPr lang="en-US"/>
                  <a:t> y los </a:t>
                </a:r>
                <a:r>
                  <a:rPr lang="en-US" err="1"/>
                  <a:t>agentes</a:t>
                </a:r>
                <a:r>
                  <a:rPr lang="en-US"/>
                  <a:t> </a:t>
                </a:r>
                <a:r>
                  <a:rPr lang="en-US" err="1"/>
                  <a:t>deben</a:t>
                </a:r>
                <a:r>
                  <a:rPr lang="en-US"/>
                  <a:t> </a:t>
                </a:r>
                <a:r>
                  <a:rPr lang="en-US" err="1"/>
                  <a:t>formar</a:t>
                </a:r>
                <a:r>
                  <a:rPr lang="en-US"/>
                  <a:t> </a:t>
                </a:r>
                <a:r>
                  <a:rPr lang="en-US" err="1"/>
                  <a:t>expectativas</a:t>
                </a:r>
                <a:r>
                  <a:rPr lang="en-US"/>
                  <a:t> al </a:t>
                </a:r>
                <a:r>
                  <a:rPr lang="en-US" err="1"/>
                  <a:t>respecto</a:t>
                </a:r>
                <a:r>
                  <a:rPr lang="en-US"/>
                  <a:t>.</a:t>
                </a:r>
              </a:p>
              <a:p>
                <a:endParaRPr lang="en-US"/>
              </a:p>
              <a:p>
                <a:pPr marL="0" indent="0">
                  <a:buNone/>
                </a:pPr>
                <a:r>
                  <a:rPr lang="en-US"/>
                  <a:t>Dado que el Balance </a:t>
                </a:r>
                <a:r>
                  <a:rPr lang="en-US" err="1"/>
                  <a:t>Comercial</a:t>
                </a:r>
                <a:r>
                  <a:rPr lang="en-US"/>
                  <a:t> es:</a:t>
                </a:r>
              </a:p>
              <a:p>
                <a:endParaRPr lang="en-US"/>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s-MX" i="1">
                              <a:latin typeface="Cambria Math" panose="02040503050406030204" pitchFamily="18" charset="0"/>
                            </a:rPr>
                            <m:t>𝑇𝐵</m:t>
                          </m:r>
                        </m:e>
                        <m:sub>
                          <m:r>
                            <a:rPr lang="es-MX" i="1">
                              <a:latin typeface="Cambria Math" panose="02040503050406030204" pitchFamily="18" charset="0"/>
                            </a:rPr>
                            <m:t>1</m:t>
                          </m:r>
                        </m:sub>
                      </m:sSub>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𝑄</m:t>
                          </m:r>
                        </m:e>
                        <m:sub>
                          <m:r>
                            <a:rPr lang="es-MX" i="1">
                              <a:latin typeface="Cambria Math" panose="02040503050406030204" pitchFamily="18" charset="0"/>
                            </a:rPr>
                            <m:t>1 </m:t>
                          </m:r>
                        </m:sub>
                      </m:sSub>
                      <m:sSub>
                        <m:sSubPr>
                          <m:ctrlPr>
                            <a:rPr lang="es-MX" i="1">
                              <a:latin typeface="Cambria Math" panose="02040503050406030204" pitchFamily="18" charset="0"/>
                            </a:rPr>
                          </m:ctrlPr>
                        </m:sSubPr>
                        <m:e>
                          <m:r>
                            <a:rPr lang="es-MX" i="1">
                              <a:latin typeface="Cambria Math" panose="02040503050406030204" pitchFamily="18" charset="0"/>
                            </a:rPr>
                            <m:t>𝑇𝑇</m:t>
                          </m:r>
                        </m:e>
                        <m:sub>
                          <m:r>
                            <a:rPr lang="es-MX" i="1">
                              <a:latin typeface="Cambria Math" panose="02040503050406030204" pitchFamily="18" charset="0"/>
                            </a:rPr>
                            <m:t>1</m:t>
                          </m:r>
                        </m:sub>
                      </m:sSub>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𝐶</m:t>
                          </m:r>
                        </m:e>
                        <m:sub>
                          <m:r>
                            <a:rPr lang="es-MX" i="1">
                              <a:latin typeface="Cambria Math" panose="02040503050406030204" pitchFamily="18" charset="0"/>
                            </a:rPr>
                            <m:t>1</m:t>
                          </m:r>
                        </m:sub>
                      </m:sSub>
                      <m:r>
                        <a:rPr lang="es-MX" i="1">
                          <a:latin typeface="Cambria Math" panose="02040503050406030204" pitchFamily="18" charset="0"/>
                        </a:rPr>
                        <m:t>      (20)</m:t>
                      </m:r>
                    </m:oMath>
                  </m:oMathPara>
                </a14:m>
                <a:endParaRPr lang="en-US"/>
              </a:p>
              <a:p>
                <a:endParaRPr lang="en-US"/>
              </a:p>
              <a:p>
                <a:pPr marL="0" indent="0">
                  <a:buNone/>
                </a:pPr>
                <a:r>
                  <a:rPr lang="en-US"/>
                  <a:t>Lo que </a:t>
                </a:r>
                <a:r>
                  <a:rPr lang="en-US" err="1"/>
                  <a:t>suceda</a:t>
                </a:r>
                <a:r>
                  <a:rPr lang="en-US"/>
                  <a:t> con el TB </a:t>
                </a:r>
                <a:r>
                  <a:rPr lang="en-US" err="1"/>
                  <a:t>dependerá</a:t>
                </a:r>
                <a:r>
                  <a:rPr lang="en-US"/>
                  <a:t> de </a:t>
                </a:r>
                <a:r>
                  <a:rPr lang="en-US" err="1"/>
                  <a:t>cómo</a:t>
                </a:r>
                <a:r>
                  <a:rPr lang="en-US"/>
                  <a:t> se </a:t>
                </a:r>
                <a:r>
                  <a:rPr lang="en-US" err="1"/>
                  <a:t>modifiquen</a:t>
                </a:r>
                <a:r>
                  <a:rPr lang="en-US"/>
                  <a:t> los Endowments del </a:t>
                </a:r>
                <a:r>
                  <a:rPr lang="en-US" err="1"/>
                  <a:t>Período</a:t>
                </a:r>
                <a:r>
                  <a:rPr lang="en-US"/>
                  <a:t> 1 versus </a:t>
                </a:r>
                <a:r>
                  <a:rPr lang="en-US" err="1"/>
                  <a:t>cómo</a:t>
                </a:r>
                <a:r>
                  <a:rPr lang="en-US"/>
                  <a:t> se </a:t>
                </a:r>
                <a:r>
                  <a:rPr lang="en-US" err="1"/>
                  <a:t>modifique</a:t>
                </a:r>
                <a:r>
                  <a:rPr lang="en-US"/>
                  <a:t> el </a:t>
                </a:r>
                <a:r>
                  <a:rPr lang="en-US" err="1"/>
                  <a:t>Consumo</a:t>
                </a:r>
                <a:r>
                  <a:rPr lang="en-US"/>
                  <a:t> de ese </a:t>
                </a:r>
                <a:r>
                  <a:rPr lang="en-US" err="1"/>
                  <a:t>período</a:t>
                </a:r>
                <a:r>
                  <a:rPr lang="en-US"/>
                  <a:t> el </a:t>
                </a:r>
                <a:r>
                  <a:rPr lang="en-US" err="1"/>
                  <a:t>cual</a:t>
                </a:r>
                <a:r>
                  <a:rPr lang="en-US"/>
                  <a:t> </a:t>
                </a:r>
                <a:r>
                  <a:rPr lang="en-US" err="1"/>
                  <a:t>está</a:t>
                </a:r>
                <a:r>
                  <a:rPr lang="en-US"/>
                  <a:t> </a:t>
                </a:r>
                <a:r>
                  <a:rPr lang="en-US" err="1"/>
                  <a:t>determindo</a:t>
                </a:r>
                <a:r>
                  <a:rPr lang="en-US"/>
                  <a:t> por la </a:t>
                </a:r>
                <a:r>
                  <a:rPr lang="en-US" err="1"/>
                  <a:t>ecuación</a:t>
                </a:r>
                <a:r>
                  <a:rPr lang="en-US"/>
                  <a:t> 21</a:t>
                </a:r>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s-MX" i="1">
                              <a:latin typeface="Cambria Math" panose="02040503050406030204" pitchFamily="18" charset="0"/>
                            </a:rPr>
                            <m:t>𝑇𝐵</m:t>
                          </m:r>
                        </m:e>
                        <m:sub>
                          <m:r>
                            <a:rPr lang="es-MX" i="1">
                              <a:latin typeface="Cambria Math" panose="02040503050406030204" pitchFamily="18" charset="0"/>
                            </a:rPr>
                            <m:t>1</m:t>
                          </m:r>
                        </m:sub>
                      </m:sSub>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𝑄</m:t>
                          </m:r>
                        </m:e>
                        <m:sub>
                          <m:r>
                            <a:rPr lang="es-MX" i="1">
                              <a:latin typeface="Cambria Math" panose="02040503050406030204" pitchFamily="18" charset="0"/>
                            </a:rPr>
                            <m:t>1 </m:t>
                          </m:r>
                        </m:sub>
                      </m:sSub>
                      <m:sSub>
                        <m:sSubPr>
                          <m:ctrlPr>
                            <a:rPr lang="es-MX" i="1">
                              <a:latin typeface="Cambria Math" panose="02040503050406030204" pitchFamily="18" charset="0"/>
                            </a:rPr>
                          </m:ctrlPr>
                        </m:sSubPr>
                        <m:e>
                          <m:r>
                            <a:rPr lang="es-MX" i="1">
                              <a:latin typeface="Cambria Math" panose="02040503050406030204" pitchFamily="18" charset="0"/>
                            </a:rPr>
                            <m:t>𝑇𝑇</m:t>
                          </m:r>
                        </m:e>
                        <m:sub>
                          <m:r>
                            <a:rPr lang="es-MX" i="1">
                              <a:latin typeface="Cambria Math" panose="02040503050406030204" pitchFamily="18" charset="0"/>
                            </a:rPr>
                            <m:t>1</m:t>
                          </m:r>
                        </m:sub>
                      </m:sSub>
                      <m:r>
                        <a:rPr lang="es-MX" i="1">
                          <a:latin typeface="Cambria Math" panose="02040503050406030204" pitchFamily="18" charset="0"/>
                        </a:rPr>
                        <m:t>−</m:t>
                      </m:r>
                      <m:sSub>
                        <m:sSubPr>
                          <m:ctrlPr>
                            <a:rPr lang="es-MX" i="1">
                              <a:latin typeface="Cambria Math" panose="02040503050406030204" pitchFamily="18" charset="0"/>
                            </a:rPr>
                          </m:ctrlPr>
                        </m:sSubPr>
                        <m:e>
                          <m:r>
                            <a:rPr lang="es-MX" i="1">
                              <a:latin typeface="Cambria Math" panose="02040503050406030204" pitchFamily="18" charset="0"/>
                            </a:rPr>
                            <m:t>𝐶</m:t>
                          </m:r>
                        </m:e>
                        <m:sub>
                          <m:r>
                            <a:rPr lang="es-MX" i="1">
                              <a:latin typeface="Cambria Math" panose="02040503050406030204" pitchFamily="18" charset="0"/>
                            </a:rPr>
                            <m:t>1</m:t>
                          </m:r>
                        </m:sub>
                      </m:sSub>
                      <m:r>
                        <a:rPr lang="es-MX" i="1">
                          <a:latin typeface="Cambria Math" panose="02040503050406030204" pitchFamily="18" charset="0"/>
                        </a:rPr>
                        <m:t>      (20)</m:t>
                      </m:r>
                    </m:oMath>
                  </m:oMathPara>
                </a14:m>
                <a:endParaRPr lang="en-US"/>
              </a:p>
              <a:p>
                <a:pPr marL="0" indent="0">
                  <a:buNone/>
                </a:pPr>
                <a:endParaRPr lang="en-US"/>
              </a:p>
            </p:txBody>
          </p:sp>
        </mc:Choice>
        <mc:Fallback xmlns="">
          <p:sp>
            <p:nvSpPr>
              <p:cNvPr id="3" name="Content Placeholder 2">
                <a:extLst>
                  <a:ext uri="{FF2B5EF4-FFF2-40B4-BE49-F238E27FC236}">
                    <a16:creationId xmlns:a16="http://schemas.microsoft.com/office/drawing/2014/main" id="{9D0C2D89-41C7-427F-AE60-95A1E665CB6C}"/>
                  </a:ext>
                </a:extLst>
              </p:cNvPr>
              <p:cNvSpPr>
                <a:spLocks noGrp="1" noRot="1" noChangeAspect="1" noMove="1" noResize="1" noEditPoints="1" noAdjustHandles="1" noChangeArrowheads="1" noChangeShapeType="1" noTextEdit="1"/>
              </p:cNvSpPr>
              <p:nvPr>
                <p:ph idx="1"/>
              </p:nvPr>
            </p:nvSpPr>
            <p:spPr>
              <a:xfrm>
                <a:off x="520148" y="579920"/>
                <a:ext cx="10515600" cy="5105263"/>
              </a:xfrm>
              <a:blipFill>
                <a:blip r:embed="rId2"/>
                <a:stretch>
                  <a:fillRect l="-870" t="-2745"/>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CE3ED6A-6F69-4A38-841F-B82E796A817E}"/>
              </a:ext>
            </a:extLst>
          </p:cNvPr>
          <p:cNvSpPr>
            <a:spLocks noGrp="1"/>
          </p:cNvSpPr>
          <p:nvPr>
            <p:ph type="sldNum" sz="quarter" idx="12"/>
          </p:nvPr>
        </p:nvSpPr>
        <p:spPr/>
        <p:txBody>
          <a:bodyPr/>
          <a:lstStyle/>
          <a:p>
            <a:fld id="{257AB861-08A6-4431-B58F-64BEFFDF70ED}" type="slidenum">
              <a:rPr lang="en-US" smtClean="0"/>
              <a:t>61</a:t>
            </a:fld>
            <a:endParaRPr lang="en-US"/>
          </a:p>
        </p:txBody>
      </p:sp>
      <p:sp>
        <p:nvSpPr>
          <p:cNvPr id="5" name="Oval 4">
            <a:extLst>
              <a:ext uri="{FF2B5EF4-FFF2-40B4-BE49-F238E27FC236}">
                <a16:creationId xmlns:a16="http://schemas.microsoft.com/office/drawing/2014/main" id="{A62907FA-AA97-4DF1-9565-F9A7E923EC1A}"/>
              </a:ext>
            </a:extLst>
          </p:cNvPr>
          <p:cNvSpPr/>
          <p:nvPr/>
        </p:nvSpPr>
        <p:spPr>
          <a:xfrm>
            <a:off x="5023674" y="4727320"/>
            <a:ext cx="834887" cy="8878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91933B36-5522-430D-B2A0-9E840B9FF7BF}"/>
              </a:ext>
            </a:extLst>
          </p:cNvPr>
          <p:cNvSpPr/>
          <p:nvPr/>
        </p:nvSpPr>
        <p:spPr>
          <a:xfrm>
            <a:off x="6064932" y="4797287"/>
            <a:ext cx="537018" cy="88789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537C1A6-3E2F-40E5-997C-DAC003154325}"/>
                  </a:ext>
                </a:extLst>
              </p:cNvPr>
              <p:cNvSpPr/>
              <p:nvPr/>
            </p:nvSpPr>
            <p:spPr>
              <a:xfrm>
                <a:off x="7124934" y="5563397"/>
                <a:ext cx="3674339"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MX" i="1">
                              <a:latin typeface="Cambria Math" panose="02040503050406030204" pitchFamily="18" charset="0"/>
                              <a:ea typeface="Cambria Math" panose="02040503050406030204" pitchFamily="18" charset="0"/>
                            </a:rPr>
                          </m:ctrlPr>
                        </m:sSubPr>
                        <m:e>
                          <m:r>
                            <a:rPr lang="es-MX" i="1">
                              <a:latin typeface="Cambria Math" panose="02040503050406030204" pitchFamily="18" charset="0"/>
                              <a:ea typeface="Cambria Math" panose="02040503050406030204" pitchFamily="18" charset="0"/>
                            </a:rPr>
                            <m:t>𝐶</m:t>
                          </m:r>
                        </m:e>
                        <m:sub>
                          <m:r>
                            <a:rPr lang="es-MX" i="1">
                              <a:latin typeface="Cambria Math" panose="02040503050406030204" pitchFamily="18" charset="0"/>
                              <a:ea typeface="Cambria Math" panose="02040503050406030204" pitchFamily="18" charset="0"/>
                            </a:rPr>
                            <m:t>1</m:t>
                          </m:r>
                        </m:sub>
                      </m:sSub>
                      <m:r>
                        <a:rPr lang="es-MX" i="1">
                          <a:latin typeface="Cambria Math" panose="02040503050406030204" pitchFamily="18" charset="0"/>
                          <a:ea typeface="Cambria Math" panose="02040503050406030204" pitchFamily="18" charset="0"/>
                        </a:rPr>
                        <m:t>= </m:t>
                      </m:r>
                      <m:f>
                        <m:fPr>
                          <m:ctrlPr>
                            <a:rPr lang="es-MX" i="1">
                              <a:latin typeface="Cambria Math" panose="02040503050406030204" pitchFamily="18" charset="0"/>
                              <a:ea typeface="Cambria Math" panose="02040503050406030204" pitchFamily="18" charset="0"/>
                            </a:rPr>
                          </m:ctrlPr>
                        </m:fPr>
                        <m:num>
                          <m:r>
                            <a:rPr lang="es-MX" i="1">
                              <a:latin typeface="Cambria Math" panose="02040503050406030204" pitchFamily="18" charset="0"/>
                              <a:ea typeface="Cambria Math" panose="02040503050406030204" pitchFamily="18" charset="0"/>
                            </a:rPr>
                            <m:t>1</m:t>
                          </m:r>
                        </m:num>
                        <m:den>
                          <m:r>
                            <a:rPr lang="es-MX" i="1">
                              <a:latin typeface="Cambria Math" panose="02040503050406030204" pitchFamily="18" charset="0"/>
                              <a:ea typeface="Cambria Math" panose="02040503050406030204" pitchFamily="18" charset="0"/>
                            </a:rPr>
                            <m:t>2</m:t>
                          </m:r>
                        </m:den>
                      </m:f>
                      <m:r>
                        <a:rPr lang="es-MX" i="1">
                          <a:latin typeface="Cambria Math" panose="02040503050406030204" pitchFamily="18" charset="0"/>
                          <a:ea typeface="Cambria Math" panose="02040503050406030204" pitchFamily="18" charset="0"/>
                        </a:rPr>
                        <m:t> </m:t>
                      </m:r>
                      <m:sSub>
                        <m:sSubPr>
                          <m:ctrlPr>
                            <a:rPr lang="es-MX" i="1">
                              <a:latin typeface="Cambria Math" panose="02040503050406030204" pitchFamily="18" charset="0"/>
                              <a:ea typeface="Cambria Math" panose="02040503050406030204" pitchFamily="18" charset="0"/>
                            </a:rPr>
                          </m:ctrlPr>
                        </m:sSubPr>
                        <m:e>
                          <m:r>
                            <a:rPr lang="es-MX" i="1">
                              <a:latin typeface="Cambria Math" panose="02040503050406030204" pitchFamily="18" charset="0"/>
                              <a:ea typeface="Cambria Math" panose="02040503050406030204" pitchFamily="18" charset="0"/>
                            </a:rPr>
                            <m:t>𝑄</m:t>
                          </m:r>
                        </m:e>
                        <m:sub>
                          <m:r>
                            <a:rPr lang="es-MX" i="1">
                              <a:latin typeface="Cambria Math" panose="02040503050406030204" pitchFamily="18" charset="0"/>
                              <a:ea typeface="Cambria Math" panose="02040503050406030204" pitchFamily="18" charset="0"/>
                            </a:rPr>
                            <m:t>1</m:t>
                          </m:r>
                        </m:sub>
                      </m:sSub>
                      <m:d>
                        <m:dPr>
                          <m:ctrlPr>
                            <a:rPr lang="es-MX" i="1">
                              <a:latin typeface="Cambria Math" panose="02040503050406030204" pitchFamily="18" charset="0"/>
                              <a:ea typeface="Cambria Math" panose="02040503050406030204" pitchFamily="18" charset="0"/>
                            </a:rPr>
                          </m:ctrlPr>
                        </m:dPr>
                        <m:e>
                          <m:sSub>
                            <m:sSubPr>
                              <m:ctrlPr>
                                <a:rPr lang="es-MX" i="1">
                                  <a:latin typeface="Cambria Math" panose="02040503050406030204" pitchFamily="18" charset="0"/>
                                </a:rPr>
                              </m:ctrlPr>
                            </m:sSubPr>
                            <m:e>
                              <m:r>
                                <a:rPr lang="es-MX" i="1">
                                  <a:latin typeface="Cambria Math" panose="02040503050406030204" pitchFamily="18" charset="0"/>
                                </a:rPr>
                                <m:t>𝑇𝑇</m:t>
                              </m:r>
                            </m:e>
                            <m:sub>
                              <m:r>
                                <a:rPr lang="es-MX" i="1">
                                  <a:latin typeface="Cambria Math" panose="02040503050406030204" pitchFamily="18" charset="0"/>
                                </a:rPr>
                                <m:t>1</m:t>
                              </m:r>
                            </m:sub>
                          </m:sSub>
                          <m:r>
                            <a:rPr lang="es-MX" i="1">
                              <a:latin typeface="Cambria Math" panose="02040503050406030204" pitchFamily="18" charset="0"/>
                            </a:rPr>
                            <m:t>+</m:t>
                          </m:r>
                          <m:f>
                            <m:fPr>
                              <m:ctrlPr>
                                <a:rPr lang="es-MX" i="1">
                                  <a:latin typeface="Cambria Math" panose="02040503050406030204" pitchFamily="18" charset="0"/>
                                </a:rPr>
                              </m:ctrlPr>
                            </m:fPr>
                            <m:num>
                              <m:sSubSup>
                                <m:sSubSupPr>
                                  <m:ctrlPr>
                                    <a:rPr lang="es-MX" i="1">
                                      <a:solidFill>
                                        <a:srgbClr val="FF0000"/>
                                      </a:solidFill>
                                      <a:latin typeface="Cambria Math" panose="02040503050406030204" pitchFamily="18" charset="0"/>
                                    </a:rPr>
                                  </m:ctrlPr>
                                </m:sSubSupPr>
                                <m:e>
                                  <m:r>
                                    <a:rPr lang="es-MX" i="1">
                                      <a:solidFill>
                                        <a:srgbClr val="FF0000"/>
                                      </a:solidFill>
                                      <a:latin typeface="Cambria Math" panose="02040503050406030204" pitchFamily="18" charset="0"/>
                                    </a:rPr>
                                    <m:t>𝑇𝑇</m:t>
                                  </m:r>
                                </m:e>
                                <m:sub>
                                  <m:r>
                                    <a:rPr lang="es-MX" i="1">
                                      <a:solidFill>
                                        <a:srgbClr val="FF0000"/>
                                      </a:solidFill>
                                      <a:latin typeface="Cambria Math" panose="02040503050406030204" pitchFamily="18" charset="0"/>
                                    </a:rPr>
                                    <m:t>2</m:t>
                                  </m:r>
                                </m:sub>
                                <m:sup>
                                  <m:r>
                                    <a:rPr lang="es-MX" i="1">
                                      <a:solidFill>
                                        <a:srgbClr val="FF0000"/>
                                      </a:solidFill>
                                      <a:latin typeface="Cambria Math" panose="02040503050406030204" pitchFamily="18" charset="0"/>
                                    </a:rPr>
                                    <m:t>𝑒</m:t>
                                  </m:r>
                                </m:sup>
                              </m:sSubSup>
                            </m:num>
                            <m:den>
                              <m:r>
                                <a:rPr lang="es-MX" i="1">
                                  <a:latin typeface="Cambria Math" panose="02040503050406030204" pitchFamily="18" charset="0"/>
                                </a:rPr>
                                <m:t>1+</m:t>
                              </m:r>
                              <m:sSup>
                                <m:sSupPr>
                                  <m:ctrlPr>
                                    <a:rPr lang="es-MX" i="1">
                                      <a:latin typeface="Cambria Math" panose="02040503050406030204" pitchFamily="18" charset="0"/>
                                    </a:rPr>
                                  </m:ctrlPr>
                                </m:sSupPr>
                                <m:e>
                                  <m:r>
                                    <a:rPr lang="es-MX" i="1">
                                      <a:latin typeface="Cambria Math" panose="02040503050406030204" pitchFamily="18" charset="0"/>
                                    </a:rPr>
                                    <m:t>𝑟</m:t>
                                  </m:r>
                                </m:e>
                                <m:sup>
                                  <m:r>
                                    <a:rPr lang="es-MX" i="1">
                                      <a:latin typeface="Cambria Math" panose="02040503050406030204" pitchFamily="18" charset="0"/>
                                    </a:rPr>
                                    <m:t>∗</m:t>
                                  </m:r>
                                </m:sup>
                              </m:sSup>
                            </m:den>
                          </m:f>
                        </m:e>
                      </m:d>
                      <m:r>
                        <a:rPr lang="es-MX" i="1">
                          <a:latin typeface="Cambria Math" panose="02040503050406030204" pitchFamily="18" charset="0"/>
                        </a:rPr>
                        <m:t>     </m:t>
                      </m:r>
                      <m:d>
                        <m:dPr>
                          <m:ctrlPr>
                            <a:rPr lang="es-MX" i="1">
                              <a:latin typeface="Cambria Math" panose="02040503050406030204" pitchFamily="18" charset="0"/>
                            </a:rPr>
                          </m:ctrlPr>
                        </m:dPr>
                        <m:e>
                          <m:r>
                            <a:rPr lang="es-MX" i="1">
                              <a:latin typeface="Cambria Math" panose="02040503050406030204" pitchFamily="18" charset="0"/>
                            </a:rPr>
                            <m:t>21</m:t>
                          </m:r>
                        </m:e>
                      </m:d>
                    </m:oMath>
                  </m:oMathPara>
                </a14:m>
                <a:endParaRPr lang="es-MX"/>
              </a:p>
            </p:txBody>
          </p:sp>
        </mc:Choice>
        <mc:Fallback xmlns="">
          <p:sp>
            <p:nvSpPr>
              <p:cNvPr id="7" name="Rectangle 6">
                <a:extLst>
                  <a:ext uri="{FF2B5EF4-FFF2-40B4-BE49-F238E27FC236}">
                    <a16:creationId xmlns:a16="http://schemas.microsoft.com/office/drawing/2014/main" id="{5537C1A6-3E2F-40E5-997C-DAC003154325}"/>
                  </a:ext>
                </a:extLst>
              </p:cNvPr>
              <p:cNvSpPr>
                <a:spLocks noRot="1" noChangeAspect="1" noMove="1" noResize="1" noEditPoints="1" noAdjustHandles="1" noChangeArrowheads="1" noChangeShapeType="1" noTextEdit="1"/>
              </p:cNvSpPr>
              <p:nvPr/>
            </p:nvSpPr>
            <p:spPr>
              <a:xfrm>
                <a:off x="7124934" y="5563397"/>
                <a:ext cx="3674339" cy="714683"/>
              </a:xfrm>
              <a:prstGeom prst="rect">
                <a:avLst/>
              </a:prstGeom>
              <a:blipFill>
                <a:blip r:embed="rId3"/>
                <a:stretch>
                  <a:fillRect/>
                </a:stretch>
              </a:blipFill>
            </p:spPr>
            <p:txBody>
              <a:bodyPr/>
              <a:lstStyle/>
              <a:p>
                <a:r>
                  <a:rPr lang="en-US">
                    <a:noFill/>
                  </a:rPr>
                  <a:t> </a:t>
                </a:r>
              </a:p>
            </p:txBody>
          </p:sp>
        </mc:Fallback>
      </mc:AlternateContent>
      <p:sp>
        <p:nvSpPr>
          <p:cNvPr id="8" name="Arrow: Down 7">
            <a:extLst>
              <a:ext uri="{FF2B5EF4-FFF2-40B4-BE49-F238E27FC236}">
                <a16:creationId xmlns:a16="http://schemas.microsoft.com/office/drawing/2014/main" id="{E74EF2A2-A780-4721-94D7-54730162DCDC}"/>
              </a:ext>
            </a:extLst>
          </p:cNvPr>
          <p:cNvSpPr/>
          <p:nvPr/>
        </p:nvSpPr>
        <p:spPr>
          <a:xfrm rot="8049864">
            <a:off x="6754420" y="5314699"/>
            <a:ext cx="215706" cy="546393"/>
          </a:xfrm>
          <a:prstGeom prst="downArrow">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01613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1D43-98F9-4B68-B35C-79B022F24575}"/>
              </a:ext>
            </a:extLst>
          </p:cNvPr>
          <p:cNvSpPr>
            <a:spLocks noGrp="1"/>
          </p:cNvSpPr>
          <p:nvPr>
            <p:ph type="title"/>
          </p:nvPr>
        </p:nvSpPr>
        <p:spPr/>
        <p:txBody>
          <a:bodyPr/>
          <a:lstStyle/>
          <a:p>
            <a:r>
              <a:rPr lang="es-MX" u="sng">
                <a:solidFill>
                  <a:srgbClr val="870F6D"/>
                </a:solidFill>
              </a:rPr>
              <a:t>Primer caso. Los Agentes perciben a la mejora en los TT como Transitoria</a:t>
            </a:r>
            <a:endParaRPr lang="en-US" u="sng">
              <a:solidFill>
                <a:srgbClr val="870F6D"/>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B4771F-C696-4229-81BE-2E0CBC5D8D3E}"/>
                  </a:ext>
                </a:extLst>
              </p:cNvPr>
              <p:cNvSpPr>
                <a:spLocks noGrp="1"/>
              </p:cNvSpPr>
              <p:nvPr>
                <p:ph idx="1"/>
              </p:nvPr>
            </p:nvSpPr>
            <p:spPr>
              <a:xfrm>
                <a:off x="838200" y="1825625"/>
                <a:ext cx="10515600" cy="3528253"/>
              </a:xfrm>
            </p:spPr>
            <p:txBody>
              <a:bodyPr/>
              <a:lstStyle/>
              <a:p>
                <a:pPr marL="0" indent="0">
                  <a:buNone/>
                </a:pPr>
                <a:r>
                  <a:rPr lang="es-MX" sz="2400"/>
                  <a:t>Dado:                          </a:t>
                </a:r>
                <a14:m>
                  <m:oMath xmlns:m="http://schemas.openxmlformats.org/officeDocument/2006/math">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𝐶</m:t>
                        </m:r>
                      </m:e>
                      <m:sub>
                        <m:r>
                          <a:rPr lang="es-MX" sz="2400" i="1">
                            <a:latin typeface="Cambria Math" panose="02040503050406030204" pitchFamily="18" charset="0"/>
                            <a:ea typeface="Cambria Math" panose="02040503050406030204" pitchFamily="18" charset="0"/>
                          </a:rPr>
                          <m:t>1</m:t>
                        </m:r>
                      </m:sub>
                    </m:sSub>
                    <m:r>
                      <a:rPr lang="es-MX" sz="2400" i="1">
                        <a:latin typeface="Cambria Math" panose="02040503050406030204" pitchFamily="18" charset="0"/>
                        <a:ea typeface="Cambria Math" panose="02040503050406030204" pitchFamily="18" charset="0"/>
                      </a:rPr>
                      <m:t>= </m:t>
                    </m:r>
                    <m:f>
                      <m:fPr>
                        <m:ctrlPr>
                          <a:rPr lang="es-MX" sz="2400" i="1">
                            <a:latin typeface="Cambria Math" panose="02040503050406030204" pitchFamily="18" charset="0"/>
                            <a:ea typeface="Cambria Math" panose="02040503050406030204" pitchFamily="18" charset="0"/>
                          </a:rPr>
                        </m:ctrlPr>
                      </m:fPr>
                      <m:num>
                        <m:r>
                          <a:rPr lang="es-MX" sz="2400" i="1">
                            <a:latin typeface="Cambria Math" panose="02040503050406030204" pitchFamily="18" charset="0"/>
                            <a:ea typeface="Cambria Math" panose="02040503050406030204" pitchFamily="18" charset="0"/>
                          </a:rPr>
                          <m:t>1</m:t>
                        </m:r>
                      </m:num>
                      <m:den>
                        <m:r>
                          <a:rPr lang="es-MX" sz="2400" i="1">
                            <a:latin typeface="Cambria Math" panose="02040503050406030204" pitchFamily="18" charset="0"/>
                            <a:ea typeface="Cambria Math" panose="02040503050406030204" pitchFamily="18" charset="0"/>
                          </a:rPr>
                          <m:t>2</m:t>
                        </m:r>
                      </m:den>
                    </m:f>
                    <m:r>
                      <a:rPr lang="es-MX" sz="2400" i="1">
                        <a:latin typeface="Cambria Math" panose="02040503050406030204" pitchFamily="18" charset="0"/>
                        <a:ea typeface="Cambria Math" panose="02040503050406030204" pitchFamily="18" charset="0"/>
                      </a:rPr>
                      <m:t> </m:t>
                    </m:r>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𝑄</m:t>
                        </m:r>
                      </m:e>
                      <m:sub>
                        <m:r>
                          <a:rPr lang="es-MX" sz="2400" i="1">
                            <a:latin typeface="Cambria Math" panose="02040503050406030204" pitchFamily="18" charset="0"/>
                            <a:ea typeface="Cambria Math" panose="02040503050406030204" pitchFamily="18" charset="0"/>
                          </a:rPr>
                          <m:t>1</m:t>
                        </m:r>
                      </m:sub>
                    </m:sSub>
                    <m:d>
                      <m:dPr>
                        <m:ctrlPr>
                          <a:rPr lang="es-MX" sz="2400" i="1">
                            <a:latin typeface="Cambria Math" panose="02040503050406030204" pitchFamily="18" charset="0"/>
                            <a:ea typeface="Cambria Math" panose="02040503050406030204" pitchFamily="18" charset="0"/>
                          </a:rPr>
                        </m:ctrlPr>
                      </m:dPr>
                      <m:e>
                        <m:sSub>
                          <m:sSubPr>
                            <m:ctrlPr>
                              <a:rPr lang="es-MX" sz="2400" i="1" smtClean="0">
                                <a:latin typeface="Cambria Math" panose="02040503050406030204" pitchFamily="18" charset="0"/>
                                <a:ea typeface="Cambria Math" panose="02040503050406030204" pitchFamily="18" charset="0"/>
                              </a:rPr>
                            </m:ctrlPr>
                          </m:sSubPr>
                          <m:e>
                            <m:r>
                              <a:rPr lang="es-MX" sz="2400" b="0" i="1" smtClean="0">
                                <a:latin typeface="Cambria Math" panose="02040503050406030204" pitchFamily="18" charset="0"/>
                                <a:ea typeface="Cambria Math" panose="02040503050406030204" pitchFamily="18" charset="0"/>
                              </a:rPr>
                              <m:t>𝑇𝑇</m:t>
                            </m:r>
                          </m:e>
                          <m:sub>
                            <m:r>
                              <a:rPr lang="es-MX" sz="2400" b="0" i="1" smtClean="0">
                                <a:latin typeface="Cambria Math" panose="02040503050406030204" pitchFamily="18" charset="0"/>
                                <a:ea typeface="Cambria Math" panose="02040503050406030204" pitchFamily="18" charset="0"/>
                              </a:rPr>
                              <m:t>1</m:t>
                            </m:r>
                          </m:sub>
                        </m:sSub>
                        <m:r>
                          <a:rPr lang="es-MX" sz="2400" i="1">
                            <a:latin typeface="Cambria Math" panose="02040503050406030204" pitchFamily="18" charset="0"/>
                          </a:rPr>
                          <m:t>+</m:t>
                        </m:r>
                        <m:f>
                          <m:fPr>
                            <m:ctrlPr>
                              <a:rPr lang="es-MX" sz="2400" i="1">
                                <a:latin typeface="Cambria Math" panose="02040503050406030204" pitchFamily="18" charset="0"/>
                              </a:rPr>
                            </m:ctrlPr>
                          </m:fPr>
                          <m:num>
                            <m:sSubSup>
                              <m:sSubSupPr>
                                <m:ctrlPr>
                                  <a:rPr lang="es-MX" sz="2400" i="1">
                                    <a:solidFill>
                                      <a:srgbClr val="FF0000"/>
                                    </a:solidFill>
                                    <a:latin typeface="Cambria Math" panose="02040503050406030204" pitchFamily="18" charset="0"/>
                                  </a:rPr>
                                </m:ctrlPr>
                              </m:sSubSupPr>
                              <m:e>
                                <m:r>
                                  <a:rPr lang="es-MX" sz="2400" i="1">
                                    <a:solidFill>
                                      <a:srgbClr val="FF0000"/>
                                    </a:solidFill>
                                    <a:latin typeface="Cambria Math" panose="02040503050406030204" pitchFamily="18" charset="0"/>
                                  </a:rPr>
                                  <m:t>𝑇𝑇</m:t>
                                </m:r>
                              </m:e>
                              <m:sub>
                                <m:r>
                                  <a:rPr lang="es-MX" sz="2400" i="1">
                                    <a:solidFill>
                                      <a:srgbClr val="FF0000"/>
                                    </a:solidFill>
                                    <a:latin typeface="Cambria Math" panose="02040503050406030204" pitchFamily="18" charset="0"/>
                                  </a:rPr>
                                  <m:t>2</m:t>
                                </m:r>
                              </m:sub>
                              <m:sup>
                                <m:r>
                                  <a:rPr lang="es-MX" sz="2400" i="1">
                                    <a:solidFill>
                                      <a:srgbClr val="FF0000"/>
                                    </a:solidFill>
                                    <a:latin typeface="Cambria Math" panose="02040503050406030204" pitchFamily="18" charset="0"/>
                                  </a:rPr>
                                  <m:t>𝑒</m:t>
                                </m:r>
                              </m:sup>
                            </m:sSubSup>
                          </m:num>
                          <m:den>
                            <m:r>
                              <a:rPr lang="es-MX" sz="2400" i="1">
                                <a:latin typeface="Cambria Math" panose="02040503050406030204" pitchFamily="18" charset="0"/>
                              </a:rPr>
                              <m:t>1+</m:t>
                            </m:r>
                            <m:sSup>
                              <m:sSupPr>
                                <m:ctrlPr>
                                  <a:rPr lang="es-MX" sz="2400" i="1">
                                    <a:latin typeface="Cambria Math" panose="02040503050406030204" pitchFamily="18" charset="0"/>
                                  </a:rPr>
                                </m:ctrlPr>
                              </m:sSupPr>
                              <m:e>
                                <m:r>
                                  <a:rPr lang="es-MX" sz="2400" i="1">
                                    <a:latin typeface="Cambria Math" panose="02040503050406030204" pitchFamily="18" charset="0"/>
                                  </a:rPr>
                                  <m:t>𝑟</m:t>
                                </m:r>
                              </m:e>
                              <m:sup>
                                <m:r>
                                  <a:rPr lang="es-MX" sz="2400" i="1">
                                    <a:latin typeface="Cambria Math" panose="02040503050406030204" pitchFamily="18" charset="0"/>
                                  </a:rPr>
                                  <m:t>∗</m:t>
                                </m:r>
                              </m:sup>
                            </m:sSup>
                          </m:den>
                        </m:f>
                      </m:e>
                    </m:d>
                    <m:r>
                      <a:rPr lang="es-MX" sz="2400" i="1">
                        <a:latin typeface="Cambria Math" panose="02040503050406030204" pitchFamily="18" charset="0"/>
                      </a:rPr>
                      <m:t>     </m:t>
                    </m:r>
                    <m:d>
                      <m:dPr>
                        <m:ctrlPr>
                          <a:rPr lang="es-MX" sz="2400" i="1">
                            <a:latin typeface="Cambria Math" panose="02040503050406030204" pitchFamily="18" charset="0"/>
                          </a:rPr>
                        </m:ctrlPr>
                      </m:dPr>
                      <m:e>
                        <m:r>
                          <a:rPr lang="es-MX" sz="2400" i="1">
                            <a:latin typeface="Cambria Math" panose="02040503050406030204" pitchFamily="18" charset="0"/>
                          </a:rPr>
                          <m:t>21</m:t>
                        </m:r>
                      </m:e>
                    </m:d>
                  </m:oMath>
                </a14:m>
                <a:endParaRPr lang="es-MX" sz="2400"/>
              </a:p>
              <a:p>
                <a:endParaRPr lang="es-MX" sz="2400"/>
              </a:p>
              <a:p>
                <a:pPr marL="0" indent="0">
                  <a:buNone/>
                </a:pPr>
                <a14:m>
                  <m:oMathPara xmlns:m="http://schemas.openxmlformats.org/officeDocument/2006/math">
                    <m:oMathParaPr>
                      <m:jc m:val="centerGroup"/>
                    </m:oMathParaPr>
                    <m:oMath xmlns:m="http://schemas.openxmlformats.org/officeDocument/2006/math">
                      <m:r>
                        <a:rPr lang="es-MX" sz="2400" b="0" i="1" smtClean="0">
                          <a:latin typeface="Cambria Math" panose="02040503050406030204" pitchFamily="18" charset="0"/>
                        </a:rPr>
                        <m:t>𝑑</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𝐶</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 </m:t>
                      </m:r>
                      <m:f>
                        <m:fPr>
                          <m:ctrlPr>
                            <a:rPr lang="es-MX" sz="2400" b="0" i="1" smtClean="0">
                              <a:latin typeface="Cambria Math" panose="02040503050406030204" pitchFamily="18" charset="0"/>
                            </a:rPr>
                          </m:ctrlPr>
                        </m:fPr>
                        <m:num>
                          <m:r>
                            <a:rPr lang="es-MX" sz="2400" b="0" i="1" smtClean="0">
                              <a:latin typeface="Cambria Math" panose="02040503050406030204" pitchFamily="18" charset="0"/>
                            </a:rPr>
                            <m:t>1</m:t>
                          </m:r>
                        </m:num>
                        <m:den>
                          <m:r>
                            <a:rPr lang="es-MX" sz="2400" b="0" i="1" smtClean="0">
                              <a:latin typeface="Cambria Math" panose="02040503050406030204" pitchFamily="18" charset="0"/>
                            </a:rPr>
                            <m:t>2</m:t>
                          </m:r>
                        </m:den>
                      </m:f>
                      <m:r>
                        <a:rPr lang="es-MX" sz="2400" b="0" i="1" smtClean="0">
                          <a:latin typeface="Cambria Math" panose="02040503050406030204" pitchFamily="18" charset="0"/>
                        </a:rPr>
                        <m:t> </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𝑄</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 </m:t>
                      </m:r>
                      <m:r>
                        <a:rPr lang="es-MX" sz="2400" b="0" i="1" smtClean="0">
                          <a:latin typeface="Cambria Math" panose="02040503050406030204" pitchFamily="18" charset="0"/>
                        </a:rPr>
                        <m:t>𝑑</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𝑇𝑇</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m:t>
                      </m:r>
                      <m:f>
                        <m:fPr>
                          <m:ctrlPr>
                            <a:rPr lang="es-MX" sz="2400" i="1">
                              <a:latin typeface="Cambria Math" panose="02040503050406030204" pitchFamily="18" charset="0"/>
                            </a:rPr>
                          </m:ctrlPr>
                        </m:fPr>
                        <m:num>
                          <m:r>
                            <a:rPr lang="es-MX" sz="2400" i="1">
                              <a:latin typeface="Cambria Math" panose="02040503050406030204" pitchFamily="18" charset="0"/>
                            </a:rPr>
                            <m:t>1</m:t>
                          </m:r>
                        </m:num>
                        <m:den>
                          <m:r>
                            <a:rPr lang="es-MX" sz="2400" i="1">
                              <a:latin typeface="Cambria Math" panose="02040503050406030204" pitchFamily="18" charset="0"/>
                            </a:rPr>
                            <m:t>2</m:t>
                          </m:r>
                        </m:den>
                      </m:f>
                      <m:r>
                        <a:rPr lang="es-MX" sz="2400" i="1">
                          <a:latin typeface="Cambria Math" panose="02040503050406030204" pitchFamily="18" charset="0"/>
                        </a:rPr>
                        <m:t> </m:t>
                      </m:r>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1</m:t>
                          </m:r>
                        </m:sub>
                      </m:sSub>
                      <m:r>
                        <a:rPr lang="es-MX" sz="2400" b="0" i="1" smtClean="0">
                          <a:latin typeface="Cambria Math" panose="02040503050406030204" pitchFamily="18" charset="0"/>
                        </a:rPr>
                        <m:t> </m:t>
                      </m:r>
                      <m:r>
                        <a:rPr lang="es-MX" sz="2400" i="1" smtClean="0">
                          <a:latin typeface="Cambria Math" panose="02040503050406030204" pitchFamily="18" charset="0"/>
                          <a:ea typeface="Cambria Math" panose="02040503050406030204" pitchFamily="18" charset="0"/>
                        </a:rPr>
                        <m:t>∆</m:t>
                      </m:r>
                    </m:oMath>
                  </m:oMathPara>
                </a14:m>
                <a:endParaRPr lang="es-MX" sz="2400"/>
              </a:p>
              <a:p>
                <a:pPr marL="0" indent="0">
                  <a:buNone/>
                </a:pPr>
                <a:r>
                  <a:rPr lang="es-MX" sz="2400"/>
                  <a:t>Por lo que:</a:t>
                </a:r>
              </a:p>
              <a:p>
                <a:endParaRPr lang="es-MX" sz="2400"/>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s-MX" sz="2400" b="0" i="1" smtClean="0">
                              <a:latin typeface="Cambria Math" panose="02040503050406030204" pitchFamily="18" charset="0"/>
                            </a:rPr>
                            <m:t>𝑑</m:t>
                          </m:r>
                          <m:r>
                            <a:rPr lang="es-MX" sz="2400" b="0" i="1" smtClean="0">
                              <a:latin typeface="Cambria Math" panose="02040503050406030204" pitchFamily="18" charset="0"/>
                            </a:rPr>
                            <m:t> </m:t>
                          </m:r>
                          <m:r>
                            <a:rPr lang="es-MX" sz="2400" i="1">
                              <a:latin typeface="Cambria Math" panose="02040503050406030204" pitchFamily="18" charset="0"/>
                            </a:rPr>
                            <m:t>𝑇𝐵</m:t>
                          </m:r>
                        </m:e>
                        <m:sub>
                          <m:r>
                            <a:rPr lang="es-MX" sz="2400" i="1">
                              <a:latin typeface="Cambria Math" panose="02040503050406030204" pitchFamily="18" charset="0"/>
                            </a:rPr>
                            <m:t>1</m:t>
                          </m:r>
                        </m:sub>
                      </m:sSub>
                      <m:r>
                        <a:rPr lang="es-MX" sz="2400" i="1">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1 </m:t>
                          </m:r>
                        </m:sub>
                      </m:sSub>
                      <m:r>
                        <a:rPr lang="es-MX" sz="2400" b="0" i="1" smtClean="0">
                          <a:latin typeface="Cambria Math" panose="02040503050406030204" pitchFamily="18" charset="0"/>
                        </a:rPr>
                        <m:t>𝑑</m:t>
                      </m:r>
                      <m:sSub>
                        <m:sSubPr>
                          <m:ctrlPr>
                            <a:rPr lang="es-MX" sz="2400" i="1">
                              <a:latin typeface="Cambria Math" panose="02040503050406030204" pitchFamily="18" charset="0"/>
                            </a:rPr>
                          </m:ctrlPr>
                        </m:sSubPr>
                        <m:e>
                          <m:r>
                            <a:rPr lang="es-MX" sz="2400" i="1">
                              <a:latin typeface="Cambria Math" panose="02040503050406030204" pitchFamily="18" charset="0"/>
                            </a:rPr>
                            <m:t>𝑇𝑇</m:t>
                          </m:r>
                        </m:e>
                        <m:sub>
                          <m:r>
                            <a:rPr lang="es-MX" sz="2400" i="1">
                              <a:latin typeface="Cambria Math" panose="02040503050406030204" pitchFamily="18" charset="0"/>
                            </a:rPr>
                            <m:t>1</m:t>
                          </m:r>
                        </m:sub>
                      </m:sSub>
                      <m:r>
                        <a:rPr lang="es-MX" sz="2400" i="1">
                          <a:latin typeface="Cambria Math" panose="02040503050406030204" pitchFamily="18" charset="0"/>
                        </a:rPr>
                        <m:t>−</m:t>
                      </m:r>
                      <m:sSub>
                        <m:sSubPr>
                          <m:ctrlPr>
                            <a:rPr lang="es-MX" sz="2400" i="1">
                              <a:latin typeface="Cambria Math" panose="02040503050406030204" pitchFamily="18" charset="0"/>
                            </a:rPr>
                          </m:ctrlPr>
                        </m:sSubPr>
                        <m:e>
                          <m:r>
                            <a:rPr lang="es-MX" sz="2400" b="0" i="1" smtClean="0">
                              <a:latin typeface="Cambria Math" panose="02040503050406030204" pitchFamily="18" charset="0"/>
                            </a:rPr>
                            <m:t>𝑑</m:t>
                          </m:r>
                          <m:r>
                            <a:rPr lang="es-MX" sz="2400" i="1">
                              <a:latin typeface="Cambria Math" panose="02040503050406030204" pitchFamily="18" charset="0"/>
                            </a:rPr>
                            <m:t>𝐶</m:t>
                          </m:r>
                        </m:e>
                        <m:sub>
                          <m:r>
                            <a:rPr lang="es-MX" sz="2400" i="1">
                              <a:latin typeface="Cambria Math" panose="02040503050406030204" pitchFamily="18" charset="0"/>
                            </a:rPr>
                            <m:t>1</m:t>
                          </m:r>
                        </m:sub>
                      </m:sSub>
                      <m:r>
                        <a:rPr lang="es-MX" sz="2400" b="0" i="1" smtClean="0">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1</m:t>
                          </m:r>
                        </m:sub>
                      </m:sSub>
                      <m:r>
                        <a:rPr lang="es-MX" sz="2400" i="1">
                          <a:latin typeface="Cambria Math" panose="02040503050406030204" pitchFamily="18" charset="0"/>
                        </a:rPr>
                        <m:t> </m:t>
                      </m:r>
                      <m:r>
                        <a:rPr lang="es-MX" sz="2400" i="1">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m:t>
                      </m:r>
                      <m:f>
                        <m:fPr>
                          <m:ctrlPr>
                            <a:rPr lang="es-MX" sz="2400" i="1">
                              <a:latin typeface="Cambria Math" panose="02040503050406030204" pitchFamily="18" charset="0"/>
                            </a:rPr>
                          </m:ctrlPr>
                        </m:fPr>
                        <m:num>
                          <m:r>
                            <a:rPr lang="es-MX" sz="2400" i="1">
                              <a:latin typeface="Cambria Math" panose="02040503050406030204" pitchFamily="18" charset="0"/>
                            </a:rPr>
                            <m:t>1</m:t>
                          </m:r>
                        </m:num>
                        <m:den>
                          <m:r>
                            <a:rPr lang="es-MX" sz="2400" i="1">
                              <a:latin typeface="Cambria Math" panose="02040503050406030204" pitchFamily="18" charset="0"/>
                            </a:rPr>
                            <m:t>2</m:t>
                          </m:r>
                        </m:den>
                      </m:f>
                      <m:r>
                        <a:rPr lang="es-MX" sz="2400" i="1">
                          <a:latin typeface="Cambria Math" panose="02040503050406030204" pitchFamily="18" charset="0"/>
                        </a:rPr>
                        <m:t> </m:t>
                      </m:r>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1</m:t>
                          </m:r>
                        </m:sub>
                      </m:sSub>
                      <m:r>
                        <a:rPr lang="es-MX" sz="2400" i="1">
                          <a:latin typeface="Cambria Math" panose="02040503050406030204" pitchFamily="18" charset="0"/>
                        </a:rPr>
                        <m:t> </m:t>
                      </m:r>
                      <m:r>
                        <a:rPr lang="es-MX" sz="2400" i="1">
                          <a:latin typeface="Cambria Math" panose="02040503050406030204" pitchFamily="18" charset="0"/>
                          <a:ea typeface="Cambria Math" panose="02040503050406030204" pitchFamily="18" charset="0"/>
                        </a:rPr>
                        <m:t>∆</m:t>
                      </m:r>
                      <m:r>
                        <a:rPr lang="es-MX" sz="2400" b="0" i="1" smtClean="0">
                          <a:latin typeface="Cambria Math" panose="02040503050406030204" pitchFamily="18" charset="0"/>
                          <a:ea typeface="Cambria Math" panose="02040503050406030204" pitchFamily="18" charset="0"/>
                        </a:rPr>
                        <m:t> &gt;0</m:t>
                      </m:r>
                    </m:oMath>
                  </m:oMathPara>
                </a14:m>
                <a:endParaRPr lang="es-MX" sz="2400"/>
              </a:p>
              <a:p>
                <a:pPr marL="0" indent="0">
                  <a:buNone/>
                </a:pPr>
                <a:endParaRPr lang="en-US"/>
              </a:p>
              <a:p>
                <a:endParaRPr lang="es-MX"/>
              </a:p>
              <a:p>
                <a:endParaRPr lang="en-US"/>
              </a:p>
            </p:txBody>
          </p:sp>
        </mc:Choice>
        <mc:Fallback xmlns="">
          <p:sp>
            <p:nvSpPr>
              <p:cNvPr id="3" name="Content Placeholder 2">
                <a:extLst>
                  <a:ext uri="{FF2B5EF4-FFF2-40B4-BE49-F238E27FC236}">
                    <a16:creationId xmlns:a16="http://schemas.microsoft.com/office/drawing/2014/main" id="{3BB4771F-C696-4229-81BE-2E0CBC5D8D3E}"/>
                  </a:ext>
                </a:extLst>
              </p:cNvPr>
              <p:cNvSpPr>
                <a:spLocks noGrp="1" noRot="1" noChangeAspect="1" noMove="1" noResize="1" noEditPoints="1" noAdjustHandles="1" noChangeArrowheads="1" noChangeShapeType="1" noTextEdit="1"/>
              </p:cNvSpPr>
              <p:nvPr>
                <p:ph idx="1"/>
              </p:nvPr>
            </p:nvSpPr>
            <p:spPr>
              <a:xfrm>
                <a:off x="838200" y="1825625"/>
                <a:ext cx="10515600" cy="3528253"/>
              </a:xfrm>
              <a:blipFill>
                <a:blip r:embed="rId2"/>
                <a:stretch>
                  <a:fillRect l="-928"/>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78003DC-35B4-4FA1-82E5-C5F8636A9ECA}"/>
              </a:ext>
            </a:extLst>
          </p:cNvPr>
          <p:cNvSpPr>
            <a:spLocks noGrp="1"/>
          </p:cNvSpPr>
          <p:nvPr>
            <p:ph type="sldNum" sz="quarter" idx="12"/>
          </p:nvPr>
        </p:nvSpPr>
        <p:spPr/>
        <p:txBody>
          <a:bodyPr/>
          <a:lstStyle/>
          <a:p>
            <a:fld id="{257AB861-08A6-4431-B58F-64BEFFDF70ED}" type="slidenum">
              <a:rPr lang="en-US" smtClean="0"/>
              <a:t>62</a:t>
            </a:fld>
            <a:endParaRPr lang="en-US"/>
          </a:p>
        </p:txBody>
      </p:sp>
      <p:sp>
        <p:nvSpPr>
          <p:cNvPr id="5" name="Rectangle: Rounded Corners 4">
            <a:extLst>
              <a:ext uri="{FF2B5EF4-FFF2-40B4-BE49-F238E27FC236}">
                <a16:creationId xmlns:a16="http://schemas.microsoft.com/office/drawing/2014/main" id="{6E8A3ABC-BC41-41CA-9A28-D94364207667}"/>
              </a:ext>
            </a:extLst>
          </p:cNvPr>
          <p:cNvSpPr/>
          <p:nvPr/>
        </p:nvSpPr>
        <p:spPr>
          <a:xfrm>
            <a:off x="2571763" y="4312615"/>
            <a:ext cx="7410437" cy="833853"/>
          </a:xfrm>
          <a:prstGeom prst="roundRect">
            <a:avLst/>
          </a:prstGeom>
          <a:no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5662AD4-E96E-4C2B-A56C-2885D55FD9B0}"/>
              </a:ext>
            </a:extLst>
          </p:cNvPr>
          <p:cNvSpPr/>
          <p:nvPr/>
        </p:nvSpPr>
        <p:spPr>
          <a:xfrm>
            <a:off x="1108633" y="5315087"/>
            <a:ext cx="10336696" cy="1406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a:t>Si se espera que la mejora de los TT en el período 1 sea temporal, entonces la cuenta corriente en el período 1 mejorará, ya que los agentes ahorrarán parte de la ganancia inesperada del período 1 para el consumo futuro</a:t>
            </a:r>
            <a:endParaRPr lang="en-US" sz="2400"/>
          </a:p>
        </p:txBody>
      </p:sp>
    </p:spTree>
    <p:extLst>
      <p:ext uri="{BB962C8B-B14F-4D97-AF65-F5344CB8AC3E}">
        <p14:creationId xmlns:p14="http://schemas.microsoft.com/office/powerpoint/2010/main" val="36279272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A1D43-98F9-4B68-B35C-79B022F24575}"/>
              </a:ext>
            </a:extLst>
          </p:cNvPr>
          <p:cNvSpPr>
            <a:spLocks noGrp="1"/>
          </p:cNvSpPr>
          <p:nvPr>
            <p:ph type="title"/>
          </p:nvPr>
        </p:nvSpPr>
        <p:spPr>
          <a:xfrm>
            <a:off x="212035" y="18256"/>
            <a:ext cx="11767930" cy="729803"/>
          </a:xfrm>
        </p:spPr>
        <p:txBody>
          <a:bodyPr>
            <a:normAutofit/>
          </a:bodyPr>
          <a:lstStyle/>
          <a:p>
            <a:r>
              <a:rPr lang="es-MX" sz="3600" u="sng">
                <a:solidFill>
                  <a:srgbClr val="870F6D"/>
                </a:solidFill>
              </a:rPr>
              <a:t>2do caso. Se percibe a la mejora en los TT como Permanente</a:t>
            </a:r>
            <a:endParaRPr lang="en-US" sz="3600" u="sng">
              <a:solidFill>
                <a:srgbClr val="870F6D"/>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BB4771F-C696-4229-81BE-2E0CBC5D8D3E}"/>
                  </a:ext>
                </a:extLst>
              </p:cNvPr>
              <p:cNvSpPr>
                <a:spLocks noGrp="1"/>
              </p:cNvSpPr>
              <p:nvPr>
                <p:ph idx="1"/>
              </p:nvPr>
            </p:nvSpPr>
            <p:spPr>
              <a:xfrm>
                <a:off x="212035" y="661545"/>
                <a:ext cx="11767930" cy="5243166"/>
              </a:xfrm>
            </p:spPr>
            <p:txBody>
              <a:bodyPr>
                <a:normAutofit fontScale="92500" lnSpcReduction="20000"/>
              </a:bodyPr>
              <a:lstStyle/>
              <a:p>
                <a:pPr marL="0" indent="0">
                  <a:buNone/>
                </a:pPr>
                <a:r>
                  <a:rPr lang="es-MX" sz="2600"/>
                  <a:t>Dado:                          </a:t>
                </a:r>
                <a14:m>
                  <m:oMath xmlns:m="http://schemas.openxmlformats.org/officeDocument/2006/math">
                    <m:sSub>
                      <m:sSubPr>
                        <m:ctrlPr>
                          <a:rPr lang="es-MX" sz="2600" i="1">
                            <a:latin typeface="Cambria Math" panose="02040503050406030204" pitchFamily="18" charset="0"/>
                            <a:ea typeface="Cambria Math" panose="02040503050406030204" pitchFamily="18" charset="0"/>
                          </a:rPr>
                        </m:ctrlPr>
                      </m:sSubPr>
                      <m:e>
                        <m:r>
                          <a:rPr lang="es-MX" sz="2600" i="1">
                            <a:latin typeface="Cambria Math" panose="02040503050406030204" pitchFamily="18" charset="0"/>
                            <a:ea typeface="Cambria Math" panose="02040503050406030204" pitchFamily="18" charset="0"/>
                          </a:rPr>
                          <m:t>𝐶</m:t>
                        </m:r>
                      </m:e>
                      <m:sub>
                        <m:r>
                          <a:rPr lang="es-MX" sz="2600" i="1">
                            <a:latin typeface="Cambria Math" panose="02040503050406030204" pitchFamily="18" charset="0"/>
                            <a:ea typeface="Cambria Math" panose="02040503050406030204" pitchFamily="18" charset="0"/>
                          </a:rPr>
                          <m:t>1</m:t>
                        </m:r>
                      </m:sub>
                    </m:sSub>
                    <m:r>
                      <a:rPr lang="es-MX" sz="2600" i="1">
                        <a:latin typeface="Cambria Math" panose="02040503050406030204" pitchFamily="18" charset="0"/>
                        <a:ea typeface="Cambria Math" panose="02040503050406030204" pitchFamily="18" charset="0"/>
                      </a:rPr>
                      <m:t>= </m:t>
                    </m:r>
                    <m:f>
                      <m:fPr>
                        <m:ctrlPr>
                          <a:rPr lang="es-MX" sz="2600" i="1">
                            <a:latin typeface="Cambria Math" panose="02040503050406030204" pitchFamily="18" charset="0"/>
                            <a:ea typeface="Cambria Math" panose="02040503050406030204" pitchFamily="18" charset="0"/>
                          </a:rPr>
                        </m:ctrlPr>
                      </m:fPr>
                      <m:num>
                        <m:r>
                          <a:rPr lang="es-MX" sz="2600" i="1">
                            <a:latin typeface="Cambria Math" panose="02040503050406030204" pitchFamily="18" charset="0"/>
                            <a:ea typeface="Cambria Math" panose="02040503050406030204" pitchFamily="18" charset="0"/>
                          </a:rPr>
                          <m:t>1</m:t>
                        </m:r>
                      </m:num>
                      <m:den>
                        <m:r>
                          <a:rPr lang="es-MX" sz="2600" i="1">
                            <a:latin typeface="Cambria Math" panose="02040503050406030204" pitchFamily="18" charset="0"/>
                            <a:ea typeface="Cambria Math" panose="02040503050406030204" pitchFamily="18" charset="0"/>
                          </a:rPr>
                          <m:t>2</m:t>
                        </m:r>
                      </m:den>
                    </m:f>
                    <m:r>
                      <a:rPr lang="es-MX" sz="2600" i="1">
                        <a:latin typeface="Cambria Math" panose="02040503050406030204" pitchFamily="18" charset="0"/>
                        <a:ea typeface="Cambria Math" panose="02040503050406030204" pitchFamily="18" charset="0"/>
                      </a:rPr>
                      <m:t> </m:t>
                    </m:r>
                    <m:sSub>
                      <m:sSubPr>
                        <m:ctrlPr>
                          <a:rPr lang="es-MX" sz="2600" i="1">
                            <a:latin typeface="Cambria Math" panose="02040503050406030204" pitchFamily="18" charset="0"/>
                            <a:ea typeface="Cambria Math" panose="02040503050406030204" pitchFamily="18" charset="0"/>
                          </a:rPr>
                        </m:ctrlPr>
                      </m:sSubPr>
                      <m:e>
                        <m:r>
                          <a:rPr lang="es-MX" sz="2600" i="1">
                            <a:latin typeface="Cambria Math" panose="02040503050406030204" pitchFamily="18" charset="0"/>
                            <a:ea typeface="Cambria Math" panose="02040503050406030204" pitchFamily="18" charset="0"/>
                          </a:rPr>
                          <m:t>𝑄</m:t>
                        </m:r>
                      </m:e>
                      <m:sub>
                        <m:r>
                          <a:rPr lang="es-MX" sz="2600" i="1">
                            <a:latin typeface="Cambria Math" panose="02040503050406030204" pitchFamily="18" charset="0"/>
                            <a:ea typeface="Cambria Math" panose="02040503050406030204" pitchFamily="18" charset="0"/>
                          </a:rPr>
                          <m:t>1</m:t>
                        </m:r>
                      </m:sub>
                    </m:sSub>
                    <m:d>
                      <m:dPr>
                        <m:ctrlPr>
                          <a:rPr lang="es-MX" sz="2600" i="1">
                            <a:latin typeface="Cambria Math" panose="02040503050406030204" pitchFamily="18" charset="0"/>
                            <a:ea typeface="Cambria Math" panose="02040503050406030204" pitchFamily="18" charset="0"/>
                          </a:rPr>
                        </m:ctrlPr>
                      </m:dPr>
                      <m:e>
                        <m:sSub>
                          <m:sSubPr>
                            <m:ctrlPr>
                              <a:rPr lang="es-MX" sz="2600" i="1" smtClean="0">
                                <a:latin typeface="Cambria Math" panose="02040503050406030204" pitchFamily="18" charset="0"/>
                                <a:ea typeface="Cambria Math" panose="02040503050406030204" pitchFamily="18" charset="0"/>
                              </a:rPr>
                            </m:ctrlPr>
                          </m:sSubPr>
                          <m:e>
                            <m:r>
                              <a:rPr lang="es-MX" sz="2600" b="0" i="1" smtClean="0">
                                <a:latin typeface="Cambria Math" panose="02040503050406030204" pitchFamily="18" charset="0"/>
                                <a:ea typeface="Cambria Math" panose="02040503050406030204" pitchFamily="18" charset="0"/>
                              </a:rPr>
                              <m:t>𝑇𝑇</m:t>
                            </m:r>
                          </m:e>
                          <m:sub>
                            <m:r>
                              <a:rPr lang="es-MX" sz="2600" b="0" i="1" smtClean="0">
                                <a:latin typeface="Cambria Math" panose="02040503050406030204" pitchFamily="18" charset="0"/>
                                <a:ea typeface="Cambria Math" panose="02040503050406030204" pitchFamily="18" charset="0"/>
                              </a:rPr>
                              <m:t>1</m:t>
                            </m:r>
                          </m:sub>
                        </m:sSub>
                        <m:r>
                          <a:rPr lang="es-MX" sz="2600" i="1">
                            <a:latin typeface="Cambria Math" panose="02040503050406030204" pitchFamily="18" charset="0"/>
                          </a:rPr>
                          <m:t>+</m:t>
                        </m:r>
                        <m:f>
                          <m:fPr>
                            <m:ctrlPr>
                              <a:rPr lang="es-MX" sz="2600" i="1">
                                <a:latin typeface="Cambria Math" panose="02040503050406030204" pitchFamily="18" charset="0"/>
                              </a:rPr>
                            </m:ctrlPr>
                          </m:fPr>
                          <m:num>
                            <m:sSubSup>
                              <m:sSubSupPr>
                                <m:ctrlPr>
                                  <a:rPr lang="es-MX" sz="2600" i="1">
                                    <a:solidFill>
                                      <a:srgbClr val="FF0000"/>
                                    </a:solidFill>
                                    <a:latin typeface="Cambria Math" panose="02040503050406030204" pitchFamily="18" charset="0"/>
                                  </a:rPr>
                                </m:ctrlPr>
                              </m:sSubSupPr>
                              <m:e>
                                <m:r>
                                  <a:rPr lang="es-MX" sz="2600" i="1">
                                    <a:solidFill>
                                      <a:srgbClr val="FF0000"/>
                                    </a:solidFill>
                                    <a:latin typeface="Cambria Math" panose="02040503050406030204" pitchFamily="18" charset="0"/>
                                  </a:rPr>
                                  <m:t>𝑇𝑇</m:t>
                                </m:r>
                              </m:e>
                              <m:sub>
                                <m:r>
                                  <a:rPr lang="es-MX" sz="2600" i="1">
                                    <a:solidFill>
                                      <a:srgbClr val="FF0000"/>
                                    </a:solidFill>
                                    <a:latin typeface="Cambria Math" panose="02040503050406030204" pitchFamily="18" charset="0"/>
                                  </a:rPr>
                                  <m:t>2</m:t>
                                </m:r>
                              </m:sub>
                              <m:sup>
                                <m:r>
                                  <a:rPr lang="es-MX" sz="2600" i="1">
                                    <a:solidFill>
                                      <a:srgbClr val="FF0000"/>
                                    </a:solidFill>
                                    <a:latin typeface="Cambria Math" panose="02040503050406030204" pitchFamily="18" charset="0"/>
                                  </a:rPr>
                                  <m:t>𝑒</m:t>
                                </m:r>
                              </m:sup>
                            </m:sSubSup>
                          </m:num>
                          <m:den>
                            <m:r>
                              <a:rPr lang="es-MX" sz="2600" i="1">
                                <a:latin typeface="Cambria Math" panose="02040503050406030204" pitchFamily="18" charset="0"/>
                              </a:rPr>
                              <m:t>1+</m:t>
                            </m:r>
                            <m:sSup>
                              <m:sSupPr>
                                <m:ctrlPr>
                                  <a:rPr lang="es-MX" sz="2600" i="1">
                                    <a:latin typeface="Cambria Math" panose="02040503050406030204" pitchFamily="18" charset="0"/>
                                  </a:rPr>
                                </m:ctrlPr>
                              </m:sSupPr>
                              <m:e>
                                <m:r>
                                  <a:rPr lang="es-MX" sz="2600" i="1">
                                    <a:latin typeface="Cambria Math" panose="02040503050406030204" pitchFamily="18" charset="0"/>
                                  </a:rPr>
                                  <m:t>𝑟</m:t>
                                </m:r>
                              </m:e>
                              <m:sup>
                                <m:r>
                                  <a:rPr lang="es-MX" sz="2600" i="1">
                                    <a:latin typeface="Cambria Math" panose="02040503050406030204" pitchFamily="18" charset="0"/>
                                  </a:rPr>
                                  <m:t>∗</m:t>
                                </m:r>
                              </m:sup>
                            </m:sSup>
                          </m:den>
                        </m:f>
                      </m:e>
                    </m:d>
                    <m:r>
                      <a:rPr lang="es-MX" sz="2600" i="1">
                        <a:latin typeface="Cambria Math" panose="02040503050406030204" pitchFamily="18" charset="0"/>
                      </a:rPr>
                      <m:t>     </m:t>
                    </m:r>
                    <m:d>
                      <m:dPr>
                        <m:ctrlPr>
                          <a:rPr lang="es-MX" sz="2600" i="1">
                            <a:latin typeface="Cambria Math" panose="02040503050406030204" pitchFamily="18" charset="0"/>
                          </a:rPr>
                        </m:ctrlPr>
                      </m:dPr>
                      <m:e>
                        <m:r>
                          <a:rPr lang="es-MX" sz="2600" i="1">
                            <a:latin typeface="Cambria Math" panose="02040503050406030204" pitchFamily="18" charset="0"/>
                          </a:rPr>
                          <m:t>21</m:t>
                        </m:r>
                      </m:e>
                    </m:d>
                  </m:oMath>
                </a14:m>
                <a:endParaRPr lang="es-MX" sz="2600"/>
              </a:p>
              <a:p>
                <a:endParaRPr lang="es-MX" sz="2600"/>
              </a:p>
              <a:p>
                <a:pPr marL="0" indent="0">
                  <a:buNone/>
                </a:pPr>
                <a14:m>
                  <m:oMathPara xmlns:m="http://schemas.openxmlformats.org/officeDocument/2006/math">
                    <m:oMathParaPr>
                      <m:jc m:val="centerGroup"/>
                    </m:oMathParaPr>
                    <m:oMath xmlns:m="http://schemas.openxmlformats.org/officeDocument/2006/math">
                      <m:r>
                        <a:rPr lang="es-MX" sz="2600" b="0" i="1" smtClean="0">
                          <a:latin typeface="Cambria Math" panose="02040503050406030204" pitchFamily="18" charset="0"/>
                        </a:rPr>
                        <m:t>𝑑</m:t>
                      </m:r>
                      <m:sSub>
                        <m:sSubPr>
                          <m:ctrlPr>
                            <a:rPr lang="es-MX" sz="2600" b="0" i="1" smtClean="0">
                              <a:latin typeface="Cambria Math" panose="02040503050406030204" pitchFamily="18" charset="0"/>
                            </a:rPr>
                          </m:ctrlPr>
                        </m:sSubPr>
                        <m:e>
                          <m:r>
                            <a:rPr lang="es-MX" sz="2600" b="0" i="1" smtClean="0">
                              <a:latin typeface="Cambria Math" panose="02040503050406030204" pitchFamily="18" charset="0"/>
                            </a:rPr>
                            <m:t>𝐶</m:t>
                          </m:r>
                        </m:e>
                        <m:sub>
                          <m:r>
                            <a:rPr lang="es-MX" sz="2600" b="0" i="1" smtClean="0">
                              <a:latin typeface="Cambria Math" panose="02040503050406030204" pitchFamily="18" charset="0"/>
                            </a:rPr>
                            <m:t>1</m:t>
                          </m:r>
                        </m:sub>
                      </m:sSub>
                      <m:r>
                        <a:rPr lang="es-MX" sz="2600" b="0" i="1" smtClean="0">
                          <a:latin typeface="Cambria Math" panose="02040503050406030204" pitchFamily="18" charset="0"/>
                        </a:rPr>
                        <m:t>= </m:t>
                      </m:r>
                      <m:f>
                        <m:fPr>
                          <m:ctrlPr>
                            <a:rPr lang="es-MX" sz="2600" b="0" i="1" smtClean="0">
                              <a:latin typeface="Cambria Math" panose="02040503050406030204" pitchFamily="18" charset="0"/>
                            </a:rPr>
                          </m:ctrlPr>
                        </m:fPr>
                        <m:num>
                          <m:r>
                            <a:rPr lang="es-MX" sz="2600" b="0" i="1" smtClean="0">
                              <a:latin typeface="Cambria Math" panose="02040503050406030204" pitchFamily="18" charset="0"/>
                            </a:rPr>
                            <m:t>1</m:t>
                          </m:r>
                        </m:num>
                        <m:den>
                          <m:r>
                            <a:rPr lang="es-MX" sz="2600" b="0" i="1" smtClean="0">
                              <a:latin typeface="Cambria Math" panose="02040503050406030204" pitchFamily="18" charset="0"/>
                            </a:rPr>
                            <m:t>2</m:t>
                          </m:r>
                        </m:den>
                      </m:f>
                      <m:r>
                        <a:rPr lang="es-MX" sz="2600" b="0" i="1" smtClean="0">
                          <a:latin typeface="Cambria Math" panose="02040503050406030204" pitchFamily="18" charset="0"/>
                        </a:rPr>
                        <m:t> </m:t>
                      </m:r>
                      <m:sSub>
                        <m:sSubPr>
                          <m:ctrlPr>
                            <a:rPr lang="es-MX" sz="2600" b="0" i="1" smtClean="0">
                              <a:latin typeface="Cambria Math" panose="02040503050406030204" pitchFamily="18" charset="0"/>
                            </a:rPr>
                          </m:ctrlPr>
                        </m:sSubPr>
                        <m:e>
                          <m:r>
                            <a:rPr lang="es-MX" sz="2600" b="0" i="1" smtClean="0">
                              <a:latin typeface="Cambria Math" panose="02040503050406030204" pitchFamily="18" charset="0"/>
                            </a:rPr>
                            <m:t>𝑄</m:t>
                          </m:r>
                        </m:e>
                        <m:sub>
                          <m:r>
                            <a:rPr lang="es-MX" sz="2600" b="0" i="1" smtClean="0">
                              <a:latin typeface="Cambria Math" panose="02040503050406030204" pitchFamily="18" charset="0"/>
                            </a:rPr>
                            <m:t>1</m:t>
                          </m:r>
                        </m:sub>
                      </m:sSub>
                      <m:d>
                        <m:dPr>
                          <m:ctrlPr>
                            <a:rPr lang="es-MX" sz="2600" i="1">
                              <a:latin typeface="Cambria Math" panose="02040503050406030204" pitchFamily="18" charset="0"/>
                              <a:ea typeface="Cambria Math" panose="02040503050406030204" pitchFamily="18" charset="0"/>
                            </a:rPr>
                          </m:ctrlPr>
                        </m:dPr>
                        <m:e>
                          <m:r>
                            <a:rPr lang="es-MX" sz="2600" b="0" i="1" smtClean="0">
                              <a:latin typeface="Cambria Math" panose="02040503050406030204" pitchFamily="18" charset="0"/>
                              <a:ea typeface="Cambria Math" panose="02040503050406030204" pitchFamily="18" charset="0"/>
                            </a:rPr>
                            <m:t>𝑑</m:t>
                          </m:r>
                          <m:r>
                            <a:rPr lang="es-MX" sz="2600" b="0" i="1" smtClean="0">
                              <a:latin typeface="Cambria Math" panose="02040503050406030204" pitchFamily="18" charset="0"/>
                              <a:ea typeface="Cambria Math" panose="02040503050406030204" pitchFamily="18" charset="0"/>
                            </a:rPr>
                            <m:t> </m:t>
                          </m:r>
                          <m:sSub>
                            <m:sSubPr>
                              <m:ctrlPr>
                                <a:rPr lang="es-MX" sz="2600" i="1">
                                  <a:latin typeface="Cambria Math" panose="02040503050406030204" pitchFamily="18" charset="0"/>
                                  <a:ea typeface="Cambria Math" panose="02040503050406030204" pitchFamily="18" charset="0"/>
                                </a:rPr>
                              </m:ctrlPr>
                            </m:sSubPr>
                            <m:e>
                              <m:r>
                                <a:rPr lang="es-MX" sz="2600" i="1">
                                  <a:latin typeface="Cambria Math" panose="02040503050406030204" pitchFamily="18" charset="0"/>
                                  <a:ea typeface="Cambria Math" panose="02040503050406030204" pitchFamily="18" charset="0"/>
                                </a:rPr>
                                <m:t>𝑇𝑇</m:t>
                              </m:r>
                            </m:e>
                            <m:sub>
                              <m:r>
                                <a:rPr lang="es-MX" sz="2600" i="1">
                                  <a:latin typeface="Cambria Math" panose="02040503050406030204" pitchFamily="18" charset="0"/>
                                  <a:ea typeface="Cambria Math" panose="02040503050406030204" pitchFamily="18" charset="0"/>
                                </a:rPr>
                                <m:t>1</m:t>
                              </m:r>
                            </m:sub>
                          </m:sSub>
                          <m:r>
                            <a:rPr lang="es-MX" sz="2600" i="1">
                              <a:latin typeface="Cambria Math" panose="02040503050406030204" pitchFamily="18" charset="0"/>
                            </a:rPr>
                            <m:t>+</m:t>
                          </m:r>
                          <m:f>
                            <m:fPr>
                              <m:ctrlPr>
                                <a:rPr lang="es-MX" sz="2600" i="1">
                                  <a:latin typeface="Cambria Math" panose="02040503050406030204" pitchFamily="18" charset="0"/>
                                </a:rPr>
                              </m:ctrlPr>
                            </m:fPr>
                            <m:num>
                              <m:sSubSup>
                                <m:sSubSupPr>
                                  <m:ctrlPr>
                                    <a:rPr lang="es-MX" sz="2600" i="1">
                                      <a:solidFill>
                                        <a:srgbClr val="FF0000"/>
                                      </a:solidFill>
                                      <a:latin typeface="Cambria Math" panose="02040503050406030204" pitchFamily="18" charset="0"/>
                                    </a:rPr>
                                  </m:ctrlPr>
                                </m:sSubSupPr>
                                <m:e>
                                  <m:r>
                                    <a:rPr lang="es-MX" sz="2600" b="0" i="1" smtClean="0">
                                      <a:solidFill>
                                        <a:srgbClr val="FF0000"/>
                                      </a:solidFill>
                                      <a:latin typeface="Cambria Math" panose="02040503050406030204" pitchFamily="18" charset="0"/>
                                    </a:rPr>
                                    <m:t>𝑑</m:t>
                                  </m:r>
                                  <m:r>
                                    <a:rPr lang="es-MX" sz="2600" b="0" i="1" smtClean="0">
                                      <a:solidFill>
                                        <a:srgbClr val="FF0000"/>
                                      </a:solidFill>
                                      <a:latin typeface="Cambria Math" panose="02040503050406030204" pitchFamily="18" charset="0"/>
                                    </a:rPr>
                                    <m:t> </m:t>
                                  </m:r>
                                  <m:r>
                                    <a:rPr lang="es-MX" sz="2600" i="1">
                                      <a:solidFill>
                                        <a:srgbClr val="FF0000"/>
                                      </a:solidFill>
                                      <a:latin typeface="Cambria Math" panose="02040503050406030204" pitchFamily="18" charset="0"/>
                                    </a:rPr>
                                    <m:t>𝑇𝑇</m:t>
                                  </m:r>
                                </m:e>
                                <m:sub>
                                  <m:r>
                                    <a:rPr lang="es-MX" sz="2600" i="1">
                                      <a:solidFill>
                                        <a:srgbClr val="FF0000"/>
                                      </a:solidFill>
                                      <a:latin typeface="Cambria Math" panose="02040503050406030204" pitchFamily="18" charset="0"/>
                                    </a:rPr>
                                    <m:t>2</m:t>
                                  </m:r>
                                </m:sub>
                                <m:sup>
                                  <m:r>
                                    <a:rPr lang="es-MX" sz="2600" i="1">
                                      <a:solidFill>
                                        <a:srgbClr val="FF0000"/>
                                      </a:solidFill>
                                      <a:latin typeface="Cambria Math" panose="02040503050406030204" pitchFamily="18" charset="0"/>
                                    </a:rPr>
                                    <m:t>𝑒</m:t>
                                  </m:r>
                                </m:sup>
                              </m:sSubSup>
                            </m:num>
                            <m:den>
                              <m:r>
                                <a:rPr lang="es-MX" sz="2600" i="1">
                                  <a:latin typeface="Cambria Math" panose="02040503050406030204" pitchFamily="18" charset="0"/>
                                </a:rPr>
                                <m:t>1+</m:t>
                              </m:r>
                              <m:sSup>
                                <m:sSupPr>
                                  <m:ctrlPr>
                                    <a:rPr lang="es-MX" sz="2600" i="1">
                                      <a:latin typeface="Cambria Math" panose="02040503050406030204" pitchFamily="18" charset="0"/>
                                    </a:rPr>
                                  </m:ctrlPr>
                                </m:sSupPr>
                                <m:e>
                                  <m:r>
                                    <a:rPr lang="es-MX" sz="2600" i="1">
                                      <a:latin typeface="Cambria Math" panose="02040503050406030204" pitchFamily="18" charset="0"/>
                                    </a:rPr>
                                    <m:t>𝑟</m:t>
                                  </m:r>
                                </m:e>
                                <m:sup>
                                  <m:r>
                                    <a:rPr lang="es-MX" sz="2600" i="1">
                                      <a:latin typeface="Cambria Math" panose="02040503050406030204" pitchFamily="18" charset="0"/>
                                    </a:rPr>
                                    <m:t>∗</m:t>
                                  </m:r>
                                </m:sup>
                              </m:sSup>
                            </m:den>
                          </m:f>
                        </m:e>
                      </m:d>
                      <m:r>
                        <a:rPr lang="es-MX" sz="2600" b="0" i="1" smtClean="0">
                          <a:latin typeface="Cambria Math" panose="02040503050406030204" pitchFamily="18" charset="0"/>
                        </a:rPr>
                        <m:t>=</m:t>
                      </m:r>
                      <m:f>
                        <m:fPr>
                          <m:ctrlPr>
                            <a:rPr lang="es-MX" sz="2600" i="1">
                              <a:latin typeface="Cambria Math" panose="02040503050406030204" pitchFamily="18" charset="0"/>
                            </a:rPr>
                          </m:ctrlPr>
                        </m:fPr>
                        <m:num>
                          <m:r>
                            <a:rPr lang="es-MX" sz="2600" i="1">
                              <a:latin typeface="Cambria Math" panose="02040503050406030204" pitchFamily="18" charset="0"/>
                            </a:rPr>
                            <m:t>1</m:t>
                          </m:r>
                        </m:num>
                        <m:den>
                          <m:r>
                            <a:rPr lang="es-MX" sz="2600" i="1">
                              <a:latin typeface="Cambria Math" panose="02040503050406030204" pitchFamily="18" charset="0"/>
                            </a:rPr>
                            <m:t>2</m:t>
                          </m:r>
                        </m:den>
                      </m:f>
                      <m:r>
                        <a:rPr lang="es-MX" sz="2600" i="1">
                          <a:latin typeface="Cambria Math" panose="02040503050406030204" pitchFamily="18" charset="0"/>
                        </a:rPr>
                        <m:t> </m:t>
                      </m:r>
                      <m:sSub>
                        <m:sSubPr>
                          <m:ctrlPr>
                            <a:rPr lang="es-MX" sz="2600" i="1">
                              <a:latin typeface="Cambria Math" panose="02040503050406030204" pitchFamily="18" charset="0"/>
                            </a:rPr>
                          </m:ctrlPr>
                        </m:sSubPr>
                        <m:e>
                          <m:r>
                            <a:rPr lang="es-MX" sz="2600" i="1">
                              <a:latin typeface="Cambria Math" panose="02040503050406030204" pitchFamily="18" charset="0"/>
                            </a:rPr>
                            <m:t>𝑄</m:t>
                          </m:r>
                        </m:e>
                        <m:sub>
                          <m:r>
                            <a:rPr lang="es-MX" sz="2600" i="1">
                              <a:latin typeface="Cambria Math" panose="02040503050406030204" pitchFamily="18" charset="0"/>
                            </a:rPr>
                            <m:t>1</m:t>
                          </m:r>
                        </m:sub>
                      </m:sSub>
                      <m:r>
                        <a:rPr lang="es-MX" sz="2600" b="0" i="1" smtClean="0">
                          <a:latin typeface="Cambria Math" panose="02040503050406030204" pitchFamily="18" charset="0"/>
                        </a:rPr>
                        <m:t> </m:t>
                      </m:r>
                      <m:d>
                        <m:dPr>
                          <m:ctrlPr>
                            <a:rPr lang="es-MX" sz="2600" b="0" i="1" smtClean="0">
                              <a:latin typeface="Cambria Math" panose="02040503050406030204" pitchFamily="18" charset="0"/>
                            </a:rPr>
                          </m:ctrlPr>
                        </m:dPr>
                        <m:e>
                          <m:r>
                            <a:rPr lang="es-MX" sz="2600" b="0" i="1" smtClean="0">
                              <a:latin typeface="Cambria Math" panose="02040503050406030204" pitchFamily="18" charset="0"/>
                              <a:ea typeface="Cambria Math" panose="02040503050406030204" pitchFamily="18" charset="0"/>
                            </a:rPr>
                            <m:t>∆+</m:t>
                          </m:r>
                          <m:f>
                            <m:fPr>
                              <m:ctrlPr>
                                <a:rPr lang="es-MX" sz="2600" b="0" i="1" smtClean="0">
                                  <a:latin typeface="Cambria Math" panose="02040503050406030204" pitchFamily="18" charset="0"/>
                                  <a:ea typeface="Cambria Math" panose="02040503050406030204" pitchFamily="18" charset="0"/>
                                </a:rPr>
                              </m:ctrlPr>
                            </m:fPr>
                            <m:num>
                              <m:r>
                                <a:rPr lang="es-MX" sz="2600" b="0" i="1" smtClean="0">
                                  <a:latin typeface="Cambria Math" panose="02040503050406030204" pitchFamily="18" charset="0"/>
                                  <a:ea typeface="Cambria Math" panose="02040503050406030204" pitchFamily="18" charset="0"/>
                                </a:rPr>
                                <m:t>2∆</m:t>
                              </m:r>
                            </m:num>
                            <m:den>
                              <m:r>
                                <a:rPr lang="es-MX" sz="2600" b="0" i="1" smtClean="0">
                                  <a:latin typeface="Cambria Math" panose="02040503050406030204" pitchFamily="18" charset="0"/>
                                  <a:ea typeface="Cambria Math" panose="02040503050406030204" pitchFamily="18" charset="0"/>
                                </a:rPr>
                                <m:t>1+</m:t>
                              </m:r>
                              <m:sSup>
                                <m:sSupPr>
                                  <m:ctrlPr>
                                    <a:rPr lang="es-MX" sz="2600" b="0" i="1" smtClean="0">
                                      <a:latin typeface="Cambria Math" panose="02040503050406030204" pitchFamily="18" charset="0"/>
                                      <a:ea typeface="Cambria Math" panose="02040503050406030204" pitchFamily="18" charset="0"/>
                                    </a:rPr>
                                  </m:ctrlPr>
                                </m:sSupPr>
                                <m:e>
                                  <m:r>
                                    <a:rPr lang="es-MX" sz="2600" b="0" i="1" smtClean="0">
                                      <a:latin typeface="Cambria Math" panose="02040503050406030204" pitchFamily="18" charset="0"/>
                                      <a:ea typeface="Cambria Math" panose="02040503050406030204" pitchFamily="18" charset="0"/>
                                    </a:rPr>
                                    <m:t>𝑟</m:t>
                                  </m:r>
                                </m:e>
                                <m:sup>
                                  <m:r>
                                    <a:rPr lang="es-MX" sz="2600" b="0" i="1" smtClean="0">
                                      <a:latin typeface="Cambria Math" panose="02040503050406030204" pitchFamily="18" charset="0"/>
                                      <a:ea typeface="Cambria Math" panose="02040503050406030204" pitchFamily="18" charset="0"/>
                                    </a:rPr>
                                    <m:t>∗</m:t>
                                  </m:r>
                                </m:sup>
                              </m:sSup>
                            </m:den>
                          </m:f>
                        </m:e>
                      </m:d>
                    </m:oMath>
                  </m:oMathPara>
                </a14:m>
                <a:endParaRPr lang="es-MX" sz="2600"/>
              </a:p>
              <a:p>
                <a:pPr marL="0" indent="0">
                  <a:buNone/>
                </a:pPr>
                <a:r>
                  <a:rPr lang="es-MX" sz="2600"/>
                  <a:t>Por lo que:</a:t>
                </a:r>
              </a:p>
              <a:p>
                <a:pPr marL="0" indent="0">
                  <a:buNone/>
                </a:pPr>
                <a:endParaRPr lang="en-US" sz="2600" i="1">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b>
                        <m:sSubPr>
                          <m:ctrlPr>
                            <a:rPr lang="en-US" sz="2600" i="1">
                              <a:latin typeface="Cambria Math" panose="02040503050406030204" pitchFamily="18" charset="0"/>
                            </a:rPr>
                          </m:ctrlPr>
                        </m:sSubPr>
                        <m:e>
                          <m:r>
                            <a:rPr lang="es-MX" sz="2600" b="0" i="1" smtClean="0">
                              <a:latin typeface="Cambria Math" panose="02040503050406030204" pitchFamily="18" charset="0"/>
                            </a:rPr>
                            <m:t>𝑑</m:t>
                          </m:r>
                          <m:r>
                            <a:rPr lang="es-MX" sz="2600" b="0" i="1" smtClean="0">
                              <a:latin typeface="Cambria Math" panose="02040503050406030204" pitchFamily="18" charset="0"/>
                            </a:rPr>
                            <m:t> </m:t>
                          </m:r>
                          <m:r>
                            <a:rPr lang="es-MX" sz="2600" i="1">
                              <a:latin typeface="Cambria Math" panose="02040503050406030204" pitchFamily="18" charset="0"/>
                            </a:rPr>
                            <m:t>𝑇𝐵</m:t>
                          </m:r>
                        </m:e>
                        <m:sub>
                          <m:r>
                            <a:rPr lang="es-MX" sz="2600" i="1">
                              <a:latin typeface="Cambria Math" panose="02040503050406030204" pitchFamily="18" charset="0"/>
                            </a:rPr>
                            <m:t>1</m:t>
                          </m:r>
                        </m:sub>
                      </m:sSub>
                      <m:r>
                        <a:rPr lang="es-MX" sz="2600" i="1">
                          <a:latin typeface="Cambria Math" panose="02040503050406030204" pitchFamily="18" charset="0"/>
                        </a:rPr>
                        <m:t>=</m:t>
                      </m:r>
                      <m:sSub>
                        <m:sSubPr>
                          <m:ctrlPr>
                            <a:rPr lang="es-MX" sz="2600" i="1">
                              <a:latin typeface="Cambria Math" panose="02040503050406030204" pitchFamily="18" charset="0"/>
                            </a:rPr>
                          </m:ctrlPr>
                        </m:sSubPr>
                        <m:e>
                          <m:r>
                            <a:rPr lang="es-MX" sz="2600" i="1">
                              <a:latin typeface="Cambria Math" panose="02040503050406030204" pitchFamily="18" charset="0"/>
                            </a:rPr>
                            <m:t>𝑄</m:t>
                          </m:r>
                        </m:e>
                        <m:sub>
                          <m:r>
                            <a:rPr lang="es-MX" sz="2600" i="1">
                              <a:latin typeface="Cambria Math" panose="02040503050406030204" pitchFamily="18" charset="0"/>
                            </a:rPr>
                            <m:t>1 </m:t>
                          </m:r>
                        </m:sub>
                      </m:sSub>
                      <m:r>
                        <a:rPr lang="es-MX" sz="2600" b="0" i="1" smtClean="0">
                          <a:latin typeface="Cambria Math" panose="02040503050406030204" pitchFamily="18" charset="0"/>
                        </a:rPr>
                        <m:t>𝑑</m:t>
                      </m:r>
                      <m:sSub>
                        <m:sSubPr>
                          <m:ctrlPr>
                            <a:rPr lang="es-MX" sz="2600" i="1">
                              <a:latin typeface="Cambria Math" panose="02040503050406030204" pitchFamily="18" charset="0"/>
                            </a:rPr>
                          </m:ctrlPr>
                        </m:sSubPr>
                        <m:e>
                          <m:r>
                            <a:rPr lang="es-MX" sz="2600" i="1">
                              <a:latin typeface="Cambria Math" panose="02040503050406030204" pitchFamily="18" charset="0"/>
                            </a:rPr>
                            <m:t>𝑇𝑇</m:t>
                          </m:r>
                        </m:e>
                        <m:sub>
                          <m:r>
                            <a:rPr lang="es-MX" sz="2600" i="1">
                              <a:latin typeface="Cambria Math" panose="02040503050406030204" pitchFamily="18" charset="0"/>
                            </a:rPr>
                            <m:t>1</m:t>
                          </m:r>
                        </m:sub>
                      </m:sSub>
                      <m:r>
                        <a:rPr lang="es-MX" sz="2600" i="1">
                          <a:latin typeface="Cambria Math" panose="02040503050406030204" pitchFamily="18" charset="0"/>
                        </a:rPr>
                        <m:t>−</m:t>
                      </m:r>
                      <m:sSub>
                        <m:sSubPr>
                          <m:ctrlPr>
                            <a:rPr lang="es-MX" sz="2600" i="1">
                              <a:latin typeface="Cambria Math" panose="02040503050406030204" pitchFamily="18" charset="0"/>
                            </a:rPr>
                          </m:ctrlPr>
                        </m:sSubPr>
                        <m:e>
                          <m:r>
                            <a:rPr lang="es-MX" sz="2600" b="0" i="1" smtClean="0">
                              <a:latin typeface="Cambria Math" panose="02040503050406030204" pitchFamily="18" charset="0"/>
                            </a:rPr>
                            <m:t>𝑑</m:t>
                          </m:r>
                          <m:r>
                            <a:rPr lang="es-MX" sz="2600" i="1">
                              <a:latin typeface="Cambria Math" panose="02040503050406030204" pitchFamily="18" charset="0"/>
                            </a:rPr>
                            <m:t>𝐶</m:t>
                          </m:r>
                        </m:e>
                        <m:sub>
                          <m:r>
                            <a:rPr lang="es-MX" sz="2600" i="1">
                              <a:latin typeface="Cambria Math" panose="02040503050406030204" pitchFamily="18" charset="0"/>
                            </a:rPr>
                            <m:t>1</m:t>
                          </m:r>
                        </m:sub>
                      </m:sSub>
                      <m:r>
                        <a:rPr lang="es-MX" sz="2600" b="0" i="1" smtClean="0">
                          <a:latin typeface="Cambria Math" panose="02040503050406030204" pitchFamily="18" charset="0"/>
                        </a:rPr>
                        <m:t>=</m:t>
                      </m:r>
                      <m:sSub>
                        <m:sSubPr>
                          <m:ctrlPr>
                            <a:rPr lang="es-MX" sz="2600" i="1">
                              <a:latin typeface="Cambria Math" panose="02040503050406030204" pitchFamily="18" charset="0"/>
                            </a:rPr>
                          </m:ctrlPr>
                        </m:sSubPr>
                        <m:e>
                          <m:r>
                            <a:rPr lang="es-MX" sz="2600" i="1">
                              <a:latin typeface="Cambria Math" panose="02040503050406030204" pitchFamily="18" charset="0"/>
                            </a:rPr>
                            <m:t>𝑄</m:t>
                          </m:r>
                        </m:e>
                        <m:sub>
                          <m:r>
                            <a:rPr lang="es-MX" sz="2600" i="1">
                              <a:latin typeface="Cambria Math" panose="02040503050406030204" pitchFamily="18" charset="0"/>
                            </a:rPr>
                            <m:t>1</m:t>
                          </m:r>
                        </m:sub>
                      </m:sSub>
                      <m:r>
                        <a:rPr lang="es-MX" sz="2600" i="1">
                          <a:latin typeface="Cambria Math" panose="02040503050406030204" pitchFamily="18" charset="0"/>
                        </a:rPr>
                        <m:t> </m:t>
                      </m:r>
                      <m:r>
                        <a:rPr lang="es-MX" sz="2600" i="1">
                          <a:latin typeface="Cambria Math" panose="02040503050406030204" pitchFamily="18" charset="0"/>
                          <a:ea typeface="Cambria Math" panose="02040503050406030204" pitchFamily="18" charset="0"/>
                        </a:rPr>
                        <m:t>∆</m:t>
                      </m:r>
                      <m:r>
                        <a:rPr lang="es-MX" sz="2600" b="0" i="1" smtClean="0">
                          <a:latin typeface="Cambria Math" panose="02040503050406030204" pitchFamily="18" charset="0"/>
                          <a:ea typeface="Cambria Math" panose="02040503050406030204" pitchFamily="18" charset="0"/>
                        </a:rPr>
                        <m:t>−</m:t>
                      </m:r>
                      <m:f>
                        <m:fPr>
                          <m:ctrlPr>
                            <a:rPr lang="es-MX" sz="2600" i="1">
                              <a:latin typeface="Cambria Math" panose="02040503050406030204" pitchFamily="18" charset="0"/>
                            </a:rPr>
                          </m:ctrlPr>
                        </m:fPr>
                        <m:num>
                          <m:r>
                            <a:rPr lang="es-MX" sz="2600" i="1">
                              <a:latin typeface="Cambria Math" panose="02040503050406030204" pitchFamily="18" charset="0"/>
                            </a:rPr>
                            <m:t>1</m:t>
                          </m:r>
                        </m:num>
                        <m:den>
                          <m:r>
                            <a:rPr lang="es-MX" sz="2600" i="1">
                              <a:latin typeface="Cambria Math" panose="02040503050406030204" pitchFamily="18" charset="0"/>
                            </a:rPr>
                            <m:t>2</m:t>
                          </m:r>
                        </m:den>
                      </m:f>
                      <m:r>
                        <a:rPr lang="es-MX" sz="2600" i="1">
                          <a:latin typeface="Cambria Math" panose="02040503050406030204" pitchFamily="18" charset="0"/>
                        </a:rPr>
                        <m:t> </m:t>
                      </m:r>
                      <m:sSub>
                        <m:sSubPr>
                          <m:ctrlPr>
                            <a:rPr lang="es-MX" sz="2600" i="1">
                              <a:latin typeface="Cambria Math" panose="02040503050406030204" pitchFamily="18" charset="0"/>
                            </a:rPr>
                          </m:ctrlPr>
                        </m:sSubPr>
                        <m:e>
                          <m:r>
                            <a:rPr lang="es-MX" sz="2600" i="1">
                              <a:latin typeface="Cambria Math" panose="02040503050406030204" pitchFamily="18" charset="0"/>
                            </a:rPr>
                            <m:t>𝑄</m:t>
                          </m:r>
                        </m:e>
                        <m:sub>
                          <m:r>
                            <a:rPr lang="es-MX" sz="2600" i="1">
                              <a:latin typeface="Cambria Math" panose="02040503050406030204" pitchFamily="18" charset="0"/>
                            </a:rPr>
                            <m:t>1</m:t>
                          </m:r>
                        </m:sub>
                      </m:sSub>
                      <m:d>
                        <m:dPr>
                          <m:ctrlPr>
                            <a:rPr lang="es-MX" sz="2600" i="1">
                              <a:latin typeface="Cambria Math" panose="02040503050406030204" pitchFamily="18" charset="0"/>
                            </a:rPr>
                          </m:ctrlPr>
                        </m:dPr>
                        <m:e>
                          <m:r>
                            <a:rPr lang="es-MX" sz="2600" i="1">
                              <a:latin typeface="Cambria Math" panose="02040503050406030204" pitchFamily="18" charset="0"/>
                              <a:ea typeface="Cambria Math" panose="02040503050406030204" pitchFamily="18" charset="0"/>
                            </a:rPr>
                            <m:t>∆+</m:t>
                          </m:r>
                          <m:f>
                            <m:fPr>
                              <m:ctrlPr>
                                <a:rPr lang="es-MX" sz="2600" i="1">
                                  <a:latin typeface="Cambria Math" panose="02040503050406030204" pitchFamily="18" charset="0"/>
                                  <a:ea typeface="Cambria Math" panose="02040503050406030204" pitchFamily="18" charset="0"/>
                                </a:rPr>
                              </m:ctrlPr>
                            </m:fPr>
                            <m:num>
                              <m:r>
                                <a:rPr lang="es-MX" sz="2600" i="1">
                                  <a:latin typeface="Cambria Math" panose="02040503050406030204" pitchFamily="18" charset="0"/>
                                  <a:ea typeface="Cambria Math" panose="02040503050406030204" pitchFamily="18" charset="0"/>
                                </a:rPr>
                                <m:t>2∆</m:t>
                              </m:r>
                            </m:num>
                            <m:den>
                              <m:r>
                                <a:rPr lang="es-MX" sz="2600" i="1">
                                  <a:latin typeface="Cambria Math" panose="02040503050406030204" pitchFamily="18" charset="0"/>
                                  <a:ea typeface="Cambria Math" panose="02040503050406030204" pitchFamily="18" charset="0"/>
                                </a:rPr>
                                <m:t>1+</m:t>
                              </m:r>
                              <m:sSup>
                                <m:sSupPr>
                                  <m:ctrlPr>
                                    <a:rPr lang="es-MX" sz="2600" i="1">
                                      <a:latin typeface="Cambria Math" panose="02040503050406030204" pitchFamily="18" charset="0"/>
                                      <a:ea typeface="Cambria Math" panose="02040503050406030204" pitchFamily="18" charset="0"/>
                                    </a:rPr>
                                  </m:ctrlPr>
                                </m:sSupPr>
                                <m:e>
                                  <m:r>
                                    <a:rPr lang="es-MX" sz="2600" i="1">
                                      <a:latin typeface="Cambria Math" panose="02040503050406030204" pitchFamily="18" charset="0"/>
                                      <a:ea typeface="Cambria Math" panose="02040503050406030204" pitchFamily="18" charset="0"/>
                                    </a:rPr>
                                    <m:t>𝑟</m:t>
                                  </m:r>
                                </m:e>
                                <m:sup>
                                  <m:r>
                                    <a:rPr lang="es-MX" sz="2600" i="1">
                                      <a:latin typeface="Cambria Math" panose="02040503050406030204" pitchFamily="18" charset="0"/>
                                      <a:ea typeface="Cambria Math" panose="02040503050406030204" pitchFamily="18" charset="0"/>
                                    </a:rPr>
                                    <m:t>∗</m:t>
                                  </m:r>
                                </m:sup>
                              </m:sSup>
                            </m:den>
                          </m:f>
                        </m:e>
                      </m:d>
                    </m:oMath>
                  </m:oMathPara>
                </a14:m>
                <a:endParaRPr lang="es-MX" sz="2600"/>
              </a:p>
              <a:p>
                <a:pPr marL="0" indent="0">
                  <a:buNone/>
                </a:pPr>
                <a:endParaRPr lang="en-US" sz="2600"/>
              </a:p>
              <a:p>
                <a:pPr marL="0" indent="0">
                  <a:buNone/>
                </a:pPr>
                <a:r>
                  <a:rPr lang="es-MX" sz="2600"/>
                  <a:t>                                                                               </a:t>
                </a:r>
                <a14:m>
                  <m:oMath xmlns:m="http://schemas.openxmlformats.org/officeDocument/2006/math">
                    <m:f>
                      <m:fPr>
                        <m:ctrlPr>
                          <a:rPr lang="es-MX" sz="2600" i="1" smtClean="0">
                            <a:latin typeface="Cambria Math" panose="02040503050406030204" pitchFamily="18" charset="0"/>
                          </a:rPr>
                        </m:ctrlPr>
                      </m:fPr>
                      <m:num>
                        <m:r>
                          <a:rPr lang="es-MX" sz="2600" i="1" smtClean="0">
                            <a:latin typeface="Cambria Math" panose="02040503050406030204" pitchFamily="18" charset="0"/>
                            <a:ea typeface="Cambria Math" panose="02040503050406030204" pitchFamily="18" charset="0"/>
                          </a:rPr>
                          <m:t>∆</m:t>
                        </m:r>
                        <m:d>
                          <m:dPr>
                            <m:ctrlPr>
                              <a:rPr lang="es-MX" sz="2600" i="1" smtClean="0">
                                <a:latin typeface="Cambria Math" panose="02040503050406030204" pitchFamily="18" charset="0"/>
                                <a:ea typeface="Cambria Math" panose="02040503050406030204" pitchFamily="18" charset="0"/>
                              </a:rPr>
                            </m:ctrlPr>
                          </m:dPr>
                          <m:e>
                            <m:r>
                              <a:rPr lang="es-MX" sz="2600" b="0" i="1" smtClean="0">
                                <a:latin typeface="Cambria Math" panose="02040503050406030204" pitchFamily="18" charset="0"/>
                                <a:ea typeface="Cambria Math" panose="02040503050406030204" pitchFamily="18" charset="0"/>
                              </a:rPr>
                              <m:t>3+</m:t>
                            </m:r>
                            <m:sSup>
                              <m:sSupPr>
                                <m:ctrlPr>
                                  <a:rPr lang="es-MX" sz="2600" b="0" i="1" smtClean="0">
                                    <a:latin typeface="Cambria Math" panose="02040503050406030204" pitchFamily="18" charset="0"/>
                                    <a:ea typeface="Cambria Math" panose="02040503050406030204" pitchFamily="18" charset="0"/>
                                  </a:rPr>
                                </m:ctrlPr>
                              </m:sSupPr>
                              <m:e>
                                <m:r>
                                  <a:rPr lang="es-MX" sz="2600" b="0" i="1" smtClean="0">
                                    <a:latin typeface="Cambria Math" panose="02040503050406030204" pitchFamily="18" charset="0"/>
                                    <a:ea typeface="Cambria Math" panose="02040503050406030204" pitchFamily="18" charset="0"/>
                                  </a:rPr>
                                  <m:t>𝑟</m:t>
                                </m:r>
                              </m:e>
                              <m:sup>
                                <m:r>
                                  <a:rPr lang="es-MX" sz="2600" b="0" i="1" smtClean="0">
                                    <a:latin typeface="Cambria Math" panose="02040503050406030204" pitchFamily="18" charset="0"/>
                                    <a:ea typeface="Cambria Math" panose="02040503050406030204" pitchFamily="18" charset="0"/>
                                  </a:rPr>
                                  <m:t>∗</m:t>
                                </m:r>
                              </m:sup>
                            </m:sSup>
                          </m:e>
                        </m:d>
                      </m:num>
                      <m:den>
                        <m:r>
                          <a:rPr lang="es-MX" sz="2600" b="0" i="1" smtClean="0">
                            <a:latin typeface="Cambria Math" panose="02040503050406030204" pitchFamily="18" charset="0"/>
                          </a:rPr>
                          <m:t>1+</m:t>
                        </m:r>
                        <m:sSup>
                          <m:sSupPr>
                            <m:ctrlPr>
                              <a:rPr lang="es-MX" sz="2600" b="0" i="1" smtClean="0">
                                <a:latin typeface="Cambria Math" panose="02040503050406030204" pitchFamily="18" charset="0"/>
                              </a:rPr>
                            </m:ctrlPr>
                          </m:sSupPr>
                          <m:e>
                            <m:r>
                              <a:rPr lang="es-MX" sz="2600" b="0" i="1" smtClean="0">
                                <a:latin typeface="Cambria Math" panose="02040503050406030204" pitchFamily="18" charset="0"/>
                              </a:rPr>
                              <m:t>𝑟</m:t>
                            </m:r>
                          </m:e>
                          <m:sup>
                            <m:r>
                              <a:rPr lang="es-MX" sz="2600" b="0" i="1" smtClean="0">
                                <a:latin typeface="Cambria Math" panose="02040503050406030204" pitchFamily="18" charset="0"/>
                              </a:rPr>
                              <m:t>∗</m:t>
                            </m:r>
                          </m:sup>
                        </m:sSup>
                      </m:den>
                    </m:f>
                    <m:r>
                      <a:rPr lang="es-MX" sz="2600" i="1" smtClean="0">
                        <a:latin typeface="Cambria Math" panose="02040503050406030204" pitchFamily="18" charset="0"/>
                        <a:ea typeface="Cambria Math" panose="02040503050406030204" pitchFamily="18" charset="0"/>
                      </a:rPr>
                      <m:t>→≈</m:t>
                    </m:r>
                    <m:r>
                      <a:rPr lang="es-MX" sz="2600" b="0" i="1" smtClean="0">
                        <a:latin typeface="Cambria Math" panose="02040503050406030204" pitchFamily="18" charset="0"/>
                        <a:ea typeface="Cambria Math" panose="02040503050406030204" pitchFamily="18" charset="0"/>
                      </a:rPr>
                      <m:t>3 ∆  </m:t>
                    </m:r>
                    <m:r>
                      <a:rPr lang="es-MX" sz="2600" b="0" i="1" smtClean="0">
                        <a:latin typeface="Cambria Math" panose="02040503050406030204" pitchFamily="18" charset="0"/>
                        <a:ea typeface="Cambria Math" panose="02040503050406030204" pitchFamily="18" charset="0"/>
                      </a:rPr>
                      <m:t>𝑐𝑢𝑎𝑛𝑑𝑜</m:t>
                    </m:r>
                    <m:r>
                      <a:rPr lang="es-MX" sz="2600" b="0" i="1" smtClean="0">
                        <a:latin typeface="Cambria Math" panose="02040503050406030204" pitchFamily="18" charset="0"/>
                        <a:ea typeface="Cambria Math" panose="02040503050406030204" pitchFamily="18" charset="0"/>
                      </a:rPr>
                      <m:t> </m:t>
                    </m:r>
                    <m:sSup>
                      <m:sSupPr>
                        <m:ctrlPr>
                          <a:rPr lang="es-MX" sz="2600" b="0" i="1" smtClean="0">
                            <a:latin typeface="Cambria Math" panose="02040503050406030204" pitchFamily="18" charset="0"/>
                            <a:ea typeface="Cambria Math" panose="02040503050406030204" pitchFamily="18" charset="0"/>
                          </a:rPr>
                        </m:ctrlPr>
                      </m:sSupPr>
                      <m:e>
                        <m:r>
                          <a:rPr lang="es-MX" sz="2600" b="0" i="1" smtClean="0">
                            <a:latin typeface="Cambria Math" panose="02040503050406030204" pitchFamily="18" charset="0"/>
                            <a:ea typeface="Cambria Math" panose="02040503050406030204" pitchFamily="18" charset="0"/>
                          </a:rPr>
                          <m:t>𝑟</m:t>
                        </m:r>
                      </m:e>
                      <m:sup>
                        <m:r>
                          <a:rPr lang="es-MX" sz="2600" b="0" i="1" smtClean="0">
                            <a:latin typeface="Cambria Math" panose="02040503050406030204" pitchFamily="18" charset="0"/>
                            <a:ea typeface="Cambria Math" panose="02040503050406030204" pitchFamily="18" charset="0"/>
                          </a:rPr>
                          <m:t>∗</m:t>
                        </m:r>
                      </m:sup>
                    </m:sSup>
                    <m:r>
                      <a:rPr lang="es-MX" sz="2600" b="0" i="1" smtClean="0">
                        <a:latin typeface="Cambria Math" panose="02040503050406030204" pitchFamily="18" charset="0"/>
                        <a:ea typeface="Cambria Math" panose="02040503050406030204" pitchFamily="18" charset="0"/>
                      </a:rPr>
                      <m:t>≈0</m:t>
                    </m:r>
                  </m:oMath>
                </a14:m>
                <a:endParaRPr lang="es-MX" sz="2600"/>
              </a:p>
              <a:p>
                <a:pPr marL="0" indent="0">
                  <a:buNone/>
                </a:pPr>
                <a:endParaRPr lang="es-MX" sz="2600"/>
              </a:p>
              <a:p>
                <a:pPr marL="0" indent="0">
                  <a:buNone/>
                </a:pPr>
                <a14:m>
                  <m:oMathPara xmlns:m="http://schemas.openxmlformats.org/officeDocument/2006/math">
                    <m:oMathParaPr>
                      <m:jc m:val="centerGroup"/>
                    </m:oMathParaPr>
                    <m:oMath xmlns:m="http://schemas.openxmlformats.org/officeDocument/2006/math">
                      <m:r>
                        <a:rPr lang="es-MX" sz="2600" b="0" i="1" smtClean="0">
                          <a:latin typeface="Cambria Math" panose="02040503050406030204" pitchFamily="18" charset="0"/>
                        </a:rPr>
                        <m:t>𝑑</m:t>
                      </m:r>
                      <m:sSub>
                        <m:sSubPr>
                          <m:ctrlPr>
                            <a:rPr lang="es-MX" sz="2600" b="0" i="1" smtClean="0">
                              <a:latin typeface="Cambria Math" panose="02040503050406030204" pitchFamily="18" charset="0"/>
                            </a:rPr>
                          </m:ctrlPr>
                        </m:sSubPr>
                        <m:e>
                          <m:r>
                            <a:rPr lang="es-MX" sz="2600" b="0" i="1" smtClean="0">
                              <a:latin typeface="Cambria Math" panose="02040503050406030204" pitchFamily="18" charset="0"/>
                            </a:rPr>
                            <m:t>𝑇𝑇</m:t>
                          </m:r>
                        </m:e>
                        <m:sub>
                          <m:r>
                            <a:rPr lang="es-MX" sz="2600" b="0" i="1" smtClean="0">
                              <a:latin typeface="Cambria Math" panose="02040503050406030204" pitchFamily="18" charset="0"/>
                            </a:rPr>
                            <m:t>1</m:t>
                          </m:r>
                        </m:sub>
                      </m:sSub>
                      <m:r>
                        <a:rPr lang="es-MX" sz="2600" b="0" i="1" smtClean="0">
                          <a:latin typeface="Cambria Math" panose="02040503050406030204" pitchFamily="18" charset="0"/>
                        </a:rPr>
                        <m:t>=</m:t>
                      </m:r>
                      <m:sSub>
                        <m:sSubPr>
                          <m:ctrlPr>
                            <a:rPr lang="es-MX" sz="2600" i="1">
                              <a:latin typeface="Cambria Math" panose="02040503050406030204" pitchFamily="18" charset="0"/>
                            </a:rPr>
                          </m:ctrlPr>
                        </m:sSubPr>
                        <m:e>
                          <m:r>
                            <a:rPr lang="es-MX" sz="2600" i="1">
                              <a:latin typeface="Cambria Math" panose="02040503050406030204" pitchFamily="18" charset="0"/>
                            </a:rPr>
                            <m:t>𝑄</m:t>
                          </m:r>
                        </m:e>
                        <m:sub>
                          <m:r>
                            <a:rPr lang="es-MX" sz="2600" i="1">
                              <a:latin typeface="Cambria Math" panose="02040503050406030204" pitchFamily="18" charset="0"/>
                            </a:rPr>
                            <m:t>1</m:t>
                          </m:r>
                        </m:sub>
                      </m:sSub>
                      <m:r>
                        <a:rPr lang="es-MX" sz="2600" i="1">
                          <a:latin typeface="Cambria Math" panose="02040503050406030204" pitchFamily="18" charset="0"/>
                        </a:rPr>
                        <m:t> </m:t>
                      </m:r>
                      <m:r>
                        <a:rPr lang="es-MX" sz="2600" i="1">
                          <a:latin typeface="Cambria Math" panose="02040503050406030204" pitchFamily="18" charset="0"/>
                          <a:ea typeface="Cambria Math" panose="02040503050406030204" pitchFamily="18" charset="0"/>
                        </a:rPr>
                        <m:t>∆</m:t>
                      </m:r>
                      <m:d>
                        <m:dPr>
                          <m:ctrlPr>
                            <a:rPr lang="es-MX" sz="2600" i="1" smtClean="0">
                              <a:latin typeface="Cambria Math" panose="02040503050406030204" pitchFamily="18" charset="0"/>
                              <a:ea typeface="Cambria Math" panose="02040503050406030204" pitchFamily="18" charset="0"/>
                            </a:rPr>
                          </m:ctrlPr>
                        </m:dPr>
                        <m:e>
                          <m:r>
                            <a:rPr lang="es-MX" sz="2600" b="0" i="1" smtClean="0">
                              <a:latin typeface="Cambria Math" panose="02040503050406030204" pitchFamily="18" charset="0"/>
                              <a:ea typeface="Cambria Math" panose="02040503050406030204" pitchFamily="18" charset="0"/>
                            </a:rPr>
                            <m:t>1−</m:t>
                          </m:r>
                          <m:f>
                            <m:fPr>
                              <m:ctrlPr>
                                <a:rPr lang="es-MX" sz="2600" i="1" smtClean="0">
                                  <a:latin typeface="Cambria Math" panose="02040503050406030204" pitchFamily="18" charset="0"/>
                                  <a:ea typeface="Cambria Math" panose="02040503050406030204" pitchFamily="18" charset="0"/>
                                </a:rPr>
                              </m:ctrlPr>
                            </m:fPr>
                            <m:num>
                              <m:r>
                                <a:rPr lang="es-MX" sz="2600" b="0" i="1" smtClean="0">
                                  <a:latin typeface="Cambria Math" panose="02040503050406030204" pitchFamily="18" charset="0"/>
                                  <a:ea typeface="Cambria Math" panose="02040503050406030204" pitchFamily="18" charset="0"/>
                                </a:rPr>
                                <m:t>3</m:t>
                              </m:r>
                            </m:num>
                            <m:den>
                              <m:r>
                                <a:rPr lang="es-MX" sz="2600" b="0" i="1" smtClean="0">
                                  <a:latin typeface="Cambria Math" panose="02040503050406030204" pitchFamily="18" charset="0"/>
                                  <a:ea typeface="Cambria Math" panose="02040503050406030204" pitchFamily="18" charset="0"/>
                                </a:rPr>
                                <m:t>2</m:t>
                              </m:r>
                            </m:den>
                          </m:f>
                        </m:e>
                      </m:d>
                      <m:r>
                        <a:rPr lang="es-MX" sz="2600" b="0" i="1" smtClean="0">
                          <a:latin typeface="Cambria Math" panose="02040503050406030204" pitchFamily="18" charset="0"/>
                          <a:ea typeface="Cambria Math" panose="02040503050406030204" pitchFamily="18" charset="0"/>
                        </a:rPr>
                        <m:t>&lt;0 </m:t>
                      </m:r>
                    </m:oMath>
                  </m:oMathPara>
                </a14:m>
                <a:endParaRPr lang="es-MX" sz="2600"/>
              </a:p>
              <a:p>
                <a:endParaRPr lang="en-US"/>
              </a:p>
            </p:txBody>
          </p:sp>
        </mc:Choice>
        <mc:Fallback xmlns="">
          <p:sp>
            <p:nvSpPr>
              <p:cNvPr id="3" name="Content Placeholder 2">
                <a:extLst>
                  <a:ext uri="{FF2B5EF4-FFF2-40B4-BE49-F238E27FC236}">
                    <a16:creationId xmlns:a16="http://schemas.microsoft.com/office/drawing/2014/main" id="{3BB4771F-C696-4229-81BE-2E0CBC5D8D3E}"/>
                  </a:ext>
                </a:extLst>
              </p:cNvPr>
              <p:cNvSpPr>
                <a:spLocks noGrp="1" noRot="1" noChangeAspect="1" noMove="1" noResize="1" noEditPoints="1" noAdjustHandles="1" noChangeArrowheads="1" noChangeShapeType="1" noTextEdit="1"/>
              </p:cNvSpPr>
              <p:nvPr>
                <p:ph idx="1"/>
              </p:nvPr>
            </p:nvSpPr>
            <p:spPr>
              <a:xfrm>
                <a:off x="212035" y="661545"/>
                <a:ext cx="11767930" cy="5243166"/>
              </a:xfrm>
              <a:blipFill>
                <a:blip r:embed="rId2"/>
                <a:stretch>
                  <a:fillRect l="-829" t="-104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578003DC-35B4-4FA1-82E5-C5F8636A9ECA}"/>
              </a:ext>
            </a:extLst>
          </p:cNvPr>
          <p:cNvSpPr>
            <a:spLocks noGrp="1"/>
          </p:cNvSpPr>
          <p:nvPr>
            <p:ph type="sldNum" sz="quarter" idx="12"/>
          </p:nvPr>
        </p:nvSpPr>
        <p:spPr/>
        <p:txBody>
          <a:bodyPr/>
          <a:lstStyle/>
          <a:p>
            <a:fld id="{257AB861-08A6-4431-B58F-64BEFFDF70ED}" type="slidenum">
              <a:rPr lang="en-US" smtClean="0"/>
              <a:t>63</a:t>
            </a:fld>
            <a:endParaRPr lang="en-US"/>
          </a:p>
        </p:txBody>
      </p:sp>
      <p:sp>
        <p:nvSpPr>
          <p:cNvPr id="5" name="Left Brace 4">
            <a:extLst>
              <a:ext uri="{FF2B5EF4-FFF2-40B4-BE49-F238E27FC236}">
                <a16:creationId xmlns:a16="http://schemas.microsoft.com/office/drawing/2014/main" id="{CE6F8B79-E622-4CEB-B4AF-2E042DF3C1F0}"/>
              </a:ext>
            </a:extLst>
          </p:cNvPr>
          <p:cNvSpPr/>
          <p:nvPr/>
        </p:nvSpPr>
        <p:spPr>
          <a:xfrm rot="16200000">
            <a:off x="6060386" y="3235223"/>
            <a:ext cx="258416" cy="1376574"/>
          </a:xfrm>
          <a:prstGeom prst="leftBrace">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8A9A7100-4396-42EC-A1D5-6535E94D11C8}"/>
              </a:ext>
            </a:extLst>
          </p:cNvPr>
          <p:cNvSpPr/>
          <p:nvPr/>
        </p:nvSpPr>
        <p:spPr>
          <a:xfrm>
            <a:off x="4393095" y="4876799"/>
            <a:ext cx="3405810" cy="908839"/>
          </a:xfrm>
          <a:prstGeom prst="roundRect">
            <a:avLst/>
          </a:prstGeom>
          <a:no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A2FBAA4-FD49-4F55-9BA7-A316375F3C65}"/>
              </a:ext>
            </a:extLst>
          </p:cNvPr>
          <p:cNvSpPr/>
          <p:nvPr/>
        </p:nvSpPr>
        <p:spPr>
          <a:xfrm>
            <a:off x="119270" y="5785638"/>
            <a:ext cx="11860695" cy="1072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s-ES" sz="2400"/>
              <a:t>Si los agentes anticipan correctamente que los términos de intercambio aumentarán en el período 2, entonces el BT y la CC en el período 1 se deteriorará, ya que tomarán préstamos contra su mayor ingreso futuro esperado.</a:t>
            </a:r>
            <a:endParaRPr lang="en-US" sz="2400"/>
          </a:p>
        </p:txBody>
      </p:sp>
    </p:spTree>
    <p:extLst>
      <p:ext uri="{BB962C8B-B14F-4D97-AF65-F5344CB8AC3E}">
        <p14:creationId xmlns:p14="http://schemas.microsoft.com/office/powerpoint/2010/main" val="8488155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4AF00-C422-428B-8405-3FD520519431}"/>
              </a:ext>
            </a:extLst>
          </p:cNvPr>
          <p:cNvSpPr>
            <a:spLocks noGrp="1"/>
          </p:cNvSpPr>
          <p:nvPr>
            <p:ph type="title"/>
          </p:nvPr>
        </p:nvSpPr>
        <p:spPr/>
        <p:txBody>
          <a:bodyPr>
            <a:normAutofit/>
          </a:bodyPr>
          <a:lstStyle/>
          <a:p>
            <a:r>
              <a:rPr lang="es-MX"/>
              <a:t>Una forma alternativa de ver esto:</a:t>
            </a: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9E0DF0-5076-488B-8969-31E2A582CC77}"/>
                  </a:ext>
                </a:extLst>
              </p:cNvPr>
              <p:cNvSpPr>
                <a:spLocks noGrp="1"/>
              </p:cNvSpPr>
              <p:nvPr>
                <p:ph sz="half" idx="1"/>
              </p:nvPr>
            </p:nvSpPr>
            <p:spPr>
              <a:xfrm>
                <a:off x="347869" y="1690688"/>
                <a:ext cx="7311887" cy="4351338"/>
              </a:xfrm>
            </p:spPr>
            <p:txBody>
              <a:bodyPr>
                <a:normAutofit/>
              </a:bodyPr>
              <a:lstStyle/>
              <a:p>
                <a:pPr marL="0" indent="0">
                  <a:buNone/>
                </a:pPr>
                <a:r>
                  <a:rPr lang="es-MX" sz="2400"/>
                  <a:t>Dado:    </a:t>
                </a:r>
                <a14:m>
                  <m:oMath xmlns:m="http://schemas.openxmlformats.org/officeDocument/2006/math">
                    <m:sSub>
                      <m:sSubPr>
                        <m:ctrlPr>
                          <a:rPr lang="en-US" sz="2400" i="1">
                            <a:latin typeface="Cambria Math" panose="02040503050406030204" pitchFamily="18" charset="0"/>
                          </a:rPr>
                        </m:ctrlPr>
                      </m:sSubPr>
                      <m:e>
                        <m:r>
                          <a:rPr lang="es-MX" sz="2400" i="1">
                            <a:latin typeface="Cambria Math" panose="02040503050406030204" pitchFamily="18" charset="0"/>
                          </a:rPr>
                          <m:t>𝑇𝐵</m:t>
                        </m:r>
                      </m:e>
                      <m:sub>
                        <m:r>
                          <a:rPr lang="es-MX" sz="2400" i="1">
                            <a:latin typeface="Cambria Math" panose="02040503050406030204" pitchFamily="18" charset="0"/>
                          </a:rPr>
                          <m:t>1</m:t>
                        </m:r>
                      </m:sub>
                    </m:sSub>
                    <m:r>
                      <a:rPr lang="es-MX" sz="2400" i="1">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1 </m:t>
                        </m:r>
                      </m:sub>
                    </m:sSub>
                    <m:sSub>
                      <m:sSubPr>
                        <m:ctrlPr>
                          <a:rPr lang="es-MX" sz="2400" i="1">
                            <a:latin typeface="Cambria Math" panose="02040503050406030204" pitchFamily="18" charset="0"/>
                          </a:rPr>
                        </m:ctrlPr>
                      </m:sSubPr>
                      <m:e>
                        <m:r>
                          <a:rPr lang="es-MX" sz="2400" i="1">
                            <a:latin typeface="Cambria Math" panose="02040503050406030204" pitchFamily="18" charset="0"/>
                          </a:rPr>
                          <m:t>𝑇𝑇</m:t>
                        </m:r>
                      </m:e>
                      <m:sub>
                        <m:r>
                          <a:rPr lang="es-MX" sz="2400" i="1">
                            <a:latin typeface="Cambria Math" panose="02040503050406030204" pitchFamily="18" charset="0"/>
                          </a:rPr>
                          <m:t>1</m:t>
                        </m:r>
                      </m:sub>
                    </m:sSub>
                    <m:r>
                      <a:rPr lang="es-MX" sz="2400" i="1">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1</m:t>
                        </m:r>
                      </m:sub>
                    </m:sSub>
                    <m:r>
                      <a:rPr lang="es-MX" sz="2400" i="1">
                        <a:latin typeface="Cambria Math" panose="02040503050406030204" pitchFamily="18" charset="0"/>
                      </a:rPr>
                      <m:t>      (20)</m:t>
                    </m:r>
                  </m:oMath>
                </a14:m>
                <a:endParaRPr lang="en-US" sz="2400"/>
              </a:p>
              <a:p>
                <a:pPr marL="0" indent="0">
                  <a:buNone/>
                </a:pPr>
                <a:endParaRPr lang="en-US" sz="2400"/>
              </a:p>
              <a:p>
                <a:pPr marL="0" indent="0">
                  <a:buNone/>
                </a:pPr>
                <a14:m>
                  <m:oMathPara xmlns:m="http://schemas.openxmlformats.org/officeDocument/2006/math">
                    <m:oMathParaPr>
                      <m:jc m:val="left"/>
                    </m:oMathParaPr>
                    <m:oMath xmlns:m="http://schemas.openxmlformats.org/officeDocument/2006/math">
                      <m:sSub>
                        <m:sSubPr>
                          <m:ctrlPr>
                            <a:rPr lang="en-US" sz="2400" i="1" smtClean="0">
                              <a:latin typeface="Cambria Math" panose="02040503050406030204" pitchFamily="18" charset="0"/>
                            </a:rPr>
                          </m:ctrlPr>
                        </m:sSubPr>
                        <m:e>
                          <m:r>
                            <a:rPr lang="es-MX" sz="2400" b="0" i="1" smtClean="0">
                              <a:latin typeface="Cambria Math" panose="02040503050406030204" pitchFamily="18" charset="0"/>
                            </a:rPr>
                            <m:t>𝑇𝐵</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1 </m:t>
                          </m:r>
                        </m:sub>
                      </m:sSub>
                      <m:sSub>
                        <m:sSubPr>
                          <m:ctrlPr>
                            <a:rPr lang="es-MX" sz="2400" i="1">
                              <a:latin typeface="Cambria Math" panose="02040503050406030204" pitchFamily="18" charset="0"/>
                            </a:rPr>
                          </m:ctrlPr>
                        </m:sSubPr>
                        <m:e>
                          <m:r>
                            <a:rPr lang="es-MX" sz="2400" i="1">
                              <a:latin typeface="Cambria Math" panose="02040503050406030204" pitchFamily="18" charset="0"/>
                            </a:rPr>
                            <m:t>𝑇𝑇</m:t>
                          </m:r>
                        </m:e>
                        <m:sub>
                          <m:r>
                            <a:rPr lang="es-MX" sz="2400" i="1">
                              <a:latin typeface="Cambria Math" panose="02040503050406030204" pitchFamily="18" charset="0"/>
                            </a:rPr>
                            <m:t>1</m:t>
                          </m:r>
                        </m:sub>
                      </m:sSub>
                      <m:r>
                        <a:rPr lang="es-MX" sz="2400" b="0" i="1" smtClean="0">
                          <a:latin typeface="Cambria Math" panose="02040503050406030204" pitchFamily="18" charset="0"/>
                        </a:rPr>
                        <m:t>−</m:t>
                      </m:r>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𝐶</m:t>
                          </m:r>
                        </m:e>
                        <m:sub>
                          <m:r>
                            <a:rPr lang="es-MX" sz="2400" i="1">
                              <a:latin typeface="Cambria Math" panose="02040503050406030204" pitchFamily="18" charset="0"/>
                              <a:ea typeface="Cambria Math" panose="02040503050406030204" pitchFamily="18" charset="0"/>
                            </a:rPr>
                            <m:t>1</m:t>
                          </m:r>
                        </m:sub>
                      </m:sSub>
                      <m:r>
                        <a:rPr lang="es-MX" sz="2400" i="1">
                          <a:latin typeface="Cambria Math" panose="02040503050406030204" pitchFamily="18" charset="0"/>
                          <a:ea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1 </m:t>
                          </m:r>
                        </m:sub>
                      </m:sSub>
                      <m:sSub>
                        <m:sSubPr>
                          <m:ctrlPr>
                            <a:rPr lang="es-MX" sz="2400" i="1">
                              <a:latin typeface="Cambria Math" panose="02040503050406030204" pitchFamily="18" charset="0"/>
                            </a:rPr>
                          </m:ctrlPr>
                        </m:sSubPr>
                        <m:e>
                          <m:r>
                            <a:rPr lang="es-MX" sz="2400" i="1">
                              <a:latin typeface="Cambria Math" panose="02040503050406030204" pitchFamily="18" charset="0"/>
                            </a:rPr>
                            <m:t>𝑇𝑇</m:t>
                          </m:r>
                        </m:e>
                        <m:sub>
                          <m:r>
                            <a:rPr lang="es-MX" sz="2400" i="1">
                              <a:latin typeface="Cambria Math" panose="02040503050406030204" pitchFamily="18" charset="0"/>
                            </a:rPr>
                            <m:t>1</m:t>
                          </m:r>
                        </m:sub>
                      </m:sSub>
                      <m:r>
                        <a:rPr lang="es-MX" sz="2400" b="0" i="1" smtClean="0">
                          <a:latin typeface="Cambria Math" panose="02040503050406030204" pitchFamily="18" charset="0"/>
                        </a:rPr>
                        <m:t>−</m:t>
                      </m:r>
                      <m:f>
                        <m:fPr>
                          <m:ctrlPr>
                            <a:rPr lang="es-MX" sz="2400" i="1">
                              <a:latin typeface="Cambria Math" panose="02040503050406030204" pitchFamily="18" charset="0"/>
                              <a:ea typeface="Cambria Math" panose="02040503050406030204" pitchFamily="18" charset="0"/>
                            </a:rPr>
                          </m:ctrlPr>
                        </m:fPr>
                        <m:num>
                          <m:r>
                            <a:rPr lang="es-MX" sz="2400" i="1">
                              <a:latin typeface="Cambria Math" panose="02040503050406030204" pitchFamily="18" charset="0"/>
                              <a:ea typeface="Cambria Math" panose="02040503050406030204" pitchFamily="18" charset="0"/>
                            </a:rPr>
                            <m:t>1</m:t>
                          </m:r>
                        </m:num>
                        <m:den>
                          <m:r>
                            <a:rPr lang="es-MX" sz="2400" i="1">
                              <a:latin typeface="Cambria Math" panose="02040503050406030204" pitchFamily="18" charset="0"/>
                              <a:ea typeface="Cambria Math" panose="02040503050406030204" pitchFamily="18" charset="0"/>
                            </a:rPr>
                            <m:t>2</m:t>
                          </m:r>
                        </m:den>
                      </m:f>
                      <m:r>
                        <a:rPr lang="es-MX" sz="2400" i="1">
                          <a:latin typeface="Cambria Math" panose="02040503050406030204" pitchFamily="18" charset="0"/>
                          <a:ea typeface="Cambria Math" panose="02040503050406030204" pitchFamily="18" charset="0"/>
                        </a:rPr>
                        <m:t> </m:t>
                      </m:r>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𝑄</m:t>
                          </m:r>
                        </m:e>
                        <m:sub>
                          <m:r>
                            <a:rPr lang="es-MX" sz="2400" i="1">
                              <a:latin typeface="Cambria Math" panose="02040503050406030204" pitchFamily="18" charset="0"/>
                              <a:ea typeface="Cambria Math" panose="02040503050406030204" pitchFamily="18" charset="0"/>
                            </a:rPr>
                            <m:t>1</m:t>
                          </m:r>
                        </m:sub>
                      </m:sSub>
                      <m:d>
                        <m:dPr>
                          <m:ctrlPr>
                            <a:rPr lang="es-MX" sz="2400" i="1">
                              <a:latin typeface="Cambria Math" panose="02040503050406030204" pitchFamily="18" charset="0"/>
                              <a:ea typeface="Cambria Math" panose="02040503050406030204" pitchFamily="18" charset="0"/>
                            </a:rPr>
                          </m:ctrlPr>
                        </m:dPr>
                        <m:e>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𝑇𝑇</m:t>
                              </m:r>
                            </m:e>
                            <m:sub>
                              <m:r>
                                <a:rPr lang="es-MX" sz="2400" i="1">
                                  <a:latin typeface="Cambria Math" panose="02040503050406030204" pitchFamily="18" charset="0"/>
                                  <a:ea typeface="Cambria Math" panose="02040503050406030204" pitchFamily="18" charset="0"/>
                                </a:rPr>
                                <m:t>1</m:t>
                              </m:r>
                            </m:sub>
                          </m:sSub>
                          <m:r>
                            <a:rPr lang="es-MX" sz="2400" i="1">
                              <a:latin typeface="Cambria Math" panose="02040503050406030204" pitchFamily="18" charset="0"/>
                            </a:rPr>
                            <m:t>+</m:t>
                          </m:r>
                          <m:f>
                            <m:fPr>
                              <m:ctrlPr>
                                <a:rPr lang="es-MX" sz="2400" i="1">
                                  <a:latin typeface="Cambria Math" panose="02040503050406030204" pitchFamily="18" charset="0"/>
                                </a:rPr>
                              </m:ctrlPr>
                            </m:fPr>
                            <m:num>
                              <m:sSubSup>
                                <m:sSubSupPr>
                                  <m:ctrlPr>
                                    <a:rPr lang="es-MX" sz="2400" i="1" smtClean="0">
                                      <a:solidFill>
                                        <a:schemeClr val="tx1"/>
                                      </a:solidFill>
                                      <a:latin typeface="Cambria Math" panose="02040503050406030204" pitchFamily="18" charset="0"/>
                                    </a:rPr>
                                  </m:ctrlPr>
                                </m:sSubSupPr>
                                <m:e>
                                  <m:r>
                                    <a:rPr lang="es-MX" sz="2400" i="1">
                                      <a:solidFill>
                                        <a:schemeClr val="tx1"/>
                                      </a:solidFill>
                                      <a:latin typeface="Cambria Math" panose="02040503050406030204" pitchFamily="18" charset="0"/>
                                    </a:rPr>
                                    <m:t>𝑇𝑇</m:t>
                                  </m:r>
                                </m:e>
                                <m:sub>
                                  <m:r>
                                    <a:rPr lang="es-MX" sz="2400" i="1">
                                      <a:solidFill>
                                        <a:schemeClr val="tx1"/>
                                      </a:solidFill>
                                      <a:latin typeface="Cambria Math" panose="02040503050406030204" pitchFamily="18" charset="0"/>
                                    </a:rPr>
                                    <m:t>2</m:t>
                                  </m:r>
                                </m:sub>
                                <m:sup>
                                  <m:r>
                                    <a:rPr lang="es-MX" sz="2400" i="1">
                                      <a:solidFill>
                                        <a:schemeClr val="tx1"/>
                                      </a:solidFill>
                                      <a:latin typeface="Cambria Math" panose="02040503050406030204" pitchFamily="18" charset="0"/>
                                    </a:rPr>
                                    <m:t>𝑒</m:t>
                                  </m:r>
                                </m:sup>
                              </m:sSubSup>
                            </m:num>
                            <m:den>
                              <m:r>
                                <a:rPr lang="es-MX" sz="2400" i="1">
                                  <a:latin typeface="Cambria Math" panose="02040503050406030204" pitchFamily="18" charset="0"/>
                                </a:rPr>
                                <m:t>1+</m:t>
                              </m:r>
                              <m:sSup>
                                <m:sSupPr>
                                  <m:ctrlPr>
                                    <a:rPr lang="es-MX" sz="2400" i="1">
                                      <a:latin typeface="Cambria Math" panose="02040503050406030204" pitchFamily="18" charset="0"/>
                                    </a:rPr>
                                  </m:ctrlPr>
                                </m:sSupPr>
                                <m:e>
                                  <m:r>
                                    <a:rPr lang="es-MX" sz="2400" i="1">
                                      <a:latin typeface="Cambria Math" panose="02040503050406030204" pitchFamily="18" charset="0"/>
                                    </a:rPr>
                                    <m:t>𝑟</m:t>
                                  </m:r>
                                </m:e>
                                <m:sup>
                                  <m:r>
                                    <a:rPr lang="es-MX" sz="2400" i="1">
                                      <a:latin typeface="Cambria Math" panose="02040503050406030204" pitchFamily="18" charset="0"/>
                                    </a:rPr>
                                    <m:t>∗</m:t>
                                  </m:r>
                                </m:sup>
                              </m:sSup>
                            </m:den>
                          </m:f>
                        </m:e>
                      </m:d>
                    </m:oMath>
                  </m:oMathPara>
                </a14:m>
                <a:endParaRPr lang="en-US" sz="2400"/>
              </a:p>
              <a:p>
                <a:endParaRPr lang="en-US" sz="2400"/>
              </a:p>
              <a:p>
                <a:pPr marL="0" indent="0">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s-MX" sz="2400" i="1">
                              <a:latin typeface="Cambria Math" panose="02040503050406030204" pitchFamily="18" charset="0"/>
                            </a:rPr>
                            <m:t>𝑇𝐵</m:t>
                          </m:r>
                        </m:e>
                        <m:sub>
                          <m:r>
                            <a:rPr lang="es-MX" sz="2400" i="1">
                              <a:latin typeface="Cambria Math" panose="02040503050406030204" pitchFamily="18" charset="0"/>
                            </a:rPr>
                            <m:t>1</m:t>
                          </m:r>
                        </m:sub>
                      </m:sSub>
                      <m:r>
                        <a:rPr lang="es-MX" sz="2400" i="1">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1 </m:t>
                          </m:r>
                        </m:sub>
                      </m:sSub>
                      <m:sSub>
                        <m:sSubPr>
                          <m:ctrlPr>
                            <a:rPr lang="es-MX" sz="2400" i="1">
                              <a:latin typeface="Cambria Math" panose="02040503050406030204" pitchFamily="18" charset="0"/>
                            </a:rPr>
                          </m:ctrlPr>
                        </m:sSubPr>
                        <m:e>
                          <m:r>
                            <a:rPr lang="es-MX" sz="2400" i="1">
                              <a:latin typeface="Cambria Math" panose="02040503050406030204" pitchFamily="18" charset="0"/>
                            </a:rPr>
                            <m:t>𝑇𝑇</m:t>
                          </m:r>
                        </m:e>
                        <m:sub>
                          <m:r>
                            <a:rPr lang="es-MX" sz="2400" i="1">
                              <a:latin typeface="Cambria Math" panose="02040503050406030204" pitchFamily="18" charset="0"/>
                            </a:rPr>
                            <m:t>1</m:t>
                          </m:r>
                        </m:sub>
                      </m:sSub>
                      <m:r>
                        <a:rPr lang="es-MX" sz="2400" i="1">
                          <a:latin typeface="Cambria Math" panose="02040503050406030204" pitchFamily="18" charset="0"/>
                        </a:rPr>
                        <m:t>−</m:t>
                      </m:r>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𝐶</m:t>
                          </m:r>
                        </m:e>
                        <m:sub>
                          <m:r>
                            <a:rPr lang="es-MX" sz="2400" i="1">
                              <a:latin typeface="Cambria Math" panose="02040503050406030204" pitchFamily="18" charset="0"/>
                              <a:ea typeface="Cambria Math" panose="02040503050406030204" pitchFamily="18" charset="0"/>
                            </a:rPr>
                            <m:t>1</m:t>
                          </m:r>
                        </m:sub>
                      </m:sSub>
                      <m:r>
                        <a:rPr lang="es-MX" sz="2400" i="1">
                          <a:latin typeface="Cambria Math" panose="02040503050406030204" pitchFamily="18" charset="0"/>
                          <a:ea typeface="Cambria Math" panose="02040503050406030204" pitchFamily="18" charset="0"/>
                        </a:rPr>
                        <m:t>= </m:t>
                      </m:r>
                      <m:f>
                        <m:fPr>
                          <m:ctrlPr>
                            <a:rPr lang="es-MX" sz="2400" i="1">
                              <a:latin typeface="Cambria Math" panose="02040503050406030204" pitchFamily="18" charset="0"/>
                              <a:ea typeface="Cambria Math" panose="02040503050406030204" pitchFamily="18" charset="0"/>
                            </a:rPr>
                          </m:ctrlPr>
                        </m:fPr>
                        <m:num>
                          <m:r>
                            <a:rPr lang="es-MX" sz="2400" i="1">
                              <a:latin typeface="Cambria Math" panose="02040503050406030204" pitchFamily="18" charset="0"/>
                              <a:ea typeface="Cambria Math" panose="02040503050406030204" pitchFamily="18" charset="0"/>
                            </a:rPr>
                            <m:t>1</m:t>
                          </m:r>
                        </m:num>
                        <m:den>
                          <m:r>
                            <a:rPr lang="es-MX" sz="2400" i="1">
                              <a:latin typeface="Cambria Math" panose="02040503050406030204" pitchFamily="18" charset="0"/>
                              <a:ea typeface="Cambria Math" panose="02040503050406030204" pitchFamily="18" charset="0"/>
                            </a:rPr>
                            <m:t>2</m:t>
                          </m:r>
                        </m:den>
                      </m:f>
                      <m:r>
                        <a:rPr lang="es-MX" sz="2400" i="1">
                          <a:latin typeface="Cambria Math" panose="02040503050406030204" pitchFamily="18" charset="0"/>
                          <a:ea typeface="Cambria Math" panose="02040503050406030204" pitchFamily="18" charset="0"/>
                        </a:rPr>
                        <m:t> </m:t>
                      </m:r>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𝑄</m:t>
                          </m:r>
                        </m:e>
                        <m:sub>
                          <m:r>
                            <a:rPr lang="es-MX" sz="2400" i="1">
                              <a:latin typeface="Cambria Math" panose="02040503050406030204" pitchFamily="18" charset="0"/>
                              <a:ea typeface="Cambria Math" panose="02040503050406030204" pitchFamily="18" charset="0"/>
                            </a:rPr>
                            <m:t>1</m:t>
                          </m:r>
                        </m:sub>
                      </m:sSub>
                      <m:sSub>
                        <m:sSubPr>
                          <m:ctrlPr>
                            <a:rPr lang="es-MX" sz="2400" i="1">
                              <a:latin typeface="Cambria Math" panose="02040503050406030204" pitchFamily="18" charset="0"/>
                            </a:rPr>
                          </m:ctrlPr>
                        </m:sSubPr>
                        <m:e>
                          <m:r>
                            <a:rPr lang="es-MX" sz="2400" i="1">
                              <a:latin typeface="Cambria Math" panose="02040503050406030204" pitchFamily="18" charset="0"/>
                            </a:rPr>
                            <m:t>𝑇𝑇</m:t>
                          </m:r>
                        </m:e>
                        <m:sub>
                          <m:r>
                            <a:rPr lang="es-MX" sz="2400" i="1">
                              <a:latin typeface="Cambria Math" panose="02040503050406030204" pitchFamily="18" charset="0"/>
                            </a:rPr>
                            <m:t>1</m:t>
                          </m:r>
                        </m:sub>
                      </m:sSub>
                      <m:r>
                        <a:rPr lang="es-MX" sz="2400" b="0" i="1" smtClean="0">
                          <a:latin typeface="Cambria Math" panose="02040503050406030204" pitchFamily="18" charset="0"/>
                        </a:rPr>
                        <m:t>−</m:t>
                      </m:r>
                      <m:f>
                        <m:fPr>
                          <m:ctrlPr>
                            <a:rPr lang="es-MX" sz="2400" i="1">
                              <a:latin typeface="Cambria Math" panose="02040503050406030204" pitchFamily="18" charset="0"/>
                              <a:ea typeface="Cambria Math" panose="02040503050406030204" pitchFamily="18" charset="0"/>
                            </a:rPr>
                          </m:ctrlPr>
                        </m:fPr>
                        <m:num>
                          <m:r>
                            <a:rPr lang="es-MX" sz="2400" i="1">
                              <a:latin typeface="Cambria Math" panose="02040503050406030204" pitchFamily="18" charset="0"/>
                              <a:ea typeface="Cambria Math" panose="02040503050406030204" pitchFamily="18" charset="0"/>
                            </a:rPr>
                            <m:t>1</m:t>
                          </m:r>
                        </m:num>
                        <m:den>
                          <m:r>
                            <a:rPr lang="es-MX" sz="2400" i="1">
                              <a:latin typeface="Cambria Math" panose="02040503050406030204" pitchFamily="18" charset="0"/>
                              <a:ea typeface="Cambria Math" panose="02040503050406030204" pitchFamily="18" charset="0"/>
                            </a:rPr>
                            <m:t>2</m:t>
                          </m:r>
                        </m:den>
                      </m:f>
                      <m:r>
                        <a:rPr lang="es-MX" sz="2400" i="1">
                          <a:latin typeface="Cambria Math" panose="02040503050406030204" pitchFamily="18" charset="0"/>
                          <a:ea typeface="Cambria Math" panose="02040503050406030204" pitchFamily="18" charset="0"/>
                        </a:rPr>
                        <m:t> </m:t>
                      </m:r>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𝑄</m:t>
                          </m:r>
                        </m:e>
                        <m:sub>
                          <m:r>
                            <a:rPr lang="es-MX" sz="2400" i="1">
                              <a:latin typeface="Cambria Math" panose="02040503050406030204" pitchFamily="18" charset="0"/>
                              <a:ea typeface="Cambria Math" panose="02040503050406030204" pitchFamily="18" charset="0"/>
                            </a:rPr>
                            <m:t>1</m:t>
                          </m:r>
                        </m:sub>
                      </m:sSub>
                      <m:f>
                        <m:fPr>
                          <m:ctrlPr>
                            <a:rPr lang="es-MX" sz="2400" i="1">
                              <a:latin typeface="Cambria Math" panose="02040503050406030204" pitchFamily="18" charset="0"/>
                            </a:rPr>
                          </m:ctrlPr>
                        </m:fPr>
                        <m:num>
                          <m:sSubSup>
                            <m:sSubSupPr>
                              <m:ctrlPr>
                                <a:rPr lang="es-MX" sz="2400" i="1">
                                  <a:latin typeface="Cambria Math" panose="02040503050406030204" pitchFamily="18" charset="0"/>
                                </a:rPr>
                              </m:ctrlPr>
                            </m:sSubSupPr>
                            <m:e>
                              <m:r>
                                <a:rPr lang="es-MX" sz="2400" i="1">
                                  <a:latin typeface="Cambria Math" panose="02040503050406030204" pitchFamily="18" charset="0"/>
                                </a:rPr>
                                <m:t>𝑇𝑇</m:t>
                              </m:r>
                            </m:e>
                            <m:sub>
                              <m:r>
                                <a:rPr lang="es-MX" sz="2400" i="1">
                                  <a:latin typeface="Cambria Math" panose="02040503050406030204" pitchFamily="18" charset="0"/>
                                </a:rPr>
                                <m:t>2</m:t>
                              </m:r>
                            </m:sub>
                            <m:sup>
                              <m:r>
                                <a:rPr lang="es-MX" sz="2400" i="1">
                                  <a:latin typeface="Cambria Math" panose="02040503050406030204" pitchFamily="18" charset="0"/>
                                </a:rPr>
                                <m:t>𝑒</m:t>
                              </m:r>
                            </m:sup>
                          </m:sSubSup>
                        </m:num>
                        <m:den>
                          <m:r>
                            <a:rPr lang="es-MX" sz="2400" i="1">
                              <a:latin typeface="Cambria Math" panose="02040503050406030204" pitchFamily="18" charset="0"/>
                            </a:rPr>
                            <m:t>1+</m:t>
                          </m:r>
                          <m:sSup>
                            <m:sSupPr>
                              <m:ctrlPr>
                                <a:rPr lang="es-MX" sz="2400" i="1">
                                  <a:latin typeface="Cambria Math" panose="02040503050406030204" pitchFamily="18" charset="0"/>
                                </a:rPr>
                              </m:ctrlPr>
                            </m:sSupPr>
                            <m:e>
                              <m:r>
                                <a:rPr lang="es-MX" sz="2400" i="1">
                                  <a:latin typeface="Cambria Math" panose="02040503050406030204" pitchFamily="18" charset="0"/>
                                </a:rPr>
                                <m:t>𝑟</m:t>
                              </m:r>
                            </m:e>
                            <m:sup>
                              <m:r>
                                <a:rPr lang="es-MX" sz="2400" i="1">
                                  <a:latin typeface="Cambria Math" panose="02040503050406030204" pitchFamily="18" charset="0"/>
                                </a:rPr>
                                <m:t>∗</m:t>
                              </m:r>
                            </m:sup>
                          </m:sSup>
                        </m:den>
                      </m:f>
                    </m:oMath>
                  </m:oMathPara>
                </a14:m>
                <a:endParaRPr lang="en-US" sz="2400"/>
              </a:p>
              <a:p>
                <a:endParaRPr lang="en-US" sz="2400"/>
              </a:p>
              <a:p>
                <a:pPr marL="0" indent="0">
                  <a:buNone/>
                </a:pPr>
                <a14:m>
                  <m:oMathPara xmlns:m="http://schemas.openxmlformats.org/officeDocument/2006/math">
                    <m:oMathParaPr>
                      <m:jc m:val="left"/>
                    </m:oMathParaPr>
                    <m:oMath xmlns:m="http://schemas.openxmlformats.org/officeDocument/2006/math">
                      <m:sSub>
                        <m:sSubPr>
                          <m:ctrlPr>
                            <a:rPr lang="en-US" sz="2400" i="1">
                              <a:latin typeface="Cambria Math" panose="02040503050406030204" pitchFamily="18" charset="0"/>
                            </a:rPr>
                          </m:ctrlPr>
                        </m:sSubPr>
                        <m:e>
                          <m:r>
                            <a:rPr lang="es-MX" sz="2400" i="1">
                              <a:latin typeface="Cambria Math" panose="02040503050406030204" pitchFamily="18" charset="0"/>
                            </a:rPr>
                            <m:t>𝑇𝐵</m:t>
                          </m:r>
                        </m:e>
                        <m:sub>
                          <m:r>
                            <a:rPr lang="es-MX" sz="2400" i="1">
                              <a:latin typeface="Cambria Math" panose="02040503050406030204" pitchFamily="18" charset="0"/>
                            </a:rPr>
                            <m:t>1</m:t>
                          </m:r>
                        </m:sub>
                      </m:sSub>
                      <m:r>
                        <a:rPr lang="es-MX" sz="2400" i="1">
                          <a:latin typeface="Cambria Math" panose="02040503050406030204" pitchFamily="18" charset="0"/>
                          <a:ea typeface="Cambria Math" panose="02040503050406030204" pitchFamily="18" charset="0"/>
                        </a:rPr>
                        <m:t>= </m:t>
                      </m:r>
                      <m:f>
                        <m:fPr>
                          <m:ctrlPr>
                            <a:rPr lang="es-MX" sz="2400" i="1">
                              <a:latin typeface="Cambria Math" panose="02040503050406030204" pitchFamily="18" charset="0"/>
                              <a:ea typeface="Cambria Math" panose="02040503050406030204" pitchFamily="18" charset="0"/>
                            </a:rPr>
                          </m:ctrlPr>
                        </m:fPr>
                        <m:num>
                          <m:r>
                            <a:rPr lang="es-MX" sz="2400" i="1">
                              <a:latin typeface="Cambria Math" panose="02040503050406030204" pitchFamily="18" charset="0"/>
                              <a:ea typeface="Cambria Math" panose="02040503050406030204" pitchFamily="18" charset="0"/>
                            </a:rPr>
                            <m:t>1</m:t>
                          </m:r>
                        </m:num>
                        <m:den>
                          <m:r>
                            <a:rPr lang="es-MX" sz="2400" i="1">
                              <a:latin typeface="Cambria Math" panose="02040503050406030204" pitchFamily="18" charset="0"/>
                              <a:ea typeface="Cambria Math" panose="02040503050406030204" pitchFamily="18" charset="0"/>
                            </a:rPr>
                            <m:t>2</m:t>
                          </m:r>
                        </m:den>
                      </m:f>
                      <m:r>
                        <a:rPr lang="es-MX" sz="2400" i="1">
                          <a:latin typeface="Cambria Math" panose="02040503050406030204" pitchFamily="18" charset="0"/>
                          <a:ea typeface="Cambria Math" panose="02040503050406030204" pitchFamily="18" charset="0"/>
                        </a:rPr>
                        <m:t> </m:t>
                      </m:r>
                      <m:sSub>
                        <m:sSubPr>
                          <m:ctrlPr>
                            <a:rPr lang="es-MX" sz="2400" i="1">
                              <a:latin typeface="Cambria Math" panose="02040503050406030204" pitchFamily="18" charset="0"/>
                              <a:ea typeface="Cambria Math" panose="02040503050406030204" pitchFamily="18" charset="0"/>
                            </a:rPr>
                          </m:ctrlPr>
                        </m:sSubPr>
                        <m:e>
                          <m:r>
                            <a:rPr lang="es-MX" sz="2400" i="1">
                              <a:latin typeface="Cambria Math" panose="02040503050406030204" pitchFamily="18" charset="0"/>
                              <a:ea typeface="Cambria Math" panose="02040503050406030204" pitchFamily="18" charset="0"/>
                            </a:rPr>
                            <m:t>𝑄</m:t>
                          </m:r>
                        </m:e>
                        <m:sub>
                          <m:r>
                            <a:rPr lang="es-MX" sz="2400" i="1">
                              <a:latin typeface="Cambria Math" panose="02040503050406030204" pitchFamily="18" charset="0"/>
                              <a:ea typeface="Cambria Math" panose="02040503050406030204" pitchFamily="18" charset="0"/>
                            </a:rPr>
                            <m:t>1</m:t>
                          </m:r>
                        </m:sub>
                      </m:sSub>
                      <m:d>
                        <m:dPr>
                          <m:ctrlPr>
                            <a:rPr lang="es-MX" sz="2400" i="1" smtClean="0">
                              <a:latin typeface="Cambria Math" panose="02040503050406030204" pitchFamily="18" charset="0"/>
                              <a:ea typeface="Cambria Math" panose="02040503050406030204" pitchFamily="18" charset="0"/>
                            </a:rPr>
                          </m:ctrlPr>
                        </m:dPr>
                        <m:e>
                          <m:sSub>
                            <m:sSubPr>
                              <m:ctrlPr>
                                <a:rPr lang="es-MX" sz="2400" i="1">
                                  <a:latin typeface="Cambria Math" panose="02040503050406030204" pitchFamily="18" charset="0"/>
                                </a:rPr>
                              </m:ctrlPr>
                            </m:sSubPr>
                            <m:e>
                              <m:r>
                                <a:rPr lang="es-MX" sz="2400" i="1">
                                  <a:latin typeface="Cambria Math" panose="02040503050406030204" pitchFamily="18" charset="0"/>
                                </a:rPr>
                                <m:t>𝑇𝑇</m:t>
                              </m:r>
                            </m:e>
                            <m:sub>
                              <m:r>
                                <a:rPr lang="es-MX" sz="2400" i="1">
                                  <a:latin typeface="Cambria Math" panose="02040503050406030204" pitchFamily="18" charset="0"/>
                                </a:rPr>
                                <m:t>1</m:t>
                              </m:r>
                            </m:sub>
                          </m:sSub>
                          <m:r>
                            <a:rPr lang="es-MX" sz="2400" i="1">
                              <a:latin typeface="Cambria Math" panose="02040503050406030204" pitchFamily="18" charset="0"/>
                            </a:rPr>
                            <m:t>−</m:t>
                          </m:r>
                          <m:f>
                            <m:fPr>
                              <m:ctrlPr>
                                <a:rPr lang="es-MX" sz="2400" i="1">
                                  <a:latin typeface="Cambria Math" panose="02040503050406030204" pitchFamily="18" charset="0"/>
                                </a:rPr>
                              </m:ctrlPr>
                            </m:fPr>
                            <m:num>
                              <m:sSubSup>
                                <m:sSubSupPr>
                                  <m:ctrlPr>
                                    <a:rPr lang="es-MX" sz="2400" i="1">
                                      <a:latin typeface="Cambria Math" panose="02040503050406030204" pitchFamily="18" charset="0"/>
                                    </a:rPr>
                                  </m:ctrlPr>
                                </m:sSubSupPr>
                                <m:e>
                                  <m:r>
                                    <a:rPr lang="es-MX" sz="2400" i="1">
                                      <a:latin typeface="Cambria Math" panose="02040503050406030204" pitchFamily="18" charset="0"/>
                                    </a:rPr>
                                    <m:t>𝑇𝑇</m:t>
                                  </m:r>
                                </m:e>
                                <m:sub>
                                  <m:r>
                                    <a:rPr lang="es-MX" sz="2400" i="1">
                                      <a:latin typeface="Cambria Math" panose="02040503050406030204" pitchFamily="18" charset="0"/>
                                    </a:rPr>
                                    <m:t>2</m:t>
                                  </m:r>
                                </m:sub>
                                <m:sup>
                                  <m:r>
                                    <a:rPr lang="es-MX" sz="2400" i="1">
                                      <a:latin typeface="Cambria Math" panose="02040503050406030204" pitchFamily="18" charset="0"/>
                                    </a:rPr>
                                    <m:t>𝑒</m:t>
                                  </m:r>
                                </m:sup>
                              </m:sSubSup>
                            </m:num>
                            <m:den>
                              <m:r>
                                <a:rPr lang="es-MX" sz="2400" i="1">
                                  <a:latin typeface="Cambria Math" panose="02040503050406030204" pitchFamily="18" charset="0"/>
                                </a:rPr>
                                <m:t>1+</m:t>
                              </m:r>
                              <m:sSup>
                                <m:sSupPr>
                                  <m:ctrlPr>
                                    <a:rPr lang="es-MX" sz="2400" i="1">
                                      <a:latin typeface="Cambria Math" panose="02040503050406030204" pitchFamily="18" charset="0"/>
                                    </a:rPr>
                                  </m:ctrlPr>
                                </m:sSupPr>
                                <m:e>
                                  <m:r>
                                    <a:rPr lang="es-MX" sz="2400" i="1">
                                      <a:latin typeface="Cambria Math" panose="02040503050406030204" pitchFamily="18" charset="0"/>
                                    </a:rPr>
                                    <m:t>𝑟</m:t>
                                  </m:r>
                                </m:e>
                                <m:sup>
                                  <m:r>
                                    <a:rPr lang="es-MX" sz="2400" i="1">
                                      <a:latin typeface="Cambria Math" panose="02040503050406030204" pitchFamily="18" charset="0"/>
                                    </a:rPr>
                                    <m:t>∗</m:t>
                                  </m:r>
                                </m:sup>
                              </m:sSup>
                            </m:den>
                          </m:f>
                        </m:e>
                      </m:d>
                    </m:oMath>
                  </m:oMathPara>
                </a14:m>
                <a:endParaRPr lang="en-US" sz="2400"/>
              </a:p>
            </p:txBody>
          </p:sp>
        </mc:Choice>
        <mc:Fallback xmlns="">
          <p:sp>
            <p:nvSpPr>
              <p:cNvPr id="3" name="Content Placeholder 2">
                <a:extLst>
                  <a:ext uri="{FF2B5EF4-FFF2-40B4-BE49-F238E27FC236}">
                    <a16:creationId xmlns:a16="http://schemas.microsoft.com/office/drawing/2014/main" id="{A39E0DF0-5076-488B-8969-31E2A582CC77}"/>
                  </a:ext>
                </a:extLst>
              </p:cNvPr>
              <p:cNvSpPr>
                <a:spLocks noGrp="1" noRot="1" noChangeAspect="1" noMove="1" noResize="1" noEditPoints="1" noAdjustHandles="1" noChangeArrowheads="1" noChangeShapeType="1" noTextEdit="1"/>
              </p:cNvSpPr>
              <p:nvPr>
                <p:ph sz="half" idx="1"/>
              </p:nvPr>
            </p:nvSpPr>
            <p:spPr>
              <a:xfrm>
                <a:off x="347869" y="1690688"/>
                <a:ext cx="7311887" cy="4351338"/>
              </a:xfrm>
              <a:blipFill>
                <a:blip r:embed="rId2"/>
                <a:stretch>
                  <a:fillRect l="-1250" t="-19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B1344FEA-D77C-4655-A259-E069F60107E2}"/>
                  </a:ext>
                </a:extLst>
              </p:cNvPr>
              <p:cNvSpPr>
                <a:spLocks noGrp="1"/>
              </p:cNvSpPr>
              <p:nvPr>
                <p:ph sz="half" idx="2"/>
              </p:nvPr>
            </p:nvSpPr>
            <p:spPr>
              <a:xfrm>
                <a:off x="7835348" y="2370137"/>
                <a:ext cx="4293704" cy="4351338"/>
              </a:xfrm>
              <a:ln w="31750">
                <a:solidFill>
                  <a:srgbClr val="870F6D"/>
                </a:solidFill>
              </a:ln>
            </p:spPr>
            <p:txBody>
              <a:bodyPr>
                <a:normAutofit/>
              </a:bodyPr>
              <a:lstStyle/>
              <a:p>
                <a:r>
                  <a:rPr lang="es-MX"/>
                  <a:t>Una mejor en </a:t>
                </a:r>
                <a14:m>
                  <m:oMath xmlns:m="http://schemas.openxmlformats.org/officeDocument/2006/math">
                    <m:sSub>
                      <m:sSubPr>
                        <m:ctrlPr>
                          <a:rPr lang="es-MX" i="1" smtClean="0">
                            <a:latin typeface="Cambria Math" panose="02040503050406030204" pitchFamily="18" charset="0"/>
                          </a:rPr>
                        </m:ctrlPr>
                      </m:sSubPr>
                      <m:e>
                        <m:r>
                          <a:rPr lang="es-MX" b="0" i="1" smtClean="0">
                            <a:latin typeface="Cambria Math" panose="02040503050406030204" pitchFamily="18" charset="0"/>
                          </a:rPr>
                          <m:t>𝑇𝑇</m:t>
                        </m:r>
                      </m:e>
                      <m:sub>
                        <m:r>
                          <a:rPr lang="es-MX" b="0" i="1" smtClean="0">
                            <a:latin typeface="Cambria Math" panose="02040503050406030204" pitchFamily="18" charset="0"/>
                          </a:rPr>
                          <m:t>1</m:t>
                        </m:r>
                      </m:sub>
                    </m:sSub>
                  </m:oMath>
                </a14:m>
                <a:r>
                  <a:rPr lang="es-MX"/>
                  <a:t>: Mejora el TB</a:t>
                </a:r>
              </a:p>
              <a:p>
                <a:endParaRPr lang="es-MX"/>
              </a:p>
              <a:p>
                <a:r>
                  <a:rPr lang="es-MX"/>
                  <a:t>Una mejora en </a:t>
                </a:r>
                <a14:m>
                  <m:oMath xmlns:m="http://schemas.openxmlformats.org/officeDocument/2006/math">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𝑇𝑇</m:t>
                        </m:r>
                      </m:e>
                      <m:sub>
                        <m:r>
                          <a:rPr lang="es-MX" b="0" i="1" smtClean="0">
                            <a:latin typeface="Cambria Math" panose="02040503050406030204" pitchFamily="18" charset="0"/>
                          </a:rPr>
                          <m:t>2</m:t>
                        </m:r>
                      </m:sub>
                      <m:sup>
                        <m:r>
                          <a:rPr lang="es-MX" b="0" i="1" smtClean="0">
                            <a:latin typeface="Cambria Math" panose="02040503050406030204" pitchFamily="18" charset="0"/>
                          </a:rPr>
                          <m:t>𝑒</m:t>
                        </m:r>
                      </m:sup>
                    </m:sSubSup>
                  </m:oMath>
                </a14:m>
                <a:r>
                  <a:rPr lang="en-US"/>
                  <a:t> </a:t>
                </a:r>
                <a:r>
                  <a:rPr lang="en-US" err="1"/>
                  <a:t>empeora</a:t>
                </a:r>
                <a:r>
                  <a:rPr lang="en-US"/>
                  <a:t> el TB</a:t>
                </a:r>
              </a:p>
              <a:p>
                <a:endParaRPr lang="en-US"/>
              </a:p>
              <a:p>
                <a:r>
                  <a:rPr lang="en-US"/>
                  <a:t>Una </a:t>
                </a:r>
                <a:r>
                  <a:rPr lang="en-US" err="1"/>
                  <a:t>mejora</a:t>
                </a:r>
                <a:r>
                  <a:rPr lang="en-US"/>
                  <a:t> </a:t>
                </a:r>
                <a:r>
                  <a:rPr lang="en-US" err="1"/>
                  <a:t>simultánea</a:t>
                </a:r>
                <a:r>
                  <a:rPr lang="en-US"/>
                  <a:t> y </a:t>
                </a:r>
                <a:r>
                  <a:rPr lang="en-US" err="1"/>
                  <a:t>parecida</a:t>
                </a:r>
                <a:r>
                  <a:rPr lang="en-US"/>
                  <a:t> </a:t>
                </a:r>
                <a:r>
                  <a:rPr lang="en-US" err="1"/>
                  <a:t>en</a:t>
                </a:r>
                <a:r>
                  <a:rPr lang="en-US"/>
                  <a:t>  </a:t>
                </a:r>
                <a14:m>
                  <m:oMath xmlns:m="http://schemas.openxmlformats.org/officeDocument/2006/math">
                    <m:sSub>
                      <m:sSubPr>
                        <m:ctrlPr>
                          <a:rPr lang="es-MX" b="0" i="1" smtClean="0">
                            <a:latin typeface="Cambria Math" panose="02040503050406030204" pitchFamily="18" charset="0"/>
                          </a:rPr>
                        </m:ctrlPr>
                      </m:sSubPr>
                      <m:e>
                        <m:r>
                          <a:rPr lang="es-MX" b="0" i="1" smtClean="0">
                            <a:latin typeface="Cambria Math" panose="02040503050406030204" pitchFamily="18" charset="0"/>
                          </a:rPr>
                          <m:t>𝑇𝑇</m:t>
                        </m:r>
                      </m:e>
                      <m:sub>
                        <m:r>
                          <a:rPr lang="es-MX" b="0" i="1" smtClean="0">
                            <a:latin typeface="Cambria Math" panose="02040503050406030204" pitchFamily="18" charset="0"/>
                          </a:rPr>
                          <m:t>1</m:t>
                        </m:r>
                      </m:sub>
                    </m:sSub>
                    <m:r>
                      <a:rPr lang="es-MX" b="0" i="1" smtClean="0">
                        <a:latin typeface="Cambria Math" panose="02040503050406030204" pitchFamily="18" charset="0"/>
                      </a:rPr>
                      <m:t>𝑦</m:t>
                    </m:r>
                    <m:r>
                      <a:rPr lang="es-MX" b="0" i="1" smtClean="0">
                        <a:latin typeface="Cambria Math" panose="02040503050406030204" pitchFamily="18" charset="0"/>
                      </a:rPr>
                      <m:t> </m:t>
                    </m:r>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𝑇𝑇</m:t>
                        </m:r>
                      </m:e>
                      <m:sub>
                        <m:r>
                          <a:rPr lang="es-MX" b="0" i="1" smtClean="0">
                            <a:latin typeface="Cambria Math" panose="02040503050406030204" pitchFamily="18" charset="0"/>
                          </a:rPr>
                          <m:t>2</m:t>
                        </m:r>
                      </m:sub>
                      <m:sup>
                        <m:r>
                          <a:rPr lang="es-MX" b="0" i="1" smtClean="0">
                            <a:latin typeface="Cambria Math" panose="02040503050406030204" pitchFamily="18" charset="0"/>
                          </a:rPr>
                          <m:t>𝑒</m:t>
                        </m:r>
                      </m:sup>
                    </m:sSubSup>
                  </m:oMath>
                </a14:m>
                <a:r>
                  <a:rPr lang="en-US"/>
                  <a:t>: </a:t>
                </a:r>
                <a:r>
                  <a:rPr lang="en-US" err="1"/>
                  <a:t>deja</a:t>
                </a:r>
                <a:r>
                  <a:rPr lang="en-US"/>
                  <a:t> </a:t>
                </a:r>
                <a:r>
                  <a:rPr lang="en-US" err="1"/>
                  <a:t>inalterado</a:t>
                </a:r>
                <a:r>
                  <a:rPr lang="en-US"/>
                  <a:t> el TB</a:t>
                </a:r>
              </a:p>
            </p:txBody>
          </p:sp>
        </mc:Choice>
        <mc:Fallback xmlns="">
          <p:sp>
            <p:nvSpPr>
              <p:cNvPr id="6" name="Content Placeholder 5">
                <a:extLst>
                  <a:ext uri="{FF2B5EF4-FFF2-40B4-BE49-F238E27FC236}">
                    <a16:creationId xmlns:a16="http://schemas.microsoft.com/office/drawing/2014/main" id="{B1344FEA-D77C-4655-A259-E069F60107E2}"/>
                  </a:ext>
                </a:extLst>
              </p:cNvPr>
              <p:cNvSpPr>
                <a:spLocks noGrp="1" noRot="1" noChangeAspect="1" noMove="1" noResize="1" noEditPoints="1" noAdjustHandles="1" noChangeArrowheads="1" noChangeShapeType="1" noTextEdit="1"/>
              </p:cNvSpPr>
              <p:nvPr>
                <p:ph sz="half" idx="2"/>
              </p:nvPr>
            </p:nvSpPr>
            <p:spPr>
              <a:xfrm>
                <a:off x="7835348" y="2370137"/>
                <a:ext cx="4293704" cy="4351338"/>
              </a:xfrm>
              <a:blipFill>
                <a:blip r:embed="rId3"/>
                <a:stretch>
                  <a:fillRect l="-2254" t="-2086" r="-2676"/>
                </a:stretch>
              </a:blipFill>
              <a:ln w="31750">
                <a:solidFill>
                  <a:srgbClr val="870F6D"/>
                </a:solidFill>
              </a:ln>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E4E20678-B47A-4147-A73A-C981A030C56B}"/>
              </a:ext>
            </a:extLst>
          </p:cNvPr>
          <p:cNvSpPr>
            <a:spLocks noGrp="1"/>
          </p:cNvSpPr>
          <p:nvPr>
            <p:ph type="sldNum" sz="quarter" idx="12"/>
          </p:nvPr>
        </p:nvSpPr>
        <p:spPr/>
        <p:txBody>
          <a:bodyPr/>
          <a:lstStyle/>
          <a:p>
            <a:fld id="{257AB861-08A6-4431-B58F-64BEFFDF70ED}" type="slidenum">
              <a:rPr lang="en-US" smtClean="0"/>
              <a:t>64</a:t>
            </a:fld>
            <a:endParaRPr lang="en-US"/>
          </a:p>
        </p:txBody>
      </p:sp>
      <p:sp>
        <p:nvSpPr>
          <p:cNvPr id="5" name="Rectangle: Rounded Corners 4">
            <a:extLst>
              <a:ext uri="{FF2B5EF4-FFF2-40B4-BE49-F238E27FC236}">
                <a16:creationId xmlns:a16="http://schemas.microsoft.com/office/drawing/2014/main" id="{0D741576-4F67-4F53-A91B-A3A63CDFA390}"/>
              </a:ext>
            </a:extLst>
          </p:cNvPr>
          <p:cNvSpPr/>
          <p:nvPr/>
        </p:nvSpPr>
        <p:spPr>
          <a:xfrm>
            <a:off x="347869" y="4657102"/>
            <a:ext cx="4267201" cy="1020420"/>
          </a:xfrm>
          <a:prstGeom prst="roundRect">
            <a:avLst/>
          </a:prstGeom>
          <a:no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9FF724D4-93B2-48B9-A020-6F08DCACE235}"/>
              </a:ext>
            </a:extLst>
          </p:cNvPr>
          <p:cNvSpPr/>
          <p:nvPr/>
        </p:nvSpPr>
        <p:spPr>
          <a:xfrm>
            <a:off x="5208104" y="5009322"/>
            <a:ext cx="2067339" cy="668200"/>
          </a:xfrm>
          <a:prstGeom prst="rightArrow">
            <a:avLst/>
          </a:prstGeom>
          <a:solidFill>
            <a:srgbClr val="870F6D">
              <a:alpha val="46000"/>
            </a:srgbClr>
          </a:solid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0827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AAFCAD-B2BF-4D23-8C63-DD36BD4D4B14}"/>
              </a:ext>
            </a:extLst>
          </p:cNvPr>
          <p:cNvSpPr>
            <a:spLocks noGrp="1"/>
          </p:cNvSpPr>
          <p:nvPr>
            <p:ph idx="1"/>
          </p:nvPr>
        </p:nvSpPr>
        <p:spPr/>
        <p:txBody>
          <a:bodyPr/>
          <a:lstStyle/>
          <a:p>
            <a:pPr marL="0" indent="0">
              <a:buNone/>
            </a:pPr>
            <a:r>
              <a:rPr lang="es-ES"/>
              <a:t>La conclusión de este ejemplo hipotético es que lo que importa la determinación de la cuenta corriente no es la ruta de ingreso real, sino la ruta de ingreso esperada. Este punto es importante para analizar episodios históricos reales, como lo ilustra el siguiente ejemplo empírico.</a:t>
            </a:r>
            <a:endParaRPr lang="en-US"/>
          </a:p>
        </p:txBody>
      </p:sp>
      <p:sp>
        <p:nvSpPr>
          <p:cNvPr id="4" name="Slide Number Placeholder 3">
            <a:extLst>
              <a:ext uri="{FF2B5EF4-FFF2-40B4-BE49-F238E27FC236}">
                <a16:creationId xmlns:a16="http://schemas.microsoft.com/office/drawing/2014/main" id="{D99AAF61-BF77-4C3A-84E9-908E523E9AB4}"/>
              </a:ext>
            </a:extLst>
          </p:cNvPr>
          <p:cNvSpPr>
            <a:spLocks noGrp="1"/>
          </p:cNvSpPr>
          <p:nvPr>
            <p:ph type="sldNum" sz="quarter" idx="12"/>
          </p:nvPr>
        </p:nvSpPr>
        <p:spPr/>
        <p:txBody>
          <a:bodyPr/>
          <a:lstStyle/>
          <a:p>
            <a:fld id="{257AB861-08A6-4431-B58F-64BEFFDF70ED}" type="slidenum">
              <a:rPr lang="en-US" smtClean="0"/>
              <a:t>65</a:t>
            </a:fld>
            <a:endParaRPr lang="en-US"/>
          </a:p>
        </p:txBody>
      </p:sp>
    </p:spTree>
    <p:extLst>
      <p:ext uri="{BB962C8B-B14F-4D97-AF65-F5344CB8AC3E}">
        <p14:creationId xmlns:p14="http://schemas.microsoft.com/office/powerpoint/2010/main" val="350895455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1B631E6-476A-4488-8C58-825CCF9B5E9D}"/>
              </a:ext>
            </a:extLst>
          </p:cNvPr>
          <p:cNvSpPr>
            <a:spLocks noGrp="1"/>
          </p:cNvSpPr>
          <p:nvPr>
            <p:ph type="sldNum" sz="quarter" idx="12"/>
          </p:nvPr>
        </p:nvSpPr>
        <p:spPr/>
        <p:txBody>
          <a:bodyPr/>
          <a:lstStyle/>
          <a:p>
            <a:fld id="{257AB861-08A6-4431-B58F-64BEFFDF70ED}" type="slidenum">
              <a:rPr lang="en-US" smtClean="0"/>
              <a:t>66</a:t>
            </a:fld>
            <a:endParaRPr lang="en-US"/>
          </a:p>
        </p:txBody>
      </p:sp>
      <p:pic>
        <p:nvPicPr>
          <p:cNvPr id="3" name="Picture 2">
            <a:extLst>
              <a:ext uri="{FF2B5EF4-FFF2-40B4-BE49-F238E27FC236}">
                <a16:creationId xmlns:a16="http://schemas.microsoft.com/office/drawing/2014/main" id="{FE0F1B97-9C2C-4422-98AC-45A4AD13F17E}"/>
              </a:ext>
            </a:extLst>
          </p:cNvPr>
          <p:cNvPicPr>
            <a:picLocks noChangeAspect="1"/>
          </p:cNvPicPr>
          <p:nvPr/>
        </p:nvPicPr>
        <p:blipFill>
          <a:blip r:embed="rId2"/>
          <a:stretch>
            <a:fillRect/>
          </a:stretch>
        </p:blipFill>
        <p:spPr>
          <a:xfrm>
            <a:off x="1767091" y="685438"/>
            <a:ext cx="8980024" cy="5670912"/>
          </a:xfrm>
          <a:prstGeom prst="rect">
            <a:avLst/>
          </a:prstGeom>
        </p:spPr>
      </p:pic>
    </p:spTree>
    <p:extLst>
      <p:ext uri="{BB962C8B-B14F-4D97-AF65-F5344CB8AC3E}">
        <p14:creationId xmlns:p14="http://schemas.microsoft.com/office/powerpoint/2010/main" val="389936202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7D3CB7-F213-4DAC-A6D3-834B4E92C7EB}"/>
              </a:ext>
            </a:extLst>
          </p:cNvPr>
          <p:cNvSpPr>
            <a:spLocks noGrp="1"/>
          </p:cNvSpPr>
          <p:nvPr>
            <p:ph type="sldNum" sz="quarter" idx="12"/>
          </p:nvPr>
        </p:nvSpPr>
        <p:spPr/>
        <p:txBody>
          <a:bodyPr/>
          <a:lstStyle/>
          <a:p>
            <a:fld id="{257AB861-08A6-4431-B58F-64BEFFDF70ED}" type="slidenum">
              <a:rPr lang="en-US" smtClean="0"/>
              <a:t>67</a:t>
            </a:fld>
            <a:endParaRPr lang="en-US"/>
          </a:p>
        </p:txBody>
      </p:sp>
      <p:pic>
        <p:nvPicPr>
          <p:cNvPr id="3" name="Picture 2">
            <a:extLst>
              <a:ext uri="{FF2B5EF4-FFF2-40B4-BE49-F238E27FC236}">
                <a16:creationId xmlns:a16="http://schemas.microsoft.com/office/drawing/2014/main" id="{088046F8-85BE-4E3B-874F-521AA1793F4B}"/>
              </a:ext>
            </a:extLst>
          </p:cNvPr>
          <p:cNvPicPr>
            <a:picLocks noChangeAspect="1"/>
          </p:cNvPicPr>
          <p:nvPr/>
        </p:nvPicPr>
        <p:blipFill>
          <a:blip r:embed="rId2"/>
          <a:stretch>
            <a:fillRect/>
          </a:stretch>
        </p:blipFill>
        <p:spPr>
          <a:xfrm>
            <a:off x="1695548" y="262403"/>
            <a:ext cx="7633981" cy="6433296"/>
          </a:xfrm>
          <a:prstGeom prst="rect">
            <a:avLst/>
          </a:prstGeom>
        </p:spPr>
      </p:pic>
    </p:spTree>
    <p:extLst>
      <p:ext uri="{BB962C8B-B14F-4D97-AF65-F5344CB8AC3E}">
        <p14:creationId xmlns:p14="http://schemas.microsoft.com/office/powerpoint/2010/main" val="17113723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ADCE91-460C-4216-97DC-9E1EA862E77F}"/>
              </a:ext>
            </a:extLst>
          </p:cNvPr>
          <p:cNvSpPr>
            <a:spLocks noGrp="1"/>
          </p:cNvSpPr>
          <p:nvPr>
            <p:ph type="sldNum" sz="quarter" idx="12"/>
          </p:nvPr>
        </p:nvSpPr>
        <p:spPr/>
        <p:txBody>
          <a:bodyPr/>
          <a:lstStyle/>
          <a:p>
            <a:fld id="{257AB861-08A6-4431-B58F-64BEFFDF70ED}" type="slidenum">
              <a:rPr lang="en-US" smtClean="0"/>
              <a:t>68</a:t>
            </a:fld>
            <a:endParaRPr lang="en-US"/>
          </a:p>
        </p:txBody>
      </p:sp>
      <p:pic>
        <p:nvPicPr>
          <p:cNvPr id="3" name="Picture 2">
            <a:extLst>
              <a:ext uri="{FF2B5EF4-FFF2-40B4-BE49-F238E27FC236}">
                <a16:creationId xmlns:a16="http://schemas.microsoft.com/office/drawing/2014/main" id="{A0098138-EC08-4F23-80E5-DF03A262542A}"/>
              </a:ext>
            </a:extLst>
          </p:cNvPr>
          <p:cNvPicPr>
            <a:picLocks noChangeAspect="1"/>
          </p:cNvPicPr>
          <p:nvPr/>
        </p:nvPicPr>
        <p:blipFill>
          <a:blip r:embed="rId2"/>
          <a:stretch>
            <a:fillRect/>
          </a:stretch>
        </p:blipFill>
        <p:spPr>
          <a:xfrm>
            <a:off x="2822712" y="-1"/>
            <a:ext cx="3909392" cy="3164747"/>
          </a:xfrm>
          <a:prstGeom prst="rect">
            <a:avLst/>
          </a:prstGeom>
        </p:spPr>
      </p:pic>
      <p:pic>
        <p:nvPicPr>
          <p:cNvPr id="4" name="Picture 3">
            <a:extLst>
              <a:ext uri="{FF2B5EF4-FFF2-40B4-BE49-F238E27FC236}">
                <a16:creationId xmlns:a16="http://schemas.microsoft.com/office/drawing/2014/main" id="{67F126D3-B40F-4A7C-904C-DCCF4E38B1F8}"/>
              </a:ext>
            </a:extLst>
          </p:cNvPr>
          <p:cNvPicPr>
            <a:picLocks noChangeAspect="1"/>
          </p:cNvPicPr>
          <p:nvPr/>
        </p:nvPicPr>
        <p:blipFill>
          <a:blip r:embed="rId3"/>
          <a:stretch>
            <a:fillRect/>
          </a:stretch>
        </p:blipFill>
        <p:spPr>
          <a:xfrm>
            <a:off x="2358888" y="3164746"/>
            <a:ext cx="4528036" cy="3641905"/>
          </a:xfrm>
          <a:prstGeom prst="rect">
            <a:avLst/>
          </a:prstGeom>
        </p:spPr>
      </p:pic>
      <p:cxnSp>
        <p:nvCxnSpPr>
          <p:cNvPr id="5" name="Straight Connector 4">
            <a:extLst>
              <a:ext uri="{FF2B5EF4-FFF2-40B4-BE49-F238E27FC236}">
                <a16:creationId xmlns:a16="http://schemas.microsoft.com/office/drawing/2014/main" id="{6541744F-44E4-4994-9707-9892AFA06ADE}"/>
              </a:ext>
            </a:extLst>
          </p:cNvPr>
          <p:cNvCxnSpPr>
            <a:cxnSpLocks/>
          </p:cNvCxnSpPr>
          <p:nvPr/>
        </p:nvCxnSpPr>
        <p:spPr>
          <a:xfrm>
            <a:off x="3670852" y="152400"/>
            <a:ext cx="0" cy="656907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C58CC9A-92D1-4FD3-84EF-24B376312A91}"/>
              </a:ext>
            </a:extLst>
          </p:cNvPr>
          <p:cNvCxnSpPr>
            <a:cxnSpLocks/>
          </p:cNvCxnSpPr>
          <p:nvPr/>
        </p:nvCxnSpPr>
        <p:spPr>
          <a:xfrm>
            <a:off x="4810538" y="144462"/>
            <a:ext cx="0" cy="6569075"/>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357744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B35591-2241-47A3-89CF-AE10123A4FC5}"/>
              </a:ext>
            </a:extLst>
          </p:cNvPr>
          <p:cNvSpPr>
            <a:spLocks noGrp="1"/>
          </p:cNvSpPr>
          <p:nvPr>
            <p:ph idx="1"/>
          </p:nvPr>
        </p:nvSpPr>
        <p:spPr>
          <a:xfrm>
            <a:off x="626165" y="285921"/>
            <a:ext cx="10515600" cy="5849836"/>
          </a:xfrm>
        </p:spPr>
        <p:txBody>
          <a:bodyPr>
            <a:normAutofit lnSpcReduction="10000"/>
          </a:bodyPr>
          <a:lstStyle/>
          <a:p>
            <a:r>
              <a:rPr lang="es-ES"/>
              <a:t>Si en 2003, los hogares chilenos habían tenido una previsión perfecta sobre la trayectoria futura del precio del cobre, es decir, si hubieran anticipado correctamente que el precio continuaría aumentando, entonces, según el modelo, </a:t>
            </a:r>
            <a:r>
              <a:rPr lang="es-ES">
                <a:solidFill>
                  <a:srgbClr val="870F6D"/>
                </a:solidFill>
              </a:rPr>
              <a:t>la cuenta corriente debería haberse deteriorado</a:t>
            </a:r>
            <a:r>
              <a:rPr lang="es-ES"/>
              <a:t>. Los hogares se habrían sentido más ricos y habrían aumentado su demanda de bienes de consumo, lo que habría deteriorado la cuenta corriente como una forma de financiar la expansión de la demanda agregada. </a:t>
            </a:r>
            <a:r>
              <a:rPr lang="es-ES">
                <a:solidFill>
                  <a:srgbClr val="870F6D"/>
                </a:solidFill>
              </a:rPr>
              <a:t>A su vez, el déficit de la cuenta corriente habría sido pagado por los futuros aumentos esperados en el precio del cobre. Pero esta predicción no se materializó</a:t>
            </a:r>
            <a:r>
              <a:rPr lang="es-ES"/>
              <a:t>.</a:t>
            </a:r>
          </a:p>
          <a:p>
            <a:endParaRPr lang="es-ES"/>
          </a:p>
          <a:p>
            <a:r>
              <a:rPr lang="es-ES"/>
              <a:t>Sin embargo, concluir que la teoría </a:t>
            </a:r>
            <a:r>
              <a:rPr lang="es-ES" err="1"/>
              <a:t>intertemporal</a:t>
            </a:r>
            <a:r>
              <a:rPr lang="es-ES"/>
              <a:t> de la determinación de la CC no explica esta evidencia requiere suponer que cuando el precio del cobre comenzó a aumentar, los agentes esperaban que la mejora dure por un largo período de tiempo (como lo hizo). La Figura 4.1 muestra que esta suposición está fuera de lugar</a:t>
            </a:r>
            <a:endParaRPr lang="en-US"/>
          </a:p>
        </p:txBody>
      </p:sp>
      <p:sp>
        <p:nvSpPr>
          <p:cNvPr id="4" name="Slide Number Placeholder 3">
            <a:extLst>
              <a:ext uri="{FF2B5EF4-FFF2-40B4-BE49-F238E27FC236}">
                <a16:creationId xmlns:a16="http://schemas.microsoft.com/office/drawing/2014/main" id="{0C5AB35A-3E60-4CE3-9053-01A313287D76}"/>
              </a:ext>
            </a:extLst>
          </p:cNvPr>
          <p:cNvSpPr>
            <a:spLocks noGrp="1"/>
          </p:cNvSpPr>
          <p:nvPr>
            <p:ph type="sldNum" sz="quarter" idx="12"/>
          </p:nvPr>
        </p:nvSpPr>
        <p:spPr/>
        <p:txBody>
          <a:bodyPr/>
          <a:lstStyle/>
          <a:p>
            <a:fld id="{257AB861-08A6-4431-B58F-64BEFFDF70ED}" type="slidenum">
              <a:rPr lang="en-US" smtClean="0"/>
              <a:t>69</a:t>
            </a:fld>
            <a:endParaRPr lang="en-US"/>
          </a:p>
        </p:txBody>
      </p:sp>
    </p:spTree>
    <p:extLst>
      <p:ext uri="{BB962C8B-B14F-4D97-AF65-F5344CB8AC3E}">
        <p14:creationId xmlns:p14="http://schemas.microsoft.com/office/powerpoint/2010/main" val="133193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1B9B15-390D-AE96-6133-68062C2531AE}"/>
              </a:ext>
            </a:extLst>
          </p:cNvPr>
          <p:cNvSpPr>
            <a:spLocks noGrp="1"/>
          </p:cNvSpPr>
          <p:nvPr>
            <p:ph type="title"/>
          </p:nvPr>
        </p:nvSpPr>
        <p:spPr>
          <a:xfrm>
            <a:off x="838200" y="365126"/>
            <a:ext cx="10515600" cy="754548"/>
          </a:xfrm>
        </p:spPr>
        <p:txBody>
          <a:bodyPr/>
          <a:lstStyle/>
          <a:p>
            <a:r>
              <a:rPr lang="en-US"/>
              <a:t>From Wikipedia:</a:t>
            </a:r>
          </a:p>
        </p:txBody>
      </p:sp>
      <p:sp>
        <p:nvSpPr>
          <p:cNvPr id="3" name="Marcador de contenido 2">
            <a:extLst>
              <a:ext uri="{FF2B5EF4-FFF2-40B4-BE49-F238E27FC236}">
                <a16:creationId xmlns:a16="http://schemas.microsoft.com/office/drawing/2014/main" id="{D88ADC34-496D-BE76-DC57-3590A6AEF659}"/>
              </a:ext>
            </a:extLst>
          </p:cNvPr>
          <p:cNvSpPr>
            <a:spLocks noGrp="1"/>
          </p:cNvSpPr>
          <p:nvPr>
            <p:ph sz="half" idx="1"/>
          </p:nvPr>
        </p:nvSpPr>
        <p:spPr>
          <a:xfrm>
            <a:off x="111967" y="1825625"/>
            <a:ext cx="5907833" cy="4895850"/>
          </a:xfrm>
        </p:spPr>
        <p:txBody>
          <a:bodyPr>
            <a:normAutofit fontScale="77500" lnSpcReduction="20000"/>
          </a:bodyPr>
          <a:lstStyle/>
          <a:p>
            <a:pPr algn="l"/>
            <a:r>
              <a:rPr lang="es-ES" b="1" i="0">
                <a:solidFill>
                  <a:srgbClr val="202122"/>
                </a:solidFill>
                <a:effectLst/>
                <a:latin typeface="Arial" panose="020B0604020202020204" pitchFamily="34" charset="0"/>
              </a:rPr>
              <a:t>Carlo Ponzi</a:t>
            </a:r>
            <a:r>
              <a:rPr lang="es-ES" b="0" i="0">
                <a:solidFill>
                  <a:srgbClr val="202122"/>
                </a:solidFill>
                <a:effectLst/>
                <a:latin typeface="Arial" panose="020B0604020202020204" pitchFamily="34" charset="0"/>
              </a:rPr>
              <a:t> (</a:t>
            </a:r>
            <a:r>
              <a:rPr lang="es-ES" b="0" i="0" u="none" strike="noStrike">
                <a:solidFill>
                  <a:srgbClr val="3366CC"/>
                </a:solidFill>
                <a:effectLst/>
                <a:latin typeface="Arial" panose="020B0604020202020204" pitchFamily="34" charset="0"/>
                <a:hlinkClick r:id="rId2" tooltip="Lugo (Italia)"/>
              </a:rPr>
              <a:t>Lugo</a:t>
            </a:r>
            <a:r>
              <a:rPr lang="es-ES" b="0" i="0">
                <a:solidFill>
                  <a:srgbClr val="202122"/>
                </a:solidFill>
                <a:effectLst/>
                <a:latin typeface="Arial" panose="020B0604020202020204" pitchFamily="34" charset="0"/>
              </a:rPr>
              <a:t>, </a:t>
            </a:r>
            <a:r>
              <a:rPr lang="es-ES" b="0" i="0" u="none" strike="noStrike">
                <a:solidFill>
                  <a:srgbClr val="3366CC"/>
                </a:solidFill>
                <a:effectLst/>
                <a:latin typeface="Arial" panose="020B0604020202020204" pitchFamily="34" charset="0"/>
                <a:hlinkClick r:id="rId3" tooltip="Italia"/>
              </a:rPr>
              <a:t>Italia</a:t>
            </a:r>
            <a:r>
              <a:rPr lang="es-ES" b="0" i="0">
                <a:solidFill>
                  <a:srgbClr val="202122"/>
                </a:solidFill>
                <a:effectLst/>
                <a:latin typeface="Arial" panose="020B0604020202020204" pitchFamily="34" charset="0"/>
              </a:rPr>
              <a:t>, </a:t>
            </a:r>
            <a:r>
              <a:rPr lang="es-ES" b="0" i="0" u="none" strike="noStrike">
                <a:solidFill>
                  <a:srgbClr val="3366CC"/>
                </a:solidFill>
                <a:effectLst/>
                <a:latin typeface="Arial" panose="020B0604020202020204" pitchFamily="34" charset="0"/>
                <a:hlinkClick r:id="rId4" tooltip="3 de marzo"/>
              </a:rPr>
              <a:t>3 de marzo</a:t>
            </a:r>
            <a:r>
              <a:rPr lang="es-ES" b="0" i="0">
                <a:solidFill>
                  <a:srgbClr val="202122"/>
                </a:solidFill>
                <a:effectLst/>
                <a:latin typeface="Arial" panose="020B0604020202020204" pitchFamily="34" charset="0"/>
              </a:rPr>
              <a:t> de </a:t>
            </a:r>
            <a:r>
              <a:rPr lang="es-ES" b="0" i="0" u="none" strike="noStrike">
                <a:solidFill>
                  <a:srgbClr val="3366CC"/>
                </a:solidFill>
                <a:effectLst/>
                <a:latin typeface="Arial" panose="020B0604020202020204" pitchFamily="34" charset="0"/>
                <a:hlinkClick r:id="rId5" tooltip="1882"/>
              </a:rPr>
              <a:t>1882</a:t>
            </a:r>
            <a:r>
              <a:rPr lang="es-ES" b="0" i="0">
                <a:solidFill>
                  <a:srgbClr val="202122"/>
                </a:solidFill>
                <a:effectLst/>
                <a:latin typeface="Arial" panose="020B0604020202020204" pitchFamily="34" charset="0"/>
              </a:rPr>
              <a:t>-</a:t>
            </a:r>
            <a:r>
              <a:rPr lang="es-ES" b="0" i="0" u="none" strike="noStrike">
                <a:solidFill>
                  <a:srgbClr val="3366CC"/>
                </a:solidFill>
                <a:effectLst/>
                <a:latin typeface="Arial" panose="020B0604020202020204" pitchFamily="34" charset="0"/>
                <a:hlinkClick r:id="rId6" tooltip="Río de Janeiro"/>
              </a:rPr>
              <a:t>Río de Janeiro</a:t>
            </a:r>
            <a:r>
              <a:rPr lang="es-ES" b="0" i="0">
                <a:solidFill>
                  <a:srgbClr val="202122"/>
                </a:solidFill>
                <a:effectLst/>
                <a:latin typeface="Arial" panose="020B0604020202020204" pitchFamily="34" charset="0"/>
              </a:rPr>
              <a:t>, </a:t>
            </a:r>
            <a:r>
              <a:rPr lang="es-ES" b="0" i="0" u="none" strike="noStrike">
                <a:solidFill>
                  <a:srgbClr val="3366CC"/>
                </a:solidFill>
                <a:effectLst/>
                <a:latin typeface="Arial" panose="020B0604020202020204" pitchFamily="34" charset="0"/>
                <a:hlinkClick r:id="rId7" tooltip="Brasil"/>
              </a:rPr>
              <a:t>Brasil</a:t>
            </a:r>
            <a:r>
              <a:rPr lang="es-ES" b="0" i="0">
                <a:solidFill>
                  <a:srgbClr val="202122"/>
                </a:solidFill>
                <a:effectLst/>
                <a:latin typeface="Arial" panose="020B0604020202020204" pitchFamily="34" charset="0"/>
              </a:rPr>
              <a:t>, </a:t>
            </a:r>
            <a:r>
              <a:rPr lang="es-ES" b="0" i="0" u="none" strike="noStrike">
                <a:solidFill>
                  <a:srgbClr val="3366CC"/>
                </a:solidFill>
                <a:effectLst/>
                <a:latin typeface="Arial" panose="020B0604020202020204" pitchFamily="34" charset="0"/>
                <a:hlinkClick r:id="rId8" tooltip="18 de enero"/>
              </a:rPr>
              <a:t>18 de enero</a:t>
            </a:r>
            <a:r>
              <a:rPr lang="es-ES" b="0" i="0">
                <a:solidFill>
                  <a:srgbClr val="202122"/>
                </a:solidFill>
                <a:effectLst/>
                <a:latin typeface="Arial" panose="020B0604020202020204" pitchFamily="34" charset="0"/>
              </a:rPr>
              <a:t> de </a:t>
            </a:r>
            <a:r>
              <a:rPr lang="es-ES" b="0" i="0" u="none" strike="noStrike">
                <a:solidFill>
                  <a:srgbClr val="3366CC"/>
                </a:solidFill>
                <a:effectLst/>
                <a:latin typeface="Arial" panose="020B0604020202020204" pitchFamily="34" charset="0"/>
                <a:hlinkClick r:id="rId9" tooltip="1949"/>
              </a:rPr>
              <a:t>1949</a:t>
            </a:r>
            <a:r>
              <a:rPr lang="es-ES" b="0" i="0">
                <a:solidFill>
                  <a:srgbClr val="202122"/>
                </a:solidFill>
                <a:effectLst/>
                <a:latin typeface="Arial" panose="020B0604020202020204" pitchFamily="34" charset="0"/>
              </a:rPr>
              <a:t>) fue un famoso delincuente de origen italiano especializado en </a:t>
            </a:r>
            <a:r>
              <a:rPr lang="es-ES" b="0" i="0" u="none" strike="noStrike">
                <a:solidFill>
                  <a:srgbClr val="3366CC"/>
                </a:solidFill>
                <a:effectLst/>
                <a:latin typeface="Arial" panose="020B0604020202020204" pitchFamily="34" charset="0"/>
                <a:hlinkClick r:id="rId10" tooltip="Estafa"/>
              </a:rPr>
              <a:t>estafas</a:t>
            </a:r>
            <a:r>
              <a:rPr lang="es-ES" b="0" i="0">
                <a:solidFill>
                  <a:srgbClr val="202122"/>
                </a:solidFill>
                <a:effectLst/>
                <a:latin typeface="Arial" panose="020B0604020202020204" pitchFamily="34" charset="0"/>
              </a:rPr>
              <a:t>.</a:t>
            </a:r>
          </a:p>
          <a:p>
            <a:pPr algn="l"/>
            <a:endParaRPr lang="es-ES" b="0" i="0">
              <a:solidFill>
                <a:srgbClr val="202122"/>
              </a:solidFill>
              <a:effectLst/>
              <a:latin typeface="Arial" panose="020B0604020202020204" pitchFamily="34" charset="0"/>
            </a:endParaRPr>
          </a:p>
          <a:p>
            <a:pPr algn="l"/>
            <a:r>
              <a:rPr lang="es-ES" b="0" i="0">
                <a:solidFill>
                  <a:srgbClr val="202122"/>
                </a:solidFill>
                <a:effectLst/>
                <a:latin typeface="Arial" panose="020B0604020202020204" pitchFamily="34" charset="0"/>
              </a:rPr>
              <a:t>El término </a:t>
            </a:r>
            <a:r>
              <a:rPr lang="es-ES" b="1" i="1" u="none" strike="noStrike">
                <a:solidFill>
                  <a:srgbClr val="3366CC"/>
                </a:solidFill>
                <a:effectLst/>
                <a:latin typeface="Arial" panose="020B0604020202020204" pitchFamily="34" charset="0"/>
                <a:hlinkClick r:id="rId11" tooltip="Esquema Ponzi"/>
              </a:rPr>
              <a:t>esquema Ponzi</a:t>
            </a:r>
            <a:r>
              <a:rPr lang="es-ES" b="0" i="0">
                <a:solidFill>
                  <a:srgbClr val="202122"/>
                </a:solidFill>
                <a:effectLst/>
                <a:latin typeface="Arial" panose="020B0604020202020204" pitchFamily="34" charset="0"/>
              </a:rPr>
              <a:t> fue acuñado por una estafa suya y hoy día es la descripción de cualquier estafa que paga a los primeros inversores ganancias de los inversores posteriores.</a:t>
            </a:r>
            <a:endParaRPr lang="es-ES" b="0" i="0" baseline="30000">
              <a:solidFill>
                <a:srgbClr val="3366CC"/>
              </a:solidFill>
              <a:effectLst/>
              <a:latin typeface="Arial" panose="020B0604020202020204" pitchFamily="34" charset="0"/>
            </a:endParaRPr>
          </a:p>
          <a:p>
            <a:pPr algn="l"/>
            <a:endParaRPr lang="es-ES" b="0" i="0">
              <a:solidFill>
                <a:srgbClr val="202122"/>
              </a:solidFill>
              <a:effectLst/>
              <a:latin typeface="Arial" panose="020B0604020202020204" pitchFamily="34" charset="0"/>
            </a:endParaRPr>
          </a:p>
          <a:p>
            <a:pPr algn="l"/>
            <a:r>
              <a:rPr lang="es-ES" b="0" i="0">
                <a:solidFill>
                  <a:srgbClr val="202122"/>
                </a:solidFill>
                <a:effectLst/>
                <a:latin typeface="Arial" panose="020B0604020202020204" pitchFamily="34" charset="0"/>
              </a:rPr>
              <a:t>Carlo Ponzi prometía a sus clientes un 50% de beneficios dentro de un plazo de 45 días, o 100% dentro de 90 días, con el simple hecho de comprar cupones postales descontinuados en otros países y redimiéndolos a su valor nominal en los Estados Unidos.</a:t>
            </a:r>
          </a:p>
          <a:p>
            <a:endParaRPr lang="en-US"/>
          </a:p>
        </p:txBody>
      </p:sp>
      <p:pic>
        <p:nvPicPr>
          <p:cNvPr id="9" name="Marcador de contenido 8">
            <a:extLst>
              <a:ext uri="{FF2B5EF4-FFF2-40B4-BE49-F238E27FC236}">
                <a16:creationId xmlns:a16="http://schemas.microsoft.com/office/drawing/2014/main" id="{D97F9549-5002-3C7F-B6EF-98DC334411EC}"/>
              </a:ext>
            </a:extLst>
          </p:cNvPr>
          <p:cNvPicPr>
            <a:picLocks noGrp="1" noChangeAspect="1"/>
          </p:cNvPicPr>
          <p:nvPr>
            <p:ph sz="half" idx="2"/>
          </p:nvPr>
        </p:nvPicPr>
        <p:blipFill>
          <a:blip r:embed="rId12"/>
          <a:stretch>
            <a:fillRect/>
          </a:stretch>
        </p:blipFill>
        <p:spPr>
          <a:xfrm>
            <a:off x="6951305" y="1732101"/>
            <a:ext cx="3816221" cy="4779914"/>
          </a:xfrm>
        </p:spPr>
      </p:pic>
      <p:sp>
        <p:nvSpPr>
          <p:cNvPr id="5" name="Marcador de número de diapositiva 4">
            <a:extLst>
              <a:ext uri="{FF2B5EF4-FFF2-40B4-BE49-F238E27FC236}">
                <a16:creationId xmlns:a16="http://schemas.microsoft.com/office/drawing/2014/main" id="{06FDF6CF-E40E-FE87-B15A-71B749E137F9}"/>
              </a:ext>
            </a:extLst>
          </p:cNvPr>
          <p:cNvSpPr>
            <a:spLocks noGrp="1"/>
          </p:cNvSpPr>
          <p:nvPr>
            <p:ph type="sldNum" sz="quarter" idx="12"/>
          </p:nvPr>
        </p:nvSpPr>
        <p:spPr/>
        <p:txBody>
          <a:bodyPr/>
          <a:lstStyle/>
          <a:p>
            <a:fld id="{257AB861-08A6-4431-B58F-64BEFFDF70ED}" type="slidenum">
              <a:rPr lang="en-US" smtClean="0"/>
              <a:t>7</a:t>
            </a:fld>
            <a:endParaRPr lang="en-US"/>
          </a:p>
        </p:txBody>
      </p:sp>
    </p:spTree>
    <p:extLst>
      <p:ext uri="{BB962C8B-B14F-4D97-AF65-F5344CB8AC3E}">
        <p14:creationId xmlns:p14="http://schemas.microsoft.com/office/powerpoint/2010/main" val="15586993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BEDDD3-BC3E-4532-B907-FE437D72FAE3}"/>
              </a:ext>
            </a:extLst>
          </p:cNvPr>
          <p:cNvSpPr>
            <a:spLocks noGrp="1"/>
          </p:cNvSpPr>
          <p:nvPr>
            <p:ph idx="1"/>
          </p:nvPr>
        </p:nvSpPr>
        <p:spPr/>
        <p:txBody>
          <a:bodyPr/>
          <a:lstStyle/>
          <a:p>
            <a:r>
              <a:rPr lang="es-ES"/>
              <a:t>A pesar de que el precio real del cobre creció rápidamente entre 2003 y 2007, los expertos no esperaban que el precio fuera mucho más alto durante los próximos diez años. De hecho, hasta 2007 esperaban que en los próximos diez años sería solo un poco más alto que al comienzo de la década.</a:t>
            </a:r>
          </a:p>
          <a:p>
            <a:r>
              <a:rPr lang="es-ES"/>
              <a:t>Es decir, los expertos esperaban </a:t>
            </a:r>
            <a:r>
              <a:rPr lang="es-ES">
                <a:solidFill>
                  <a:srgbClr val="870F6D"/>
                </a:solidFill>
              </a:rPr>
              <a:t>que la mejora en el precio del cobre fuera transitoria</a:t>
            </a:r>
            <a:r>
              <a:rPr lang="es-ES"/>
              <a:t>. Solo en la segunda mitad de la década de 2000 los pronosticadores comenzaron a elevar sus predicciones para el precio promedio del cobre en los próximos diez años.</a:t>
            </a:r>
            <a:endParaRPr lang="en-US"/>
          </a:p>
        </p:txBody>
      </p:sp>
      <p:sp>
        <p:nvSpPr>
          <p:cNvPr id="4" name="Slide Number Placeholder 3">
            <a:extLst>
              <a:ext uri="{FF2B5EF4-FFF2-40B4-BE49-F238E27FC236}">
                <a16:creationId xmlns:a16="http://schemas.microsoft.com/office/drawing/2014/main" id="{849B05B3-E435-47F9-961A-340257D4C985}"/>
              </a:ext>
            </a:extLst>
          </p:cNvPr>
          <p:cNvSpPr>
            <a:spLocks noGrp="1"/>
          </p:cNvSpPr>
          <p:nvPr>
            <p:ph type="sldNum" sz="quarter" idx="12"/>
          </p:nvPr>
        </p:nvSpPr>
        <p:spPr/>
        <p:txBody>
          <a:bodyPr/>
          <a:lstStyle/>
          <a:p>
            <a:fld id="{257AB861-08A6-4431-B58F-64BEFFDF70ED}" type="slidenum">
              <a:rPr lang="en-US" smtClean="0"/>
              <a:t>70</a:t>
            </a:fld>
            <a:endParaRPr lang="en-US"/>
          </a:p>
        </p:txBody>
      </p:sp>
    </p:spTree>
    <p:extLst>
      <p:ext uri="{BB962C8B-B14F-4D97-AF65-F5344CB8AC3E}">
        <p14:creationId xmlns:p14="http://schemas.microsoft.com/office/powerpoint/2010/main" val="172751120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9F9B9B-780A-477E-A491-33D1E37E4424}"/>
              </a:ext>
            </a:extLst>
          </p:cNvPr>
          <p:cNvSpPr>
            <a:spLocks noGrp="1"/>
          </p:cNvSpPr>
          <p:nvPr>
            <p:ph idx="1"/>
          </p:nvPr>
        </p:nvSpPr>
        <p:spPr>
          <a:xfrm>
            <a:off x="838200" y="1825625"/>
            <a:ext cx="10515600" cy="2401818"/>
          </a:xfrm>
        </p:spPr>
        <p:txBody>
          <a:bodyPr/>
          <a:lstStyle/>
          <a:p>
            <a:r>
              <a:rPr lang="es-ES"/>
              <a:t>A la luz de estas expectativas, el comportamiento de la cuenta corriente ya no está en conflicto con las predicciones del modelo teórico. El modelo teórico predice que en respuesta a una mejora en los términos de intercambio que se espera sea de corta duración, la cuenta corriente debería mejorar, que es lo que realmente sucedió.</a:t>
            </a:r>
            <a:endParaRPr lang="en-US"/>
          </a:p>
        </p:txBody>
      </p:sp>
      <p:sp>
        <p:nvSpPr>
          <p:cNvPr id="4" name="Slide Number Placeholder 3">
            <a:extLst>
              <a:ext uri="{FF2B5EF4-FFF2-40B4-BE49-F238E27FC236}">
                <a16:creationId xmlns:a16="http://schemas.microsoft.com/office/drawing/2014/main" id="{FD2A78C1-E04B-48D8-ACEF-42B557413046}"/>
              </a:ext>
            </a:extLst>
          </p:cNvPr>
          <p:cNvSpPr>
            <a:spLocks noGrp="1"/>
          </p:cNvSpPr>
          <p:nvPr>
            <p:ph type="sldNum" sz="quarter" idx="12"/>
          </p:nvPr>
        </p:nvSpPr>
        <p:spPr/>
        <p:txBody>
          <a:bodyPr/>
          <a:lstStyle/>
          <a:p>
            <a:fld id="{257AB861-08A6-4431-B58F-64BEFFDF70ED}" type="slidenum">
              <a:rPr lang="en-US" smtClean="0"/>
              <a:t>71</a:t>
            </a:fld>
            <a:endParaRPr lang="en-US"/>
          </a:p>
        </p:txBody>
      </p:sp>
    </p:spTree>
    <p:extLst>
      <p:ext uri="{BB962C8B-B14F-4D97-AF65-F5344CB8AC3E}">
        <p14:creationId xmlns:p14="http://schemas.microsoft.com/office/powerpoint/2010/main" val="376553189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2578-F5BC-47E1-869F-963E94C4FC49}"/>
              </a:ext>
            </a:extLst>
          </p:cNvPr>
          <p:cNvSpPr>
            <a:spLocks noGrp="1"/>
          </p:cNvSpPr>
          <p:nvPr>
            <p:ph type="title"/>
          </p:nvPr>
        </p:nvSpPr>
        <p:spPr/>
        <p:txBody>
          <a:bodyPr/>
          <a:lstStyle/>
          <a:p>
            <a:r>
              <a:rPr lang="es-MX"/>
              <a:t>Shock a la tasa internacional de interés</a:t>
            </a:r>
            <a:endParaRPr lang="en-US"/>
          </a:p>
        </p:txBody>
      </p:sp>
      <p:sp>
        <p:nvSpPr>
          <p:cNvPr id="3" name="Slide Number Placeholder 2">
            <a:extLst>
              <a:ext uri="{FF2B5EF4-FFF2-40B4-BE49-F238E27FC236}">
                <a16:creationId xmlns:a16="http://schemas.microsoft.com/office/drawing/2014/main" id="{47A4ADD6-0218-4BA5-AB90-73D3D6489150}"/>
              </a:ext>
            </a:extLst>
          </p:cNvPr>
          <p:cNvSpPr>
            <a:spLocks noGrp="1"/>
          </p:cNvSpPr>
          <p:nvPr>
            <p:ph type="sldNum" sz="quarter" idx="12"/>
          </p:nvPr>
        </p:nvSpPr>
        <p:spPr/>
        <p:txBody>
          <a:bodyPr/>
          <a:lstStyle/>
          <a:p>
            <a:fld id="{257AB861-08A6-4431-B58F-64BEFFDF70ED}" type="slidenum">
              <a:rPr lang="en-US" smtClean="0"/>
              <a:t>72</a:t>
            </a:fld>
            <a:endParaRPr lang="en-US"/>
          </a:p>
        </p:txBody>
      </p:sp>
    </p:spTree>
    <p:extLst>
      <p:ext uri="{BB962C8B-B14F-4D97-AF65-F5344CB8AC3E}">
        <p14:creationId xmlns:p14="http://schemas.microsoft.com/office/powerpoint/2010/main" val="13872264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04C96D-CD31-401F-8CC2-FA660816C81F}"/>
              </a:ext>
            </a:extLst>
          </p:cNvPr>
          <p:cNvSpPr>
            <a:spLocks noGrp="1"/>
          </p:cNvSpPr>
          <p:nvPr>
            <p:ph idx="1"/>
          </p:nvPr>
        </p:nvSpPr>
        <p:spPr>
          <a:xfrm>
            <a:off x="347869" y="275120"/>
            <a:ext cx="10515600" cy="6582879"/>
          </a:xfrm>
        </p:spPr>
        <p:txBody>
          <a:bodyPr>
            <a:normAutofit fontScale="92500" lnSpcReduction="10000"/>
          </a:bodyPr>
          <a:lstStyle/>
          <a:p>
            <a:pPr marL="0" indent="0">
              <a:buNone/>
            </a:pPr>
            <a:r>
              <a:rPr lang="es-ES"/>
              <a:t>Un aumento en la r*, tiene dos elementos potencialmente opuestos efectos sobre el consumo en el período 1.</a:t>
            </a:r>
          </a:p>
          <a:p>
            <a:r>
              <a:rPr lang="es-ES"/>
              <a:t>un aumento en r* hace que los ahorros sean más atractivos porque la tasa de rendimiento de los activos extranjeros es mayor. Este efecto se conoce como </a:t>
            </a:r>
            <a:r>
              <a:rPr lang="es-ES">
                <a:solidFill>
                  <a:srgbClr val="870F6D"/>
                </a:solidFill>
              </a:rPr>
              <a:t>el efecto de sustitución</a:t>
            </a:r>
            <a:r>
              <a:rPr lang="es-ES"/>
              <a:t>, porque induce a las personas a sustituir el consumo actual en el futuro a través del ahorro. Por el efecto de sustitución, un aumento en la tasa de interés hace que el consumo en el período 1 disminuya y, por lo tanto, la cuenta corriente mejore.</a:t>
            </a:r>
          </a:p>
          <a:p>
            <a:r>
              <a:rPr lang="es-ES"/>
              <a:t>un aumento en r* hace que los deudores sean más pobres y los acreedores más ricos. Este efecto se llama </a:t>
            </a:r>
            <a:r>
              <a:rPr lang="es-ES">
                <a:solidFill>
                  <a:srgbClr val="870F6D"/>
                </a:solidFill>
              </a:rPr>
              <a:t>efecto ingreso</a:t>
            </a:r>
            <a:r>
              <a:rPr lang="es-ES"/>
              <a:t>. Por el efecto ingreso, un aumento en la tasa de interés conduce a una disminución en el consumo en el período 1 si el país es deudor, lo que refuerza el efecto de sustitución, y a un aumento en el consumo si el país es un acreedor, compensando (al menos en parte) el efecto de sustitución.</a:t>
            </a:r>
          </a:p>
          <a:p>
            <a:pPr marL="0" indent="0">
              <a:buNone/>
            </a:pPr>
            <a:r>
              <a:rPr lang="es-ES"/>
              <a:t> Asumiremos que el efecto de sustitución es más fuerte que el efecto ingreso. Por lo tanto, un aumento en la tasa de interés mundial, r, induce una disminución en C1 y, por lo tanto, una mejora en la balanza comercial y la cuenta corriente en el período 1.</a:t>
            </a:r>
            <a:endParaRPr lang="en-US"/>
          </a:p>
        </p:txBody>
      </p:sp>
      <p:sp>
        <p:nvSpPr>
          <p:cNvPr id="4" name="Slide Number Placeholder 3">
            <a:extLst>
              <a:ext uri="{FF2B5EF4-FFF2-40B4-BE49-F238E27FC236}">
                <a16:creationId xmlns:a16="http://schemas.microsoft.com/office/drawing/2014/main" id="{2C56569B-F248-4EEE-9DBC-497796646505}"/>
              </a:ext>
            </a:extLst>
          </p:cNvPr>
          <p:cNvSpPr>
            <a:spLocks noGrp="1"/>
          </p:cNvSpPr>
          <p:nvPr>
            <p:ph type="sldNum" sz="quarter" idx="12"/>
          </p:nvPr>
        </p:nvSpPr>
        <p:spPr/>
        <p:txBody>
          <a:bodyPr/>
          <a:lstStyle/>
          <a:p>
            <a:fld id="{257AB861-08A6-4431-B58F-64BEFFDF70ED}" type="slidenum">
              <a:rPr lang="en-US" smtClean="0"/>
              <a:t>73</a:t>
            </a:fld>
            <a:endParaRPr lang="en-US"/>
          </a:p>
        </p:txBody>
      </p:sp>
    </p:spTree>
    <p:extLst>
      <p:ext uri="{BB962C8B-B14F-4D97-AF65-F5344CB8AC3E}">
        <p14:creationId xmlns:p14="http://schemas.microsoft.com/office/powerpoint/2010/main" val="299507648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A71E938-A210-46FA-B1DA-15DB9F3E75FF}"/>
              </a:ext>
            </a:extLst>
          </p:cNvPr>
          <p:cNvSpPr>
            <a:spLocks noGrp="1"/>
          </p:cNvSpPr>
          <p:nvPr>
            <p:ph type="sldNum" sz="quarter" idx="12"/>
          </p:nvPr>
        </p:nvSpPr>
        <p:spPr/>
        <p:txBody>
          <a:bodyPr/>
          <a:lstStyle/>
          <a:p>
            <a:fld id="{257AB861-08A6-4431-B58F-64BEFFDF70ED}" type="slidenum">
              <a:rPr lang="en-US" smtClean="0"/>
              <a:t>74</a:t>
            </a:fld>
            <a:endParaRPr lang="en-US"/>
          </a:p>
        </p:txBody>
      </p:sp>
      <p:pic>
        <p:nvPicPr>
          <p:cNvPr id="3" name="Picture 2">
            <a:extLst>
              <a:ext uri="{FF2B5EF4-FFF2-40B4-BE49-F238E27FC236}">
                <a16:creationId xmlns:a16="http://schemas.microsoft.com/office/drawing/2014/main" id="{14F4210D-2B42-43F5-A9A7-EC85D300C857}"/>
              </a:ext>
            </a:extLst>
          </p:cNvPr>
          <p:cNvPicPr>
            <a:picLocks noChangeAspect="1"/>
          </p:cNvPicPr>
          <p:nvPr/>
        </p:nvPicPr>
        <p:blipFill>
          <a:blip r:embed="rId2"/>
          <a:stretch>
            <a:fillRect/>
          </a:stretch>
        </p:blipFill>
        <p:spPr>
          <a:xfrm>
            <a:off x="2028553" y="600130"/>
            <a:ext cx="7897325" cy="5933084"/>
          </a:xfrm>
          <a:prstGeom prst="rect">
            <a:avLst/>
          </a:prstGeom>
        </p:spPr>
      </p:pic>
      <p:sp>
        <p:nvSpPr>
          <p:cNvPr id="4" name="Oval 3">
            <a:extLst>
              <a:ext uri="{FF2B5EF4-FFF2-40B4-BE49-F238E27FC236}">
                <a16:creationId xmlns:a16="http://schemas.microsoft.com/office/drawing/2014/main" id="{03F4C4C7-AFBD-421E-904B-67E4503CDECE}"/>
              </a:ext>
            </a:extLst>
          </p:cNvPr>
          <p:cNvSpPr/>
          <p:nvPr/>
        </p:nvSpPr>
        <p:spPr>
          <a:xfrm>
            <a:off x="6599583" y="4611757"/>
            <a:ext cx="265043" cy="41081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0C6A563-014C-4927-9CD8-C2FC72456987}"/>
              </a:ext>
            </a:extLst>
          </p:cNvPr>
          <p:cNvSpPr/>
          <p:nvPr/>
        </p:nvSpPr>
        <p:spPr>
          <a:xfrm>
            <a:off x="5804453" y="4200940"/>
            <a:ext cx="265043" cy="410817"/>
          </a:xfrm>
          <a:prstGeom prst="ellipse">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Curved Up 5">
            <a:extLst>
              <a:ext uri="{FF2B5EF4-FFF2-40B4-BE49-F238E27FC236}">
                <a16:creationId xmlns:a16="http://schemas.microsoft.com/office/drawing/2014/main" id="{30C0C485-768F-4B34-9380-FD9CAF147163}"/>
              </a:ext>
            </a:extLst>
          </p:cNvPr>
          <p:cNvSpPr/>
          <p:nvPr/>
        </p:nvSpPr>
        <p:spPr>
          <a:xfrm rot="12728560">
            <a:off x="6162261" y="3933166"/>
            <a:ext cx="874643" cy="365125"/>
          </a:xfrm>
          <a:prstGeom prst="curved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57744995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043AAE-D8B5-F69B-6074-B24637AB53E7}"/>
              </a:ext>
            </a:extLst>
          </p:cNvPr>
          <p:cNvSpPr>
            <a:spLocks noGrp="1"/>
          </p:cNvSpPr>
          <p:nvPr>
            <p:ph type="title"/>
          </p:nvPr>
        </p:nvSpPr>
        <p:spPr/>
        <p:txBody>
          <a:bodyPr/>
          <a:lstStyle/>
          <a:p>
            <a:r>
              <a:rPr lang="en-US"/>
              <a:t>Anexos</a:t>
            </a:r>
            <a:br>
              <a:rPr lang="en-US"/>
            </a:br>
            <a:endParaRPr lang="en-US"/>
          </a:p>
        </p:txBody>
      </p:sp>
      <p:sp>
        <p:nvSpPr>
          <p:cNvPr id="3" name="Marcador de número de diapositiva 2">
            <a:extLst>
              <a:ext uri="{FF2B5EF4-FFF2-40B4-BE49-F238E27FC236}">
                <a16:creationId xmlns:a16="http://schemas.microsoft.com/office/drawing/2014/main" id="{E4A4085D-BE76-7EED-1101-037FC5DE0456}"/>
              </a:ext>
            </a:extLst>
          </p:cNvPr>
          <p:cNvSpPr>
            <a:spLocks noGrp="1"/>
          </p:cNvSpPr>
          <p:nvPr>
            <p:ph type="sldNum" sz="quarter" idx="12"/>
          </p:nvPr>
        </p:nvSpPr>
        <p:spPr/>
        <p:txBody>
          <a:bodyPr/>
          <a:lstStyle/>
          <a:p>
            <a:fld id="{257AB861-08A6-4431-B58F-64BEFFDF70ED}" type="slidenum">
              <a:rPr lang="en-US" smtClean="0"/>
              <a:t>75</a:t>
            </a:fld>
            <a:endParaRPr lang="en-US"/>
          </a:p>
        </p:txBody>
      </p:sp>
    </p:spTree>
    <p:extLst>
      <p:ext uri="{BB962C8B-B14F-4D97-AF65-F5344CB8AC3E}">
        <p14:creationId xmlns:p14="http://schemas.microsoft.com/office/powerpoint/2010/main" val="3489061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E27C5640-B5A3-46A0-8D79-A3B38EA6A684}"/>
                  </a:ext>
                </a:extLst>
              </p:cNvPr>
              <p:cNvSpPr/>
              <p:nvPr/>
            </p:nvSpPr>
            <p:spPr>
              <a:xfrm>
                <a:off x="526257" y="1283012"/>
                <a:ext cx="355994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s-MX" sz="2400" i="1">
                              <a:latin typeface="Cambria Math" panose="02040503050406030204" pitchFamily="18" charset="0"/>
                            </a:rPr>
                            <m:t>𝐶𝐴</m:t>
                          </m:r>
                        </m:e>
                        <m:sub>
                          <m:r>
                            <a:rPr lang="es-MX" sz="2400" i="1">
                              <a:latin typeface="Cambria Math" panose="02040503050406030204" pitchFamily="18" charset="0"/>
                            </a:rPr>
                            <m:t>1</m:t>
                          </m:r>
                        </m:sub>
                      </m:sSub>
                      <m:r>
                        <a:rPr lang="es-MX" sz="2400" i="1">
                          <a:latin typeface="Cambria Math" panose="02040503050406030204" pitchFamily="18" charset="0"/>
                        </a:rPr>
                        <m:t>= </m:t>
                      </m:r>
                      <m:sSub>
                        <m:sSubPr>
                          <m:ctrlPr>
                            <a:rPr lang="es-MX" sz="2400" i="1">
                              <a:latin typeface="Cambria Math" panose="02040503050406030204" pitchFamily="18" charset="0"/>
                            </a:rPr>
                          </m:ctrlPr>
                        </m:sSubPr>
                        <m:e>
                          <m:r>
                            <a:rPr lang="es-MX" sz="2400" i="1">
                              <a:latin typeface="Cambria Math" panose="02040503050406030204" pitchFamily="18" charset="0"/>
                            </a:rPr>
                            <m:t>𝑟</m:t>
                          </m:r>
                        </m:e>
                        <m:sub>
                          <m:r>
                            <a:rPr lang="es-MX" sz="2400" i="1">
                              <a:latin typeface="Cambria Math" panose="02040503050406030204" pitchFamily="18" charset="0"/>
                            </a:rPr>
                            <m:t>0</m:t>
                          </m:r>
                        </m:sub>
                      </m:sSub>
                      <m:sSubSup>
                        <m:sSubSupPr>
                          <m:ctrlPr>
                            <a:rPr lang="es-MX" sz="2400" i="1">
                              <a:latin typeface="Cambria Math" panose="02040503050406030204" pitchFamily="18" charset="0"/>
                            </a:rPr>
                          </m:ctrlPr>
                        </m:sSubSupPr>
                        <m:e>
                          <m:r>
                            <a:rPr lang="es-MX" sz="2400" i="1">
                              <a:latin typeface="Cambria Math" panose="02040503050406030204" pitchFamily="18" charset="0"/>
                            </a:rPr>
                            <m:t>𝐵</m:t>
                          </m:r>
                        </m:e>
                        <m:sub>
                          <m:r>
                            <a:rPr lang="es-MX" sz="2400" i="1">
                              <a:latin typeface="Cambria Math" panose="02040503050406030204" pitchFamily="18" charset="0"/>
                            </a:rPr>
                            <m:t>0</m:t>
                          </m:r>
                        </m:sub>
                        <m:sup>
                          <m:r>
                            <a:rPr lang="es-MX" sz="2400" i="1">
                              <a:latin typeface="Cambria Math" panose="02040503050406030204" pitchFamily="18" charset="0"/>
                            </a:rPr>
                            <m:t>∗</m:t>
                          </m:r>
                        </m:sup>
                      </m:sSubSup>
                      <m:r>
                        <a:rPr lang="es-MX" sz="2400" i="1">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𝑇𝐵</m:t>
                          </m:r>
                        </m:e>
                        <m:sub>
                          <m:r>
                            <a:rPr lang="es-MX" sz="2400" i="1">
                              <a:latin typeface="Cambria Math" panose="02040503050406030204" pitchFamily="18" charset="0"/>
                            </a:rPr>
                            <m:t>1</m:t>
                          </m:r>
                        </m:sub>
                      </m:sSub>
                      <m:r>
                        <a:rPr lang="es-MX" sz="2400" i="1">
                          <a:latin typeface="Cambria Math" panose="02040503050406030204" pitchFamily="18" charset="0"/>
                        </a:rPr>
                        <m:t>    (12)</m:t>
                      </m:r>
                    </m:oMath>
                  </m:oMathPara>
                </a14:m>
                <a:endParaRPr lang="en-US" sz="2400" i="1">
                  <a:latin typeface="Cambria Math" panose="02040503050406030204" pitchFamily="18" charset="0"/>
                </a:endParaRPr>
              </a:p>
            </p:txBody>
          </p:sp>
        </mc:Choice>
        <mc:Fallback xmlns="">
          <p:sp>
            <p:nvSpPr>
              <p:cNvPr id="2" name="Rectangle 1">
                <a:extLst>
                  <a:ext uri="{FF2B5EF4-FFF2-40B4-BE49-F238E27FC236}">
                    <a16:creationId xmlns:a16="http://schemas.microsoft.com/office/drawing/2014/main" id="{E27C5640-B5A3-46A0-8D79-A3B38EA6A684}"/>
                  </a:ext>
                </a:extLst>
              </p:cNvPr>
              <p:cNvSpPr>
                <a:spLocks noRot="1" noChangeAspect="1" noMove="1" noResize="1" noEditPoints="1" noAdjustHandles="1" noChangeArrowheads="1" noChangeShapeType="1" noTextEdit="1"/>
              </p:cNvSpPr>
              <p:nvPr/>
            </p:nvSpPr>
            <p:spPr>
              <a:xfrm>
                <a:off x="526257" y="1283012"/>
                <a:ext cx="3559949" cy="461665"/>
              </a:xfrm>
              <a:prstGeom prst="rect">
                <a:avLst/>
              </a:prstGeom>
              <a:blipFill>
                <a:blip r:embed="rId2"/>
                <a:stretch>
                  <a:fillRect r="-342"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3DC7E5D1-C5FB-45AD-B7A6-05BD55A2605E}"/>
                  </a:ext>
                </a:extLst>
              </p:cNvPr>
              <p:cNvSpPr/>
              <p:nvPr/>
            </p:nvSpPr>
            <p:spPr>
              <a:xfrm>
                <a:off x="526257" y="381864"/>
                <a:ext cx="356668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s-MX" sz="2400" b="0" i="1" smtClean="0">
                              <a:latin typeface="Cambria Math" panose="02040503050406030204" pitchFamily="18" charset="0"/>
                            </a:rPr>
                            <m:t>𝑇𝐵</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 </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𝑄</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𝐶</m:t>
                          </m:r>
                        </m:e>
                        <m:sub>
                          <m:r>
                            <a:rPr lang="es-MX" sz="2400" b="0" i="1" smtClean="0">
                              <a:latin typeface="Cambria Math" panose="02040503050406030204" pitchFamily="18" charset="0"/>
                            </a:rPr>
                            <m:t>1</m:t>
                          </m:r>
                        </m:sub>
                      </m:sSub>
                      <m:r>
                        <a:rPr lang="es-MX" sz="2400" b="0" i="1" smtClean="0">
                          <a:latin typeface="Cambria Math" panose="02040503050406030204" pitchFamily="18" charset="0"/>
                        </a:rPr>
                        <m:t>           (10)</m:t>
                      </m:r>
                    </m:oMath>
                  </m:oMathPara>
                </a14:m>
                <a:endParaRPr lang="en-US" sz="2400"/>
              </a:p>
            </p:txBody>
          </p:sp>
        </mc:Choice>
        <mc:Fallback xmlns="">
          <p:sp>
            <p:nvSpPr>
              <p:cNvPr id="3" name="Rectangle 2">
                <a:extLst>
                  <a:ext uri="{FF2B5EF4-FFF2-40B4-BE49-F238E27FC236}">
                    <a16:creationId xmlns:a16="http://schemas.microsoft.com/office/drawing/2014/main" id="{3DC7E5D1-C5FB-45AD-B7A6-05BD55A2605E}"/>
                  </a:ext>
                </a:extLst>
              </p:cNvPr>
              <p:cNvSpPr>
                <a:spLocks noRot="1" noChangeAspect="1" noMove="1" noResize="1" noEditPoints="1" noAdjustHandles="1" noChangeArrowheads="1" noChangeShapeType="1" noTextEdit="1"/>
              </p:cNvSpPr>
              <p:nvPr/>
            </p:nvSpPr>
            <p:spPr>
              <a:xfrm>
                <a:off x="526257" y="381864"/>
                <a:ext cx="3566682" cy="461665"/>
              </a:xfrm>
              <a:prstGeom prst="rect">
                <a:avLst/>
              </a:prstGeom>
              <a:blipFill>
                <a:blip r:embed="rId3"/>
                <a:stretch>
                  <a:fillRect r="-342"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173618D3-A771-49A0-8A99-C5B4B1EA9DCA}"/>
                  </a:ext>
                </a:extLst>
              </p:cNvPr>
              <p:cNvSpPr/>
              <p:nvPr/>
            </p:nvSpPr>
            <p:spPr>
              <a:xfrm>
                <a:off x="5448864" y="997368"/>
                <a:ext cx="174156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s-MX" sz="2400" i="1">
                              <a:latin typeface="Cambria Math" panose="02040503050406030204" pitchFamily="18" charset="0"/>
                            </a:rPr>
                            <m:t>𝐶𝐴</m:t>
                          </m:r>
                        </m:e>
                        <m:sub>
                          <m:r>
                            <a:rPr lang="es-MX" sz="2400" i="1">
                              <a:latin typeface="Cambria Math" panose="02040503050406030204" pitchFamily="18" charset="0"/>
                            </a:rPr>
                            <m:t>1</m:t>
                          </m:r>
                        </m:sub>
                      </m:sSub>
                      <m:r>
                        <a:rPr lang="es-MX" sz="2400" i="1">
                          <a:latin typeface="Cambria Math" panose="02040503050406030204" pitchFamily="18" charset="0"/>
                        </a:rPr>
                        <m:t>= </m:t>
                      </m:r>
                      <m:sSub>
                        <m:sSubPr>
                          <m:ctrlPr>
                            <a:rPr lang="es-MX" sz="2400" i="1">
                              <a:latin typeface="Cambria Math" panose="02040503050406030204" pitchFamily="18" charset="0"/>
                            </a:rPr>
                          </m:ctrlPr>
                        </m:sSubPr>
                        <m:e>
                          <m:r>
                            <a:rPr lang="es-ES_tradnl" sz="2400" b="0" i="1" smtClean="0">
                              <a:latin typeface="Cambria Math" panose="02040503050406030204" pitchFamily="18" charset="0"/>
                            </a:rPr>
                            <m:t>𝑇𝐵</m:t>
                          </m:r>
                        </m:e>
                        <m:sub>
                          <m:r>
                            <a:rPr lang="es-ES_tradnl" sz="2400" b="0" i="1" smtClean="0">
                              <a:latin typeface="Cambria Math" panose="02040503050406030204" pitchFamily="18" charset="0"/>
                            </a:rPr>
                            <m:t>1</m:t>
                          </m:r>
                        </m:sub>
                      </m:sSub>
                    </m:oMath>
                  </m:oMathPara>
                </a14:m>
                <a:endParaRPr lang="en-US" sz="2400" i="1">
                  <a:latin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173618D3-A771-49A0-8A99-C5B4B1EA9DCA}"/>
                  </a:ext>
                </a:extLst>
              </p:cNvPr>
              <p:cNvSpPr>
                <a:spLocks noRot="1" noChangeAspect="1" noMove="1" noResize="1" noEditPoints="1" noAdjustHandles="1" noChangeArrowheads="1" noChangeShapeType="1" noTextEdit="1"/>
              </p:cNvSpPr>
              <p:nvPr/>
            </p:nvSpPr>
            <p:spPr>
              <a:xfrm>
                <a:off x="5448864" y="997368"/>
                <a:ext cx="1741567" cy="461665"/>
              </a:xfrm>
              <a:prstGeom prst="rect">
                <a:avLst/>
              </a:prstGeom>
              <a:blipFill>
                <a:blip r:embed="rId4"/>
                <a:stretch>
                  <a:fillRect b="-4000"/>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1ED74CE4-C29A-4724-ABDE-D3ED365271CA}"/>
                  </a:ext>
                </a:extLst>
              </p:cNvPr>
              <p:cNvSpPr/>
              <p:nvPr/>
            </p:nvSpPr>
            <p:spPr>
              <a:xfrm>
                <a:off x="310089" y="3023904"/>
                <a:ext cx="446737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2400" i="1" smtClean="0">
                              <a:latin typeface="Cambria Math" panose="02040503050406030204" pitchFamily="18" charset="0"/>
                            </a:rPr>
                          </m:ctrlPr>
                        </m:sSubPr>
                        <m:e>
                          <m:sSub>
                            <m:sSubPr>
                              <m:ctrlPr>
                                <a:rPr lang="es-MX" sz="2400" i="1">
                                  <a:latin typeface="Cambria Math" panose="02040503050406030204" pitchFamily="18" charset="0"/>
                                </a:rPr>
                              </m:ctrlPr>
                            </m:sSubPr>
                            <m:e>
                              <m:r>
                                <a:rPr lang="es-MX" sz="2400" i="1">
                                  <a:latin typeface="Cambria Math" panose="02040503050406030204" pitchFamily="18" charset="0"/>
                                </a:rPr>
                                <m:t>𝑟</m:t>
                              </m:r>
                            </m:e>
                            <m:sub>
                              <m:r>
                                <a:rPr lang="es-MX" sz="2400" i="1">
                                  <a:latin typeface="Cambria Math" panose="02040503050406030204" pitchFamily="18" charset="0"/>
                                </a:rPr>
                                <m:t>0</m:t>
                              </m:r>
                            </m:sub>
                          </m:sSub>
                          <m:sSubSup>
                            <m:sSubSupPr>
                              <m:ctrlPr>
                                <a:rPr lang="es-MX" sz="2400" i="1">
                                  <a:latin typeface="Cambria Math" panose="02040503050406030204" pitchFamily="18" charset="0"/>
                                </a:rPr>
                              </m:ctrlPr>
                            </m:sSubSupPr>
                            <m:e>
                              <m:r>
                                <a:rPr lang="es-MX" sz="2400" i="1">
                                  <a:latin typeface="Cambria Math" panose="02040503050406030204" pitchFamily="18" charset="0"/>
                                </a:rPr>
                                <m:t>𝐵</m:t>
                              </m:r>
                            </m:e>
                            <m:sub>
                              <m:r>
                                <a:rPr lang="es-MX" sz="2400" i="1">
                                  <a:latin typeface="Cambria Math" panose="02040503050406030204" pitchFamily="18" charset="0"/>
                                </a:rPr>
                                <m:t>0</m:t>
                              </m:r>
                            </m:sub>
                            <m:sup>
                              <m:r>
                                <a:rPr lang="es-MX" sz="2400" i="1">
                                  <a:latin typeface="Cambria Math" panose="02040503050406030204" pitchFamily="18" charset="0"/>
                                </a:rPr>
                                <m:t>∗</m:t>
                              </m:r>
                            </m:sup>
                          </m:sSubSup>
                          <m:r>
                            <a:rPr lang="es-MX" sz="2400" i="1">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1</m:t>
                              </m:r>
                            </m:sub>
                          </m:sSub>
                          <m:r>
                            <a:rPr lang="es-ES_tradnl" sz="2400" b="0" i="1" smtClean="0">
                              <a:latin typeface="Cambria Math" panose="02040503050406030204" pitchFamily="18" charset="0"/>
                            </a:rPr>
                            <m:t>=</m:t>
                          </m:r>
                          <m:r>
                            <a:rPr lang="es-MX" sz="2400" i="1">
                              <a:latin typeface="Cambria Math" panose="02040503050406030204" pitchFamily="18" charset="0"/>
                            </a:rPr>
                            <m:t>𝐶</m:t>
                          </m:r>
                        </m:e>
                        <m:sub>
                          <m:r>
                            <a:rPr lang="es-MX" sz="2400" i="1">
                              <a:latin typeface="Cambria Math" panose="02040503050406030204" pitchFamily="18" charset="0"/>
                            </a:rPr>
                            <m:t>1</m:t>
                          </m:r>
                        </m:sub>
                      </m:sSub>
                      <m:r>
                        <a:rPr lang="es-MX" sz="2400" i="1">
                          <a:latin typeface="Cambria Math" panose="02040503050406030204" pitchFamily="18" charset="0"/>
                        </a:rPr>
                        <m:t>+</m:t>
                      </m:r>
                      <m:sSubSup>
                        <m:sSubSupPr>
                          <m:ctrlPr>
                            <a:rPr lang="es-MX" sz="2400" i="1">
                              <a:latin typeface="Cambria Math" panose="02040503050406030204" pitchFamily="18" charset="0"/>
                            </a:rPr>
                          </m:ctrlPr>
                        </m:sSubSupPr>
                        <m:e>
                          <m:r>
                            <a:rPr lang="es-MX" sz="2400" i="1">
                              <a:latin typeface="Cambria Math" panose="02040503050406030204" pitchFamily="18" charset="0"/>
                            </a:rPr>
                            <m:t>𝐵</m:t>
                          </m:r>
                        </m:e>
                        <m:sub>
                          <m:r>
                            <a:rPr lang="es-MX" sz="2400" i="1">
                              <a:latin typeface="Cambria Math" panose="02040503050406030204" pitchFamily="18" charset="0"/>
                            </a:rPr>
                            <m:t>1</m:t>
                          </m:r>
                        </m:sub>
                        <m:sup>
                          <m:r>
                            <a:rPr lang="es-MX" sz="2400" i="1">
                              <a:latin typeface="Cambria Math" panose="02040503050406030204" pitchFamily="18" charset="0"/>
                            </a:rPr>
                            <m:t>∗</m:t>
                          </m:r>
                        </m:sup>
                      </m:sSubSup>
                      <m:r>
                        <a:rPr lang="es-MX" sz="2400" i="1">
                          <a:latin typeface="Cambria Math" panose="02040503050406030204" pitchFamily="18" charset="0"/>
                        </a:rPr>
                        <m:t>−</m:t>
                      </m:r>
                      <m:sSubSup>
                        <m:sSubSupPr>
                          <m:ctrlPr>
                            <a:rPr lang="es-MX" sz="2400" i="1">
                              <a:latin typeface="Cambria Math" panose="02040503050406030204" pitchFamily="18" charset="0"/>
                            </a:rPr>
                          </m:ctrlPr>
                        </m:sSubSupPr>
                        <m:e>
                          <m:r>
                            <a:rPr lang="es-MX" sz="2400" i="1">
                              <a:latin typeface="Cambria Math" panose="02040503050406030204" pitchFamily="18" charset="0"/>
                            </a:rPr>
                            <m:t>𝐵</m:t>
                          </m:r>
                        </m:e>
                        <m:sub>
                          <m:r>
                            <a:rPr lang="es-MX" sz="2400" i="1">
                              <a:latin typeface="Cambria Math" panose="02040503050406030204" pitchFamily="18" charset="0"/>
                            </a:rPr>
                            <m:t>0</m:t>
                          </m:r>
                        </m:sub>
                        <m:sup>
                          <m:r>
                            <a:rPr lang="es-MX" sz="2400" i="1">
                              <a:latin typeface="Cambria Math" panose="02040503050406030204" pitchFamily="18" charset="0"/>
                            </a:rPr>
                            <m:t>∗</m:t>
                          </m:r>
                        </m:sup>
                      </m:sSubSup>
                      <m:r>
                        <a:rPr lang="es-MX" sz="2400" i="1">
                          <a:latin typeface="Cambria Math" panose="02040503050406030204" pitchFamily="18" charset="0"/>
                        </a:rPr>
                        <m:t>      (1)</m:t>
                      </m:r>
                    </m:oMath>
                  </m:oMathPara>
                </a14:m>
                <a:endParaRPr lang="es-ES" sz="2400" i="1">
                  <a:latin typeface="Cambria Math" panose="02040503050406030204" pitchFamily="18" charset="0"/>
                </a:endParaRPr>
              </a:p>
            </p:txBody>
          </p:sp>
        </mc:Choice>
        <mc:Fallback xmlns="">
          <p:sp>
            <p:nvSpPr>
              <p:cNvPr id="5" name="Rectangle 4">
                <a:extLst>
                  <a:ext uri="{FF2B5EF4-FFF2-40B4-BE49-F238E27FC236}">
                    <a16:creationId xmlns:a16="http://schemas.microsoft.com/office/drawing/2014/main" id="{1ED74CE4-C29A-4724-ABDE-D3ED365271CA}"/>
                  </a:ext>
                </a:extLst>
              </p:cNvPr>
              <p:cNvSpPr>
                <a:spLocks noRot="1" noChangeAspect="1" noMove="1" noResize="1" noEditPoints="1" noAdjustHandles="1" noChangeArrowheads="1" noChangeShapeType="1" noTextEdit="1"/>
              </p:cNvSpPr>
              <p:nvPr/>
            </p:nvSpPr>
            <p:spPr>
              <a:xfrm>
                <a:off x="310089" y="3023904"/>
                <a:ext cx="4467377" cy="461665"/>
              </a:xfrm>
              <a:prstGeom prst="rect">
                <a:avLst/>
              </a:prstGeom>
              <a:blipFill>
                <a:blip r:embed="rId5"/>
                <a:stretch>
                  <a:fillRect b="-1973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69CA892-6126-4002-A516-C657D2C211D1}"/>
                  </a:ext>
                </a:extLst>
              </p:cNvPr>
              <p:cNvSpPr/>
              <p:nvPr/>
            </p:nvSpPr>
            <p:spPr>
              <a:xfrm>
                <a:off x="310089" y="5046985"/>
                <a:ext cx="198618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2400" i="1">
                              <a:latin typeface="Cambria Math" panose="02040503050406030204" pitchFamily="18" charset="0"/>
                            </a:rPr>
                          </m:ctrlPr>
                        </m:sSubPr>
                        <m:e>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1</m:t>
                              </m:r>
                            </m:sub>
                          </m:sSub>
                          <m:r>
                            <a:rPr lang="es-MX" sz="2400" i="1">
                              <a:latin typeface="Cambria Math" panose="02040503050406030204" pitchFamily="18" charset="0"/>
                            </a:rPr>
                            <m:t>−</m:t>
                          </m:r>
                          <m:r>
                            <a:rPr lang="es-MX" sz="2400" i="1">
                              <a:latin typeface="Cambria Math" panose="02040503050406030204" pitchFamily="18" charset="0"/>
                            </a:rPr>
                            <m:t>𝐶</m:t>
                          </m:r>
                        </m:e>
                        <m:sub>
                          <m:r>
                            <a:rPr lang="es-MX" sz="2400" i="1">
                              <a:latin typeface="Cambria Math" panose="02040503050406030204" pitchFamily="18" charset="0"/>
                            </a:rPr>
                            <m:t>1</m:t>
                          </m:r>
                        </m:sub>
                      </m:sSub>
                      <m:r>
                        <a:rPr lang="es-MX" sz="2400" i="1">
                          <a:latin typeface="Cambria Math" panose="02040503050406030204" pitchFamily="18" charset="0"/>
                        </a:rPr>
                        <m:t>=</m:t>
                      </m:r>
                      <m:sSubSup>
                        <m:sSubSupPr>
                          <m:ctrlPr>
                            <a:rPr lang="es-MX" sz="2400" i="1">
                              <a:latin typeface="Cambria Math" panose="02040503050406030204" pitchFamily="18" charset="0"/>
                            </a:rPr>
                          </m:ctrlPr>
                        </m:sSubSupPr>
                        <m:e>
                          <m:r>
                            <a:rPr lang="es-MX" sz="2400" i="1">
                              <a:latin typeface="Cambria Math" panose="02040503050406030204" pitchFamily="18" charset="0"/>
                            </a:rPr>
                            <m:t>𝐵</m:t>
                          </m:r>
                        </m:e>
                        <m:sub>
                          <m:r>
                            <a:rPr lang="es-MX" sz="2400" i="1">
                              <a:latin typeface="Cambria Math" panose="02040503050406030204" pitchFamily="18" charset="0"/>
                            </a:rPr>
                            <m:t>1</m:t>
                          </m:r>
                        </m:sub>
                        <m:sup>
                          <m:r>
                            <a:rPr lang="es-MX" sz="2400" i="1">
                              <a:latin typeface="Cambria Math" panose="02040503050406030204" pitchFamily="18" charset="0"/>
                            </a:rPr>
                            <m:t>∗</m:t>
                          </m:r>
                        </m:sup>
                      </m:sSubSup>
                    </m:oMath>
                  </m:oMathPara>
                </a14:m>
                <a:endParaRPr lang="es-ES" sz="2400" i="1">
                  <a:latin typeface="Cambria Math" panose="02040503050406030204" pitchFamily="18" charset="0"/>
                </a:endParaRPr>
              </a:p>
            </p:txBody>
          </p:sp>
        </mc:Choice>
        <mc:Fallback xmlns="">
          <p:sp>
            <p:nvSpPr>
              <p:cNvPr id="6" name="Rectangle 5">
                <a:extLst>
                  <a:ext uri="{FF2B5EF4-FFF2-40B4-BE49-F238E27FC236}">
                    <a16:creationId xmlns:a16="http://schemas.microsoft.com/office/drawing/2014/main" id="{769CA892-6126-4002-A516-C657D2C211D1}"/>
                  </a:ext>
                </a:extLst>
              </p:cNvPr>
              <p:cNvSpPr>
                <a:spLocks noRot="1" noChangeAspect="1" noMove="1" noResize="1" noEditPoints="1" noAdjustHandles="1" noChangeArrowheads="1" noChangeShapeType="1" noTextEdit="1"/>
              </p:cNvSpPr>
              <p:nvPr/>
            </p:nvSpPr>
            <p:spPr>
              <a:xfrm>
                <a:off x="310089" y="5046985"/>
                <a:ext cx="1986185" cy="461665"/>
              </a:xfrm>
              <a:prstGeom prst="rect">
                <a:avLst/>
              </a:prstGeom>
              <a:blipFill>
                <a:blip r:embed="rId6"/>
                <a:stretch>
                  <a:fillRect b="-14474"/>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600D9FB4-7685-4A6F-8B50-7A2B0F994F0B}"/>
                  </a:ext>
                </a:extLst>
              </p:cNvPr>
              <p:cNvSpPr/>
              <p:nvPr/>
            </p:nvSpPr>
            <p:spPr>
              <a:xfrm>
                <a:off x="6096000" y="2708773"/>
                <a:ext cx="247375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s-MX" sz="2400" i="1">
                              <a:latin typeface="Cambria Math" panose="02040503050406030204" pitchFamily="18" charset="0"/>
                            </a:rPr>
                            <m:t>𝐶𝐴</m:t>
                          </m:r>
                        </m:e>
                        <m:sub>
                          <m:r>
                            <a:rPr lang="es-MX" sz="2400" i="1">
                              <a:latin typeface="Cambria Math" panose="02040503050406030204" pitchFamily="18" charset="0"/>
                            </a:rPr>
                            <m:t>1</m:t>
                          </m:r>
                        </m:sub>
                      </m:sSub>
                      <m:r>
                        <a:rPr lang="es-MX" sz="2400" i="1">
                          <a:latin typeface="Cambria Math" panose="02040503050406030204" pitchFamily="18" charset="0"/>
                        </a:rPr>
                        <m:t>= </m:t>
                      </m:r>
                      <m:sSubSup>
                        <m:sSubSupPr>
                          <m:ctrlPr>
                            <a:rPr lang="es-MX" sz="2400" i="1">
                              <a:latin typeface="Cambria Math" panose="02040503050406030204" pitchFamily="18" charset="0"/>
                            </a:rPr>
                          </m:ctrlPr>
                        </m:sSubSupPr>
                        <m:e>
                          <m:sSub>
                            <m:sSubPr>
                              <m:ctrlPr>
                                <a:rPr lang="es-MX" sz="2400" i="1" smtClean="0">
                                  <a:latin typeface="Cambria Math" panose="02040503050406030204" pitchFamily="18" charset="0"/>
                                </a:rPr>
                              </m:ctrlPr>
                            </m:sSubPr>
                            <m:e>
                              <m:r>
                                <a:rPr lang="es-ES_tradnl" sz="2400" b="0" i="1" smtClean="0">
                                  <a:latin typeface="Cambria Math" panose="02040503050406030204" pitchFamily="18" charset="0"/>
                                </a:rPr>
                                <m:t>𝑇𝐵</m:t>
                              </m:r>
                            </m:e>
                            <m:sub>
                              <m:r>
                                <a:rPr lang="es-ES_tradnl" sz="2400" b="0" i="1" smtClean="0">
                                  <a:latin typeface="Cambria Math" panose="02040503050406030204" pitchFamily="18" charset="0"/>
                                </a:rPr>
                                <m:t>1</m:t>
                              </m:r>
                            </m:sub>
                          </m:sSub>
                          <m:r>
                            <a:rPr lang="es-ES_tradnl" sz="2400" b="0" i="1" smtClean="0">
                              <a:latin typeface="Cambria Math" panose="02040503050406030204" pitchFamily="18" charset="0"/>
                            </a:rPr>
                            <m:t>=</m:t>
                          </m:r>
                          <m:r>
                            <a:rPr lang="es-MX" sz="2400" i="1">
                              <a:latin typeface="Cambria Math" panose="02040503050406030204" pitchFamily="18" charset="0"/>
                            </a:rPr>
                            <m:t>𝐵</m:t>
                          </m:r>
                        </m:e>
                        <m:sub>
                          <m:r>
                            <a:rPr lang="es-ES_tradnl" sz="2400" b="0" i="1" smtClean="0">
                              <a:latin typeface="Cambria Math" panose="02040503050406030204" pitchFamily="18" charset="0"/>
                            </a:rPr>
                            <m:t>1</m:t>
                          </m:r>
                        </m:sub>
                        <m:sup>
                          <m:r>
                            <a:rPr lang="es-MX" sz="2400" i="1">
                              <a:latin typeface="Cambria Math" panose="02040503050406030204" pitchFamily="18" charset="0"/>
                            </a:rPr>
                            <m:t>∗</m:t>
                          </m:r>
                        </m:sup>
                      </m:sSubSup>
                    </m:oMath>
                  </m:oMathPara>
                </a14:m>
                <a:endParaRPr lang="en-US" sz="2400" i="1">
                  <a:latin typeface="Cambria Math" panose="02040503050406030204" pitchFamily="18" charset="0"/>
                </a:endParaRPr>
              </a:p>
            </p:txBody>
          </p:sp>
        </mc:Choice>
        <mc:Fallback xmlns="">
          <p:sp>
            <p:nvSpPr>
              <p:cNvPr id="7" name="Rectangle 6">
                <a:extLst>
                  <a:ext uri="{FF2B5EF4-FFF2-40B4-BE49-F238E27FC236}">
                    <a16:creationId xmlns:a16="http://schemas.microsoft.com/office/drawing/2014/main" id="{600D9FB4-7685-4A6F-8B50-7A2B0F994F0B}"/>
                  </a:ext>
                </a:extLst>
              </p:cNvPr>
              <p:cNvSpPr>
                <a:spLocks noRot="1" noChangeAspect="1" noMove="1" noResize="1" noEditPoints="1" noAdjustHandles="1" noChangeArrowheads="1" noChangeShapeType="1" noTextEdit="1"/>
              </p:cNvSpPr>
              <p:nvPr/>
            </p:nvSpPr>
            <p:spPr>
              <a:xfrm>
                <a:off x="6096000" y="2708773"/>
                <a:ext cx="2473754" cy="461665"/>
              </a:xfrm>
              <a:prstGeom prst="rect">
                <a:avLst/>
              </a:prstGeom>
              <a:blipFill>
                <a:blip r:embed="rId7"/>
                <a:stretch>
                  <a:fillRect b="-526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2338B94-345B-4321-A813-CC78ED1BCF15}"/>
                  </a:ext>
                </a:extLst>
              </p:cNvPr>
              <p:cNvSpPr/>
              <p:nvPr/>
            </p:nvSpPr>
            <p:spPr>
              <a:xfrm>
                <a:off x="6813838" y="4389748"/>
                <a:ext cx="2567178"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s-MX" sz="2400" i="1">
                              <a:latin typeface="Cambria Math" panose="02040503050406030204" pitchFamily="18" charset="0"/>
                            </a:rPr>
                            <m:t>𝐶𝐴</m:t>
                          </m:r>
                        </m:e>
                        <m:sub>
                          <m:r>
                            <a:rPr lang="es-MX" sz="2400" i="1">
                              <a:latin typeface="Cambria Math" panose="02040503050406030204" pitchFamily="18" charset="0"/>
                            </a:rPr>
                            <m:t>1</m:t>
                          </m:r>
                        </m:sub>
                      </m:sSub>
                      <m:r>
                        <a:rPr lang="es-MX" sz="2400" i="1">
                          <a:latin typeface="Cambria Math" panose="02040503050406030204" pitchFamily="18" charset="0"/>
                        </a:rPr>
                        <m:t>= </m:t>
                      </m:r>
                      <m:sSubSup>
                        <m:sSubSupPr>
                          <m:ctrlPr>
                            <a:rPr lang="es-MX" sz="2400" i="1">
                              <a:latin typeface="Cambria Math" panose="02040503050406030204" pitchFamily="18" charset="0"/>
                            </a:rPr>
                          </m:ctrlPr>
                        </m:sSubSupPr>
                        <m:e>
                          <m:r>
                            <a:rPr lang="es-MX" sz="2400" i="1">
                              <a:latin typeface="Cambria Math" panose="02040503050406030204" pitchFamily="18" charset="0"/>
                            </a:rPr>
                            <m:t>𝐵</m:t>
                          </m:r>
                        </m:e>
                        <m:sub>
                          <m:r>
                            <a:rPr lang="es-MX" sz="2400" i="1">
                              <a:latin typeface="Cambria Math" panose="02040503050406030204" pitchFamily="18" charset="0"/>
                            </a:rPr>
                            <m:t>1</m:t>
                          </m:r>
                        </m:sub>
                        <m:sup>
                          <m:r>
                            <a:rPr lang="es-MX" sz="2400" i="1">
                              <a:latin typeface="Cambria Math" panose="02040503050406030204" pitchFamily="18" charset="0"/>
                            </a:rPr>
                            <m:t>∗</m:t>
                          </m:r>
                        </m:sup>
                      </m:sSubSup>
                      <m:r>
                        <a:rPr lang="es-MX" sz="2400" b="0" i="1" smtClean="0">
                          <a:latin typeface="Cambria Math" panose="02040503050406030204" pitchFamily="18" charset="0"/>
                        </a:rPr>
                        <m:t>      (14)</m:t>
                      </m:r>
                    </m:oMath>
                  </m:oMathPara>
                </a14:m>
                <a:endParaRPr lang="en-US" sz="2400" i="1">
                  <a:latin typeface="Cambria Math" panose="02040503050406030204" pitchFamily="18" charset="0"/>
                </a:endParaRPr>
              </a:p>
            </p:txBody>
          </p:sp>
        </mc:Choice>
        <mc:Fallback xmlns="">
          <p:sp>
            <p:nvSpPr>
              <p:cNvPr id="8" name="Rectangle 7">
                <a:extLst>
                  <a:ext uri="{FF2B5EF4-FFF2-40B4-BE49-F238E27FC236}">
                    <a16:creationId xmlns:a16="http://schemas.microsoft.com/office/drawing/2014/main" id="{F2338B94-345B-4321-A813-CC78ED1BCF15}"/>
                  </a:ext>
                </a:extLst>
              </p:cNvPr>
              <p:cNvSpPr>
                <a:spLocks noRot="1" noChangeAspect="1" noMove="1" noResize="1" noEditPoints="1" noAdjustHandles="1" noChangeArrowheads="1" noChangeShapeType="1" noTextEdit="1"/>
              </p:cNvSpPr>
              <p:nvPr/>
            </p:nvSpPr>
            <p:spPr>
              <a:xfrm>
                <a:off x="6813838" y="4389748"/>
                <a:ext cx="2567178" cy="461665"/>
              </a:xfrm>
              <a:prstGeom prst="rect">
                <a:avLst/>
              </a:prstGeom>
              <a:blipFill>
                <a:blip r:embed="rId8"/>
                <a:stretch>
                  <a:fillRect r="-475" b="-19737"/>
                </a:stretch>
              </a:blipFill>
            </p:spPr>
            <p:txBody>
              <a:bodyPr/>
              <a:lstStyle/>
              <a:p>
                <a:r>
                  <a:rPr lang="es-ES">
                    <a:noFill/>
                  </a:rPr>
                  <a:t> </a:t>
                </a:r>
              </a:p>
            </p:txBody>
          </p:sp>
        </mc:Fallback>
      </mc:AlternateContent>
      <p:sp>
        <p:nvSpPr>
          <p:cNvPr id="9" name="Right Brace 8">
            <a:extLst>
              <a:ext uri="{FF2B5EF4-FFF2-40B4-BE49-F238E27FC236}">
                <a16:creationId xmlns:a16="http://schemas.microsoft.com/office/drawing/2014/main" id="{E2352FCF-4BE6-4964-8509-BA5419B6B3C1}"/>
              </a:ext>
            </a:extLst>
          </p:cNvPr>
          <p:cNvSpPr/>
          <p:nvPr/>
        </p:nvSpPr>
        <p:spPr>
          <a:xfrm>
            <a:off x="4200939" y="516835"/>
            <a:ext cx="927652" cy="1364974"/>
          </a:xfrm>
          <a:prstGeom prst="rightBrace">
            <a:avLst/>
          </a:prstGeom>
          <a:ln w="12700">
            <a:solidFill>
              <a:srgbClr val="870F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Arrow: Down 12">
            <a:extLst>
              <a:ext uri="{FF2B5EF4-FFF2-40B4-BE49-F238E27FC236}">
                <a16:creationId xmlns:a16="http://schemas.microsoft.com/office/drawing/2014/main" id="{C612D616-BFDE-438E-B27C-3D1465B1ACA9}"/>
              </a:ext>
            </a:extLst>
          </p:cNvPr>
          <p:cNvSpPr/>
          <p:nvPr/>
        </p:nvSpPr>
        <p:spPr>
          <a:xfrm>
            <a:off x="1936956" y="4303131"/>
            <a:ext cx="357809" cy="461665"/>
          </a:xfrm>
          <a:prstGeom prst="downArrow">
            <a:avLst/>
          </a:prstGeom>
          <a:noFill/>
          <a:ln w="2540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rrow: Down 13">
            <a:extLst>
              <a:ext uri="{FF2B5EF4-FFF2-40B4-BE49-F238E27FC236}">
                <a16:creationId xmlns:a16="http://schemas.microsoft.com/office/drawing/2014/main" id="{D93DBECE-FDEB-4727-AB08-0E87057ACE6A}"/>
              </a:ext>
            </a:extLst>
          </p:cNvPr>
          <p:cNvSpPr/>
          <p:nvPr/>
        </p:nvSpPr>
        <p:spPr>
          <a:xfrm>
            <a:off x="7781115" y="1942236"/>
            <a:ext cx="357809" cy="461665"/>
          </a:xfrm>
          <a:prstGeom prst="downArrow">
            <a:avLst/>
          </a:prstGeom>
          <a:noFill/>
          <a:ln w="2540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Down 14">
            <a:extLst>
              <a:ext uri="{FF2B5EF4-FFF2-40B4-BE49-F238E27FC236}">
                <a16:creationId xmlns:a16="http://schemas.microsoft.com/office/drawing/2014/main" id="{71D34CD9-FBD9-47CD-80ED-406F2D312FBC}"/>
              </a:ext>
            </a:extLst>
          </p:cNvPr>
          <p:cNvSpPr/>
          <p:nvPr/>
        </p:nvSpPr>
        <p:spPr>
          <a:xfrm>
            <a:off x="7763328" y="3593537"/>
            <a:ext cx="357809" cy="461665"/>
          </a:xfrm>
          <a:prstGeom prst="downArrow">
            <a:avLst/>
          </a:prstGeom>
          <a:noFill/>
          <a:ln w="2540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6827CEA3-F05C-4D30-8899-7D0738B7B5AA}"/>
              </a:ext>
            </a:extLst>
          </p:cNvPr>
          <p:cNvSpPr/>
          <p:nvPr/>
        </p:nvSpPr>
        <p:spPr>
          <a:xfrm>
            <a:off x="6518272" y="4247469"/>
            <a:ext cx="3856383" cy="861391"/>
          </a:xfrm>
          <a:prstGeom prst="roundRect">
            <a:avLst/>
          </a:prstGeom>
          <a:no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9">
            <a:extLst>
              <a:ext uri="{FF2B5EF4-FFF2-40B4-BE49-F238E27FC236}">
                <a16:creationId xmlns:a16="http://schemas.microsoft.com/office/drawing/2014/main" id="{3FE7EAB6-CF7D-4AF2-A130-D56E36E9B3DD}"/>
              </a:ext>
            </a:extLst>
          </p:cNvPr>
          <p:cNvSpPr>
            <a:spLocks noGrp="1"/>
          </p:cNvSpPr>
          <p:nvPr>
            <p:ph type="sldNum" sz="quarter" idx="12"/>
          </p:nvPr>
        </p:nvSpPr>
        <p:spPr/>
        <p:txBody>
          <a:bodyPr/>
          <a:lstStyle/>
          <a:p>
            <a:fld id="{257AB861-08A6-4431-B58F-64BEFFDF70ED}" type="slidenum">
              <a:rPr lang="en-US" smtClean="0"/>
              <a:t>76</a:t>
            </a:fld>
            <a:endParaRPr lang="en-US"/>
          </a:p>
        </p:txBody>
      </p:sp>
      <p:sp>
        <p:nvSpPr>
          <p:cNvPr id="11" name="Left Brace 10">
            <a:extLst>
              <a:ext uri="{FF2B5EF4-FFF2-40B4-BE49-F238E27FC236}">
                <a16:creationId xmlns:a16="http://schemas.microsoft.com/office/drawing/2014/main" id="{F2D8CBCB-28C6-42B5-A06B-6AE08359E14E}"/>
              </a:ext>
            </a:extLst>
          </p:cNvPr>
          <p:cNvSpPr/>
          <p:nvPr/>
        </p:nvSpPr>
        <p:spPr>
          <a:xfrm rot="16200000">
            <a:off x="7112662" y="5070563"/>
            <a:ext cx="155538" cy="570045"/>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05E0A3EC-D869-415A-A83B-7CA9F3A6D2DA}"/>
              </a:ext>
            </a:extLst>
          </p:cNvPr>
          <p:cNvSpPr/>
          <p:nvPr/>
        </p:nvSpPr>
        <p:spPr>
          <a:xfrm rot="16200000">
            <a:off x="8105355" y="5201790"/>
            <a:ext cx="91755" cy="417996"/>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621410A-37C5-4C94-8ABA-62FBBECF7C2B}"/>
                  </a:ext>
                </a:extLst>
              </p:cNvPr>
              <p:cNvSpPr txBox="1"/>
              <p:nvPr/>
            </p:nvSpPr>
            <p:spPr>
              <a:xfrm>
                <a:off x="6303659" y="5722132"/>
                <a:ext cx="15949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1" i="1" smtClean="0">
                          <a:solidFill>
                            <a:srgbClr val="0070C0"/>
                          </a:solidFill>
                          <a:latin typeface="Cambria Math" panose="02040503050406030204" pitchFamily="18" charset="0"/>
                        </a:rPr>
                        <m:t>𝑪𝒕𝒂</m:t>
                      </m:r>
                      <m:r>
                        <a:rPr lang="es-MX" b="1" i="1" smtClean="0">
                          <a:solidFill>
                            <a:srgbClr val="0070C0"/>
                          </a:solidFill>
                          <a:latin typeface="Cambria Math" panose="02040503050406030204" pitchFamily="18" charset="0"/>
                        </a:rPr>
                        <m:t> </m:t>
                      </m:r>
                      <m:r>
                        <a:rPr lang="es-MX" b="1" i="1" smtClean="0">
                          <a:solidFill>
                            <a:srgbClr val="0070C0"/>
                          </a:solidFill>
                          <a:latin typeface="Cambria Math" panose="02040503050406030204" pitchFamily="18" charset="0"/>
                        </a:rPr>
                        <m:t>𝑪𝒐𝒓𝒓𝒊𝒆𝒏𝒕𝒆</m:t>
                      </m:r>
                    </m:oMath>
                  </m:oMathPara>
                </a14:m>
                <a:endParaRPr lang="en-US" b="1">
                  <a:solidFill>
                    <a:srgbClr val="0070C0"/>
                  </a:solidFill>
                </a:endParaRPr>
              </a:p>
            </p:txBody>
          </p:sp>
        </mc:Choice>
        <mc:Fallback xmlns="">
          <p:sp>
            <p:nvSpPr>
              <p:cNvPr id="18" name="TextBox 17">
                <a:extLst>
                  <a:ext uri="{FF2B5EF4-FFF2-40B4-BE49-F238E27FC236}">
                    <a16:creationId xmlns:a16="http://schemas.microsoft.com/office/drawing/2014/main" id="{2621410A-37C5-4C94-8ABA-62FBBECF7C2B}"/>
                  </a:ext>
                </a:extLst>
              </p:cNvPr>
              <p:cNvSpPr txBox="1">
                <a:spLocks noRot="1" noChangeAspect="1" noMove="1" noResize="1" noEditPoints="1" noAdjustHandles="1" noChangeArrowheads="1" noChangeShapeType="1" noTextEdit="1"/>
              </p:cNvSpPr>
              <p:nvPr/>
            </p:nvSpPr>
            <p:spPr>
              <a:xfrm>
                <a:off x="6303659" y="5722132"/>
                <a:ext cx="1594988" cy="276999"/>
              </a:xfrm>
              <a:prstGeom prst="rect">
                <a:avLst/>
              </a:prstGeom>
              <a:blipFill>
                <a:blip r:embed="rId9"/>
                <a:stretch>
                  <a:fillRect l="-3053" r="-343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5C64C87-55FF-44E4-AD33-0CD0DB3B45B4}"/>
                  </a:ext>
                </a:extLst>
              </p:cNvPr>
              <p:cNvSpPr txBox="1"/>
              <p:nvPr/>
            </p:nvSpPr>
            <p:spPr>
              <a:xfrm>
                <a:off x="8081326" y="5722131"/>
                <a:ext cx="15677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1" i="1" smtClean="0">
                          <a:solidFill>
                            <a:srgbClr val="0070C0"/>
                          </a:solidFill>
                          <a:latin typeface="Cambria Math" panose="02040503050406030204" pitchFamily="18" charset="0"/>
                        </a:rPr>
                        <m:t>𝑪𝒕𝒂</m:t>
                      </m:r>
                      <m:r>
                        <a:rPr lang="es-MX" b="1" i="1" smtClean="0">
                          <a:solidFill>
                            <a:srgbClr val="0070C0"/>
                          </a:solidFill>
                          <a:latin typeface="Cambria Math" panose="02040503050406030204" pitchFamily="18" charset="0"/>
                        </a:rPr>
                        <m:t> </m:t>
                      </m:r>
                      <m:r>
                        <a:rPr lang="es-MX" b="1" i="1" smtClean="0">
                          <a:solidFill>
                            <a:srgbClr val="0070C0"/>
                          </a:solidFill>
                          <a:latin typeface="Cambria Math" panose="02040503050406030204" pitchFamily="18" charset="0"/>
                        </a:rPr>
                        <m:t>𝑪𝒂𝒑𝒊𝒕𝒂𝒍𝒆𝒔</m:t>
                      </m:r>
                    </m:oMath>
                  </m:oMathPara>
                </a14:m>
                <a:endParaRPr lang="en-US" b="1">
                  <a:solidFill>
                    <a:srgbClr val="0070C0"/>
                  </a:solidFill>
                </a:endParaRPr>
              </a:p>
            </p:txBody>
          </p:sp>
        </mc:Choice>
        <mc:Fallback xmlns="">
          <p:sp>
            <p:nvSpPr>
              <p:cNvPr id="19" name="TextBox 18">
                <a:extLst>
                  <a:ext uri="{FF2B5EF4-FFF2-40B4-BE49-F238E27FC236}">
                    <a16:creationId xmlns:a16="http://schemas.microsoft.com/office/drawing/2014/main" id="{45C64C87-55FF-44E4-AD33-0CD0DB3B45B4}"/>
                  </a:ext>
                </a:extLst>
              </p:cNvPr>
              <p:cNvSpPr txBox="1">
                <a:spLocks noRot="1" noChangeAspect="1" noMove="1" noResize="1" noEditPoints="1" noAdjustHandles="1" noChangeArrowheads="1" noChangeShapeType="1" noTextEdit="1"/>
              </p:cNvSpPr>
              <p:nvPr/>
            </p:nvSpPr>
            <p:spPr>
              <a:xfrm>
                <a:off x="8081326" y="5722131"/>
                <a:ext cx="1567737" cy="276999"/>
              </a:xfrm>
              <a:prstGeom prst="rect">
                <a:avLst/>
              </a:prstGeom>
              <a:blipFill>
                <a:blip r:embed="rId10"/>
                <a:stretch>
                  <a:fillRect l="-3502" t="-6667" r="-5447" b="-35556"/>
                </a:stretch>
              </a:blipFill>
            </p:spPr>
            <p:txBody>
              <a:bodyPr/>
              <a:lstStyle/>
              <a:p>
                <a:r>
                  <a:rPr lang="en-US">
                    <a:noFill/>
                  </a:rPr>
                  <a:t> </a:t>
                </a:r>
              </a:p>
            </p:txBody>
          </p:sp>
        </mc:Fallback>
      </mc:AlternateContent>
      <p:sp>
        <p:nvSpPr>
          <p:cNvPr id="20" name="Left Brace 10">
            <a:extLst>
              <a:ext uri="{FF2B5EF4-FFF2-40B4-BE49-F238E27FC236}">
                <a16:creationId xmlns:a16="http://schemas.microsoft.com/office/drawing/2014/main" id="{F2D8CBCB-28C6-42B5-A06B-6AE08359E14E}"/>
              </a:ext>
            </a:extLst>
          </p:cNvPr>
          <p:cNvSpPr/>
          <p:nvPr/>
        </p:nvSpPr>
        <p:spPr>
          <a:xfrm rot="16200000">
            <a:off x="1976318" y="1537422"/>
            <a:ext cx="155538" cy="57004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CuadroTexto 20"/>
              <p:cNvSpPr txBox="1"/>
              <p:nvPr/>
            </p:nvSpPr>
            <p:spPr>
              <a:xfrm>
                <a:off x="1790836" y="2034568"/>
                <a:ext cx="4183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ES_tradnl" i="1">
                          <a:latin typeface="Cambria Math" panose="02040503050406030204" pitchFamily="18" charset="0"/>
                        </a:rPr>
                        <m:t>=0</m:t>
                      </m:r>
                    </m:oMath>
                  </m:oMathPara>
                </a14:m>
                <a:endParaRPr lang="es-ES"/>
              </a:p>
            </p:txBody>
          </p:sp>
        </mc:Choice>
        <mc:Fallback xmlns="">
          <p:sp>
            <p:nvSpPr>
              <p:cNvPr id="21" name="CuadroTexto 20"/>
              <p:cNvSpPr txBox="1">
                <a:spLocks noRot="1" noChangeAspect="1" noMove="1" noResize="1" noEditPoints="1" noAdjustHandles="1" noChangeArrowheads="1" noChangeShapeType="1" noTextEdit="1"/>
              </p:cNvSpPr>
              <p:nvPr/>
            </p:nvSpPr>
            <p:spPr>
              <a:xfrm>
                <a:off x="1790836" y="2034568"/>
                <a:ext cx="418384" cy="276999"/>
              </a:xfrm>
              <a:prstGeom prst="rect">
                <a:avLst/>
              </a:prstGeom>
              <a:blipFill>
                <a:blip r:embed="rId11"/>
                <a:stretch>
                  <a:fillRect l="-5882" r="-13235" b="-6667"/>
                </a:stretch>
              </a:blipFill>
            </p:spPr>
            <p:txBody>
              <a:bodyPr/>
              <a:lstStyle/>
              <a:p>
                <a:r>
                  <a:rPr lang="es-ES">
                    <a:noFill/>
                  </a:rPr>
                  <a:t> </a:t>
                </a:r>
              </a:p>
            </p:txBody>
          </p:sp>
        </mc:Fallback>
      </mc:AlternateContent>
      <p:sp>
        <p:nvSpPr>
          <p:cNvPr id="22" name="Left Brace 10">
            <a:extLst>
              <a:ext uri="{FF2B5EF4-FFF2-40B4-BE49-F238E27FC236}">
                <a16:creationId xmlns:a16="http://schemas.microsoft.com/office/drawing/2014/main" id="{F2D8CBCB-28C6-42B5-A06B-6AE08359E14E}"/>
              </a:ext>
            </a:extLst>
          </p:cNvPr>
          <p:cNvSpPr/>
          <p:nvPr/>
        </p:nvSpPr>
        <p:spPr>
          <a:xfrm rot="16200000">
            <a:off x="3448068" y="3305576"/>
            <a:ext cx="155538" cy="570045"/>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Left Brace 10">
            <a:extLst>
              <a:ext uri="{FF2B5EF4-FFF2-40B4-BE49-F238E27FC236}">
                <a16:creationId xmlns:a16="http://schemas.microsoft.com/office/drawing/2014/main" id="{F2D8CBCB-28C6-42B5-A06B-6AE08359E14E}"/>
              </a:ext>
            </a:extLst>
          </p:cNvPr>
          <p:cNvSpPr/>
          <p:nvPr/>
        </p:nvSpPr>
        <p:spPr>
          <a:xfrm rot="16200000">
            <a:off x="716950" y="3383276"/>
            <a:ext cx="155538" cy="570045"/>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Rectángulo 25"/>
              <p:cNvSpPr/>
              <p:nvPr/>
            </p:nvSpPr>
            <p:spPr>
              <a:xfrm>
                <a:off x="554589" y="3870536"/>
                <a:ext cx="6030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_tradnl" i="1">
                          <a:latin typeface="Cambria Math" panose="02040503050406030204" pitchFamily="18" charset="0"/>
                        </a:rPr>
                        <m:t>=0</m:t>
                      </m:r>
                    </m:oMath>
                  </m:oMathPara>
                </a14:m>
                <a:endParaRPr lang="es-ES"/>
              </a:p>
            </p:txBody>
          </p:sp>
        </mc:Choice>
        <mc:Fallback xmlns="">
          <p:sp>
            <p:nvSpPr>
              <p:cNvPr id="26" name="Rectángulo 25"/>
              <p:cNvSpPr>
                <a:spLocks noRot="1" noChangeAspect="1" noMove="1" noResize="1" noEditPoints="1" noAdjustHandles="1" noChangeArrowheads="1" noChangeShapeType="1" noTextEdit="1"/>
              </p:cNvSpPr>
              <p:nvPr/>
            </p:nvSpPr>
            <p:spPr>
              <a:xfrm>
                <a:off x="554589" y="3870536"/>
                <a:ext cx="603050" cy="369332"/>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7" name="Rectángulo 26"/>
              <p:cNvSpPr/>
              <p:nvPr/>
            </p:nvSpPr>
            <p:spPr>
              <a:xfrm>
                <a:off x="3308335" y="3878137"/>
                <a:ext cx="6030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s-ES_tradnl" i="1">
                          <a:latin typeface="Cambria Math" panose="02040503050406030204" pitchFamily="18" charset="0"/>
                        </a:rPr>
                        <m:t>=0</m:t>
                      </m:r>
                    </m:oMath>
                  </m:oMathPara>
                </a14:m>
                <a:endParaRPr lang="es-ES"/>
              </a:p>
            </p:txBody>
          </p:sp>
        </mc:Choice>
        <mc:Fallback xmlns="">
          <p:sp>
            <p:nvSpPr>
              <p:cNvPr id="27" name="Rectángulo 26"/>
              <p:cNvSpPr>
                <a:spLocks noRot="1" noChangeAspect="1" noMove="1" noResize="1" noEditPoints="1" noAdjustHandles="1" noChangeArrowheads="1" noChangeShapeType="1" noTextEdit="1"/>
              </p:cNvSpPr>
              <p:nvPr/>
            </p:nvSpPr>
            <p:spPr>
              <a:xfrm>
                <a:off x="3308335" y="3878137"/>
                <a:ext cx="603050" cy="369332"/>
              </a:xfrm>
              <a:prstGeom prst="rect">
                <a:avLst/>
              </a:prstGeom>
              <a:blipFill>
                <a:blip r:embed="rId13"/>
                <a:stretch>
                  <a:fillRect/>
                </a:stretch>
              </a:blipFill>
            </p:spPr>
            <p:txBody>
              <a:bodyPr/>
              <a:lstStyle/>
              <a:p>
                <a:r>
                  <a:rPr lang="es-ES">
                    <a:noFill/>
                  </a:rPr>
                  <a:t> </a:t>
                </a:r>
              </a:p>
            </p:txBody>
          </p:sp>
        </mc:Fallback>
      </mc:AlternateContent>
      <p:cxnSp>
        <p:nvCxnSpPr>
          <p:cNvPr id="28" name="Conector recto 27"/>
          <p:cNvCxnSpPr/>
          <p:nvPr/>
        </p:nvCxnSpPr>
        <p:spPr>
          <a:xfrm flipV="1">
            <a:off x="368976" y="2821577"/>
            <a:ext cx="4372841" cy="26126"/>
          </a:xfrm>
          <a:prstGeom prst="line">
            <a:avLst/>
          </a:prstGeom>
          <a:ln w="22225">
            <a:solidFill>
              <a:srgbClr val="870F6D"/>
            </a:solidFill>
          </a:ln>
        </p:spPr>
        <p:style>
          <a:lnRef idx="1">
            <a:schemeClr val="accent1"/>
          </a:lnRef>
          <a:fillRef idx="0">
            <a:schemeClr val="accent1"/>
          </a:fillRef>
          <a:effectRef idx="0">
            <a:schemeClr val="accent1"/>
          </a:effectRef>
          <a:fontRef idx="minor">
            <a:schemeClr val="tx1"/>
          </a:fontRef>
        </p:style>
      </p:cxnSp>
      <p:sp>
        <p:nvSpPr>
          <p:cNvPr id="29" name="Rectangle: Rounded Corners 15">
            <a:extLst>
              <a:ext uri="{FF2B5EF4-FFF2-40B4-BE49-F238E27FC236}">
                <a16:creationId xmlns:a16="http://schemas.microsoft.com/office/drawing/2014/main" id="{7CCC1ACE-E5E3-4BF6-9825-8AB341C0B916}"/>
              </a:ext>
            </a:extLst>
          </p:cNvPr>
          <p:cNvSpPr/>
          <p:nvPr/>
        </p:nvSpPr>
        <p:spPr>
          <a:xfrm>
            <a:off x="5852923" y="2573823"/>
            <a:ext cx="3856383" cy="861391"/>
          </a:xfrm>
          <a:prstGeom prst="roundRect">
            <a:avLst/>
          </a:prstGeom>
          <a:no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18949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2F24FB61-C25E-4B52-A91C-383DCDF2EAC6}"/>
                  </a:ext>
                </a:extLst>
              </p:cNvPr>
              <p:cNvSpPr/>
              <p:nvPr/>
            </p:nvSpPr>
            <p:spPr>
              <a:xfrm>
                <a:off x="637543" y="925204"/>
                <a:ext cx="35880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s-MX" sz="2400" b="0" i="1" smtClean="0">
                              <a:latin typeface="Cambria Math" panose="02040503050406030204" pitchFamily="18" charset="0"/>
                            </a:rPr>
                            <m:t>𝑇𝐵</m:t>
                          </m:r>
                        </m:e>
                        <m:sub>
                          <m:r>
                            <a:rPr lang="es-MX" sz="2400" b="0" i="1" smtClean="0">
                              <a:latin typeface="Cambria Math" panose="02040503050406030204" pitchFamily="18" charset="0"/>
                            </a:rPr>
                            <m:t>2</m:t>
                          </m:r>
                        </m:sub>
                      </m:sSub>
                      <m:r>
                        <a:rPr lang="es-MX" sz="2400" b="0" i="1" smtClean="0">
                          <a:latin typeface="Cambria Math" panose="02040503050406030204" pitchFamily="18" charset="0"/>
                        </a:rPr>
                        <m:t>= </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𝑄</m:t>
                          </m:r>
                        </m:e>
                        <m:sub>
                          <m:r>
                            <a:rPr lang="es-MX" sz="2400" b="0" i="1" smtClean="0">
                              <a:latin typeface="Cambria Math" panose="02040503050406030204" pitchFamily="18" charset="0"/>
                            </a:rPr>
                            <m:t>2</m:t>
                          </m:r>
                        </m:sub>
                      </m:sSub>
                      <m:r>
                        <a:rPr lang="es-MX" sz="2400" b="0" i="1" smtClean="0">
                          <a:latin typeface="Cambria Math" panose="02040503050406030204" pitchFamily="18" charset="0"/>
                        </a:rPr>
                        <m:t>−</m:t>
                      </m:r>
                      <m:sSub>
                        <m:sSubPr>
                          <m:ctrlPr>
                            <a:rPr lang="es-MX" sz="2400" b="0" i="1" smtClean="0">
                              <a:latin typeface="Cambria Math" panose="02040503050406030204" pitchFamily="18" charset="0"/>
                            </a:rPr>
                          </m:ctrlPr>
                        </m:sSubPr>
                        <m:e>
                          <m:r>
                            <a:rPr lang="es-MX" sz="2400" b="0" i="1" smtClean="0">
                              <a:latin typeface="Cambria Math" panose="02040503050406030204" pitchFamily="18" charset="0"/>
                            </a:rPr>
                            <m:t>𝐶</m:t>
                          </m:r>
                        </m:e>
                        <m:sub>
                          <m:r>
                            <a:rPr lang="es-MX" sz="2400" b="0" i="1" smtClean="0">
                              <a:latin typeface="Cambria Math" panose="02040503050406030204" pitchFamily="18" charset="0"/>
                            </a:rPr>
                            <m:t>2</m:t>
                          </m:r>
                        </m:sub>
                      </m:sSub>
                      <m:r>
                        <a:rPr lang="es-MX" sz="2400" b="0" i="1" smtClean="0">
                          <a:latin typeface="Cambria Math" panose="02040503050406030204" pitchFamily="18" charset="0"/>
                        </a:rPr>
                        <m:t>           (11)</m:t>
                      </m:r>
                    </m:oMath>
                  </m:oMathPara>
                </a14:m>
                <a:endParaRPr lang="en-US" sz="2400"/>
              </a:p>
            </p:txBody>
          </p:sp>
        </mc:Choice>
        <mc:Fallback xmlns="">
          <p:sp>
            <p:nvSpPr>
              <p:cNvPr id="2" name="Rectangle 1">
                <a:extLst>
                  <a:ext uri="{FF2B5EF4-FFF2-40B4-BE49-F238E27FC236}">
                    <a16:creationId xmlns:a16="http://schemas.microsoft.com/office/drawing/2014/main" id="{2F24FB61-C25E-4B52-A91C-383DCDF2EAC6}"/>
                  </a:ext>
                </a:extLst>
              </p:cNvPr>
              <p:cNvSpPr>
                <a:spLocks noRot="1" noChangeAspect="1" noMove="1" noResize="1" noEditPoints="1" noAdjustHandles="1" noChangeArrowheads="1" noChangeShapeType="1" noTextEdit="1"/>
              </p:cNvSpPr>
              <p:nvPr/>
            </p:nvSpPr>
            <p:spPr>
              <a:xfrm>
                <a:off x="637543" y="925204"/>
                <a:ext cx="3588034" cy="461665"/>
              </a:xfrm>
              <a:prstGeom prst="rect">
                <a:avLst/>
              </a:prstGeom>
              <a:blipFill>
                <a:blip r:embed="rId2"/>
                <a:stretch>
                  <a:fillRect r="-17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D0671672-960C-4D64-9221-16380C38F3AD}"/>
                  </a:ext>
                </a:extLst>
              </p:cNvPr>
              <p:cNvSpPr/>
              <p:nvPr/>
            </p:nvSpPr>
            <p:spPr>
              <a:xfrm>
                <a:off x="631323" y="1866108"/>
                <a:ext cx="360214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s-MX" sz="2400" i="1">
                              <a:latin typeface="Cambria Math" panose="02040503050406030204" pitchFamily="18" charset="0"/>
                            </a:rPr>
                            <m:t>𝐶𝐴</m:t>
                          </m:r>
                        </m:e>
                        <m:sub>
                          <m:r>
                            <a:rPr lang="es-MX" sz="2400" i="1">
                              <a:latin typeface="Cambria Math" panose="02040503050406030204" pitchFamily="18" charset="0"/>
                            </a:rPr>
                            <m:t>2</m:t>
                          </m:r>
                        </m:sub>
                      </m:sSub>
                      <m:r>
                        <a:rPr lang="es-MX" sz="2400" i="1">
                          <a:latin typeface="Cambria Math" panose="02040503050406030204" pitchFamily="18" charset="0"/>
                        </a:rPr>
                        <m:t>= </m:t>
                      </m:r>
                      <m:sSup>
                        <m:sSupPr>
                          <m:ctrlPr>
                            <a:rPr lang="es-MX" sz="2400" i="1">
                              <a:latin typeface="Cambria Math" panose="02040503050406030204" pitchFamily="18" charset="0"/>
                            </a:rPr>
                          </m:ctrlPr>
                        </m:sSupPr>
                        <m:e>
                          <m:r>
                            <a:rPr lang="es-MX" sz="2400" i="1">
                              <a:latin typeface="Cambria Math" panose="02040503050406030204" pitchFamily="18" charset="0"/>
                            </a:rPr>
                            <m:t>𝑟</m:t>
                          </m:r>
                        </m:e>
                        <m:sup>
                          <m:r>
                            <a:rPr lang="es-MX" sz="2400" i="1">
                              <a:latin typeface="Cambria Math" panose="02040503050406030204" pitchFamily="18" charset="0"/>
                            </a:rPr>
                            <m:t>∗</m:t>
                          </m:r>
                        </m:sup>
                      </m:sSup>
                      <m:sSubSup>
                        <m:sSubSupPr>
                          <m:ctrlPr>
                            <a:rPr lang="es-MX" sz="2400" i="1">
                              <a:latin typeface="Cambria Math" panose="02040503050406030204" pitchFamily="18" charset="0"/>
                            </a:rPr>
                          </m:ctrlPr>
                        </m:sSubSupPr>
                        <m:e>
                          <m:r>
                            <a:rPr lang="es-MX" sz="2400" i="1">
                              <a:latin typeface="Cambria Math" panose="02040503050406030204" pitchFamily="18" charset="0"/>
                            </a:rPr>
                            <m:t>𝐵</m:t>
                          </m:r>
                        </m:e>
                        <m:sub>
                          <m:r>
                            <a:rPr lang="es-MX" sz="2400" i="1">
                              <a:latin typeface="Cambria Math" panose="02040503050406030204" pitchFamily="18" charset="0"/>
                            </a:rPr>
                            <m:t>1</m:t>
                          </m:r>
                        </m:sub>
                        <m:sup>
                          <m:r>
                            <a:rPr lang="es-MX" sz="2400" i="1">
                              <a:latin typeface="Cambria Math" panose="02040503050406030204" pitchFamily="18" charset="0"/>
                            </a:rPr>
                            <m:t>∗</m:t>
                          </m:r>
                        </m:sup>
                      </m:sSubSup>
                      <m:r>
                        <a:rPr lang="es-MX" sz="2400" i="1">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𝑇𝐵</m:t>
                          </m:r>
                        </m:e>
                        <m:sub>
                          <m:r>
                            <a:rPr lang="es-MX" sz="2400" i="1">
                              <a:latin typeface="Cambria Math" panose="02040503050406030204" pitchFamily="18" charset="0"/>
                            </a:rPr>
                            <m:t>2</m:t>
                          </m:r>
                        </m:sub>
                      </m:sSub>
                      <m:r>
                        <a:rPr lang="es-MX" sz="2400" i="1">
                          <a:latin typeface="Cambria Math" panose="02040503050406030204" pitchFamily="18" charset="0"/>
                        </a:rPr>
                        <m:t>    (13)</m:t>
                      </m:r>
                    </m:oMath>
                  </m:oMathPara>
                </a14:m>
                <a:endParaRPr lang="en-US" sz="2400" i="1">
                  <a:latin typeface="Cambria Math" panose="02040503050406030204" pitchFamily="18" charset="0"/>
                </a:endParaRPr>
              </a:p>
            </p:txBody>
          </p:sp>
        </mc:Choice>
        <mc:Fallback xmlns="">
          <p:sp>
            <p:nvSpPr>
              <p:cNvPr id="3" name="Rectangle 2">
                <a:extLst>
                  <a:ext uri="{FF2B5EF4-FFF2-40B4-BE49-F238E27FC236}">
                    <a16:creationId xmlns:a16="http://schemas.microsoft.com/office/drawing/2014/main" id="{D0671672-960C-4D64-9221-16380C38F3AD}"/>
                  </a:ext>
                </a:extLst>
              </p:cNvPr>
              <p:cNvSpPr>
                <a:spLocks noRot="1" noChangeAspect="1" noMove="1" noResize="1" noEditPoints="1" noAdjustHandles="1" noChangeArrowheads="1" noChangeShapeType="1" noTextEdit="1"/>
              </p:cNvSpPr>
              <p:nvPr/>
            </p:nvSpPr>
            <p:spPr>
              <a:xfrm>
                <a:off x="631323" y="1866108"/>
                <a:ext cx="3602140" cy="461665"/>
              </a:xfrm>
              <a:prstGeom prst="rect">
                <a:avLst/>
              </a:prstGeom>
              <a:blipFill>
                <a:blip r:embed="rId3"/>
                <a:stretch>
                  <a:fillRect r="-169" b="-1973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0A478AFC-ABA0-452F-AFF9-C08A4CDDFEE9}"/>
                  </a:ext>
                </a:extLst>
              </p:cNvPr>
              <p:cNvSpPr/>
              <p:nvPr/>
            </p:nvSpPr>
            <p:spPr>
              <a:xfrm>
                <a:off x="5174377" y="1509216"/>
                <a:ext cx="349544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s-MX" sz="2400" i="1">
                              <a:latin typeface="Cambria Math" panose="02040503050406030204" pitchFamily="18" charset="0"/>
                            </a:rPr>
                            <m:t>𝐶𝐴</m:t>
                          </m:r>
                        </m:e>
                        <m:sub>
                          <m:r>
                            <a:rPr lang="es-MX" sz="2400" i="1">
                              <a:latin typeface="Cambria Math" panose="02040503050406030204" pitchFamily="18" charset="0"/>
                            </a:rPr>
                            <m:t>2</m:t>
                          </m:r>
                        </m:sub>
                      </m:sSub>
                      <m:r>
                        <a:rPr lang="es-MX" sz="2400" i="1">
                          <a:latin typeface="Cambria Math" panose="02040503050406030204" pitchFamily="18" charset="0"/>
                        </a:rPr>
                        <m:t>= </m:t>
                      </m:r>
                      <m:sSup>
                        <m:sSupPr>
                          <m:ctrlPr>
                            <a:rPr lang="es-MX" sz="2400" i="1">
                              <a:latin typeface="Cambria Math" panose="02040503050406030204" pitchFamily="18" charset="0"/>
                            </a:rPr>
                          </m:ctrlPr>
                        </m:sSupPr>
                        <m:e>
                          <m:r>
                            <a:rPr lang="es-MX" sz="2400" i="1">
                              <a:latin typeface="Cambria Math" panose="02040503050406030204" pitchFamily="18" charset="0"/>
                            </a:rPr>
                            <m:t>𝑟</m:t>
                          </m:r>
                        </m:e>
                        <m:sup>
                          <m:r>
                            <a:rPr lang="es-MX" sz="2400" i="1">
                              <a:latin typeface="Cambria Math" panose="02040503050406030204" pitchFamily="18" charset="0"/>
                            </a:rPr>
                            <m:t>∗</m:t>
                          </m:r>
                        </m:sup>
                      </m:sSup>
                      <m:sSubSup>
                        <m:sSubSupPr>
                          <m:ctrlPr>
                            <a:rPr lang="es-MX" sz="2400" i="1">
                              <a:latin typeface="Cambria Math" panose="02040503050406030204" pitchFamily="18" charset="0"/>
                            </a:rPr>
                          </m:ctrlPr>
                        </m:sSubSupPr>
                        <m:e>
                          <m:r>
                            <a:rPr lang="es-MX" sz="2400" i="1">
                              <a:latin typeface="Cambria Math" panose="02040503050406030204" pitchFamily="18" charset="0"/>
                            </a:rPr>
                            <m:t>𝐵</m:t>
                          </m:r>
                        </m:e>
                        <m:sub>
                          <m:r>
                            <a:rPr lang="es-MX" sz="2400" i="1">
                              <a:latin typeface="Cambria Math" panose="02040503050406030204" pitchFamily="18" charset="0"/>
                            </a:rPr>
                            <m:t>1</m:t>
                          </m:r>
                        </m:sub>
                        <m:sup>
                          <m:r>
                            <a:rPr lang="es-MX" sz="2400" i="1">
                              <a:latin typeface="Cambria Math" panose="02040503050406030204" pitchFamily="18" charset="0"/>
                            </a:rPr>
                            <m:t>∗</m:t>
                          </m:r>
                        </m:sup>
                      </m:sSubSup>
                      <m:r>
                        <a:rPr lang="es-MX" sz="2400" i="1">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2</m:t>
                          </m:r>
                        </m:sub>
                      </m:sSub>
                      <m:r>
                        <a:rPr lang="es-MX" sz="2400" i="1">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𝐶</m:t>
                          </m:r>
                        </m:e>
                        <m:sub>
                          <m:r>
                            <a:rPr lang="es-MX" sz="2400" i="1">
                              <a:latin typeface="Cambria Math" panose="02040503050406030204" pitchFamily="18" charset="0"/>
                            </a:rPr>
                            <m:t>2</m:t>
                          </m:r>
                        </m:sub>
                      </m:sSub>
                      <m:r>
                        <a:rPr lang="es-MX" sz="2400" i="1">
                          <a:latin typeface="Cambria Math" panose="02040503050406030204" pitchFamily="18" charset="0"/>
                        </a:rPr>
                        <m:t>)</m:t>
                      </m:r>
                    </m:oMath>
                  </m:oMathPara>
                </a14:m>
                <a:endParaRPr lang="en-US" sz="2400" i="1">
                  <a:latin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0A478AFC-ABA0-452F-AFF9-C08A4CDDFEE9}"/>
                  </a:ext>
                </a:extLst>
              </p:cNvPr>
              <p:cNvSpPr>
                <a:spLocks noRot="1" noChangeAspect="1" noMove="1" noResize="1" noEditPoints="1" noAdjustHandles="1" noChangeArrowheads="1" noChangeShapeType="1" noTextEdit="1"/>
              </p:cNvSpPr>
              <p:nvPr/>
            </p:nvSpPr>
            <p:spPr>
              <a:xfrm>
                <a:off x="5174377" y="1509216"/>
                <a:ext cx="3495444" cy="461665"/>
              </a:xfrm>
              <a:prstGeom prst="rect">
                <a:avLst/>
              </a:prstGeom>
              <a:blipFill>
                <a:blip r:embed="rId4"/>
                <a:stretch>
                  <a:fillRect b="-21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BDE4CAA6-F9CD-4B9B-B44C-719D583161B4}"/>
                  </a:ext>
                </a:extLst>
              </p:cNvPr>
              <p:cNvSpPr/>
              <p:nvPr/>
            </p:nvSpPr>
            <p:spPr>
              <a:xfrm>
                <a:off x="368976" y="3244334"/>
                <a:ext cx="46091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2400" i="1" smtClean="0">
                              <a:latin typeface="Cambria Math" panose="02040503050406030204" pitchFamily="18" charset="0"/>
                            </a:rPr>
                          </m:ctrlPr>
                        </m:sSubPr>
                        <m:e>
                          <m:sSub>
                            <m:sSubPr>
                              <m:ctrlPr>
                                <a:rPr lang="es-MX" sz="2400" i="1">
                                  <a:latin typeface="Cambria Math" panose="02040503050406030204" pitchFamily="18" charset="0"/>
                                </a:rPr>
                              </m:ctrlPr>
                            </m:sSubPr>
                            <m:e>
                              <m:r>
                                <a:rPr lang="es-MX" sz="2400" i="1">
                                  <a:latin typeface="Cambria Math" panose="02040503050406030204" pitchFamily="18" charset="0"/>
                                </a:rPr>
                                <m:t>𝑟</m:t>
                              </m:r>
                            </m:e>
                            <m:sub>
                              <m:r>
                                <a:rPr lang="es-MX" sz="2400" i="1">
                                  <a:latin typeface="Cambria Math" panose="02040503050406030204" pitchFamily="18" charset="0"/>
                                </a:rPr>
                                <m:t>1</m:t>
                              </m:r>
                            </m:sub>
                          </m:sSub>
                          <m:sSubSup>
                            <m:sSubSupPr>
                              <m:ctrlPr>
                                <a:rPr lang="es-MX" sz="2400" i="1">
                                  <a:latin typeface="Cambria Math" panose="02040503050406030204" pitchFamily="18" charset="0"/>
                                </a:rPr>
                              </m:ctrlPr>
                            </m:sSubSupPr>
                            <m:e>
                              <m:r>
                                <a:rPr lang="es-MX" sz="2400" i="1">
                                  <a:latin typeface="Cambria Math" panose="02040503050406030204" pitchFamily="18" charset="0"/>
                                </a:rPr>
                                <m:t>𝐵</m:t>
                              </m:r>
                            </m:e>
                            <m:sub>
                              <m:r>
                                <a:rPr lang="es-MX" sz="2400" i="1">
                                  <a:latin typeface="Cambria Math" panose="02040503050406030204" pitchFamily="18" charset="0"/>
                                </a:rPr>
                                <m:t>1</m:t>
                              </m:r>
                            </m:sub>
                            <m:sup>
                              <m:r>
                                <a:rPr lang="es-MX" sz="2400" i="1">
                                  <a:latin typeface="Cambria Math" panose="02040503050406030204" pitchFamily="18" charset="0"/>
                                </a:rPr>
                                <m:t>∗</m:t>
                              </m:r>
                            </m:sup>
                          </m:sSubSup>
                          <m:r>
                            <a:rPr lang="es-MX" sz="2400" i="1">
                              <a:latin typeface="Cambria Math" panose="02040503050406030204" pitchFamily="18" charset="0"/>
                            </a:rPr>
                            <m:t>+</m:t>
                          </m:r>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2</m:t>
                              </m:r>
                            </m:sub>
                          </m:sSub>
                          <m:r>
                            <a:rPr lang="es-ES_tradnl" sz="2400" b="0" i="1" smtClean="0">
                              <a:latin typeface="Cambria Math" panose="02040503050406030204" pitchFamily="18" charset="0"/>
                            </a:rPr>
                            <m:t>=</m:t>
                          </m:r>
                          <m:r>
                            <a:rPr lang="es-MX" sz="2400" i="1">
                              <a:latin typeface="Cambria Math" panose="02040503050406030204" pitchFamily="18" charset="0"/>
                            </a:rPr>
                            <m:t>𝐶</m:t>
                          </m:r>
                        </m:e>
                        <m:sub>
                          <m:r>
                            <a:rPr lang="es-MX" sz="2400" i="1">
                              <a:latin typeface="Cambria Math" panose="02040503050406030204" pitchFamily="18" charset="0"/>
                            </a:rPr>
                            <m:t>2</m:t>
                          </m:r>
                        </m:sub>
                      </m:sSub>
                      <m:r>
                        <a:rPr lang="es-MX" sz="2400" i="1">
                          <a:latin typeface="Cambria Math" panose="02040503050406030204" pitchFamily="18" charset="0"/>
                        </a:rPr>
                        <m:t>+</m:t>
                      </m:r>
                      <m:sSubSup>
                        <m:sSubSupPr>
                          <m:ctrlPr>
                            <a:rPr lang="es-MX" sz="2400" i="1">
                              <a:latin typeface="Cambria Math" panose="02040503050406030204" pitchFamily="18" charset="0"/>
                            </a:rPr>
                          </m:ctrlPr>
                        </m:sSubSupPr>
                        <m:e>
                          <m:r>
                            <a:rPr lang="es-MX" sz="2400" i="1">
                              <a:latin typeface="Cambria Math" panose="02040503050406030204" pitchFamily="18" charset="0"/>
                            </a:rPr>
                            <m:t>𝐵</m:t>
                          </m:r>
                        </m:e>
                        <m:sub>
                          <m:r>
                            <a:rPr lang="es-MX" sz="2400" i="1">
                              <a:latin typeface="Cambria Math" panose="02040503050406030204" pitchFamily="18" charset="0"/>
                            </a:rPr>
                            <m:t>2</m:t>
                          </m:r>
                        </m:sub>
                        <m:sup>
                          <m:r>
                            <a:rPr lang="es-MX" sz="2400" i="1">
                              <a:latin typeface="Cambria Math" panose="02040503050406030204" pitchFamily="18" charset="0"/>
                            </a:rPr>
                            <m:t>∗</m:t>
                          </m:r>
                        </m:sup>
                      </m:sSubSup>
                      <m:r>
                        <a:rPr lang="es-MX" sz="2400" i="1">
                          <a:latin typeface="Cambria Math" panose="02040503050406030204" pitchFamily="18" charset="0"/>
                        </a:rPr>
                        <m:t>−</m:t>
                      </m:r>
                      <m:sSubSup>
                        <m:sSubSupPr>
                          <m:ctrlPr>
                            <a:rPr lang="es-MX" sz="2400" i="1">
                              <a:latin typeface="Cambria Math" panose="02040503050406030204" pitchFamily="18" charset="0"/>
                            </a:rPr>
                          </m:ctrlPr>
                        </m:sSubSupPr>
                        <m:e>
                          <m:r>
                            <a:rPr lang="es-MX" sz="2400" i="1">
                              <a:latin typeface="Cambria Math" panose="02040503050406030204" pitchFamily="18" charset="0"/>
                            </a:rPr>
                            <m:t>𝐵</m:t>
                          </m:r>
                        </m:e>
                        <m:sub>
                          <m:r>
                            <a:rPr lang="es-MX" sz="2400" i="1">
                              <a:latin typeface="Cambria Math" panose="02040503050406030204" pitchFamily="18" charset="0"/>
                            </a:rPr>
                            <m:t>1</m:t>
                          </m:r>
                        </m:sub>
                        <m:sup>
                          <m:r>
                            <a:rPr lang="es-MX" sz="2400" i="1">
                              <a:latin typeface="Cambria Math" panose="02040503050406030204" pitchFamily="18" charset="0"/>
                            </a:rPr>
                            <m:t>∗</m:t>
                          </m:r>
                        </m:sup>
                      </m:sSubSup>
                      <m:r>
                        <a:rPr lang="es-MX" sz="2400" i="1">
                          <a:latin typeface="Cambria Math" panose="02040503050406030204" pitchFamily="18" charset="0"/>
                        </a:rPr>
                        <m:t>        (2)</m:t>
                      </m:r>
                    </m:oMath>
                  </m:oMathPara>
                </a14:m>
                <a:endParaRPr lang="es-ES" sz="2400" i="1">
                  <a:latin typeface="Cambria Math" panose="02040503050406030204" pitchFamily="18" charset="0"/>
                </a:endParaRPr>
              </a:p>
            </p:txBody>
          </p:sp>
        </mc:Choice>
        <mc:Fallback xmlns="">
          <p:sp>
            <p:nvSpPr>
              <p:cNvPr id="5" name="Rectangle 4">
                <a:extLst>
                  <a:ext uri="{FF2B5EF4-FFF2-40B4-BE49-F238E27FC236}">
                    <a16:creationId xmlns:a16="http://schemas.microsoft.com/office/drawing/2014/main" id="{BDE4CAA6-F9CD-4B9B-B44C-719D583161B4}"/>
                  </a:ext>
                </a:extLst>
              </p:cNvPr>
              <p:cNvSpPr>
                <a:spLocks noRot="1" noChangeAspect="1" noMove="1" noResize="1" noEditPoints="1" noAdjustHandles="1" noChangeArrowheads="1" noChangeShapeType="1" noTextEdit="1"/>
              </p:cNvSpPr>
              <p:nvPr/>
            </p:nvSpPr>
            <p:spPr>
              <a:xfrm>
                <a:off x="368976" y="3244334"/>
                <a:ext cx="4609146" cy="461665"/>
              </a:xfrm>
              <a:prstGeom prst="rect">
                <a:avLst/>
              </a:prstGeom>
              <a:blipFill>
                <a:blip r:embed="rId5"/>
                <a:stretch>
                  <a:fillRect b="-1973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6B6C595-D067-484F-BCF2-37926CD4D445}"/>
                  </a:ext>
                </a:extLst>
              </p:cNvPr>
              <p:cNvSpPr/>
              <p:nvPr/>
            </p:nvSpPr>
            <p:spPr>
              <a:xfrm>
                <a:off x="525327" y="4879873"/>
                <a:ext cx="507850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s-ES" sz="2400" i="1" smtClean="0">
                              <a:latin typeface="Cambria Math" panose="02040503050406030204" pitchFamily="18" charset="0"/>
                            </a:rPr>
                          </m:ctrlPr>
                        </m:sSubPr>
                        <m:e>
                          <m:sSub>
                            <m:sSubPr>
                              <m:ctrlPr>
                                <a:rPr lang="es-MX" sz="2400" i="1">
                                  <a:latin typeface="Cambria Math" panose="02040503050406030204" pitchFamily="18" charset="0"/>
                                </a:rPr>
                              </m:ctrlPr>
                            </m:sSubPr>
                            <m:e>
                              <m:r>
                                <a:rPr lang="es-MX" sz="2400" i="1">
                                  <a:latin typeface="Cambria Math" panose="02040503050406030204" pitchFamily="18" charset="0"/>
                                </a:rPr>
                                <m:t>𝑄</m:t>
                              </m:r>
                            </m:e>
                            <m:sub>
                              <m:r>
                                <a:rPr lang="es-MX" sz="2400" i="1">
                                  <a:latin typeface="Cambria Math" panose="02040503050406030204" pitchFamily="18" charset="0"/>
                                </a:rPr>
                                <m:t>2</m:t>
                              </m:r>
                            </m:sub>
                          </m:sSub>
                          <m:r>
                            <a:rPr lang="es-MX" sz="2400" i="1">
                              <a:latin typeface="Cambria Math" panose="02040503050406030204" pitchFamily="18" charset="0"/>
                            </a:rPr>
                            <m:t>−</m:t>
                          </m:r>
                          <m:r>
                            <a:rPr lang="es-MX" sz="2400" i="1">
                              <a:latin typeface="Cambria Math" panose="02040503050406030204" pitchFamily="18" charset="0"/>
                            </a:rPr>
                            <m:t>𝐶</m:t>
                          </m:r>
                        </m:e>
                        <m:sub>
                          <m:r>
                            <a:rPr lang="es-MX" sz="2400" i="1">
                              <a:latin typeface="Cambria Math" panose="02040503050406030204" pitchFamily="18" charset="0"/>
                            </a:rPr>
                            <m:t>2</m:t>
                          </m:r>
                        </m:sub>
                      </m:sSub>
                      <m:r>
                        <a:rPr lang="es-MX" sz="2400" i="1">
                          <a:latin typeface="Cambria Math" panose="02040503050406030204" pitchFamily="18" charset="0"/>
                        </a:rPr>
                        <m:t>=</m:t>
                      </m:r>
                      <m:sSub>
                        <m:sSubPr>
                          <m:ctrlPr>
                            <a:rPr lang="es-MX" sz="2400" i="1" smtClean="0">
                              <a:latin typeface="Cambria Math" panose="02040503050406030204" pitchFamily="18" charset="0"/>
                            </a:rPr>
                          </m:ctrlPr>
                        </m:sSubPr>
                        <m:e>
                          <m:r>
                            <a:rPr lang="es-ES_tradnl" sz="2400" b="0" i="1" smtClean="0">
                              <a:latin typeface="Cambria Math" panose="02040503050406030204" pitchFamily="18" charset="0"/>
                            </a:rPr>
                            <m:t>𝑇𝐵</m:t>
                          </m:r>
                        </m:e>
                        <m:sub>
                          <m:r>
                            <a:rPr lang="es-ES_tradnl" sz="2400" b="0" i="1" smtClean="0">
                              <a:latin typeface="Cambria Math" panose="02040503050406030204" pitchFamily="18" charset="0"/>
                            </a:rPr>
                            <m:t>2</m:t>
                          </m:r>
                        </m:sub>
                      </m:sSub>
                      <m:r>
                        <a:rPr lang="es-ES_tradnl" sz="2400" b="0" i="1" smtClean="0">
                          <a:latin typeface="Cambria Math" panose="02040503050406030204" pitchFamily="18" charset="0"/>
                        </a:rPr>
                        <m:t>=</m:t>
                      </m:r>
                      <m:r>
                        <a:rPr lang="es-MX" sz="2400" i="1">
                          <a:latin typeface="Cambria Math" panose="02040503050406030204" pitchFamily="18" charset="0"/>
                        </a:rPr>
                        <m:t> −</m:t>
                      </m:r>
                      <m:d>
                        <m:dPr>
                          <m:ctrlPr>
                            <a:rPr lang="es-MX" sz="2400" i="1" smtClean="0">
                              <a:latin typeface="Cambria Math" panose="02040503050406030204" pitchFamily="18" charset="0"/>
                            </a:rPr>
                          </m:ctrlPr>
                        </m:dPr>
                        <m:e>
                          <m:r>
                            <a:rPr lang="es-ES_tradnl" sz="2400" b="0" i="1" smtClean="0">
                              <a:latin typeface="Cambria Math" panose="02040503050406030204" pitchFamily="18" charset="0"/>
                            </a:rPr>
                            <m:t>1+</m:t>
                          </m:r>
                          <m:sSup>
                            <m:sSupPr>
                              <m:ctrlPr>
                                <a:rPr lang="es-ES_tradnl" sz="2400" b="0" i="1" smtClean="0">
                                  <a:latin typeface="Cambria Math" panose="02040503050406030204" pitchFamily="18" charset="0"/>
                                </a:rPr>
                              </m:ctrlPr>
                            </m:sSupPr>
                            <m:e>
                              <m:r>
                                <a:rPr lang="es-ES_tradnl" sz="2400" b="0" i="1" smtClean="0">
                                  <a:latin typeface="Cambria Math" panose="02040503050406030204" pitchFamily="18" charset="0"/>
                                </a:rPr>
                                <m:t>𝑟</m:t>
                              </m:r>
                            </m:e>
                            <m:sup>
                              <m:r>
                                <a:rPr lang="es-ES_tradnl" sz="2400" b="0" i="1" smtClean="0">
                                  <a:latin typeface="Cambria Math" panose="02040503050406030204" pitchFamily="18" charset="0"/>
                                </a:rPr>
                                <m:t>∗</m:t>
                              </m:r>
                            </m:sup>
                          </m:sSup>
                        </m:e>
                      </m:d>
                      <m:sSubSup>
                        <m:sSubSupPr>
                          <m:ctrlPr>
                            <a:rPr lang="es-MX" sz="2400" i="1" smtClean="0">
                              <a:latin typeface="Cambria Math" panose="02040503050406030204" pitchFamily="18" charset="0"/>
                            </a:rPr>
                          </m:ctrlPr>
                        </m:sSubSupPr>
                        <m:e>
                          <m:r>
                            <a:rPr lang="es-MX" sz="2400" i="1">
                              <a:latin typeface="Cambria Math" panose="02040503050406030204" pitchFamily="18" charset="0"/>
                            </a:rPr>
                            <m:t>𝐵</m:t>
                          </m:r>
                        </m:e>
                        <m:sub>
                          <m:r>
                            <a:rPr lang="es-MX" sz="2400" i="1">
                              <a:latin typeface="Cambria Math" panose="02040503050406030204" pitchFamily="18" charset="0"/>
                            </a:rPr>
                            <m:t>1</m:t>
                          </m:r>
                        </m:sub>
                        <m:sup>
                          <m:r>
                            <a:rPr lang="es-MX" sz="2400" i="1">
                              <a:latin typeface="Cambria Math" panose="02040503050406030204" pitchFamily="18" charset="0"/>
                            </a:rPr>
                            <m:t>∗</m:t>
                          </m:r>
                        </m:sup>
                      </m:sSubSup>
                      <m:r>
                        <a:rPr lang="es-ES_tradnl" sz="2400" b="0" i="1" smtClean="0">
                          <a:latin typeface="Cambria Math" panose="02040503050406030204" pitchFamily="18" charset="0"/>
                        </a:rPr>
                        <m:t> (15)</m:t>
                      </m:r>
                    </m:oMath>
                  </m:oMathPara>
                </a14:m>
                <a:endParaRPr lang="es-ES" sz="2400" i="1">
                  <a:latin typeface="Cambria Math" panose="02040503050406030204" pitchFamily="18" charset="0"/>
                </a:endParaRPr>
              </a:p>
            </p:txBody>
          </p:sp>
        </mc:Choice>
        <mc:Fallback xmlns="">
          <p:sp>
            <p:nvSpPr>
              <p:cNvPr id="6" name="Rectangle 5">
                <a:extLst>
                  <a:ext uri="{FF2B5EF4-FFF2-40B4-BE49-F238E27FC236}">
                    <a16:creationId xmlns:a16="http://schemas.microsoft.com/office/drawing/2014/main" id="{76B6C595-D067-484F-BCF2-37926CD4D445}"/>
                  </a:ext>
                </a:extLst>
              </p:cNvPr>
              <p:cNvSpPr>
                <a:spLocks noRot="1" noChangeAspect="1" noMove="1" noResize="1" noEditPoints="1" noAdjustHandles="1" noChangeArrowheads="1" noChangeShapeType="1" noTextEdit="1"/>
              </p:cNvSpPr>
              <p:nvPr/>
            </p:nvSpPr>
            <p:spPr>
              <a:xfrm>
                <a:off x="525327" y="4879873"/>
                <a:ext cx="5078506" cy="461665"/>
              </a:xfrm>
              <a:prstGeom prst="rect">
                <a:avLst/>
              </a:prstGeom>
              <a:blipFill>
                <a:blip r:embed="rId6"/>
                <a:stretch>
                  <a:fillRect b="-2133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9CA84646-8613-442B-9A05-6B30D6AD3ACD}"/>
                  </a:ext>
                </a:extLst>
              </p:cNvPr>
              <p:cNvSpPr/>
              <p:nvPr/>
            </p:nvSpPr>
            <p:spPr>
              <a:xfrm>
                <a:off x="6102112" y="3207510"/>
                <a:ext cx="3629840"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s-MX" sz="2400" i="1">
                              <a:latin typeface="Cambria Math" panose="02040503050406030204" pitchFamily="18" charset="0"/>
                            </a:rPr>
                            <m:t>𝐶𝐴</m:t>
                          </m:r>
                        </m:e>
                        <m:sub>
                          <m:r>
                            <a:rPr lang="es-MX" sz="2400" i="1">
                              <a:latin typeface="Cambria Math" panose="02040503050406030204" pitchFamily="18" charset="0"/>
                            </a:rPr>
                            <m:t>2</m:t>
                          </m:r>
                        </m:sub>
                      </m:sSub>
                      <m:r>
                        <a:rPr lang="es-MX" sz="2400" i="1">
                          <a:latin typeface="Cambria Math" panose="02040503050406030204" pitchFamily="18" charset="0"/>
                        </a:rPr>
                        <m:t>= </m:t>
                      </m:r>
                      <m:sSup>
                        <m:sSupPr>
                          <m:ctrlPr>
                            <a:rPr lang="es-MX" sz="2400" i="1">
                              <a:latin typeface="Cambria Math" panose="02040503050406030204" pitchFamily="18" charset="0"/>
                            </a:rPr>
                          </m:ctrlPr>
                        </m:sSupPr>
                        <m:e>
                          <m:r>
                            <a:rPr lang="es-MX" sz="2400" i="1">
                              <a:latin typeface="Cambria Math" panose="02040503050406030204" pitchFamily="18" charset="0"/>
                            </a:rPr>
                            <m:t>𝑟</m:t>
                          </m:r>
                        </m:e>
                        <m:sup>
                          <m:r>
                            <a:rPr lang="es-MX" sz="2400" i="1">
                              <a:latin typeface="Cambria Math" panose="02040503050406030204" pitchFamily="18" charset="0"/>
                            </a:rPr>
                            <m:t>∗</m:t>
                          </m:r>
                        </m:sup>
                      </m:sSup>
                      <m:sSubSup>
                        <m:sSubSupPr>
                          <m:ctrlPr>
                            <a:rPr lang="es-MX" sz="2400" i="1">
                              <a:latin typeface="Cambria Math" panose="02040503050406030204" pitchFamily="18" charset="0"/>
                            </a:rPr>
                          </m:ctrlPr>
                        </m:sSubSupPr>
                        <m:e>
                          <m:r>
                            <a:rPr lang="es-MX" sz="2400" i="1">
                              <a:latin typeface="Cambria Math" panose="02040503050406030204" pitchFamily="18" charset="0"/>
                            </a:rPr>
                            <m:t>𝐵</m:t>
                          </m:r>
                        </m:e>
                        <m:sub>
                          <m:r>
                            <a:rPr lang="es-MX" sz="2400" i="1">
                              <a:latin typeface="Cambria Math" panose="02040503050406030204" pitchFamily="18" charset="0"/>
                            </a:rPr>
                            <m:t>1</m:t>
                          </m:r>
                        </m:sub>
                        <m:sup>
                          <m:r>
                            <a:rPr lang="es-MX" sz="2400" i="1">
                              <a:latin typeface="Cambria Math" panose="02040503050406030204" pitchFamily="18" charset="0"/>
                            </a:rPr>
                            <m:t>∗</m:t>
                          </m:r>
                        </m:sup>
                      </m:sSubSup>
                      <m:r>
                        <a:rPr lang="es-ES_tradnl" sz="2400" b="0" i="1" smtClean="0">
                          <a:latin typeface="Cambria Math" panose="02040503050406030204" pitchFamily="18" charset="0"/>
                        </a:rPr>
                        <m:t>−</m:t>
                      </m:r>
                      <m:r>
                        <a:rPr lang="es-MX" sz="2400" i="1">
                          <a:latin typeface="Cambria Math" panose="02040503050406030204" pitchFamily="18" charset="0"/>
                        </a:rPr>
                        <m:t>(</m:t>
                      </m:r>
                      <m:r>
                        <a:rPr lang="es-ES_tradnl" sz="2400" b="0" i="1" smtClean="0">
                          <a:latin typeface="Cambria Math" panose="02040503050406030204" pitchFamily="18" charset="0"/>
                        </a:rPr>
                        <m:t>1+</m:t>
                      </m:r>
                      <m:sSup>
                        <m:sSupPr>
                          <m:ctrlPr>
                            <a:rPr lang="es-ES_tradnl" sz="2400" b="0" i="1" smtClean="0">
                              <a:latin typeface="Cambria Math" panose="02040503050406030204" pitchFamily="18" charset="0"/>
                            </a:rPr>
                          </m:ctrlPr>
                        </m:sSupPr>
                        <m:e>
                          <m:r>
                            <a:rPr lang="es-ES_tradnl" sz="2400" b="0" i="1" smtClean="0">
                              <a:latin typeface="Cambria Math" panose="02040503050406030204" pitchFamily="18" charset="0"/>
                            </a:rPr>
                            <m:t>𝑟</m:t>
                          </m:r>
                        </m:e>
                        <m:sup>
                          <m:r>
                            <a:rPr lang="es-ES_tradnl" sz="2400" b="0" i="1" smtClean="0">
                              <a:latin typeface="Cambria Math" panose="02040503050406030204" pitchFamily="18" charset="0"/>
                            </a:rPr>
                            <m:t>∗</m:t>
                          </m:r>
                        </m:sup>
                      </m:sSup>
                      <m:sSubSup>
                        <m:sSubSupPr>
                          <m:ctrlPr>
                            <a:rPr lang="es-MX" sz="2400" i="1" smtClean="0">
                              <a:latin typeface="Cambria Math" panose="02040503050406030204" pitchFamily="18" charset="0"/>
                            </a:rPr>
                          </m:ctrlPr>
                        </m:sSubSupPr>
                        <m:e>
                          <m:r>
                            <a:rPr lang="es-ES_tradnl" sz="2400" b="0" i="1" smtClean="0">
                              <a:latin typeface="Cambria Math" panose="02040503050406030204" pitchFamily="18" charset="0"/>
                            </a:rPr>
                            <m:t>)</m:t>
                          </m:r>
                          <m:r>
                            <a:rPr lang="es-MX" sz="2400" i="1">
                              <a:latin typeface="Cambria Math" panose="02040503050406030204" pitchFamily="18" charset="0"/>
                            </a:rPr>
                            <m:t>𝐵</m:t>
                          </m:r>
                        </m:e>
                        <m:sub>
                          <m:r>
                            <a:rPr lang="es-MX" sz="2400" i="1">
                              <a:latin typeface="Cambria Math" panose="02040503050406030204" pitchFamily="18" charset="0"/>
                            </a:rPr>
                            <m:t>1</m:t>
                          </m:r>
                        </m:sub>
                        <m:sup>
                          <m:r>
                            <a:rPr lang="es-MX" sz="2400" i="1">
                              <a:latin typeface="Cambria Math" panose="02040503050406030204" pitchFamily="18" charset="0"/>
                            </a:rPr>
                            <m:t>∗</m:t>
                          </m:r>
                        </m:sup>
                      </m:sSubSup>
                    </m:oMath>
                  </m:oMathPara>
                </a14:m>
                <a:endParaRPr lang="en-US" sz="2400" i="1">
                  <a:latin typeface="Cambria Math" panose="02040503050406030204" pitchFamily="18" charset="0"/>
                </a:endParaRPr>
              </a:p>
            </p:txBody>
          </p:sp>
        </mc:Choice>
        <mc:Fallback xmlns="">
          <p:sp>
            <p:nvSpPr>
              <p:cNvPr id="7" name="Rectangle 6">
                <a:extLst>
                  <a:ext uri="{FF2B5EF4-FFF2-40B4-BE49-F238E27FC236}">
                    <a16:creationId xmlns:a16="http://schemas.microsoft.com/office/drawing/2014/main" id="{9CA84646-8613-442B-9A05-6B30D6AD3ACD}"/>
                  </a:ext>
                </a:extLst>
              </p:cNvPr>
              <p:cNvSpPr>
                <a:spLocks noRot="1" noChangeAspect="1" noMove="1" noResize="1" noEditPoints="1" noAdjustHandles="1" noChangeArrowheads="1" noChangeShapeType="1" noTextEdit="1"/>
              </p:cNvSpPr>
              <p:nvPr/>
            </p:nvSpPr>
            <p:spPr>
              <a:xfrm>
                <a:off x="6102112" y="3207510"/>
                <a:ext cx="3629840" cy="461665"/>
              </a:xfrm>
              <a:prstGeom prst="rect">
                <a:avLst/>
              </a:prstGeom>
              <a:blipFill>
                <a:blip r:embed="rId7"/>
                <a:stretch>
                  <a:fillRect b="-1973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5DAD99E9-F3A4-44A2-85BC-A8D8317E84B7}"/>
                  </a:ext>
                </a:extLst>
              </p:cNvPr>
              <p:cNvSpPr/>
              <p:nvPr/>
            </p:nvSpPr>
            <p:spPr>
              <a:xfrm>
                <a:off x="6586590" y="4882691"/>
                <a:ext cx="2668872"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s-MX" sz="2400" i="1">
                              <a:latin typeface="Cambria Math" panose="02040503050406030204" pitchFamily="18" charset="0"/>
                            </a:rPr>
                            <m:t>𝐶𝐴</m:t>
                          </m:r>
                        </m:e>
                        <m:sub>
                          <m:r>
                            <a:rPr lang="es-MX" sz="2400" i="1">
                              <a:latin typeface="Cambria Math" panose="02040503050406030204" pitchFamily="18" charset="0"/>
                            </a:rPr>
                            <m:t>2</m:t>
                          </m:r>
                        </m:sub>
                      </m:sSub>
                      <m:r>
                        <a:rPr lang="es-MX" sz="2400" i="1">
                          <a:latin typeface="Cambria Math" panose="02040503050406030204" pitchFamily="18" charset="0"/>
                        </a:rPr>
                        <m:t>= −</m:t>
                      </m:r>
                      <m:sSubSup>
                        <m:sSubSupPr>
                          <m:ctrlPr>
                            <a:rPr lang="es-MX" sz="2400" i="1">
                              <a:latin typeface="Cambria Math" panose="02040503050406030204" pitchFamily="18" charset="0"/>
                            </a:rPr>
                          </m:ctrlPr>
                        </m:sSubSupPr>
                        <m:e>
                          <m:r>
                            <a:rPr lang="es-MX" sz="2400" i="1">
                              <a:latin typeface="Cambria Math" panose="02040503050406030204" pitchFamily="18" charset="0"/>
                            </a:rPr>
                            <m:t>𝐵</m:t>
                          </m:r>
                        </m:e>
                        <m:sub>
                          <m:r>
                            <a:rPr lang="es-MX" sz="2400" i="1">
                              <a:latin typeface="Cambria Math" panose="02040503050406030204" pitchFamily="18" charset="0"/>
                            </a:rPr>
                            <m:t>1</m:t>
                          </m:r>
                        </m:sub>
                        <m:sup>
                          <m:r>
                            <a:rPr lang="es-MX" sz="2400" i="1">
                              <a:latin typeface="Cambria Math" panose="02040503050406030204" pitchFamily="18" charset="0"/>
                            </a:rPr>
                            <m:t>∗</m:t>
                          </m:r>
                        </m:sup>
                      </m:sSubSup>
                      <m:r>
                        <a:rPr lang="es-MX" sz="2400" i="1">
                          <a:latin typeface="Cambria Math" panose="02040503050406030204" pitchFamily="18" charset="0"/>
                        </a:rPr>
                        <m:t>    (1</m:t>
                      </m:r>
                      <m:r>
                        <a:rPr lang="es-ES_tradnl" sz="2400" b="0" i="1" smtClean="0">
                          <a:latin typeface="Cambria Math" panose="02040503050406030204" pitchFamily="18" charset="0"/>
                        </a:rPr>
                        <m:t>6</m:t>
                      </m:r>
                      <m:r>
                        <a:rPr lang="es-MX" sz="2400" i="1">
                          <a:latin typeface="Cambria Math" panose="02040503050406030204" pitchFamily="18" charset="0"/>
                        </a:rPr>
                        <m:t>)</m:t>
                      </m:r>
                    </m:oMath>
                  </m:oMathPara>
                </a14:m>
                <a:endParaRPr lang="en-US" sz="2400" i="1">
                  <a:latin typeface="Cambria Math" panose="02040503050406030204" pitchFamily="18" charset="0"/>
                </a:endParaRPr>
              </a:p>
            </p:txBody>
          </p:sp>
        </mc:Choice>
        <mc:Fallback xmlns="">
          <p:sp>
            <p:nvSpPr>
              <p:cNvPr id="8" name="Rectangle 7">
                <a:extLst>
                  <a:ext uri="{FF2B5EF4-FFF2-40B4-BE49-F238E27FC236}">
                    <a16:creationId xmlns:a16="http://schemas.microsoft.com/office/drawing/2014/main" id="{5DAD99E9-F3A4-44A2-85BC-A8D8317E84B7}"/>
                  </a:ext>
                </a:extLst>
              </p:cNvPr>
              <p:cNvSpPr>
                <a:spLocks noRot="1" noChangeAspect="1" noMove="1" noResize="1" noEditPoints="1" noAdjustHandles="1" noChangeArrowheads="1" noChangeShapeType="1" noTextEdit="1"/>
              </p:cNvSpPr>
              <p:nvPr/>
            </p:nvSpPr>
            <p:spPr>
              <a:xfrm>
                <a:off x="6586590" y="4882691"/>
                <a:ext cx="2668872" cy="461665"/>
              </a:xfrm>
              <a:prstGeom prst="rect">
                <a:avLst/>
              </a:prstGeom>
              <a:blipFill>
                <a:blip r:embed="rId8"/>
                <a:stretch>
                  <a:fillRect r="-457" b="-19737"/>
                </a:stretch>
              </a:blipFill>
            </p:spPr>
            <p:txBody>
              <a:bodyPr/>
              <a:lstStyle/>
              <a:p>
                <a:r>
                  <a:rPr lang="es-ES">
                    <a:noFill/>
                  </a:rPr>
                  <a:t> </a:t>
                </a:r>
              </a:p>
            </p:txBody>
          </p:sp>
        </mc:Fallback>
      </mc:AlternateContent>
      <p:sp>
        <p:nvSpPr>
          <p:cNvPr id="9" name="Right Brace 8">
            <a:extLst>
              <a:ext uri="{FF2B5EF4-FFF2-40B4-BE49-F238E27FC236}">
                <a16:creationId xmlns:a16="http://schemas.microsoft.com/office/drawing/2014/main" id="{D38332F1-5479-4638-B7DB-91F251190B3C}"/>
              </a:ext>
            </a:extLst>
          </p:cNvPr>
          <p:cNvSpPr/>
          <p:nvPr/>
        </p:nvSpPr>
        <p:spPr>
          <a:xfrm>
            <a:off x="4050471" y="1069249"/>
            <a:ext cx="927652" cy="1364974"/>
          </a:xfrm>
          <a:prstGeom prst="rightBrace">
            <a:avLst/>
          </a:prstGeom>
          <a:ln w="12700">
            <a:solidFill>
              <a:srgbClr val="870F6D"/>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010B5F9-E0A4-450A-B8B1-8253F16C688B}"/>
              </a:ext>
            </a:extLst>
          </p:cNvPr>
          <p:cNvCxnSpPr/>
          <p:nvPr/>
        </p:nvCxnSpPr>
        <p:spPr>
          <a:xfrm flipV="1">
            <a:off x="4222749" y="3880464"/>
            <a:ext cx="2353292" cy="496321"/>
          </a:xfrm>
          <a:prstGeom prst="straightConnector1">
            <a:avLst/>
          </a:prstGeom>
          <a:ln w="15875">
            <a:solidFill>
              <a:srgbClr val="870F6D"/>
            </a:solidFill>
            <a:tailEnd type="triangle"/>
          </a:ln>
        </p:spPr>
        <p:style>
          <a:lnRef idx="1">
            <a:schemeClr val="accent1"/>
          </a:lnRef>
          <a:fillRef idx="0">
            <a:schemeClr val="accent1"/>
          </a:fillRef>
          <a:effectRef idx="0">
            <a:schemeClr val="accent1"/>
          </a:effectRef>
          <a:fontRef idx="minor">
            <a:schemeClr val="tx1"/>
          </a:fontRef>
        </p:style>
      </p:cxnSp>
      <p:sp>
        <p:nvSpPr>
          <p:cNvPr id="11" name="Arrow: Down 10">
            <a:extLst>
              <a:ext uri="{FF2B5EF4-FFF2-40B4-BE49-F238E27FC236}">
                <a16:creationId xmlns:a16="http://schemas.microsoft.com/office/drawing/2014/main" id="{880EE255-633D-4F4D-B294-5DE34CA96807}"/>
              </a:ext>
            </a:extLst>
          </p:cNvPr>
          <p:cNvSpPr/>
          <p:nvPr/>
        </p:nvSpPr>
        <p:spPr>
          <a:xfrm>
            <a:off x="2202156" y="3863046"/>
            <a:ext cx="357809" cy="461665"/>
          </a:xfrm>
          <a:prstGeom prst="downArrow">
            <a:avLst/>
          </a:prstGeom>
          <a:noFill/>
          <a:ln w="2540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Down 11">
            <a:extLst>
              <a:ext uri="{FF2B5EF4-FFF2-40B4-BE49-F238E27FC236}">
                <a16:creationId xmlns:a16="http://schemas.microsoft.com/office/drawing/2014/main" id="{520F7FBF-75CA-4C57-B815-33C11A70455A}"/>
              </a:ext>
            </a:extLst>
          </p:cNvPr>
          <p:cNvSpPr/>
          <p:nvPr/>
        </p:nvSpPr>
        <p:spPr>
          <a:xfrm>
            <a:off x="7630647" y="2494650"/>
            <a:ext cx="357809" cy="461665"/>
          </a:xfrm>
          <a:prstGeom prst="downArrow">
            <a:avLst/>
          </a:prstGeom>
          <a:noFill/>
          <a:ln w="2540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Down 12">
            <a:extLst>
              <a:ext uri="{FF2B5EF4-FFF2-40B4-BE49-F238E27FC236}">
                <a16:creationId xmlns:a16="http://schemas.microsoft.com/office/drawing/2014/main" id="{B5DAC757-B014-458C-9118-725D5D6F1618}"/>
              </a:ext>
            </a:extLst>
          </p:cNvPr>
          <p:cNvSpPr/>
          <p:nvPr/>
        </p:nvSpPr>
        <p:spPr>
          <a:xfrm>
            <a:off x="8286763" y="3950845"/>
            <a:ext cx="357809" cy="461665"/>
          </a:xfrm>
          <a:prstGeom prst="downArrow">
            <a:avLst/>
          </a:prstGeom>
          <a:noFill/>
          <a:ln w="2540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671261A7-E59B-4A77-8F50-3833BBEEB595}"/>
              </a:ext>
            </a:extLst>
          </p:cNvPr>
          <p:cNvSpPr/>
          <p:nvPr/>
        </p:nvSpPr>
        <p:spPr>
          <a:xfrm>
            <a:off x="6358571" y="4752022"/>
            <a:ext cx="3554055" cy="861391"/>
          </a:xfrm>
          <a:prstGeom prst="roundRect">
            <a:avLst/>
          </a:prstGeom>
          <a:no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14">
            <a:extLst>
              <a:ext uri="{FF2B5EF4-FFF2-40B4-BE49-F238E27FC236}">
                <a16:creationId xmlns:a16="http://schemas.microsoft.com/office/drawing/2014/main" id="{B56C1859-1388-446C-B868-0C0A26842402}"/>
              </a:ext>
            </a:extLst>
          </p:cNvPr>
          <p:cNvSpPr>
            <a:spLocks noGrp="1"/>
          </p:cNvSpPr>
          <p:nvPr>
            <p:ph type="sldNum" sz="quarter" idx="12"/>
          </p:nvPr>
        </p:nvSpPr>
        <p:spPr/>
        <p:txBody>
          <a:bodyPr/>
          <a:lstStyle/>
          <a:p>
            <a:fld id="{257AB861-08A6-4431-B58F-64BEFFDF70ED}" type="slidenum">
              <a:rPr lang="en-US" smtClean="0"/>
              <a:t>77</a:t>
            </a:fld>
            <a:endParaRPr lang="en-US"/>
          </a:p>
        </p:txBody>
      </p:sp>
      <p:sp>
        <p:nvSpPr>
          <p:cNvPr id="16" name="Left Brace 10">
            <a:extLst>
              <a:ext uri="{FF2B5EF4-FFF2-40B4-BE49-F238E27FC236}">
                <a16:creationId xmlns:a16="http://schemas.microsoft.com/office/drawing/2014/main" id="{F2D8CBCB-28C6-42B5-A06B-6AE08359E14E}"/>
              </a:ext>
            </a:extLst>
          </p:cNvPr>
          <p:cNvSpPr/>
          <p:nvPr/>
        </p:nvSpPr>
        <p:spPr>
          <a:xfrm rot="16200000">
            <a:off x="6892616" y="5566283"/>
            <a:ext cx="155538" cy="570045"/>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Left Brace 16">
            <a:extLst>
              <a:ext uri="{FF2B5EF4-FFF2-40B4-BE49-F238E27FC236}">
                <a16:creationId xmlns:a16="http://schemas.microsoft.com/office/drawing/2014/main" id="{05E0A3EC-D869-415A-A83B-7CA9F3A6D2DA}"/>
              </a:ext>
            </a:extLst>
          </p:cNvPr>
          <p:cNvSpPr/>
          <p:nvPr/>
        </p:nvSpPr>
        <p:spPr>
          <a:xfrm rot="16200000">
            <a:off x="8255779" y="5281752"/>
            <a:ext cx="155539" cy="1185725"/>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621410A-37C5-4C94-8ABA-62FBBECF7C2B}"/>
                  </a:ext>
                </a:extLst>
              </p:cNvPr>
              <p:cNvSpPr txBox="1"/>
              <p:nvPr/>
            </p:nvSpPr>
            <p:spPr>
              <a:xfrm>
                <a:off x="6102112" y="6217850"/>
                <a:ext cx="159498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1" i="1" smtClean="0">
                          <a:solidFill>
                            <a:srgbClr val="0070C0"/>
                          </a:solidFill>
                          <a:latin typeface="Cambria Math" panose="02040503050406030204" pitchFamily="18" charset="0"/>
                        </a:rPr>
                        <m:t>𝑪𝒕𝒂</m:t>
                      </m:r>
                      <m:r>
                        <a:rPr lang="es-MX" b="1" i="1" smtClean="0">
                          <a:solidFill>
                            <a:srgbClr val="0070C0"/>
                          </a:solidFill>
                          <a:latin typeface="Cambria Math" panose="02040503050406030204" pitchFamily="18" charset="0"/>
                        </a:rPr>
                        <m:t> </m:t>
                      </m:r>
                      <m:r>
                        <a:rPr lang="es-MX" b="1" i="1" smtClean="0">
                          <a:solidFill>
                            <a:srgbClr val="0070C0"/>
                          </a:solidFill>
                          <a:latin typeface="Cambria Math" panose="02040503050406030204" pitchFamily="18" charset="0"/>
                        </a:rPr>
                        <m:t>𝑪𝒐𝒓𝒓𝒊𝒆𝒏𝒕𝒆</m:t>
                      </m:r>
                    </m:oMath>
                  </m:oMathPara>
                </a14:m>
                <a:endParaRPr lang="en-US" b="1">
                  <a:solidFill>
                    <a:srgbClr val="0070C0"/>
                  </a:solidFill>
                </a:endParaRPr>
              </a:p>
            </p:txBody>
          </p:sp>
        </mc:Choice>
        <mc:Fallback xmlns="">
          <p:sp>
            <p:nvSpPr>
              <p:cNvPr id="18" name="TextBox 17">
                <a:extLst>
                  <a:ext uri="{FF2B5EF4-FFF2-40B4-BE49-F238E27FC236}">
                    <a16:creationId xmlns:a16="http://schemas.microsoft.com/office/drawing/2014/main" id="{2621410A-37C5-4C94-8ABA-62FBBECF7C2B}"/>
                  </a:ext>
                </a:extLst>
              </p:cNvPr>
              <p:cNvSpPr txBox="1">
                <a:spLocks noRot="1" noChangeAspect="1" noMove="1" noResize="1" noEditPoints="1" noAdjustHandles="1" noChangeArrowheads="1" noChangeShapeType="1" noTextEdit="1"/>
              </p:cNvSpPr>
              <p:nvPr/>
            </p:nvSpPr>
            <p:spPr>
              <a:xfrm>
                <a:off x="6102112" y="6217850"/>
                <a:ext cx="1594988" cy="276999"/>
              </a:xfrm>
              <a:prstGeom prst="rect">
                <a:avLst/>
              </a:prstGeom>
              <a:blipFill>
                <a:blip r:embed="rId9"/>
                <a:stretch>
                  <a:fillRect l="-3053" r="-3435" b="-66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5C64C87-55FF-44E4-AD33-0CD0DB3B45B4}"/>
                  </a:ext>
                </a:extLst>
              </p:cNvPr>
              <p:cNvSpPr txBox="1"/>
              <p:nvPr/>
            </p:nvSpPr>
            <p:spPr>
              <a:xfrm>
                <a:off x="7879779" y="6217849"/>
                <a:ext cx="156773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MX" b="1" i="1" smtClean="0">
                          <a:solidFill>
                            <a:srgbClr val="0070C0"/>
                          </a:solidFill>
                          <a:latin typeface="Cambria Math" panose="02040503050406030204" pitchFamily="18" charset="0"/>
                        </a:rPr>
                        <m:t>𝑪𝒕𝒂</m:t>
                      </m:r>
                      <m:r>
                        <a:rPr lang="es-MX" b="1" i="1" smtClean="0">
                          <a:solidFill>
                            <a:srgbClr val="0070C0"/>
                          </a:solidFill>
                          <a:latin typeface="Cambria Math" panose="02040503050406030204" pitchFamily="18" charset="0"/>
                        </a:rPr>
                        <m:t> </m:t>
                      </m:r>
                      <m:r>
                        <a:rPr lang="es-MX" b="1" i="1" smtClean="0">
                          <a:solidFill>
                            <a:srgbClr val="0070C0"/>
                          </a:solidFill>
                          <a:latin typeface="Cambria Math" panose="02040503050406030204" pitchFamily="18" charset="0"/>
                        </a:rPr>
                        <m:t>𝑪𝒂𝒑𝒊𝒕𝒂𝒍𝒆𝒔</m:t>
                      </m:r>
                    </m:oMath>
                  </m:oMathPara>
                </a14:m>
                <a:endParaRPr lang="en-US" b="1">
                  <a:solidFill>
                    <a:srgbClr val="0070C0"/>
                  </a:solidFill>
                </a:endParaRPr>
              </a:p>
            </p:txBody>
          </p:sp>
        </mc:Choice>
        <mc:Fallback xmlns="">
          <p:sp>
            <p:nvSpPr>
              <p:cNvPr id="19" name="TextBox 18">
                <a:extLst>
                  <a:ext uri="{FF2B5EF4-FFF2-40B4-BE49-F238E27FC236}">
                    <a16:creationId xmlns:a16="http://schemas.microsoft.com/office/drawing/2014/main" id="{45C64C87-55FF-44E4-AD33-0CD0DB3B45B4}"/>
                  </a:ext>
                </a:extLst>
              </p:cNvPr>
              <p:cNvSpPr txBox="1">
                <a:spLocks noRot="1" noChangeAspect="1" noMove="1" noResize="1" noEditPoints="1" noAdjustHandles="1" noChangeArrowheads="1" noChangeShapeType="1" noTextEdit="1"/>
              </p:cNvSpPr>
              <p:nvPr/>
            </p:nvSpPr>
            <p:spPr>
              <a:xfrm>
                <a:off x="7879779" y="6217849"/>
                <a:ext cx="1567737" cy="276999"/>
              </a:xfrm>
              <a:prstGeom prst="rect">
                <a:avLst/>
              </a:prstGeom>
              <a:blipFill>
                <a:blip r:embed="rId10"/>
                <a:stretch>
                  <a:fillRect l="-3502" t="-6667" r="-5447" b="-35556"/>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20" name="Rectángulo 19"/>
              <p:cNvSpPr/>
              <p:nvPr/>
            </p:nvSpPr>
            <p:spPr>
              <a:xfrm>
                <a:off x="368976" y="5615582"/>
                <a:ext cx="4999858" cy="923330"/>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s-ES" i="1" smtClean="0">
                              <a:solidFill>
                                <a:srgbClr val="870F6D"/>
                              </a:solidFill>
                              <a:latin typeface="Cambria Math" panose="02040503050406030204" pitchFamily="18" charset="0"/>
                            </a:rPr>
                          </m:ctrlPr>
                        </m:sSubSupPr>
                        <m:e>
                          <m:r>
                            <a:rPr lang="es-MX" i="1">
                              <a:solidFill>
                                <a:srgbClr val="870F6D"/>
                              </a:solidFill>
                              <a:latin typeface="Cambria Math" panose="02040503050406030204" pitchFamily="18" charset="0"/>
                            </a:rPr>
                            <m:t>𝐵</m:t>
                          </m:r>
                        </m:e>
                        <m:sub>
                          <m:r>
                            <a:rPr lang="es-MX" i="1">
                              <a:solidFill>
                                <a:srgbClr val="870F6D"/>
                              </a:solidFill>
                              <a:latin typeface="Cambria Math" panose="02040503050406030204" pitchFamily="18" charset="0"/>
                            </a:rPr>
                            <m:t>2</m:t>
                          </m:r>
                        </m:sub>
                        <m:sup>
                          <m:r>
                            <a:rPr lang="es-MX" i="1">
                              <a:solidFill>
                                <a:srgbClr val="870F6D"/>
                              </a:solidFill>
                              <a:latin typeface="Cambria Math" panose="02040503050406030204" pitchFamily="18" charset="0"/>
                            </a:rPr>
                            <m:t>∗</m:t>
                          </m:r>
                        </m:sup>
                      </m:sSubSup>
                      <m:r>
                        <a:rPr lang="es-MX" i="1">
                          <a:solidFill>
                            <a:srgbClr val="870F6D"/>
                          </a:solidFill>
                          <a:latin typeface="Cambria Math" panose="02040503050406030204" pitchFamily="18" charset="0"/>
                        </a:rPr>
                        <m:t>=0                            </m:t>
                      </m:r>
                      <m:r>
                        <a:rPr lang="es-MX" i="1">
                          <a:latin typeface="Cambria Math" panose="02040503050406030204" pitchFamily="18" charset="0"/>
                        </a:rPr>
                        <m:t>(3)</m:t>
                      </m:r>
                    </m:oMath>
                  </m:oMathPara>
                </a14:m>
                <a:endParaRPr lang="es-ES"/>
              </a:p>
              <a:p>
                <a:endParaRPr lang="es-ES"/>
              </a:p>
              <a:p>
                <a:r>
                  <a:rPr lang="es-ES"/>
                  <a:t>                                   </a:t>
                </a:r>
                <a:r>
                  <a:rPr lang="es-ES" i="1">
                    <a:solidFill>
                      <a:srgbClr val="870F6D"/>
                    </a:solidFill>
                  </a:rPr>
                  <a:t>Condición de transversalidad</a:t>
                </a:r>
                <a:r>
                  <a:rPr lang="es-ES"/>
                  <a:t>.</a:t>
                </a:r>
                <a:endParaRPr lang="en-US"/>
              </a:p>
            </p:txBody>
          </p:sp>
        </mc:Choice>
        <mc:Fallback xmlns="">
          <p:sp>
            <p:nvSpPr>
              <p:cNvPr id="20" name="Rectángulo 19"/>
              <p:cNvSpPr>
                <a:spLocks noRot="1" noChangeAspect="1" noMove="1" noResize="1" noEditPoints="1" noAdjustHandles="1" noChangeArrowheads="1" noChangeShapeType="1" noTextEdit="1"/>
              </p:cNvSpPr>
              <p:nvPr/>
            </p:nvSpPr>
            <p:spPr>
              <a:xfrm>
                <a:off x="368976" y="5615582"/>
                <a:ext cx="4999858" cy="923330"/>
              </a:xfrm>
              <a:prstGeom prst="rect">
                <a:avLst/>
              </a:prstGeom>
              <a:blipFill>
                <a:blip r:embed="rId11"/>
                <a:stretch>
                  <a:fillRect b="-9211"/>
                </a:stretch>
              </a:blipFill>
            </p:spPr>
            <p:txBody>
              <a:bodyPr/>
              <a:lstStyle/>
              <a:p>
                <a:r>
                  <a:rPr lang="es-ES">
                    <a:noFill/>
                  </a:rPr>
                  <a:t> </a:t>
                </a:r>
              </a:p>
            </p:txBody>
          </p:sp>
        </mc:Fallback>
      </mc:AlternateContent>
      <p:sp>
        <p:nvSpPr>
          <p:cNvPr id="21" name="Left Brace 10">
            <a:extLst>
              <a:ext uri="{FF2B5EF4-FFF2-40B4-BE49-F238E27FC236}">
                <a16:creationId xmlns:a16="http://schemas.microsoft.com/office/drawing/2014/main" id="{F2D8CBCB-28C6-42B5-A06B-6AE08359E14E}"/>
              </a:ext>
            </a:extLst>
          </p:cNvPr>
          <p:cNvSpPr/>
          <p:nvPr/>
        </p:nvSpPr>
        <p:spPr>
          <a:xfrm rot="16200000">
            <a:off x="2849196" y="3613480"/>
            <a:ext cx="163009" cy="336122"/>
          </a:xfrm>
          <a:prstGeom prst="leftBrace">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2" name="Rectángulo 21"/>
              <p:cNvSpPr/>
              <p:nvPr/>
            </p:nvSpPr>
            <p:spPr>
              <a:xfrm>
                <a:off x="2807531" y="3980043"/>
                <a:ext cx="35558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s-ES_tradnl" i="1">
                          <a:latin typeface="Cambria Math" panose="02040503050406030204" pitchFamily="18" charset="0"/>
                        </a:rPr>
                        <m:t>=0</m:t>
                      </m:r>
                    </m:oMath>
                  </m:oMathPara>
                </a14:m>
                <a:endParaRPr lang="es-ES"/>
              </a:p>
            </p:txBody>
          </p:sp>
        </mc:Choice>
        <mc:Fallback xmlns="">
          <p:sp>
            <p:nvSpPr>
              <p:cNvPr id="22" name="Rectángulo 21"/>
              <p:cNvSpPr>
                <a:spLocks noRot="1" noChangeAspect="1" noMove="1" noResize="1" noEditPoints="1" noAdjustHandles="1" noChangeArrowheads="1" noChangeShapeType="1" noTextEdit="1"/>
              </p:cNvSpPr>
              <p:nvPr/>
            </p:nvSpPr>
            <p:spPr>
              <a:xfrm>
                <a:off x="2807531" y="3980043"/>
                <a:ext cx="355582" cy="369332"/>
              </a:xfrm>
              <a:prstGeom prst="rect">
                <a:avLst/>
              </a:prstGeom>
              <a:blipFill>
                <a:blip r:embed="rId12"/>
                <a:stretch>
                  <a:fillRect r="-51724"/>
                </a:stretch>
              </a:blipFill>
            </p:spPr>
            <p:txBody>
              <a:bodyPr/>
              <a:lstStyle/>
              <a:p>
                <a:r>
                  <a:rPr lang="es-ES">
                    <a:noFill/>
                  </a:rPr>
                  <a:t> </a:t>
                </a:r>
              </a:p>
            </p:txBody>
          </p:sp>
        </mc:Fallback>
      </mc:AlternateContent>
      <p:cxnSp>
        <p:nvCxnSpPr>
          <p:cNvPr id="25" name="Conector recto 24"/>
          <p:cNvCxnSpPr/>
          <p:nvPr/>
        </p:nvCxnSpPr>
        <p:spPr>
          <a:xfrm flipV="1">
            <a:off x="368976" y="2821577"/>
            <a:ext cx="4372841" cy="26126"/>
          </a:xfrm>
          <a:prstGeom prst="line">
            <a:avLst/>
          </a:prstGeom>
          <a:ln w="22225">
            <a:solidFill>
              <a:srgbClr val="870F6D"/>
            </a:solidFill>
          </a:ln>
        </p:spPr>
        <p:style>
          <a:lnRef idx="1">
            <a:schemeClr val="accent1"/>
          </a:lnRef>
          <a:fillRef idx="0">
            <a:schemeClr val="accent1"/>
          </a:fillRef>
          <a:effectRef idx="0">
            <a:schemeClr val="accent1"/>
          </a:effectRef>
          <a:fontRef idx="minor">
            <a:schemeClr val="tx1"/>
          </a:fontRef>
        </p:style>
      </p:cxnSp>
      <p:sp>
        <p:nvSpPr>
          <p:cNvPr id="26" name="Rectangle: Rounded Corners 13">
            <a:extLst>
              <a:ext uri="{FF2B5EF4-FFF2-40B4-BE49-F238E27FC236}">
                <a16:creationId xmlns:a16="http://schemas.microsoft.com/office/drawing/2014/main" id="{671261A7-E59B-4A77-8F50-3833BBEEB595}"/>
              </a:ext>
            </a:extLst>
          </p:cNvPr>
          <p:cNvSpPr/>
          <p:nvPr/>
        </p:nvSpPr>
        <p:spPr>
          <a:xfrm>
            <a:off x="2026845" y="4739598"/>
            <a:ext cx="3440028" cy="707614"/>
          </a:xfrm>
          <a:prstGeom prst="roundRect">
            <a:avLst/>
          </a:prstGeom>
          <a:noFill/>
          <a:ln w="31750">
            <a:solidFill>
              <a:srgbClr val="870F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548982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9330C48-DF62-6A21-C6E7-CE31F9C78D89}"/>
              </a:ext>
            </a:extLst>
          </p:cNvPr>
          <p:cNvSpPr>
            <a:spLocks noGrp="1"/>
          </p:cNvSpPr>
          <p:nvPr>
            <p:ph type="sldNum" sz="quarter" idx="12"/>
          </p:nvPr>
        </p:nvSpPr>
        <p:spPr/>
        <p:txBody>
          <a:bodyPr/>
          <a:lstStyle/>
          <a:p>
            <a:fld id="{257AB861-08A6-4431-B58F-64BEFFDF70ED}" type="slidenum">
              <a:rPr lang="en-US" smtClean="0"/>
              <a:t>78</a:t>
            </a:fld>
            <a:endParaRPr lang="en-US"/>
          </a:p>
        </p:txBody>
      </p:sp>
      <p:pic>
        <p:nvPicPr>
          <p:cNvPr id="4" name="Imagen 3">
            <a:extLst>
              <a:ext uri="{FF2B5EF4-FFF2-40B4-BE49-F238E27FC236}">
                <a16:creationId xmlns:a16="http://schemas.microsoft.com/office/drawing/2014/main" id="{A0E4ACBD-CD23-134B-A54A-8DBF94938F99}"/>
              </a:ext>
            </a:extLst>
          </p:cNvPr>
          <p:cNvPicPr>
            <a:picLocks noChangeAspect="1"/>
          </p:cNvPicPr>
          <p:nvPr/>
        </p:nvPicPr>
        <p:blipFill>
          <a:blip r:embed="rId2"/>
          <a:stretch>
            <a:fillRect/>
          </a:stretch>
        </p:blipFill>
        <p:spPr>
          <a:xfrm>
            <a:off x="387567" y="115280"/>
            <a:ext cx="7522596" cy="660290"/>
          </a:xfrm>
          <a:prstGeom prst="rect">
            <a:avLst/>
          </a:prstGeom>
        </p:spPr>
      </p:pic>
      <p:pic>
        <p:nvPicPr>
          <p:cNvPr id="6" name="Imagen 5">
            <a:extLst>
              <a:ext uri="{FF2B5EF4-FFF2-40B4-BE49-F238E27FC236}">
                <a16:creationId xmlns:a16="http://schemas.microsoft.com/office/drawing/2014/main" id="{31375C58-834E-A45D-1A99-AF754C536248}"/>
              </a:ext>
            </a:extLst>
          </p:cNvPr>
          <p:cNvPicPr>
            <a:picLocks noChangeAspect="1"/>
          </p:cNvPicPr>
          <p:nvPr/>
        </p:nvPicPr>
        <p:blipFill>
          <a:blip r:embed="rId3"/>
          <a:stretch>
            <a:fillRect/>
          </a:stretch>
        </p:blipFill>
        <p:spPr>
          <a:xfrm>
            <a:off x="531286" y="928433"/>
            <a:ext cx="8560195" cy="660290"/>
          </a:xfrm>
          <a:prstGeom prst="rect">
            <a:avLst/>
          </a:prstGeom>
        </p:spPr>
      </p:pic>
      <p:pic>
        <p:nvPicPr>
          <p:cNvPr id="8" name="Imagen 7">
            <a:extLst>
              <a:ext uri="{FF2B5EF4-FFF2-40B4-BE49-F238E27FC236}">
                <a16:creationId xmlns:a16="http://schemas.microsoft.com/office/drawing/2014/main" id="{BE81A2DA-386A-9484-5418-6F5ADD6E5537}"/>
              </a:ext>
            </a:extLst>
          </p:cNvPr>
          <p:cNvPicPr>
            <a:picLocks noChangeAspect="1"/>
          </p:cNvPicPr>
          <p:nvPr/>
        </p:nvPicPr>
        <p:blipFill>
          <a:blip r:embed="rId4"/>
          <a:stretch>
            <a:fillRect/>
          </a:stretch>
        </p:blipFill>
        <p:spPr>
          <a:xfrm>
            <a:off x="188716" y="1697200"/>
            <a:ext cx="6531252" cy="1663050"/>
          </a:xfrm>
          <a:prstGeom prst="rect">
            <a:avLst/>
          </a:prstGeom>
        </p:spPr>
      </p:pic>
      <p:pic>
        <p:nvPicPr>
          <p:cNvPr id="10" name="Imagen 9">
            <a:extLst>
              <a:ext uri="{FF2B5EF4-FFF2-40B4-BE49-F238E27FC236}">
                <a16:creationId xmlns:a16="http://schemas.microsoft.com/office/drawing/2014/main" id="{43CBD8D5-EB98-0960-5E12-3B3F6E67902C}"/>
              </a:ext>
            </a:extLst>
          </p:cNvPr>
          <p:cNvPicPr>
            <a:picLocks noChangeAspect="1"/>
          </p:cNvPicPr>
          <p:nvPr/>
        </p:nvPicPr>
        <p:blipFill>
          <a:blip r:embed="rId5"/>
          <a:stretch>
            <a:fillRect/>
          </a:stretch>
        </p:blipFill>
        <p:spPr>
          <a:xfrm>
            <a:off x="531286" y="3595543"/>
            <a:ext cx="5117098" cy="1571844"/>
          </a:xfrm>
          <a:prstGeom prst="rect">
            <a:avLst/>
          </a:prstGeom>
        </p:spPr>
      </p:pic>
      <p:pic>
        <p:nvPicPr>
          <p:cNvPr id="12" name="Imagen 11">
            <a:extLst>
              <a:ext uri="{FF2B5EF4-FFF2-40B4-BE49-F238E27FC236}">
                <a16:creationId xmlns:a16="http://schemas.microsoft.com/office/drawing/2014/main" id="{69463666-481D-84AC-5A91-16033396B4D9}"/>
              </a:ext>
            </a:extLst>
          </p:cNvPr>
          <p:cNvPicPr>
            <a:picLocks noChangeAspect="1"/>
          </p:cNvPicPr>
          <p:nvPr/>
        </p:nvPicPr>
        <p:blipFill>
          <a:blip r:embed="rId6"/>
          <a:stretch>
            <a:fillRect/>
          </a:stretch>
        </p:blipFill>
        <p:spPr>
          <a:xfrm>
            <a:off x="104226" y="5546612"/>
            <a:ext cx="6775476" cy="891510"/>
          </a:xfrm>
          <a:prstGeom prst="rect">
            <a:avLst/>
          </a:prstGeom>
        </p:spPr>
      </p:pic>
      <p:sp>
        <p:nvSpPr>
          <p:cNvPr id="13" name="Abrir llave 12">
            <a:extLst>
              <a:ext uri="{FF2B5EF4-FFF2-40B4-BE49-F238E27FC236}">
                <a16:creationId xmlns:a16="http://schemas.microsoft.com/office/drawing/2014/main" id="{851C988C-EB8F-F8CA-808E-FABAA5C0DE1C}"/>
              </a:ext>
            </a:extLst>
          </p:cNvPr>
          <p:cNvSpPr/>
          <p:nvPr/>
        </p:nvSpPr>
        <p:spPr>
          <a:xfrm>
            <a:off x="188716" y="261257"/>
            <a:ext cx="342570" cy="120065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ángulo 13">
            <a:extLst>
              <a:ext uri="{FF2B5EF4-FFF2-40B4-BE49-F238E27FC236}">
                <a16:creationId xmlns:a16="http://schemas.microsoft.com/office/drawing/2014/main" id="{0922994A-F8EB-3019-8669-414187D64767}"/>
              </a:ext>
            </a:extLst>
          </p:cNvPr>
          <p:cNvSpPr/>
          <p:nvPr/>
        </p:nvSpPr>
        <p:spPr>
          <a:xfrm>
            <a:off x="5421086" y="186612"/>
            <a:ext cx="1660849" cy="58895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14">
            <a:extLst>
              <a:ext uri="{FF2B5EF4-FFF2-40B4-BE49-F238E27FC236}">
                <a16:creationId xmlns:a16="http://schemas.microsoft.com/office/drawing/2014/main" id="{783DDD9A-9425-3936-94C6-3E87C1136B14}"/>
              </a:ext>
            </a:extLst>
          </p:cNvPr>
          <p:cNvSpPr/>
          <p:nvPr/>
        </p:nvSpPr>
        <p:spPr>
          <a:xfrm>
            <a:off x="5573485" y="1001614"/>
            <a:ext cx="2880050" cy="58895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7A6C8DD1-03DF-F667-220A-D8147A7117BA}"/>
              </a:ext>
            </a:extLst>
          </p:cNvPr>
          <p:cNvSpPr/>
          <p:nvPr/>
        </p:nvSpPr>
        <p:spPr>
          <a:xfrm>
            <a:off x="2425959" y="3569994"/>
            <a:ext cx="2136710" cy="50748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ángulo 16">
            <a:extLst>
              <a:ext uri="{FF2B5EF4-FFF2-40B4-BE49-F238E27FC236}">
                <a16:creationId xmlns:a16="http://schemas.microsoft.com/office/drawing/2014/main" id="{446FC1E7-4AFE-2785-5D1B-F22D7C9F7908}"/>
              </a:ext>
            </a:extLst>
          </p:cNvPr>
          <p:cNvSpPr/>
          <p:nvPr/>
        </p:nvSpPr>
        <p:spPr>
          <a:xfrm>
            <a:off x="2051939" y="4659901"/>
            <a:ext cx="2510730" cy="50748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ángulo 17">
            <a:extLst>
              <a:ext uri="{FF2B5EF4-FFF2-40B4-BE49-F238E27FC236}">
                <a16:creationId xmlns:a16="http://schemas.microsoft.com/office/drawing/2014/main" id="{5A65F64D-FF7C-6383-3DDA-76DDB6079BA2}"/>
              </a:ext>
            </a:extLst>
          </p:cNvPr>
          <p:cNvSpPr/>
          <p:nvPr/>
        </p:nvSpPr>
        <p:spPr>
          <a:xfrm>
            <a:off x="4960774" y="5926329"/>
            <a:ext cx="1281406" cy="58895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onector recto 19">
            <a:extLst>
              <a:ext uri="{FF2B5EF4-FFF2-40B4-BE49-F238E27FC236}">
                <a16:creationId xmlns:a16="http://schemas.microsoft.com/office/drawing/2014/main" id="{80C5DEB3-795C-1049-0064-FC3FF2E76C74}"/>
              </a:ext>
            </a:extLst>
          </p:cNvPr>
          <p:cNvCxnSpPr/>
          <p:nvPr/>
        </p:nvCxnSpPr>
        <p:spPr>
          <a:xfrm flipV="1">
            <a:off x="2677886" y="186612"/>
            <a:ext cx="541175" cy="58895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D8C9DF2C-7DF8-713F-A12C-98ABBC6581EA}"/>
              </a:ext>
            </a:extLst>
          </p:cNvPr>
          <p:cNvCxnSpPr/>
          <p:nvPr/>
        </p:nvCxnSpPr>
        <p:spPr>
          <a:xfrm flipV="1">
            <a:off x="4611849" y="165377"/>
            <a:ext cx="541175" cy="58895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B244751F-E560-2F85-75EC-956318D5648C}"/>
              </a:ext>
            </a:extLst>
          </p:cNvPr>
          <p:cNvCxnSpPr/>
          <p:nvPr/>
        </p:nvCxnSpPr>
        <p:spPr>
          <a:xfrm flipV="1">
            <a:off x="4164320" y="996498"/>
            <a:ext cx="541175" cy="58895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73092D59-C32B-6C1F-5EE7-BB0251DAE8AE}"/>
              </a:ext>
            </a:extLst>
          </p:cNvPr>
          <p:cNvCxnSpPr/>
          <p:nvPr/>
        </p:nvCxnSpPr>
        <p:spPr>
          <a:xfrm flipV="1">
            <a:off x="1884784" y="2683283"/>
            <a:ext cx="541175" cy="58895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4790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9330C48-DF62-6A21-C6E7-CE31F9C78D89}"/>
              </a:ext>
            </a:extLst>
          </p:cNvPr>
          <p:cNvSpPr>
            <a:spLocks noGrp="1"/>
          </p:cNvSpPr>
          <p:nvPr>
            <p:ph type="sldNum" sz="quarter" idx="12"/>
          </p:nvPr>
        </p:nvSpPr>
        <p:spPr/>
        <p:txBody>
          <a:bodyPr/>
          <a:lstStyle/>
          <a:p>
            <a:fld id="{257AB861-08A6-4431-B58F-64BEFFDF70ED}" type="slidenum">
              <a:rPr lang="en-US" smtClean="0"/>
              <a:t>79</a:t>
            </a:fld>
            <a:endParaRPr lang="en-US"/>
          </a:p>
        </p:txBody>
      </p:sp>
      <p:pic>
        <p:nvPicPr>
          <p:cNvPr id="4" name="Imagen 3">
            <a:extLst>
              <a:ext uri="{FF2B5EF4-FFF2-40B4-BE49-F238E27FC236}">
                <a16:creationId xmlns:a16="http://schemas.microsoft.com/office/drawing/2014/main" id="{A0E4ACBD-CD23-134B-A54A-8DBF94938F99}"/>
              </a:ext>
            </a:extLst>
          </p:cNvPr>
          <p:cNvPicPr>
            <a:picLocks noChangeAspect="1"/>
          </p:cNvPicPr>
          <p:nvPr/>
        </p:nvPicPr>
        <p:blipFill>
          <a:blip r:embed="rId2"/>
          <a:stretch>
            <a:fillRect/>
          </a:stretch>
        </p:blipFill>
        <p:spPr>
          <a:xfrm>
            <a:off x="387567" y="115280"/>
            <a:ext cx="7522596" cy="660290"/>
          </a:xfrm>
          <a:prstGeom prst="rect">
            <a:avLst/>
          </a:prstGeom>
        </p:spPr>
      </p:pic>
      <p:pic>
        <p:nvPicPr>
          <p:cNvPr id="6" name="Imagen 5">
            <a:extLst>
              <a:ext uri="{FF2B5EF4-FFF2-40B4-BE49-F238E27FC236}">
                <a16:creationId xmlns:a16="http://schemas.microsoft.com/office/drawing/2014/main" id="{31375C58-834E-A45D-1A99-AF754C536248}"/>
              </a:ext>
            </a:extLst>
          </p:cNvPr>
          <p:cNvPicPr>
            <a:picLocks noChangeAspect="1"/>
          </p:cNvPicPr>
          <p:nvPr/>
        </p:nvPicPr>
        <p:blipFill>
          <a:blip r:embed="rId3"/>
          <a:stretch>
            <a:fillRect/>
          </a:stretch>
        </p:blipFill>
        <p:spPr>
          <a:xfrm>
            <a:off x="531286" y="928433"/>
            <a:ext cx="8560195" cy="660290"/>
          </a:xfrm>
          <a:prstGeom prst="rect">
            <a:avLst/>
          </a:prstGeom>
        </p:spPr>
      </p:pic>
      <p:pic>
        <p:nvPicPr>
          <p:cNvPr id="8" name="Imagen 7">
            <a:extLst>
              <a:ext uri="{FF2B5EF4-FFF2-40B4-BE49-F238E27FC236}">
                <a16:creationId xmlns:a16="http://schemas.microsoft.com/office/drawing/2014/main" id="{BE81A2DA-386A-9484-5418-6F5ADD6E5537}"/>
              </a:ext>
            </a:extLst>
          </p:cNvPr>
          <p:cNvPicPr>
            <a:picLocks noChangeAspect="1"/>
          </p:cNvPicPr>
          <p:nvPr/>
        </p:nvPicPr>
        <p:blipFill>
          <a:blip r:embed="rId4"/>
          <a:stretch>
            <a:fillRect/>
          </a:stretch>
        </p:blipFill>
        <p:spPr>
          <a:xfrm>
            <a:off x="188716" y="1697200"/>
            <a:ext cx="6531252" cy="1663050"/>
          </a:xfrm>
          <a:prstGeom prst="rect">
            <a:avLst/>
          </a:prstGeom>
        </p:spPr>
      </p:pic>
      <p:pic>
        <p:nvPicPr>
          <p:cNvPr id="10" name="Imagen 9">
            <a:extLst>
              <a:ext uri="{FF2B5EF4-FFF2-40B4-BE49-F238E27FC236}">
                <a16:creationId xmlns:a16="http://schemas.microsoft.com/office/drawing/2014/main" id="{43CBD8D5-EB98-0960-5E12-3B3F6E67902C}"/>
              </a:ext>
            </a:extLst>
          </p:cNvPr>
          <p:cNvPicPr>
            <a:picLocks noChangeAspect="1"/>
          </p:cNvPicPr>
          <p:nvPr/>
        </p:nvPicPr>
        <p:blipFill>
          <a:blip r:embed="rId5"/>
          <a:stretch>
            <a:fillRect/>
          </a:stretch>
        </p:blipFill>
        <p:spPr>
          <a:xfrm>
            <a:off x="531286" y="3595543"/>
            <a:ext cx="5117098" cy="1571844"/>
          </a:xfrm>
          <a:prstGeom prst="rect">
            <a:avLst/>
          </a:prstGeom>
        </p:spPr>
      </p:pic>
      <p:pic>
        <p:nvPicPr>
          <p:cNvPr id="12" name="Imagen 11">
            <a:extLst>
              <a:ext uri="{FF2B5EF4-FFF2-40B4-BE49-F238E27FC236}">
                <a16:creationId xmlns:a16="http://schemas.microsoft.com/office/drawing/2014/main" id="{69463666-481D-84AC-5A91-16033396B4D9}"/>
              </a:ext>
            </a:extLst>
          </p:cNvPr>
          <p:cNvPicPr>
            <a:picLocks noChangeAspect="1"/>
          </p:cNvPicPr>
          <p:nvPr/>
        </p:nvPicPr>
        <p:blipFill>
          <a:blip r:embed="rId6"/>
          <a:stretch>
            <a:fillRect/>
          </a:stretch>
        </p:blipFill>
        <p:spPr>
          <a:xfrm>
            <a:off x="104226" y="5546612"/>
            <a:ext cx="6775476" cy="891510"/>
          </a:xfrm>
          <a:prstGeom prst="rect">
            <a:avLst/>
          </a:prstGeom>
        </p:spPr>
      </p:pic>
      <p:sp>
        <p:nvSpPr>
          <p:cNvPr id="13" name="Abrir llave 12">
            <a:extLst>
              <a:ext uri="{FF2B5EF4-FFF2-40B4-BE49-F238E27FC236}">
                <a16:creationId xmlns:a16="http://schemas.microsoft.com/office/drawing/2014/main" id="{851C988C-EB8F-F8CA-808E-FABAA5C0DE1C}"/>
              </a:ext>
            </a:extLst>
          </p:cNvPr>
          <p:cNvSpPr/>
          <p:nvPr/>
        </p:nvSpPr>
        <p:spPr>
          <a:xfrm>
            <a:off x="188716" y="261257"/>
            <a:ext cx="342570" cy="120065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ángulo 13">
            <a:extLst>
              <a:ext uri="{FF2B5EF4-FFF2-40B4-BE49-F238E27FC236}">
                <a16:creationId xmlns:a16="http://schemas.microsoft.com/office/drawing/2014/main" id="{0922994A-F8EB-3019-8669-414187D64767}"/>
              </a:ext>
            </a:extLst>
          </p:cNvPr>
          <p:cNvSpPr/>
          <p:nvPr/>
        </p:nvSpPr>
        <p:spPr>
          <a:xfrm>
            <a:off x="5421086" y="186612"/>
            <a:ext cx="1660849" cy="58895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14">
            <a:extLst>
              <a:ext uri="{FF2B5EF4-FFF2-40B4-BE49-F238E27FC236}">
                <a16:creationId xmlns:a16="http://schemas.microsoft.com/office/drawing/2014/main" id="{783DDD9A-9425-3936-94C6-3E87C1136B14}"/>
              </a:ext>
            </a:extLst>
          </p:cNvPr>
          <p:cNvSpPr/>
          <p:nvPr/>
        </p:nvSpPr>
        <p:spPr>
          <a:xfrm>
            <a:off x="5573485" y="1001614"/>
            <a:ext cx="2880050" cy="58895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7A6C8DD1-03DF-F667-220A-D8147A7117BA}"/>
              </a:ext>
            </a:extLst>
          </p:cNvPr>
          <p:cNvSpPr/>
          <p:nvPr/>
        </p:nvSpPr>
        <p:spPr>
          <a:xfrm>
            <a:off x="2425959" y="3569994"/>
            <a:ext cx="2136710" cy="50748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ángulo 16">
            <a:extLst>
              <a:ext uri="{FF2B5EF4-FFF2-40B4-BE49-F238E27FC236}">
                <a16:creationId xmlns:a16="http://schemas.microsoft.com/office/drawing/2014/main" id="{446FC1E7-4AFE-2785-5D1B-F22D7C9F7908}"/>
              </a:ext>
            </a:extLst>
          </p:cNvPr>
          <p:cNvSpPr/>
          <p:nvPr/>
        </p:nvSpPr>
        <p:spPr>
          <a:xfrm>
            <a:off x="2051939" y="4659901"/>
            <a:ext cx="2510730" cy="50748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ángulo 17">
            <a:extLst>
              <a:ext uri="{FF2B5EF4-FFF2-40B4-BE49-F238E27FC236}">
                <a16:creationId xmlns:a16="http://schemas.microsoft.com/office/drawing/2014/main" id="{5A65F64D-FF7C-6383-3DDA-76DDB6079BA2}"/>
              </a:ext>
            </a:extLst>
          </p:cNvPr>
          <p:cNvSpPr/>
          <p:nvPr/>
        </p:nvSpPr>
        <p:spPr>
          <a:xfrm>
            <a:off x="4960774" y="5926329"/>
            <a:ext cx="1281406" cy="58895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Conector recto 19">
            <a:extLst>
              <a:ext uri="{FF2B5EF4-FFF2-40B4-BE49-F238E27FC236}">
                <a16:creationId xmlns:a16="http://schemas.microsoft.com/office/drawing/2014/main" id="{80C5DEB3-795C-1049-0064-FC3FF2E76C74}"/>
              </a:ext>
            </a:extLst>
          </p:cNvPr>
          <p:cNvCxnSpPr/>
          <p:nvPr/>
        </p:nvCxnSpPr>
        <p:spPr>
          <a:xfrm flipV="1">
            <a:off x="2677886" y="186612"/>
            <a:ext cx="541175" cy="58895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D8C9DF2C-7DF8-713F-A12C-98ABBC6581EA}"/>
              </a:ext>
            </a:extLst>
          </p:cNvPr>
          <p:cNvCxnSpPr/>
          <p:nvPr/>
        </p:nvCxnSpPr>
        <p:spPr>
          <a:xfrm flipV="1">
            <a:off x="4611849" y="165377"/>
            <a:ext cx="541175" cy="58895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B244751F-E560-2F85-75EC-956318D5648C}"/>
              </a:ext>
            </a:extLst>
          </p:cNvPr>
          <p:cNvCxnSpPr/>
          <p:nvPr/>
        </p:nvCxnSpPr>
        <p:spPr>
          <a:xfrm flipV="1">
            <a:off x="4164320" y="996498"/>
            <a:ext cx="541175" cy="58895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73092D59-C32B-6C1F-5EE7-BB0251DAE8AE}"/>
              </a:ext>
            </a:extLst>
          </p:cNvPr>
          <p:cNvCxnSpPr/>
          <p:nvPr/>
        </p:nvCxnSpPr>
        <p:spPr>
          <a:xfrm flipV="1">
            <a:off x="1884784" y="2683283"/>
            <a:ext cx="541175" cy="58895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98040290-B4FF-DE9A-CA7E-BCC8A56386C2}"/>
              </a:ext>
            </a:extLst>
          </p:cNvPr>
          <p:cNvPicPr>
            <a:picLocks noChangeAspect="1"/>
          </p:cNvPicPr>
          <p:nvPr/>
        </p:nvPicPr>
        <p:blipFill>
          <a:blip r:embed="rId7"/>
          <a:stretch>
            <a:fillRect/>
          </a:stretch>
        </p:blipFill>
        <p:spPr>
          <a:xfrm>
            <a:off x="7543057" y="3187438"/>
            <a:ext cx="3586082" cy="2112349"/>
          </a:xfrm>
          <a:prstGeom prst="rect">
            <a:avLst/>
          </a:prstGeom>
        </p:spPr>
      </p:pic>
      <p:cxnSp>
        <p:nvCxnSpPr>
          <p:cNvPr id="9" name="Conector recto de flecha 8">
            <a:extLst>
              <a:ext uri="{FF2B5EF4-FFF2-40B4-BE49-F238E27FC236}">
                <a16:creationId xmlns:a16="http://schemas.microsoft.com/office/drawing/2014/main" id="{AED4F4C8-6446-D0D9-0DC5-6DFFD2EE6E5F}"/>
              </a:ext>
            </a:extLst>
          </p:cNvPr>
          <p:cNvCxnSpPr/>
          <p:nvPr/>
        </p:nvCxnSpPr>
        <p:spPr>
          <a:xfrm flipV="1">
            <a:off x="5648384" y="3823736"/>
            <a:ext cx="2261779" cy="1089907"/>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F4BA12B9-68C2-E7FA-F95A-845C09C79E54}"/>
              </a:ext>
            </a:extLst>
          </p:cNvPr>
          <p:cNvCxnSpPr>
            <a:cxnSpLocks/>
          </p:cNvCxnSpPr>
          <p:nvPr/>
        </p:nvCxnSpPr>
        <p:spPr>
          <a:xfrm>
            <a:off x="5573485" y="3976136"/>
            <a:ext cx="2749421" cy="937507"/>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E273C6A1-1FAD-4A8B-8067-7FB33D442144}"/>
              </a:ext>
            </a:extLst>
          </p:cNvPr>
          <p:cNvCxnSpPr>
            <a:cxnSpLocks/>
          </p:cNvCxnSpPr>
          <p:nvPr/>
        </p:nvCxnSpPr>
        <p:spPr>
          <a:xfrm flipV="1">
            <a:off x="6191756" y="5064891"/>
            <a:ext cx="2206049" cy="763177"/>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ángulo 26">
            <a:extLst>
              <a:ext uri="{FF2B5EF4-FFF2-40B4-BE49-F238E27FC236}">
                <a16:creationId xmlns:a16="http://schemas.microsoft.com/office/drawing/2014/main" id="{6FE7565E-E38D-16C0-444B-57652043E328}"/>
              </a:ext>
            </a:extLst>
          </p:cNvPr>
          <p:cNvSpPr/>
          <p:nvPr/>
        </p:nvSpPr>
        <p:spPr>
          <a:xfrm>
            <a:off x="7629333" y="2881864"/>
            <a:ext cx="3724467" cy="3127050"/>
          </a:xfrm>
          <a:prstGeom prst="rect">
            <a:avLst/>
          </a:prstGeom>
          <a:solidFill>
            <a:srgbClr val="960000">
              <a:alpha val="14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93649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30B9E240-8692-B246-DE98-AE07B5F3EAB8}"/>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𝑟</m:t>
                          </m:r>
                        </m:e>
                      </m:d>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0</m:t>
                          </m:r>
                        </m:sub>
                      </m:sSub>
                      <m:r>
                        <a:rPr lang="en-US" i="1">
                          <a:latin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𝐵</m:t>
                              </m:r>
                            </m:e>
                            <m:sub>
                              <m:r>
                                <a:rPr lang="en-US" i="1">
                                  <a:latin typeface="Cambria Math" panose="02040503050406030204" pitchFamily="18" charset="0"/>
                                  <a:ea typeface="Cambria Math" panose="02040503050406030204" pitchFamily="18" charset="0"/>
                                </a:rPr>
                                <m:t>2</m:t>
                              </m:r>
                            </m:sub>
                          </m:sSub>
                        </m:num>
                        <m:den>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𝑟</m:t>
                          </m:r>
                          <m:r>
                            <a:rPr lang="en-US" i="1">
                              <a:latin typeface="Cambria Math" panose="02040503050406030204" pitchFamily="18" charset="0"/>
                              <a:ea typeface="Cambria Math" panose="02040503050406030204" pitchFamily="18" charset="0"/>
                            </a:rPr>
                            <m:t>)</m:t>
                          </m:r>
                        </m:den>
                      </m:f>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𝑇𝐵</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𝑇𝐵</m:t>
                              </m:r>
                            </m:e>
                            <m:sub>
                              <m:r>
                                <a:rPr lang="en-US" i="1">
                                  <a:latin typeface="Cambria Math" panose="02040503050406030204" pitchFamily="18" charset="0"/>
                                  <a:ea typeface="Cambria Math" panose="02040503050406030204" pitchFamily="18" charset="0"/>
                                </a:rPr>
                                <m:t>2</m:t>
                              </m:r>
                            </m:sub>
                          </m:sSub>
                        </m:num>
                        <m:den>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𝑟</m:t>
                              </m:r>
                            </m:e>
                          </m:d>
                        </m:den>
                      </m:f>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2.3</m:t>
                          </m:r>
                        </m:e>
                      </m:d>
                    </m:oMath>
                  </m:oMathPara>
                </a14:m>
                <a:endParaRPr lang="en-US" b="0">
                  <a:ea typeface="Cambria Math" panose="02040503050406030204" pitchFamily="18" charset="0"/>
                </a:endParaRPr>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2</m:t>
                          </m:r>
                        </m:sub>
                      </m:sSub>
                      <m:r>
                        <a:rPr lang="en-US" b="0" i="1" smtClean="0">
                          <a:latin typeface="Cambria Math" panose="02040503050406030204" pitchFamily="18" charset="0"/>
                        </a:rPr>
                        <m:t>=0         </m:t>
                      </m:r>
                      <m:r>
                        <a:rPr lang="en-US" b="0" i="1" smtClean="0">
                          <a:latin typeface="Cambria Math" panose="02040503050406030204" pitchFamily="18" charset="0"/>
                        </a:rPr>
                        <m:t>𝐶𝑜𝑛𝑑𝑖𝑐𝑖</m:t>
                      </m:r>
                      <m:r>
                        <a:rPr lang="en-US" b="0" i="1" smtClean="0">
                          <a:latin typeface="Cambria Math" panose="02040503050406030204" pitchFamily="18" charset="0"/>
                        </a:rPr>
                        <m:t>ó</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𝑑𝑒</m:t>
                      </m:r>
                      <m:r>
                        <a:rPr lang="en-US" b="0" i="1" smtClean="0">
                          <a:latin typeface="Cambria Math" panose="02040503050406030204" pitchFamily="18" charset="0"/>
                        </a:rPr>
                        <m:t> </m:t>
                      </m:r>
                      <m:r>
                        <a:rPr lang="en-US" b="0" i="1" smtClean="0">
                          <a:latin typeface="Cambria Math" panose="02040503050406030204" pitchFamily="18" charset="0"/>
                        </a:rPr>
                        <m:t>𝑇𝑟𝑎𝑛𝑠𝑣𝑒𝑟𝑠𝑎𝑙𝑖𝑑𝑎𝑑</m:t>
                      </m:r>
                    </m:oMath>
                  </m:oMathPara>
                </a14:m>
                <a:endParaRPr lang="en-US" b="0"/>
              </a:p>
              <a:p>
                <a:pPr marL="0" indent="0">
                  <a:buNone/>
                </a:pPr>
                <a:endParaRPr lang="en-US"/>
              </a:p>
              <a:p>
                <a:pPr marL="0" indent="0">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r>
                            <a:rPr lang="en-US" i="1">
                              <a:latin typeface="Cambria Math" panose="02040503050406030204" pitchFamily="18" charset="0"/>
                            </a:rPr>
                            <m:t>1+</m:t>
                          </m:r>
                          <m:r>
                            <a:rPr lang="en-US" i="1">
                              <a:latin typeface="Cambria Math" panose="02040503050406030204" pitchFamily="18" charset="0"/>
                            </a:rPr>
                            <m:t>𝑟</m:t>
                          </m:r>
                        </m:e>
                      </m:d>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0</m:t>
                          </m:r>
                        </m:sub>
                      </m:sSub>
                      <m:r>
                        <a:rPr lang="en-US" i="1">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𝑇𝐵</m:t>
                          </m:r>
                        </m:e>
                        <m:sub>
                          <m:r>
                            <a:rPr lang="en-US" b="0" i="1" smtClean="0">
                              <a:latin typeface="Cambria Math" panose="02040503050406030204" pitchFamily="18" charset="0"/>
                              <a:ea typeface="Cambria Math" panose="02040503050406030204" pitchFamily="18" charset="0"/>
                            </a:rPr>
                            <m:t>1</m:t>
                          </m:r>
                        </m:sub>
                      </m:sSub>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𝑇𝐵</m:t>
                              </m:r>
                            </m:e>
                            <m:sub>
                              <m:r>
                                <a:rPr lang="en-US" i="1">
                                  <a:latin typeface="Cambria Math" panose="02040503050406030204" pitchFamily="18" charset="0"/>
                                  <a:ea typeface="Cambria Math" panose="02040503050406030204" pitchFamily="18" charset="0"/>
                                </a:rPr>
                                <m:t>2</m:t>
                              </m:r>
                            </m:sub>
                          </m:sSub>
                        </m:num>
                        <m:den>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𝑟</m:t>
                              </m:r>
                            </m:e>
                          </m:d>
                        </m:den>
                      </m:f>
                      <m:r>
                        <a:rPr lang="en-US" b="0" i="1" smtClean="0">
                          <a:latin typeface="Cambria Math" panose="02040503050406030204" pitchFamily="18" charset="0"/>
                          <a:ea typeface="Cambria Math" panose="02040503050406030204" pitchFamily="18" charset="0"/>
                        </a:rPr>
                        <m:t>             </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2.4</m:t>
                          </m:r>
                        </m:e>
                      </m:d>
                    </m:oMath>
                  </m:oMathPara>
                </a14:m>
                <a:endParaRPr lang="en-US" b="0">
                  <a:ea typeface="Cambria Math" panose="02040503050406030204" pitchFamily="18" charset="0"/>
                </a:endParaRPr>
              </a:p>
              <a:p>
                <a:pPr marL="0" indent="0">
                  <a:buNone/>
                </a:pPr>
                <a:endParaRPr lang="en-US"/>
              </a:p>
            </p:txBody>
          </p:sp>
        </mc:Choice>
        <mc:Fallback xmlns="">
          <p:sp>
            <p:nvSpPr>
              <p:cNvPr id="3" name="Marcador de contenido 2">
                <a:extLst>
                  <a:ext uri="{FF2B5EF4-FFF2-40B4-BE49-F238E27FC236}">
                    <a16:creationId xmlns:a16="http://schemas.microsoft.com/office/drawing/2014/main" id="{30B9E240-8692-B246-DE98-AE07B5F3EAB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
        <p:nvSpPr>
          <p:cNvPr id="4" name="Marcador de número de diapositiva 3">
            <a:extLst>
              <a:ext uri="{FF2B5EF4-FFF2-40B4-BE49-F238E27FC236}">
                <a16:creationId xmlns:a16="http://schemas.microsoft.com/office/drawing/2014/main" id="{07E9B8A7-9F75-4022-44C5-A4B31F03FC63}"/>
              </a:ext>
            </a:extLst>
          </p:cNvPr>
          <p:cNvSpPr>
            <a:spLocks noGrp="1"/>
          </p:cNvSpPr>
          <p:nvPr>
            <p:ph type="sldNum" sz="quarter" idx="12"/>
          </p:nvPr>
        </p:nvSpPr>
        <p:spPr/>
        <p:txBody>
          <a:bodyPr/>
          <a:lstStyle/>
          <a:p>
            <a:fld id="{257AB861-08A6-4431-B58F-64BEFFDF70ED}" type="slidenum">
              <a:rPr lang="en-US" smtClean="0"/>
              <a:t>8</a:t>
            </a:fld>
            <a:endParaRPr lang="en-US"/>
          </a:p>
        </p:txBody>
      </p:sp>
      <p:sp>
        <p:nvSpPr>
          <p:cNvPr id="5" name="Rectángulo 4">
            <a:extLst>
              <a:ext uri="{FF2B5EF4-FFF2-40B4-BE49-F238E27FC236}">
                <a16:creationId xmlns:a16="http://schemas.microsoft.com/office/drawing/2014/main" id="{1B1B3620-95C6-4314-8AE9-843D5F776160}"/>
              </a:ext>
            </a:extLst>
          </p:cNvPr>
          <p:cNvSpPr/>
          <p:nvPr/>
        </p:nvSpPr>
        <p:spPr>
          <a:xfrm>
            <a:off x="2575248" y="4001294"/>
            <a:ext cx="5570375" cy="1009245"/>
          </a:xfrm>
          <a:prstGeom prst="rect">
            <a:avLst/>
          </a:prstGeom>
          <a:noFill/>
          <a:ln w="412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017766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número de diapositiva 1">
            <a:extLst>
              <a:ext uri="{FF2B5EF4-FFF2-40B4-BE49-F238E27FC236}">
                <a16:creationId xmlns:a16="http://schemas.microsoft.com/office/drawing/2014/main" id="{A9330C48-DF62-6A21-C6E7-CE31F9C78D89}"/>
              </a:ext>
            </a:extLst>
          </p:cNvPr>
          <p:cNvSpPr>
            <a:spLocks noGrp="1"/>
          </p:cNvSpPr>
          <p:nvPr>
            <p:ph type="sldNum" sz="quarter" idx="12"/>
          </p:nvPr>
        </p:nvSpPr>
        <p:spPr/>
        <p:txBody>
          <a:bodyPr/>
          <a:lstStyle/>
          <a:p>
            <a:fld id="{257AB861-08A6-4431-B58F-64BEFFDF70ED}" type="slidenum">
              <a:rPr lang="en-US" smtClean="0"/>
              <a:t>80</a:t>
            </a:fld>
            <a:endParaRPr lang="en-US"/>
          </a:p>
        </p:txBody>
      </p:sp>
      <p:pic>
        <p:nvPicPr>
          <p:cNvPr id="4" name="Imagen 3">
            <a:extLst>
              <a:ext uri="{FF2B5EF4-FFF2-40B4-BE49-F238E27FC236}">
                <a16:creationId xmlns:a16="http://schemas.microsoft.com/office/drawing/2014/main" id="{A0E4ACBD-CD23-134B-A54A-8DBF94938F99}"/>
              </a:ext>
            </a:extLst>
          </p:cNvPr>
          <p:cNvPicPr>
            <a:picLocks noChangeAspect="1"/>
          </p:cNvPicPr>
          <p:nvPr/>
        </p:nvPicPr>
        <p:blipFill>
          <a:blip r:embed="rId2"/>
          <a:stretch>
            <a:fillRect/>
          </a:stretch>
        </p:blipFill>
        <p:spPr>
          <a:xfrm>
            <a:off x="350243" y="21974"/>
            <a:ext cx="7522596" cy="660290"/>
          </a:xfrm>
          <a:prstGeom prst="rect">
            <a:avLst/>
          </a:prstGeom>
        </p:spPr>
      </p:pic>
      <p:pic>
        <p:nvPicPr>
          <p:cNvPr id="6" name="Imagen 5">
            <a:extLst>
              <a:ext uri="{FF2B5EF4-FFF2-40B4-BE49-F238E27FC236}">
                <a16:creationId xmlns:a16="http://schemas.microsoft.com/office/drawing/2014/main" id="{31375C58-834E-A45D-1A99-AF754C536248}"/>
              </a:ext>
            </a:extLst>
          </p:cNvPr>
          <p:cNvPicPr>
            <a:picLocks noChangeAspect="1"/>
          </p:cNvPicPr>
          <p:nvPr/>
        </p:nvPicPr>
        <p:blipFill>
          <a:blip r:embed="rId3"/>
          <a:stretch>
            <a:fillRect/>
          </a:stretch>
        </p:blipFill>
        <p:spPr>
          <a:xfrm>
            <a:off x="531286" y="1021741"/>
            <a:ext cx="8560195" cy="660290"/>
          </a:xfrm>
          <a:prstGeom prst="rect">
            <a:avLst/>
          </a:prstGeom>
        </p:spPr>
      </p:pic>
      <p:pic>
        <p:nvPicPr>
          <p:cNvPr id="8" name="Imagen 7">
            <a:extLst>
              <a:ext uri="{FF2B5EF4-FFF2-40B4-BE49-F238E27FC236}">
                <a16:creationId xmlns:a16="http://schemas.microsoft.com/office/drawing/2014/main" id="{BE81A2DA-386A-9484-5418-6F5ADD6E5537}"/>
              </a:ext>
            </a:extLst>
          </p:cNvPr>
          <p:cNvPicPr>
            <a:picLocks noChangeAspect="1"/>
          </p:cNvPicPr>
          <p:nvPr/>
        </p:nvPicPr>
        <p:blipFill>
          <a:blip r:embed="rId4"/>
          <a:stretch>
            <a:fillRect/>
          </a:stretch>
        </p:blipFill>
        <p:spPr>
          <a:xfrm>
            <a:off x="188716" y="1697200"/>
            <a:ext cx="6531252" cy="1663050"/>
          </a:xfrm>
          <a:prstGeom prst="rect">
            <a:avLst/>
          </a:prstGeom>
        </p:spPr>
      </p:pic>
      <p:pic>
        <p:nvPicPr>
          <p:cNvPr id="10" name="Imagen 9">
            <a:extLst>
              <a:ext uri="{FF2B5EF4-FFF2-40B4-BE49-F238E27FC236}">
                <a16:creationId xmlns:a16="http://schemas.microsoft.com/office/drawing/2014/main" id="{43CBD8D5-EB98-0960-5E12-3B3F6E67902C}"/>
              </a:ext>
            </a:extLst>
          </p:cNvPr>
          <p:cNvPicPr>
            <a:picLocks noChangeAspect="1"/>
          </p:cNvPicPr>
          <p:nvPr/>
        </p:nvPicPr>
        <p:blipFill>
          <a:blip r:embed="rId5"/>
          <a:stretch>
            <a:fillRect/>
          </a:stretch>
        </p:blipFill>
        <p:spPr>
          <a:xfrm>
            <a:off x="531286" y="3595543"/>
            <a:ext cx="5117098" cy="1571844"/>
          </a:xfrm>
          <a:prstGeom prst="rect">
            <a:avLst/>
          </a:prstGeom>
        </p:spPr>
      </p:pic>
      <p:pic>
        <p:nvPicPr>
          <p:cNvPr id="12" name="Imagen 11">
            <a:extLst>
              <a:ext uri="{FF2B5EF4-FFF2-40B4-BE49-F238E27FC236}">
                <a16:creationId xmlns:a16="http://schemas.microsoft.com/office/drawing/2014/main" id="{69463666-481D-84AC-5A91-16033396B4D9}"/>
              </a:ext>
            </a:extLst>
          </p:cNvPr>
          <p:cNvPicPr>
            <a:picLocks noChangeAspect="1"/>
          </p:cNvPicPr>
          <p:nvPr/>
        </p:nvPicPr>
        <p:blipFill>
          <a:blip r:embed="rId6"/>
          <a:stretch>
            <a:fillRect/>
          </a:stretch>
        </p:blipFill>
        <p:spPr>
          <a:xfrm>
            <a:off x="104226" y="5546612"/>
            <a:ext cx="6775476" cy="891510"/>
          </a:xfrm>
          <a:prstGeom prst="rect">
            <a:avLst/>
          </a:prstGeom>
        </p:spPr>
      </p:pic>
      <p:sp>
        <p:nvSpPr>
          <p:cNvPr id="13" name="Abrir llave 12">
            <a:extLst>
              <a:ext uri="{FF2B5EF4-FFF2-40B4-BE49-F238E27FC236}">
                <a16:creationId xmlns:a16="http://schemas.microsoft.com/office/drawing/2014/main" id="{851C988C-EB8F-F8CA-808E-FABAA5C0DE1C}"/>
              </a:ext>
            </a:extLst>
          </p:cNvPr>
          <p:cNvSpPr/>
          <p:nvPr/>
        </p:nvSpPr>
        <p:spPr>
          <a:xfrm>
            <a:off x="188716" y="261257"/>
            <a:ext cx="342570" cy="120065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ángulo 13">
            <a:extLst>
              <a:ext uri="{FF2B5EF4-FFF2-40B4-BE49-F238E27FC236}">
                <a16:creationId xmlns:a16="http://schemas.microsoft.com/office/drawing/2014/main" id="{0922994A-F8EB-3019-8669-414187D64767}"/>
              </a:ext>
            </a:extLst>
          </p:cNvPr>
          <p:cNvSpPr/>
          <p:nvPr/>
        </p:nvSpPr>
        <p:spPr>
          <a:xfrm>
            <a:off x="5421086" y="139959"/>
            <a:ext cx="1660849" cy="58895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ángulo 14">
            <a:extLst>
              <a:ext uri="{FF2B5EF4-FFF2-40B4-BE49-F238E27FC236}">
                <a16:creationId xmlns:a16="http://schemas.microsoft.com/office/drawing/2014/main" id="{783DDD9A-9425-3936-94C6-3E87C1136B14}"/>
              </a:ext>
            </a:extLst>
          </p:cNvPr>
          <p:cNvSpPr/>
          <p:nvPr/>
        </p:nvSpPr>
        <p:spPr>
          <a:xfrm>
            <a:off x="5573485" y="1001614"/>
            <a:ext cx="2880050" cy="58895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ángulo 15">
            <a:extLst>
              <a:ext uri="{FF2B5EF4-FFF2-40B4-BE49-F238E27FC236}">
                <a16:creationId xmlns:a16="http://schemas.microsoft.com/office/drawing/2014/main" id="{7A6C8DD1-03DF-F667-220A-D8147A7117BA}"/>
              </a:ext>
            </a:extLst>
          </p:cNvPr>
          <p:cNvSpPr/>
          <p:nvPr/>
        </p:nvSpPr>
        <p:spPr>
          <a:xfrm>
            <a:off x="2425959" y="3569994"/>
            <a:ext cx="2136710" cy="50748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ángulo 16">
            <a:extLst>
              <a:ext uri="{FF2B5EF4-FFF2-40B4-BE49-F238E27FC236}">
                <a16:creationId xmlns:a16="http://schemas.microsoft.com/office/drawing/2014/main" id="{446FC1E7-4AFE-2785-5D1B-F22D7C9F7908}"/>
              </a:ext>
            </a:extLst>
          </p:cNvPr>
          <p:cNvSpPr/>
          <p:nvPr/>
        </p:nvSpPr>
        <p:spPr>
          <a:xfrm>
            <a:off x="2051939" y="4659901"/>
            <a:ext cx="2510730" cy="50748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ángulo 17">
            <a:extLst>
              <a:ext uri="{FF2B5EF4-FFF2-40B4-BE49-F238E27FC236}">
                <a16:creationId xmlns:a16="http://schemas.microsoft.com/office/drawing/2014/main" id="{5A65F64D-FF7C-6383-3DDA-76DDB6079BA2}"/>
              </a:ext>
            </a:extLst>
          </p:cNvPr>
          <p:cNvSpPr/>
          <p:nvPr/>
        </p:nvSpPr>
        <p:spPr>
          <a:xfrm>
            <a:off x="4960774" y="5926329"/>
            <a:ext cx="1281406" cy="58895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Conector recto 21">
            <a:extLst>
              <a:ext uri="{FF2B5EF4-FFF2-40B4-BE49-F238E27FC236}">
                <a16:creationId xmlns:a16="http://schemas.microsoft.com/office/drawing/2014/main" id="{B244751F-E560-2F85-75EC-956318D5648C}"/>
              </a:ext>
            </a:extLst>
          </p:cNvPr>
          <p:cNvCxnSpPr/>
          <p:nvPr/>
        </p:nvCxnSpPr>
        <p:spPr>
          <a:xfrm flipV="1">
            <a:off x="4164320" y="996498"/>
            <a:ext cx="541175" cy="58895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73092D59-C32B-6C1F-5EE7-BB0251DAE8AE}"/>
              </a:ext>
            </a:extLst>
          </p:cNvPr>
          <p:cNvCxnSpPr/>
          <p:nvPr/>
        </p:nvCxnSpPr>
        <p:spPr>
          <a:xfrm flipV="1">
            <a:off x="1884784" y="2683283"/>
            <a:ext cx="541175" cy="58895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pic>
        <p:nvPicPr>
          <p:cNvPr id="5" name="Imagen 4">
            <a:extLst>
              <a:ext uri="{FF2B5EF4-FFF2-40B4-BE49-F238E27FC236}">
                <a16:creationId xmlns:a16="http://schemas.microsoft.com/office/drawing/2014/main" id="{98040290-B4FF-DE9A-CA7E-BCC8A56386C2}"/>
              </a:ext>
            </a:extLst>
          </p:cNvPr>
          <p:cNvPicPr>
            <a:picLocks noChangeAspect="1"/>
          </p:cNvPicPr>
          <p:nvPr/>
        </p:nvPicPr>
        <p:blipFill>
          <a:blip r:embed="rId7"/>
          <a:stretch>
            <a:fillRect/>
          </a:stretch>
        </p:blipFill>
        <p:spPr>
          <a:xfrm>
            <a:off x="7543057" y="3187438"/>
            <a:ext cx="3586082" cy="2112349"/>
          </a:xfrm>
          <a:prstGeom prst="rect">
            <a:avLst/>
          </a:prstGeom>
        </p:spPr>
      </p:pic>
      <p:cxnSp>
        <p:nvCxnSpPr>
          <p:cNvPr id="9" name="Conector recto de flecha 8">
            <a:extLst>
              <a:ext uri="{FF2B5EF4-FFF2-40B4-BE49-F238E27FC236}">
                <a16:creationId xmlns:a16="http://schemas.microsoft.com/office/drawing/2014/main" id="{AED4F4C8-6446-D0D9-0DC5-6DFFD2EE6E5F}"/>
              </a:ext>
            </a:extLst>
          </p:cNvPr>
          <p:cNvCxnSpPr/>
          <p:nvPr/>
        </p:nvCxnSpPr>
        <p:spPr>
          <a:xfrm flipV="1">
            <a:off x="5648384" y="3823736"/>
            <a:ext cx="2261779" cy="1089907"/>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F4BA12B9-68C2-E7FA-F95A-845C09C79E54}"/>
              </a:ext>
            </a:extLst>
          </p:cNvPr>
          <p:cNvCxnSpPr>
            <a:cxnSpLocks/>
          </p:cNvCxnSpPr>
          <p:nvPr/>
        </p:nvCxnSpPr>
        <p:spPr>
          <a:xfrm>
            <a:off x="5573485" y="3976136"/>
            <a:ext cx="2749421" cy="937507"/>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Conector recto de flecha 24">
            <a:extLst>
              <a:ext uri="{FF2B5EF4-FFF2-40B4-BE49-F238E27FC236}">
                <a16:creationId xmlns:a16="http://schemas.microsoft.com/office/drawing/2014/main" id="{E273C6A1-1FAD-4A8B-8067-7FB33D442144}"/>
              </a:ext>
            </a:extLst>
          </p:cNvPr>
          <p:cNvCxnSpPr>
            <a:cxnSpLocks/>
          </p:cNvCxnSpPr>
          <p:nvPr/>
        </p:nvCxnSpPr>
        <p:spPr>
          <a:xfrm flipV="1">
            <a:off x="6191756" y="5064891"/>
            <a:ext cx="2206049" cy="763177"/>
          </a:xfrm>
          <a:prstGeom prst="straightConnector1">
            <a:avLst/>
          </a:prstGeom>
          <a:ln w="222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Rectángulo 26">
            <a:extLst>
              <a:ext uri="{FF2B5EF4-FFF2-40B4-BE49-F238E27FC236}">
                <a16:creationId xmlns:a16="http://schemas.microsoft.com/office/drawing/2014/main" id="{6FE7565E-E38D-16C0-444B-57652043E328}"/>
              </a:ext>
            </a:extLst>
          </p:cNvPr>
          <p:cNvSpPr/>
          <p:nvPr/>
        </p:nvSpPr>
        <p:spPr>
          <a:xfrm>
            <a:off x="7629333" y="2881864"/>
            <a:ext cx="3724467" cy="3127050"/>
          </a:xfrm>
          <a:prstGeom prst="rect">
            <a:avLst/>
          </a:prstGeom>
          <a:solidFill>
            <a:srgbClr val="960000">
              <a:alpha val="14000"/>
            </a:srgbClr>
          </a:solid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371605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4046" y="768350"/>
            <a:ext cx="6540500" cy="532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2 Elipse"/>
          <p:cNvSpPr/>
          <p:nvPr/>
        </p:nvSpPr>
        <p:spPr>
          <a:xfrm>
            <a:off x="5868946" y="5013176"/>
            <a:ext cx="41070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3 Elipse"/>
          <p:cNvSpPr/>
          <p:nvPr/>
        </p:nvSpPr>
        <p:spPr>
          <a:xfrm>
            <a:off x="4943872" y="5013176"/>
            <a:ext cx="41070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1 Flecha curvada hacia la izquierda"/>
          <p:cNvSpPr/>
          <p:nvPr/>
        </p:nvSpPr>
        <p:spPr>
          <a:xfrm rot="5400000">
            <a:off x="5426224" y="5188915"/>
            <a:ext cx="432048" cy="864096"/>
          </a:xfrm>
          <a:prstGeom prst="curvedLef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solidFill>
                <a:schemeClr val="tx1"/>
              </a:solidFill>
            </a:endParaRPr>
          </a:p>
        </p:txBody>
      </p:sp>
      <p:sp>
        <p:nvSpPr>
          <p:cNvPr id="6" name="5 Elipse"/>
          <p:cNvSpPr/>
          <p:nvPr/>
        </p:nvSpPr>
        <p:spPr>
          <a:xfrm>
            <a:off x="4900108" y="2780928"/>
            <a:ext cx="41070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6 Elipse"/>
          <p:cNvSpPr/>
          <p:nvPr/>
        </p:nvSpPr>
        <p:spPr>
          <a:xfrm>
            <a:off x="6279646" y="2780928"/>
            <a:ext cx="41070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Slide Number Placeholder 4">
            <a:extLst>
              <a:ext uri="{FF2B5EF4-FFF2-40B4-BE49-F238E27FC236}">
                <a16:creationId xmlns:a16="http://schemas.microsoft.com/office/drawing/2014/main" id="{6F9D2637-E1DD-4153-9987-843629CB5EAA}"/>
              </a:ext>
            </a:extLst>
          </p:cNvPr>
          <p:cNvSpPr>
            <a:spLocks noGrp="1"/>
          </p:cNvSpPr>
          <p:nvPr>
            <p:ph type="sldNum" sz="quarter" idx="12"/>
          </p:nvPr>
        </p:nvSpPr>
        <p:spPr/>
        <p:txBody>
          <a:bodyPr/>
          <a:lstStyle/>
          <a:p>
            <a:fld id="{78BBD6E3-695B-42E7-84D2-24BA3D80FDF3}" type="slidenum">
              <a:rPr lang="es-AR" smtClean="0"/>
              <a:t>81</a:t>
            </a:fld>
            <a:endParaRPr lang="es-AR"/>
          </a:p>
        </p:txBody>
      </p:sp>
      <p:sp>
        <p:nvSpPr>
          <p:cNvPr id="8" name="Rectangle: Rounded Corners 7">
            <a:extLst>
              <a:ext uri="{FF2B5EF4-FFF2-40B4-BE49-F238E27FC236}">
                <a16:creationId xmlns:a16="http://schemas.microsoft.com/office/drawing/2014/main" id="{76C19300-A777-4E5A-9358-AB893205ABFD}"/>
              </a:ext>
            </a:extLst>
          </p:cNvPr>
          <p:cNvSpPr/>
          <p:nvPr/>
        </p:nvSpPr>
        <p:spPr>
          <a:xfrm>
            <a:off x="6690346" y="5574928"/>
            <a:ext cx="432048" cy="43204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651C6150-7B17-4938-AA26-B872E1DD3E62}"/>
              </a:ext>
            </a:extLst>
          </p:cNvPr>
          <p:cNvSpPr/>
          <p:nvPr/>
        </p:nvSpPr>
        <p:spPr>
          <a:xfrm>
            <a:off x="7493397" y="5142880"/>
            <a:ext cx="432048" cy="43204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882118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1B245-ABA0-434F-801E-45B5EA1E9C7F}"/>
              </a:ext>
            </a:extLst>
          </p:cNvPr>
          <p:cNvSpPr>
            <a:spLocks noGrp="1"/>
          </p:cNvSpPr>
          <p:nvPr>
            <p:ph type="title"/>
          </p:nvPr>
        </p:nvSpPr>
        <p:spPr>
          <a:xfrm>
            <a:off x="838200" y="126585"/>
            <a:ext cx="10515600" cy="1325563"/>
          </a:xfrm>
        </p:spPr>
        <p:txBody>
          <a:bodyPr>
            <a:normAutofit/>
          </a:bodyPr>
          <a:lstStyle/>
          <a:p>
            <a:r>
              <a:rPr lang="es-MX" sz="3600"/>
              <a:t>Ajuste ante un shock transitorio </a:t>
            </a:r>
            <a:r>
              <a:rPr lang="es-MX" sz="3600" err="1"/>
              <a:t>Ej</a:t>
            </a:r>
            <a:r>
              <a:rPr lang="es-MX" sz="3600"/>
              <a:t>: caída del 20 % de la producción de bananas de Ecuador</a:t>
            </a:r>
            <a:endParaRPr lang="en-US" sz="3600"/>
          </a:p>
        </p:txBody>
      </p:sp>
      <p:sp>
        <p:nvSpPr>
          <p:cNvPr id="3" name="Content Placeholder 2">
            <a:extLst>
              <a:ext uri="{FF2B5EF4-FFF2-40B4-BE49-F238E27FC236}">
                <a16:creationId xmlns:a16="http://schemas.microsoft.com/office/drawing/2014/main" id="{5BCB2907-7FD0-4EC1-8969-B87388AB3A4D}"/>
              </a:ext>
            </a:extLst>
          </p:cNvPr>
          <p:cNvSpPr>
            <a:spLocks noGrp="1"/>
          </p:cNvSpPr>
          <p:nvPr>
            <p:ph sz="half" idx="1"/>
          </p:nvPr>
        </p:nvSpPr>
        <p:spPr>
          <a:xfrm>
            <a:off x="478234" y="1825625"/>
            <a:ext cx="4133524" cy="4351338"/>
          </a:xfrm>
        </p:spPr>
        <p:txBody>
          <a:bodyPr>
            <a:normAutofit/>
          </a:bodyPr>
          <a:lstStyle/>
          <a:p>
            <a:r>
              <a:rPr lang="es-MX" sz="2400">
                <a:solidFill>
                  <a:srgbClr val="FF0000"/>
                </a:solidFill>
              </a:rPr>
              <a:t>Antes del shock</a:t>
            </a:r>
            <a:r>
              <a:rPr lang="es-MX" sz="2400"/>
              <a:t>: déficit comercial en 1 y superávit comercial en 2</a:t>
            </a:r>
          </a:p>
          <a:p>
            <a:endParaRPr lang="es-MX" sz="2400"/>
          </a:p>
          <a:p>
            <a:r>
              <a:rPr lang="es-MX" sz="2400">
                <a:solidFill>
                  <a:srgbClr val="00B050"/>
                </a:solidFill>
              </a:rPr>
              <a:t>Luego del shock</a:t>
            </a:r>
            <a:r>
              <a:rPr lang="es-MX" sz="2400"/>
              <a:t>: mayor déficit comercial en 1 y necesidad de aumentar el superávit comercial en 2</a:t>
            </a:r>
            <a:endParaRPr lang="en-US" sz="2400"/>
          </a:p>
        </p:txBody>
      </p:sp>
      <p:sp>
        <p:nvSpPr>
          <p:cNvPr id="15" name="Slide Number Placeholder 14">
            <a:extLst>
              <a:ext uri="{FF2B5EF4-FFF2-40B4-BE49-F238E27FC236}">
                <a16:creationId xmlns:a16="http://schemas.microsoft.com/office/drawing/2014/main" id="{728A9FE9-B7A8-4D21-848E-7F4FCEFA7028}"/>
              </a:ext>
            </a:extLst>
          </p:cNvPr>
          <p:cNvSpPr>
            <a:spLocks noGrp="1"/>
          </p:cNvSpPr>
          <p:nvPr>
            <p:ph type="sldNum" sz="quarter" idx="12"/>
          </p:nvPr>
        </p:nvSpPr>
        <p:spPr/>
        <p:txBody>
          <a:bodyPr/>
          <a:lstStyle/>
          <a:p>
            <a:fld id="{257AB861-08A6-4431-B58F-64BEFFDF70ED}" type="slidenum">
              <a:rPr lang="en-US" smtClean="0"/>
              <a:t>82</a:t>
            </a:fld>
            <a:endParaRPr lang="en-US"/>
          </a:p>
        </p:txBody>
      </p:sp>
      <p:pic>
        <p:nvPicPr>
          <p:cNvPr id="14" name="Picture 13">
            <a:extLst>
              <a:ext uri="{FF2B5EF4-FFF2-40B4-BE49-F238E27FC236}">
                <a16:creationId xmlns:a16="http://schemas.microsoft.com/office/drawing/2014/main" id="{3D008E30-A316-4BD0-8C32-9C93F34DFE94}"/>
              </a:ext>
            </a:extLst>
          </p:cNvPr>
          <p:cNvPicPr>
            <a:picLocks noChangeAspect="1"/>
          </p:cNvPicPr>
          <p:nvPr/>
        </p:nvPicPr>
        <p:blipFill>
          <a:blip r:embed="rId2"/>
          <a:stretch>
            <a:fillRect/>
          </a:stretch>
        </p:blipFill>
        <p:spPr>
          <a:xfrm>
            <a:off x="4465828" y="1384907"/>
            <a:ext cx="6887972" cy="5537991"/>
          </a:xfrm>
          <a:prstGeom prst="rect">
            <a:avLst/>
          </a:prstGeom>
        </p:spPr>
      </p:pic>
    </p:spTree>
    <p:extLst>
      <p:ext uri="{BB962C8B-B14F-4D97-AF65-F5344CB8AC3E}">
        <p14:creationId xmlns:p14="http://schemas.microsoft.com/office/powerpoint/2010/main" val="100335368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8" y="764705"/>
            <a:ext cx="6624736" cy="54280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Elipse"/>
          <p:cNvSpPr/>
          <p:nvPr/>
        </p:nvSpPr>
        <p:spPr>
          <a:xfrm>
            <a:off x="2927648" y="3421031"/>
            <a:ext cx="62672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3 Elipse"/>
          <p:cNvSpPr/>
          <p:nvPr/>
        </p:nvSpPr>
        <p:spPr>
          <a:xfrm>
            <a:off x="2927648" y="2780928"/>
            <a:ext cx="62672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Elipse"/>
          <p:cNvSpPr/>
          <p:nvPr/>
        </p:nvSpPr>
        <p:spPr>
          <a:xfrm>
            <a:off x="4799856" y="5085184"/>
            <a:ext cx="626724"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Elipse"/>
          <p:cNvSpPr/>
          <p:nvPr/>
        </p:nvSpPr>
        <p:spPr>
          <a:xfrm>
            <a:off x="5865168" y="5085184"/>
            <a:ext cx="31336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cxnSp>
        <p:nvCxnSpPr>
          <p:cNvPr id="7" name="6 Conector recto de flecha"/>
          <p:cNvCxnSpPr/>
          <p:nvPr/>
        </p:nvCxnSpPr>
        <p:spPr>
          <a:xfrm flipH="1">
            <a:off x="5865168" y="2960949"/>
            <a:ext cx="446856" cy="460083"/>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 name="Slide Number Placeholder 1">
            <a:extLst>
              <a:ext uri="{FF2B5EF4-FFF2-40B4-BE49-F238E27FC236}">
                <a16:creationId xmlns:a16="http://schemas.microsoft.com/office/drawing/2014/main" id="{B0AA1BD3-115C-4E82-B661-34D41CE01C9D}"/>
              </a:ext>
            </a:extLst>
          </p:cNvPr>
          <p:cNvSpPr>
            <a:spLocks noGrp="1"/>
          </p:cNvSpPr>
          <p:nvPr>
            <p:ph type="sldNum" sz="quarter" idx="12"/>
          </p:nvPr>
        </p:nvSpPr>
        <p:spPr/>
        <p:txBody>
          <a:bodyPr/>
          <a:lstStyle/>
          <a:p>
            <a:fld id="{78BBD6E3-695B-42E7-84D2-24BA3D80FDF3}" type="slidenum">
              <a:rPr lang="es-AR" smtClean="0"/>
              <a:t>83</a:t>
            </a:fld>
            <a:endParaRPr lang="es-AR"/>
          </a:p>
        </p:txBody>
      </p:sp>
      <p:sp>
        <p:nvSpPr>
          <p:cNvPr id="8" name="Rectangle: Rounded Corners 7">
            <a:extLst>
              <a:ext uri="{FF2B5EF4-FFF2-40B4-BE49-F238E27FC236}">
                <a16:creationId xmlns:a16="http://schemas.microsoft.com/office/drawing/2014/main" id="{ECE6F10F-7010-4E8F-9E60-66B3CC74D96C}"/>
              </a:ext>
            </a:extLst>
          </p:cNvPr>
          <p:cNvSpPr/>
          <p:nvPr/>
        </p:nvSpPr>
        <p:spPr>
          <a:xfrm>
            <a:off x="6600056" y="5661248"/>
            <a:ext cx="432048" cy="43204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515666A1-5945-423F-9FF0-089677C6700D}"/>
              </a:ext>
            </a:extLst>
          </p:cNvPr>
          <p:cNvSpPr/>
          <p:nvPr/>
        </p:nvSpPr>
        <p:spPr>
          <a:xfrm>
            <a:off x="7251928" y="5460464"/>
            <a:ext cx="432048" cy="43204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453436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439E22-ADCB-4BF6-A9CA-69ED679E31FB}"/>
              </a:ext>
            </a:extLst>
          </p:cNvPr>
          <p:cNvSpPr>
            <a:spLocks noGrp="1"/>
          </p:cNvSpPr>
          <p:nvPr>
            <p:ph type="title"/>
          </p:nvPr>
        </p:nvSpPr>
        <p:spPr>
          <a:xfrm>
            <a:off x="838200" y="365126"/>
            <a:ext cx="10515600" cy="801066"/>
          </a:xfrm>
        </p:spPr>
        <p:txBody>
          <a:bodyPr/>
          <a:lstStyle/>
          <a:p>
            <a:r>
              <a:rPr lang="es-MX"/>
              <a:t>Ajuste ante un shock permanente</a:t>
            </a:r>
            <a:endParaRPr lang="en-US"/>
          </a:p>
        </p:txBody>
      </p:sp>
      <p:sp>
        <p:nvSpPr>
          <p:cNvPr id="3" name="Content Placeholder 2">
            <a:extLst>
              <a:ext uri="{FF2B5EF4-FFF2-40B4-BE49-F238E27FC236}">
                <a16:creationId xmlns:a16="http://schemas.microsoft.com/office/drawing/2014/main" id="{05FA2C8C-3C7E-474C-B7AA-9305266CFCA1}"/>
              </a:ext>
            </a:extLst>
          </p:cNvPr>
          <p:cNvSpPr>
            <a:spLocks noGrp="1"/>
          </p:cNvSpPr>
          <p:nvPr>
            <p:ph sz="half" idx="1"/>
          </p:nvPr>
        </p:nvSpPr>
        <p:spPr>
          <a:xfrm>
            <a:off x="838200" y="1825625"/>
            <a:ext cx="2779643" cy="4351338"/>
          </a:xfrm>
        </p:spPr>
        <p:txBody>
          <a:bodyPr/>
          <a:lstStyle/>
          <a:p>
            <a:r>
              <a:rPr lang="es-MX"/>
              <a:t>En este caso hay un ajuste en ambos períodos pues el shock permanente no se financia</a:t>
            </a:r>
            <a:endParaRPr lang="en-US"/>
          </a:p>
        </p:txBody>
      </p:sp>
      <p:sp>
        <p:nvSpPr>
          <p:cNvPr id="6" name="Slide Number Placeholder 5">
            <a:extLst>
              <a:ext uri="{FF2B5EF4-FFF2-40B4-BE49-F238E27FC236}">
                <a16:creationId xmlns:a16="http://schemas.microsoft.com/office/drawing/2014/main" id="{D5E24183-8207-42E8-B260-9C2368D9AA2B}"/>
              </a:ext>
            </a:extLst>
          </p:cNvPr>
          <p:cNvSpPr>
            <a:spLocks noGrp="1"/>
          </p:cNvSpPr>
          <p:nvPr>
            <p:ph type="sldNum" sz="quarter" idx="12"/>
          </p:nvPr>
        </p:nvSpPr>
        <p:spPr/>
        <p:txBody>
          <a:bodyPr/>
          <a:lstStyle/>
          <a:p>
            <a:fld id="{257AB861-08A6-4431-B58F-64BEFFDF70ED}" type="slidenum">
              <a:rPr lang="en-US" smtClean="0"/>
              <a:t>84</a:t>
            </a:fld>
            <a:endParaRPr lang="en-US"/>
          </a:p>
        </p:txBody>
      </p:sp>
      <p:pic>
        <p:nvPicPr>
          <p:cNvPr id="9" name="Picture 8">
            <a:extLst>
              <a:ext uri="{FF2B5EF4-FFF2-40B4-BE49-F238E27FC236}">
                <a16:creationId xmlns:a16="http://schemas.microsoft.com/office/drawing/2014/main" id="{E16BC2DB-5A4E-459B-97F3-E139B5328FE6}"/>
              </a:ext>
            </a:extLst>
          </p:cNvPr>
          <p:cNvPicPr>
            <a:picLocks noChangeAspect="1"/>
          </p:cNvPicPr>
          <p:nvPr/>
        </p:nvPicPr>
        <p:blipFill>
          <a:blip r:embed="rId2"/>
          <a:stretch>
            <a:fillRect/>
          </a:stretch>
        </p:blipFill>
        <p:spPr>
          <a:xfrm>
            <a:off x="4471253" y="1407450"/>
            <a:ext cx="6325084" cy="5085424"/>
          </a:xfrm>
          <a:prstGeom prst="rect">
            <a:avLst/>
          </a:prstGeom>
        </p:spPr>
      </p:pic>
      <p:cxnSp>
        <p:nvCxnSpPr>
          <p:cNvPr id="5" name="Conector recto 4">
            <a:extLst>
              <a:ext uri="{FF2B5EF4-FFF2-40B4-BE49-F238E27FC236}">
                <a16:creationId xmlns:a16="http://schemas.microsoft.com/office/drawing/2014/main" id="{D3A6E096-3D48-489B-8CE1-D26A4DCAF4C0}"/>
              </a:ext>
            </a:extLst>
          </p:cNvPr>
          <p:cNvCxnSpPr/>
          <p:nvPr/>
        </p:nvCxnSpPr>
        <p:spPr>
          <a:xfrm>
            <a:off x="12096750" y="491490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 name="Conector recto 3">
            <a:extLst>
              <a:ext uri="{FF2B5EF4-FFF2-40B4-BE49-F238E27FC236}">
                <a16:creationId xmlns:a16="http://schemas.microsoft.com/office/drawing/2014/main" id="{396DDDCD-115C-295C-02ED-FA61FD8BF426}"/>
              </a:ext>
            </a:extLst>
          </p:cNvPr>
          <p:cNvCxnSpPr>
            <a:cxnSpLocks/>
          </p:cNvCxnSpPr>
          <p:nvPr/>
        </p:nvCxnSpPr>
        <p:spPr>
          <a:xfrm>
            <a:off x="6240988" y="6386546"/>
            <a:ext cx="133546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Conector recto 6">
            <a:extLst>
              <a:ext uri="{FF2B5EF4-FFF2-40B4-BE49-F238E27FC236}">
                <a16:creationId xmlns:a16="http://schemas.microsoft.com/office/drawing/2014/main" id="{1581CC13-A088-3353-0965-FE7F10658198}"/>
              </a:ext>
            </a:extLst>
          </p:cNvPr>
          <p:cNvCxnSpPr>
            <a:cxnSpLocks/>
          </p:cNvCxnSpPr>
          <p:nvPr/>
        </p:nvCxnSpPr>
        <p:spPr>
          <a:xfrm>
            <a:off x="5840964" y="6618838"/>
            <a:ext cx="1212979"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7" name="Conector recto 16">
            <a:extLst>
              <a:ext uri="{FF2B5EF4-FFF2-40B4-BE49-F238E27FC236}">
                <a16:creationId xmlns:a16="http://schemas.microsoft.com/office/drawing/2014/main" id="{9AE5B012-5785-A09F-3B36-20E8D1B12BC9}"/>
              </a:ext>
            </a:extLst>
          </p:cNvPr>
          <p:cNvCxnSpPr>
            <a:cxnSpLocks/>
          </p:cNvCxnSpPr>
          <p:nvPr/>
        </p:nvCxnSpPr>
        <p:spPr>
          <a:xfrm>
            <a:off x="5328455" y="2930719"/>
            <a:ext cx="0" cy="996562"/>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Conector recto 17">
            <a:extLst>
              <a:ext uri="{FF2B5EF4-FFF2-40B4-BE49-F238E27FC236}">
                <a16:creationId xmlns:a16="http://schemas.microsoft.com/office/drawing/2014/main" id="{816D2337-A15D-7B58-D4DD-C21CD480EC7C}"/>
              </a:ext>
            </a:extLst>
          </p:cNvPr>
          <p:cNvCxnSpPr>
            <a:cxnSpLocks/>
          </p:cNvCxnSpPr>
          <p:nvPr/>
        </p:nvCxnSpPr>
        <p:spPr>
          <a:xfrm>
            <a:off x="5235149" y="3564293"/>
            <a:ext cx="0" cy="1023581"/>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0022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6230" y="872716"/>
            <a:ext cx="6373577" cy="51125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2 Elipse"/>
          <p:cNvSpPr/>
          <p:nvPr/>
        </p:nvSpPr>
        <p:spPr>
          <a:xfrm>
            <a:off x="3503712" y="2780928"/>
            <a:ext cx="31336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4" name="3 Elipse"/>
          <p:cNvSpPr/>
          <p:nvPr/>
        </p:nvSpPr>
        <p:spPr>
          <a:xfrm>
            <a:off x="3821769" y="3933056"/>
            <a:ext cx="546039"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5" name="4 Elipse"/>
          <p:cNvSpPr/>
          <p:nvPr/>
        </p:nvSpPr>
        <p:spPr>
          <a:xfrm>
            <a:off x="6312024" y="2777003"/>
            <a:ext cx="31336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5 Elipse"/>
          <p:cNvSpPr/>
          <p:nvPr/>
        </p:nvSpPr>
        <p:spPr>
          <a:xfrm>
            <a:off x="6043019" y="4081353"/>
            <a:ext cx="313362"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2" name="Slide Number Placeholder 1">
            <a:extLst>
              <a:ext uri="{FF2B5EF4-FFF2-40B4-BE49-F238E27FC236}">
                <a16:creationId xmlns:a16="http://schemas.microsoft.com/office/drawing/2014/main" id="{D31605BD-21ED-4D6D-BFEB-E980797A6D46}"/>
              </a:ext>
            </a:extLst>
          </p:cNvPr>
          <p:cNvSpPr>
            <a:spLocks noGrp="1"/>
          </p:cNvSpPr>
          <p:nvPr>
            <p:ph type="sldNum" sz="quarter" idx="12"/>
          </p:nvPr>
        </p:nvSpPr>
        <p:spPr/>
        <p:txBody>
          <a:bodyPr/>
          <a:lstStyle/>
          <a:p>
            <a:fld id="{78BBD6E3-695B-42E7-84D2-24BA3D80FDF3}" type="slidenum">
              <a:rPr lang="es-AR" smtClean="0"/>
              <a:t>85</a:t>
            </a:fld>
            <a:endParaRPr lang="es-AR"/>
          </a:p>
        </p:txBody>
      </p:sp>
      <p:sp>
        <p:nvSpPr>
          <p:cNvPr id="7" name="3 Elipse">
            <a:extLst>
              <a:ext uri="{FF2B5EF4-FFF2-40B4-BE49-F238E27FC236}">
                <a16:creationId xmlns:a16="http://schemas.microsoft.com/office/drawing/2014/main" id="{48564BFF-13C5-47F1-81CF-67329D37DFE8}"/>
              </a:ext>
            </a:extLst>
          </p:cNvPr>
          <p:cNvSpPr/>
          <p:nvPr/>
        </p:nvSpPr>
        <p:spPr>
          <a:xfrm>
            <a:off x="8256241" y="5013176"/>
            <a:ext cx="366999" cy="28803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3 Elipse">
            <a:extLst>
              <a:ext uri="{FF2B5EF4-FFF2-40B4-BE49-F238E27FC236}">
                <a16:creationId xmlns:a16="http://schemas.microsoft.com/office/drawing/2014/main" id="{A51669C0-6855-42ED-A387-C23AE1131013}"/>
              </a:ext>
            </a:extLst>
          </p:cNvPr>
          <p:cNvSpPr/>
          <p:nvPr/>
        </p:nvSpPr>
        <p:spPr>
          <a:xfrm>
            <a:off x="7248128" y="5301208"/>
            <a:ext cx="504056" cy="43204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288144996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30670-8EC7-4019-8A53-E35C676E0052}"/>
              </a:ext>
            </a:extLst>
          </p:cNvPr>
          <p:cNvSpPr>
            <a:spLocks noGrp="1"/>
          </p:cNvSpPr>
          <p:nvPr>
            <p:ph type="title"/>
          </p:nvPr>
        </p:nvSpPr>
        <p:spPr>
          <a:xfrm>
            <a:off x="838200" y="365125"/>
            <a:ext cx="10515600" cy="1039605"/>
          </a:xfrm>
        </p:spPr>
        <p:txBody>
          <a:bodyPr/>
          <a:lstStyle/>
          <a:p>
            <a:r>
              <a:rPr lang="es-MX"/>
              <a:t>Ajuste ante un shock positivo anticipado</a:t>
            </a:r>
            <a:endParaRPr lang="en-US"/>
          </a:p>
        </p:txBody>
      </p:sp>
      <p:sp>
        <p:nvSpPr>
          <p:cNvPr id="3" name="Content Placeholder 2">
            <a:extLst>
              <a:ext uri="{FF2B5EF4-FFF2-40B4-BE49-F238E27FC236}">
                <a16:creationId xmlns:a16="http://schemas.microsoft.com/office/drawing/2014/main" id="{4AA39CA1-5717-4F77-9570-FBF2ED4479B5}"/>
              </a:ext>
            </a:extLst>
          </p:cNvPr>
          <p:cNvSpPr>
            <a:spLocks noGrp="1"/>
          </p:cNvSpPr>
          <p:nvPr>
            <p:ph sz="half" idx="1"/>
          </p:nvPr>
        </p:nvSpPr>
        <p:spPr>
          <a:xfrm>
            <a:off x="838200" y="1825625"/>
            <a:ext cx="3309730" cy="4351338"/>
          </a:xfrm>
        </p:spPr>
        <p:txBody>
          <a:bodyPr/>
          <a:lstStyle/>
          <a:p>
            <a:r>
              <a:rPr lang="es-MX"/>
              <a:t>El </a:t>
            </a:r>
            <a:r>
              <a:rPr lang="es-MX">
                <a:solidFill>
                  <a:srgbClr val="FF0000"/>
                </a:solidFill>
              </a:rPr>
              <a:t>Balance Comercial 1 </a:t>
            </a:r>
            <a:r>
              <a:rPr lang="es-MX"/>
              <a:t>se deteriora.</a:t>
            </a:r>
          </a:p>
          <a:p>
            <a:r>
              <a:rPr lang="es-MX"/>
              <a:t>Consecuentemente debe crecer el </a:t>
            </a:r>
            <a:r>
              <a:rPr lang="es-MX">
                <a:solidFill>
                  <a:srgbClr val="00B050"/>
                </a:solidFill>
              </a:rPr>
              <a:t>Balance Comercial positivo 2</a:t>
            </a:r>
            <a:endParaRPr lang="en-US">
              <a:solidFill>
                <a:srgbClr val="00B050"/>
              </a:solidFill>
            </a:endParaRPr>
          </a:p>
        </p:txBody>
      </p:sp>
      <p:sp>
        <p:nvSpPr>
          <p:cNvPr id="7" name="Slide Number Placeholder 6">
            <a:extLst>
              <a:ext uri="{FF2B5EF4-FFF2-40B4-BE49-F238E27FC236}">
                <a16:creationId xmlns:a16="http://schemas.microsoft.com/office/drawing/2014/main" id="{7619CAFC-C32C-431F-8A99-C4FC108CAD4F}"/>
              </a:ext>
            </a:extLst>
          </p:cNvPr>
          <p:cNvSpPr>
            <a:spLocks noGrp="1"/>
          </p:cNvSpPr>
          <p:nvPr>
            <p:ph type="sldNum" sz="quarter" idx="12"/>
          </p:nvPr>
        </p:nvSpPr>
        <p:spPr/>
        <p:txBody>
          <a:bodyPr/>
          <a:lstStyle/>
          <a:p>
            <a:fld id="{257AB861-08A6-4431-B58F-64BEFFDF70ED}" type="slidenum">
              <a:rPr lang="en-US" smtClean="0"/>
              <a:t>86</a:t>
            </a:fld>
            <a:endParaRPr lang="en-US"/>
          </a:p>
        </p:txBody>
      </p:sp>
      <p:pic>
        <p:nvPicPr>
          <p:cNvPr id="10" name="Picture 9">
            <a:extLst>
              <a:ext uri="{FF2B5EF4-FFF2-40B4-BE49-F238E27FC236}">
                <a16:creationId xmlns:a16="http://schemas.microsoft.com/office/drawing/2014/main" id="{E416470C-28CB-4CAF-AE8F-274613CCEEF1}"/>
              </a:ext>
            </a:extLst>
          </p:cNvPr>
          <p:cNvPicPr>
            <a:picLocks noChangeAspect="1"/>
          </p:cNvPicPr>
          <p:nvPr/>
        </p:nvPicPr>
        <p:blipFill>
          <a:blip r:embed="rId2"/>
          <a:stretch>
            <a:fillRect/>
          </a:stretch>
        </p:blipFill>
        <p:spPr>
          <a:xfrm>
            <a:off x="4493387" y="1145717"/>
            <a:ext cx="6301506" cy="5347158"/>
          </a:xfrm>
          <a:prstGeom prst="rect">
            <a:avLst/>
          </a:prstGeom>
        </p:spPr>
      </p:pic>
      <p:cxnSp>
        <p:nvCxnSpPr>
          <p:cNvPr id="5" name="Conector recto 4">
            <a:extLst>
              <a:ext uri="{FF2B5EF4-FFF2-40B4-BE49-F238E27FC236}">
                <a16:creationId xmlns:a16="http://schemas.microsoft.com/office/drawing/2014/main" id="{8C161CC8-DD57-A657-5F32-783649166FDA}"/>
              </a:ext>
            </a:extLst>
          </p:cNvPr>
          <p:cNvCxnSpPr/>
          <p:nvPr/>
        </p:nvCxnSpPr>
        <p:spPr>
          <a:xfrm>
            <a:off x="6371617" y="6021421"/>
            <a:ext cx="12645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7050A995-9167-1716-37BC-A6349F0D30C3}"/>
              </a:ext>
            </a:extLst>
          </p:cNvPr>
          <p:cNvCxnSpPr>
            <a:cxnSpLocks/>
          </p:cNvCxnSpPr>
          <p:nvPr/>
        </p:nvCxnSpPr>
        <p:spPr>
          <a:xfrm>
            <a:off x="5298332" y="3044757"/>
            <a:ext cx="0" cy="95006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Conector recto 8">
            <a:extLst>
              <a:ext uri="{FF2B5EF4-FFF2-40B4-BE49-F238E27FC236}">
                <a16:creationId xmlns:a16="http://schemas.microsoft.com/office/drawing/2014/main" id="{E590EDD0-622C-F295-A165-887989A96C78}"/>
              </a:ext>
            </a:extLst>
          </p:cNvPr>
          <p:cNvCxnSpPr>
            <a:cxnSpLocks/>
          </p:cNvCxnSpPr>
          <p:nvPr/>
        </p:nvCxnSpPr>
        <p:spPr>
          <a:xfrm>
            <a:off x="6262759" y="6356350"/>
            <a:ext cx="1817551"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Conector recto 11">
            <a:extLst>
              <a:ext uri="{FF2B5EF4-FFF2-40B4-BE49-F238E27FC236}">
                <a16:creationId xmlns:a16="http://schemas.microsoft.com/office/drawing/2014/main" id="{9903E0A9-258E-BB7F-4360-61376D7E88D8}"/>
              </a:ext>
            </a:extLst>
          </p:cNvPr>
          <p:cNvCxnSpPr>
            <a:cxnSpLocks/>
          </p:cNvCxnSpPr>
          <p:nvPr/>
        </p:nvCxnSpPr>
        <p:spPr>
          <a:xfrm flipV="1">
            <a:off x="5443319" y="2360965"/>
            <a:ext cx="0" cy="134328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163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219E65-F934-8A5A-2D93-064E2E10D56F}"/>
              </a:ext>
            </a:extLst>
          </p:cNvPr>
          <p:cNvSpPr>
            <a:spLocks noGrp="1"/>
          </p:cNvSpPr>
          <p:nvPr>
            <p:ph type="title"/>
          </p:nvPr>
        </p:nvSpPr>
        <p:spPr>
          <a:xfrm>
            <a:off x="642257" y="1624758"/>
            <a:ext cx="10515600" cy="1325563"/>
          </a:xfrm>
        </p:spPr>
        <p:txBody>
          <a:bodyPr/>
          <a:lstStyle/>
          <a:p>
            <a:r>
              <a:rPr lang="en-US"/>
              <a:t>¿</a:t>
            </a:r>
            <a:r>
              <a:rPr lang="en-US" err="1"/>
              <a:t>Puede</a:t>
            </a:r>
            <a:r>
              <a:rPr lang="en-US"/>
              <a:t> un </a:t>
            </a:r>
            <a:r>
              <a:rPr lang="en-US" err="1"/>
              <a:t>país</a:t>
            </a:r>
            <a:r>
              <a:rPr lang="en-US"/>
              <a:t> </a:t>
            </a:r>
            <a:r>
              <a:rPr lang="en-US" err="1"/>
              <a:t>tener</a:t>
            </a:r>
            <a:r>
              <a:rPr lang="en-US"/>
              <a:t> un deficit de cuenta corriente </a:t>
            </a:r>
            <a:r>
              <a:rPr lang="en-US" err="1"/>
              <a:t>perpetuamente</a:t>
            </a:r>
            <a:r>
              <a:rPr lang="en-US"/>
              <a:t>?</a:t>
            </a:r>
          </a:p>
        </p:txBody>
      </p:sp>
      <p:sp>
        <p:nvSpPr>
          <p:cNvPr id="3" name="Marcador de número de diapositiva 2">
            <a:extLst>
              <a:ext uri="{FF2B5EF4-FFF2-40B4-BE49-F238E27FC236}">
                <a16:creationId xmlns:a16="http://schemas.microsoft.com/office/drawing/2014/main" id="{EFDAF0EB-9345-A5C2-3447-E4C7D0B5FDBB}"/>
              </a:ext>
            </a:extLst>
          </p:cNvPr>
          <p:cNvSpPr>
            <a:spLocks noGrp="1"/>
          </p:cNvSpPr>
          <p:nvPr>
            <p:ph type="sldNum" sz="quarter" idx="12"/>
          </p:nvPr>
        </p:nvSpPr>
        <p:spPr/>
        <p:txBody>
          <a:bodyPr/>
          <a:lstStyle/>
          <a:p>
            <a:fld id="{257AB861-08A6-4431-B58F-64BEFFDF70ED}" type="slidenum">
              <a:rPr lang="en-US" smtClean="0"/>
              <a:t>9</a:t>
            </a:fld>
            <a:endParaRPr lang="en-US"/>
          </a:p>
        </p:txBody>
      </p:sp>
    </p:spTree>
    <p:extLst>
      <p:ext uri="{BB962C8B-B14F-4D97-AF65-F5344CB8AC3E}">
        <p14:creationId xmlns:p14="http://schemas.microsoft.com/office/powerpoint/2010/main" val="25501375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8739</TotalTime>
  <Words>4287</Words>
  <Application>Microsoft Office PowerPoint</Application>
  <PresentationFormat>Panorámica</PresentationFormat>
  <Paragraphs>576</Paragraphs>
  <Slides>86</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86</vt:i4>
      </vt:variant>
    </vt:vector>
  </HeadingPairs>
  <TitlesOfParts>
    <vt:vector size="91" baseType="lpstr">
      <vt:lpstr>Arial</vt:lpstr>
      <vt:lpstr>Calibri</vt:lpstr>
      <vt:lpstr>Calibri Light</vt:lpstr>
      <vt:lpstr>Cambria Math</vt:lpstr>
      <vt:lpstr>Office Theme</vt:lpstr>
      <vt:lpstr>Macroeconomía 1</vt:lpstr>
      <vt:lpstr>¿Puede un país tener un deficit de balance comercial perpetuamente?</vt:lpstr>
      <vt:lpstr>a) Intuición (¿Puede un país tener un deficit de balance comercial perpetuamente?)</vt:lpstr>
      <vt:lpstr>b) Veamos esta intuición en nuestro modelo de 2 períodos:</vt:lpstr>
      <vt:lpstr>Presentación de PowerPoint</vt:lpstr>
      <vt:lpstr>¿qué valor puede tener B_2?</vt:lpstr>
      <vt:lpstr>From Wikipedia:</vt:lpstr>
      <vt:lpstr>Presentación de PowerPoint</vt:lpstr>
      <vt:lpstr>¿Puede un país tener un deficit de cuenta corriente perpetuamente?</vt:lpstr>
      <vt:lpstr>La respuesta es nuevamente positiva en el c0aso de que el paìs sea acreedor internacional al inicio</vt:lpstr>
      <vt:lpstr>Identidades importantes.</vt:lpstr>
      <vt:lpstr>Presentación de PowerPoint</vt:lpstr>
      <vt:lpstr>Una mirada inter-temporal a la Cuenta Corriente del balance de pagos</vt:lpstr>
      <vt:lpstr>Supuesto: Eco pequeña y abierta</vt:lpstr>
      <vt:lpstr>Modelo:</vt:lpstr>
      <vt:lpstr>Restricción Presupuestaria Intertemporal:</vt:lpstr>
      <vt:lpstr>Presentación de PowerPoint</vt:lpstr>
      <vt:lpstr>Presentación de PowerPoint</vt:lpstr>
      <vt:lpstr>Presentación de PowerPoint</vt:lpstr>
      <vt:lpstr>Ahorro del Período 1     S_1= Q_1-C_1      </vt:lpstr>
      <vt:lpstr>Presentación de PowerPoint</vt:lpstr>
      <vt:lpstr>Un ejemplo de función de utilidad es:</vt:lpstr>
      <vt:lpstr>Asignando óptimamente el consumo intertemporalmente</vt:lpstr>
      <vt:lpstr>Presentación de PowerPoint</vt:lpstr>
      <vt:lpstr>Supuesto adicional: paridad de tasa de interés (suponemos que hay movilidad internacional perfecta de capitales)</vt:lpstr>
      <vt:lpstr>Equilibrio el la economía pequeña y abierta</vt:lpstr>
      <vt:lpstr>Equilibrio en la economía pequeña y abierta</vt:lpstr>
      <vt:lpstr>Equilibrio en la pequeña economía abierta</vt:lpstr>
      <vt:lpstr>El Balance Comercial (TB) y la Cuenta Corriente</vt:lpstr>
      <vt:lpstr>Presentación de PowerPoint</vt:lpstr>
      <vt:lpstr>Presentación de PowerPoint</vt:lpstr>
      <vt:lpstr>Por lo tanto:</vt:lpstr>
      <vt:lpstr>El país se endeuda en el Período 1 mediante déficits comercial y de Cuenta Corriente. En el Período 2 debe pagar ese endeudamiento teniendo un superávit comercial</vt:lpstr>
      <vt:lpstr>Ajustes ante shocks transitorios y permanentes en el producto</vt:lpstr>
      <vt:lpstr>Shock Transitorio</vt:lpstr>
      <vt:lpstr>Presentación de PowerPoint</vt:lpstr>
      <vt:lpstr>Presentación de PowerPoint</vt:lpstr>
      <vt:lpstr>Ajuste ante un shock transitorio Ej: caída del 20 % de la producción de bananas de Ecuador</vt:lpstr>
      <vt:lpstr>Shock Permanente</vt:lpstr>
      <vt:lpstr>Presentación de PowerPoint</vt:lpstr>
      <vt:lpstr>Ajuste ante un shock permanente</vt:lpstr>
      <vt:lpstr>Shock Anticipado</vt:lpstr>
      <vt:lpstr>Presentación de PowerPoint</vt:lpstr>
      <vt:lpstr>Ajuste ante un shock positivo anticipado</vt:lpstr>
      <vt:lpstr>Ejemplo con Preferencias logarítmicas</vt:lpstr>
      <vt:lpstr>Presentación de PowerPoint</vt:lpstr>
      <vt:lpstr>Fin</vt:lpstr>
      <vt:lpstr>Anexo</vt:lpstr>
      <vt:lpstr>Términos de Intercambio, Tasa de Interés y Cuenta Corriente</vt:lpstr>
      <vt:lpstr>Términos de Intercambio</vt:lpstr>
      <vt:lpstr>Supuesto simplificador: hay 2 tipos de bienes</vt:lpstr>
      <vt:lpstr>Presentación de PowerPoint</vt:lpstr>
      <vt:lpstr>Presentación de PowerPoint</vt:lpstr>
      <vt:lpstr>Presentación de PowerPoint</vt:lpstr>
      <vt:lpstr>Presentación de PowerPoint</vt:lpstr>
      <vt:lpstr>Por lo tanto, el ajuste ante shocks de los TT es idéntico al ajuste a los shocks en Q_1  y Q_2: </vt:lpstr>
      <vt:lpstr>Balance comercial medido en unidades del bien de Consumo:</vt:lpstr>
      <vt:lpstr>Shocks de términos de intercambio, información imperfecta y la cuenta corriente</vt:lpstr>
      <vt:lpstr>Ejemplo:</vt:lpstr>
      <vt:lpstr>Presentación de PowerPoint</vt:lpstr>
      <vt:lpstr>Presentación de PowerPoint</vt:lpstr>
      <vt:lpstr>Primer caso. Los Agentes perciben a la mejora en los TT como Transitoria</vt:lpstr>
      <vt:lpstr>2do caso. Se percibe a la mejora en los TT como Permanente</vt:lpstr>
      <vt:lpstr>Una forma alternativa de ver esto: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Shock a la tasa internacional de interés</vt:lpstr>
      <vt:lpstr>Presentación de PowerPoint</vt:lpstr>
      <vt:lpstr>Presentación de PowerPoint</vt:lpstr>
      <vt:lpstr>Anexos </vt:lpstr>
      <vt:lpstr>Presentación de PowerPoint</vt:lpstr>
      <vt:lpstr>Presentación de PowerPoint</vt:lpstr>
      <vt:lpstr>Presentación de PowerPoint</vt:lpstr>
      <vt:lpstr>Presentación de PowerPoint</vt:lpstr>
      <vt:lpstr>Presentación de PowerPoint</vt:lpstr>
      <vt:lpstr>Presentación de PowerPoint</vt:lpstr>
      <vt:lpstr>Ajuste ante un shock transitorio Ej: caída del 20 % de la producción de bananas de Ecuador</vt:lpstr>
      <vt:lpstr>Presentación de PowerPoint</vt:lpstr>
      <vt:lpstr>Ajuste ante un shock permanente</vt:lpstr>
      <vt:lpstr>Presentación de PowerPoint</vt:lpstr>
      <vt:lpstr>Ajuste ante un shock positivo anticipado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Macroeconomía 1</dc:title>
  <dc:creator>Jorge Baldrich</dc:creator>
  <cp:lastModifiedBy>Jorge Baldrich</cp:lastModifiedBy>
  <cp:revision>155</cp:revision>
  <dcterms:created xsi:type="dcterms:W3CDTF">2020-07-23T15:11:43Z</dcterms:created>
  <dcterms:modified xsi:type="dcterms:W3CDTF">2023-07-19T16:54:48Z</dcterms:modified>
</cp:coreProperties>
</file>