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75" r:id="rId3"/>
    <p:sldId id="349" r:id="rId4"/>
    <p:sldId id="448" r:id="rId5"/>
    <p:sldId id="408" r:id="rId6"/>
    <p:sldId id="419" r:id="rId7"/>
    <p:sldId id="433" r:id="rId8"/>
    <p:sldId id="416" r:id="rId9"/>
    <p:sldId id="418" r:id="rId10"/>
    <p:sldId id="434" r:id="rId11"/>
    <p:sldId id="435" r:id="rId12"/>
    <p:sldId id="436" r:id="rId13"/>
    <p:sldId id="423" r:id="rId14"/>
    <p:sldId id="437" r:id="rId15"/>
    <p:sldId id="438" r:id="rId16"/>
    <p:sldId id="439" r:id="rId17"/>
    <p:sldId id="440" r:id="rId18"/>
    <p:sldId id="442" r:id="rId19"/>
    <p:sldId id="441" r:id="rId20"/>
    <p:sldId id="431" r:id="rId21"/>
    <p:sldId id="432" r:id="rId22"/>
    <p:sldId id="443" r:id="rId23"/>
    <p:sldId id="444" r:id="rId24"/>
    <p:sldId id="445" r:id="rId25"/>
    <p:sldId id="364" r:id="rId26"/>
    <p:sldId id="424" r:id="rId27"/>
    <p:sldId id="425" r:id="rId28"/>
    <p:sldId id="427" r:id="rId29"/>
    <p:sldId id="261" r:id="rId30"/>
    <p:sldId id="264" r:id="rId31"/>
    <p:sldId id="428" r:id="rId32"/>
    <p:sldId id="446" r:id="rId33"/>
    <p:sldId id="447" r:id="rId34"/>
    <p:sldId id="449" r:id="rId35"/>
    <p:sldId id="450" r:id="rId36"/>
    <p:sldId id="451" r:id="rId37"/>
    <p:sldId id="426" r:id="rId38"/>
    <p:sldId id="365" r:id="rId39"/>
    <p:sldId id="366" r:id="rId40"/>
    <p:sldId id="337" r:id="rId41"/>
    <p:sldId id="314" r:id="rId42"/>
    <p:sldId id="26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75"/>
            <p14:sldId id="349"/>
            <p14:sldId id="448"/>
          </p14:sldIdLst>
        </p14:section>
        <p14:section name="Breve repaso: donde quedamos" id="{4426E6D9-B780-0646-B15F-333DEDB3FBAB}">
          <p14:sldIdLst>
            <p14:sldId id="408"/>
            <p14:sldId id="419"/>
            <p14:sldId id="433"/>
          </p14:sldIdLst>
        </p14:section>
        <p14:section name="Sesgo de estimacion de densidad por Histogramas" id="{532BBC8B-79E2-8641-8A2D-C0B21F790FD3}">
          <p14:sldIdLst>
            <p14:sldId id="416"/>
            <p14:sldId id="418"/>
            <p14:sldId id="434"/>
            <p14:sldId id="435"/>
            <p14:sldId id="436"/>
          </p14:sldIdLst>
        </p14:section>
        <p14:section name="Trade-Off Sesgo Varianza &amp; bins optimo" id="{4511A1D5-EE81-0A47-872F-5F269C79837D}">
          <p14:sldIdLst>
            <p14:sldId id="423"/>
            <p14:sldId id="437"/>
            <p14:sldId id="438"/>
            <p14:sldId id="439"/>
            <p14:sldId id="440"/>
            <p14:sldId id="442"/>
            <p14:sldId id="441"/>
          </p14:sldIdLst>
        </p14:section>
        <p14:section name="Otros metodos no parametricos" id="{4CA825F7-D1FD-DA49-B01D-0FD162E09CF3}">
          <p14:sldIdLst>
            <p14:sldId id="431"/>
            <p14:sldId id="432"/>
            <p14:sldId id="443"/>
            <p14:sldId id="444"/>
            <p14:sldId id="445"/>
          </p14:sldIdLst>
        </p14:section>
        <p14:section name="Aplicaciones de Estimaciones No Parametricas en Economia" id="{8866D8F9-C935-0446-99D8-2B1A4583B9FC}">
          <p14:sldIdLst>
            <p14:sldId id="364"/>
            <p14:sldId id="424"/>
          </p14:sldIdLst>
        </p14:section>
        <p14:section name="Aplicacion 1: Salario minimo en USA" id="{05EB907D-9BB0-614D-B859-7312FC67DD8E}">
          <p14:sldIdLst>
            <p14:sldId id="425"/>
            <p14:sldId id="427"/>
            <p14:sldId id="261"/>
            <p14:sldId id="264"/>
            <p14:sldId id="428"/>
          </p14:sldIdLst>
        </p14:section>
        <p14:section name="Aplicacion 2: Salario minimo en Brasil" id="{B1D90648-6712-3D40-B0AB-C242256F48E0}">
          <p14:sldIdLst>
            <p14:sldId id="446"/>
            <p14:sldId id="447"/>
            <p14:sldId id="449"/>
            <p14:sldId id="450"/>
            <p14:sldId id="451"/>
          </p14:sldIdLst>
        </p14:section>
        <p14:section name="Aplicacion 3: Salario minimo y sindicatos en US" id="{53B4B0C4-D794-F943-8932-E3B13A8D5B43}">
          <p14:sldIdLst>
            <p14:sldId id="426"/>
            <p14:sldId id="365"/>
            <p14:sldId id="366"/>
          </p14:sldIdLst>
        </p14:section>
        <p14:section name="Conclusiones finales" id="{30AE4762-25DE-C74D-AF95-4AEC0CC37FB0}">
          <p14:sldIdLst>
            <p14:sldId id="337"/>
            <p14:sldId id="31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421"/>
    <p:restoredTop sz="85047"/>
  </p:normalViewPr>
  <p:slideViewPr>
    <p:cSldViewPr snapToGrid="0">
      <p:cViewPr varScale="1">
        <p:scale>
          <a:sx n="93" d="100"/>
          <a:sy n="93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0AE88-A877-8242-BDBF-C2D1925D397E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A mayor número de bins</a:t>
          </a:r>
        </a:p>
      </dgm:t>
    </dgm:p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677C7B22-F18F-104C-B819-9C5C5BEE48C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Menor sesgo del Histograma</a:t>
          </a:r>
        </a:p>
      </dgm:t>
    </dgm:pt>
    <dgm:pt modelId="{CC72FE40-36D9-7540-B76A-8FC8BCA09506}" type="par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962A88C-EB56-554F-99BB-1A15BAF8ABEB}" type="sib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2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4CE5E79-FF80-944B-9F53-DED0C65FCE74}" type="pres">
      <dgm:prSet presAssocID="{677C7B22-F18F-104C-B819-9C5C5BEE48CF}" presName="downArrow" presStyleLbl="node1" presStyleIdx="1" presStyleCnt="2"/>
      <dgm:spPr>
        <a:solidFill>
          <a:schemeClr val="accent1">
            <a:lumMod val="60000"/>
            <a:lumOff val="40000"/>
          </a:schemeClr>
        </a:solidFill>
        <a:ln>
          <a:solidFill>
            <a:srgbClr val="002060"/>
          </a:solidFill>
        </a:ln>
      </dgm:spPr>
    </dgm:pt>
    <dgm:pt modelId="{8977AC18-1043-FA4D-89CF-ECA2774FA0CA}" type="pres">
      <dgm:prSet presAssocID="{677C7B22-F18F-104C-B819-9C5C5BEE48C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7AE0A186-21A1-6245-A690-BF4CE21EB29B}" type="presOf" srcId="{677C7B22-F18F-104C-B819-9C5C5BEE48CF}" destId="{8977AC18-1043-FA4D-89CF-ECA2774FA0CA}" srcOrd="0" destOrd="0" presId="urn:microsoft.com/office/officeart/2005/8/layout/arrow4"/>
    <dgm:cxn modelId="{8B30058E-6A32-BD4B-9C2D-D35973334944}" srcId="{A21626C3-3729-714F-94C2-171B20A9E52D}" destId="{677C7B22-F18F-104C-B819-9C5C5BEE48CF}" srcOrd="1" destOrd="0" parTransId="{CC72FE40-36D9-7540-B76A-8FC8BCA09506}" sibTransId="{B962A88C-EB56-554F-99BB-1A15BAF8ABEB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  <dgm:cxn modelId="{0C0E4380-78AB-E043-94D7-01B2730460A1}" type="presParOf" srcId="{9821C2B1-A039-A447-9115-61FE836AAEE9}" destId="{D4CE5E79-FF80-944B-9F53-DED0C65FCE74}" srcOrd="2" destOrd="0" presId="urn:microsoft.com/office/officeart/2005/8/layout/arrow4"/>
    <dgm:cxn modelId="{5EEE14C9-AF2D-784B-99E8-C4AD6281DDDC}" type="presParOf" srcId="{9821C2B1-A039-A447-9115-61FE836AAEE9}" destId="{8977AC18-1043-FA4D-89CF-ECA2774FA0C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D0AE88-A877-8242-BDBF-C2D1925D397E}">
          <dgm:prSet phldrT="[Text]"/>
          <dgm:spPr/>
          <dgm:t>
            <a:bodyPr/>
            <a:lstStyle/>
            <a:p>
              <a:r>
                <a:rPr lang="es-ES_tradnl" noProof="0" dirty="0">
                  <a:latin typeface="Gill Sans Nova Light" panose="020B0302020104020203" pitchFamily="34" charset="0"/>
                </a:rPr>
                <a:t>A mayor número de bins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𝑀</m:t>
                  </m:r>
                </m:oMath>
              </a14:m>
              <a:endParaRPr lang="es-ES_tradnl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1CD0AE88-A877-8242-BDBF-C2D1925D397E}">
          <dgm:prSet phldrT="[Text]"/>
          <dgm:spPr/>
          <dgm:t>
            <a:bodyPr/>
            <a:lstStyle/>
            <a:p>
              <a:r>
                <a:rPr lang="es-ES_tradnl" noProof="0" dirty="0">
                  <a:latin typeface="Gill Sans Nova Light" panose="020B0302020104020203" pitchFamily="34" charset="0"/>
                </a:rPr>
                <a:t>A mayor número de bins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𝑀</a:t>
              </a:r>
              <a:endParaRPr lang="es-ES_tradnl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677C7B22-F18F-104C-B819-9C5C5BEE48C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Menor sesgo del Histograma</a:t>
          </a:r>
        </a:p>
      </dgm:t>
    </dgm:pt>
    <dgm:pt modelId="{CC72FE40-36D9-7540-B76A-8FC8BCA09506}" type="par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962A88C-EB56-554F-99BB-1A15BAF8ABEB}" type="sib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2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4CE5E79-FF80-944B-9F53-DED0C65FCE74}" type="pres">
      <dgm:prSet presAssocID="{677C7B22-F18F-104C-B819-9C5C5BEE48CF}" presName="downArrow" presStyleLbl="node1" presStyleIdx="1" presStyleCnt="2"/>
      <dgm:spPr>
        <a:solidFill>
          <a:schemeClr val="accent1">
            <a:lumMod val="60000"/>
            <a:lumOff val="40000"/>
          </a:schemeClr>
        </a:solidFill>
        <a:ln>
          <a:solidFill>
            <a:srgbClr val="002060"/>
          </a:solidFill>
        </a:ln>
      </dgm:spPr>
    </dgm:pt>
    <dgm:pt modelId="{8977AC18-1043-FA4D-89CF-ECA2774FA0CA}" type="pres">
      <dgm:prSet presAssocID="{677C7B22-F18F-104C-B819-9C5C5BEE48C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7AE0A186-21A1-6245-A690-BF4CE21EB29B}" type="presOf" srcId="{677C7B22-F18F-104C-B819-9C5C5BEE48CF}" destId="{8977AC18-1043-FA4D-89CF-ECA2774FA0CA}" srcOrd="0" destOrd="0" presId="urn:microsoft.com/office/officeart/2005/8/layout/arrow4"/>
    <dgm:cxn modelId="{8B30058E-6A32-BD4B-9C2D-D35973334944}" srcId="{A21626C3-3729-714F-94C2-171B20A9E52D}" destId="{677C7B22-F18F-104C-B819-9C5C5BEE48CF}" srcOrd="1" destOrd="0" parTransId="{CC72FE40-36D9-7540-B76A-8FC8BCA09506}" sibTransId="{B962A88C-EB56-554F-99BB-1A15BAF8ABEB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  <dgm:cxn modelId="{0C0E4380-78AB-E043-94D7-01B2730460A1}" type="presParOf" srcId="{9821C2B1-A039-A447-9115-61FE836AAEE9}" destId="{D4CE5E79-FF80-944B-9F53-DED0C65FCE74}" srcOrd="2" destOrd="0" presId="urn:microsoft.com/office/officeart/2005/8/layout/arrow4"/>
    <dgm:cxn modelId="{5EEE14C9-AF2D-784B-99E8-C4AD6281DDDC}" type="presParOf" srcId="{9821C2B1-A039-A447-9115-61FE836AAEE9}" destId="{8977AC18-1043-FA4D-89CF-ECA2774FA0C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0AE88-A877-8242-BDBF-C2D1925D397E}">
      <dgm:prSet phldrT="[Text]"/>
      <dgm:spPr>
        <a:blipFill>
          <a:blip xmlns:r="http://schemas.openxmlformats.org/officeDocument/2006/relationships" r:embed="rId1"/>
          <a:stretch>
            <a:fillRect l="-647" t="-23636" b="-3636"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677C7B22-F18F-104C-B819-9C5C5BEE48C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Menor sesgo del Histograma</a:t>
          </a:r>
        </a:p>
      </dgm:t>
    </dgm:pt>
    <dgm:pt modelId="{CC72FE40-36D9-7540-B76A-8FC8BCA09506}" type="par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962A88C-EB56-554F-99BB-1A15BAF8ABEB}" type="sib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2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4CE5E79-FF80-944B-9F53-DED0C65FCE74}" type="pres">
      <dgm:prSet presAssocID="{677C7B22-F18F-104C-B819-9C5C5BEE48CF}" presName="downArrow" presStyleLbl="node1" presStyleIdx="1" presStyleCnt="2"/>
      <dgm:spPr>
        <a:solidFill>
          <a:schemeClr val="accent1">
            <a:lumMod val="60000"/>
            <a:lumOff val="40000"/>
          </a:schemeClr>
        </a:solidFill>
        <a:ln>
          <a:solidFill>
            <a:srgbClr val="002060"/>
          </a:solidFill>
        </a:ln>
      </dgm:spPr>
    </dgm:pt>
    <dgm:pt modelId="{8977AC18-1043-FA4D-89CF-ECA2774FA0CA}" type="pres">
      <dgm:prSet presAssocID="{677C7B22-F18F-104C-B819-9C5C5BEE48C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7AE0A186-21A1-6245-A690-BF4CE21EB29B}" type="presOf" srcId="{677C7B22-F18F-104C-B819-9C5C5BEE48CF}" destId="{8977AC18-1043-FA4D-89CF-ECA2774FA0CA}" srcOrd="0" destOrd="0" presId="urn:microsoft.com/office/officeart/2005/8/layout/arrow4"/>
    <dgm:cxn modelId="{8B30058E-6A32-BD4B-9C2D-D35973334944}" srcId="{A21626C3-3729-714F-94C2-171B20A9E52D}" destId="{677C7B22-F18F-104C-B819-9C5C5BEE48CF}" srcOrd="1" destOrd="0" parTransId="{CC72FE40-36D9-7540-B76A-8FC8BCA09506}" sibTransId="{B962A88C-EB56-554F-99BB-1A15BAF8ABEB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  <dgm:cxn modelId="{0C0E4380-78AB-E043-94D7-01B2730460A1}" type="presParOf" srcId="{9821C2B1-A039-A447-9115-61FE836AAEE9}" destId="{D4CE5E79-FF80-944B-9F53-DED0C65FCE74}" srcOrd="2" destOrd="0" presId="urn:microsoft.com/office/officeart/2005/8/layout/arrow4"/>
    <dgm:cxn modelId="{5EEE14C9-AF2D-784B-99E8-C4AD6281DDDC}" type="presParOf" srcId="{9821C2B1-A039-A447-9115-61FE836AAEE9}" destId="{8977AC18-1043-FA4D-89CF-ECA2774FA0C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0AE88-A877-8242-BDBF-C2D1925D397E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A mayor Varianza</a:t>
          </a:r>
        </a:p>
      </dgm:t>
    </dgm:p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1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D0AE88-A877-8242-BDBF-C2D1925D397E}">
          <dgm:prSet phldrT="[Text]"/>
          <dgm:spPr/>
          <dgm:t>
            <a:bodyPr/>
            <a:lstStyle/>
            <a:p>
              <a:r>
                <a:rPr lang="es-ES_tradnl" noProof="0">
                  <a:latin typeface="Gill Sans Nova Light" panose="020B0302020104020203" pitchFamily="34" charset="0"/>
                </a:rPr>
                <a:t>A menor </a:t>
              </a:r>
              <a:r>
                <a:rPr lang="es-ES_tradnl" noProof="0" dirty="0">
                  <a:latin typeface="Gill Sans Nova Light" panose="020B0302020104020203" pitchFamily="34" charset="0"/>
                </a:rPr>
                <a:t>número de bins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𝑀</m:t>
                  </m:r>
                </m:oMath>
              </a14:m>
              <a:endParaRPr lang="es-ES_tradnl" noProof="0" dirty="0">
                <a:latin typeface="Gill Sans Nova Light" panose="020B0302020104020203" pitchFamily="34" charset="0"/>
              </a:endParaRPr>
            </a:p>
          </dgm:t>
        </dgm:pt>
      </mc:Choice>
      <mc:Fallback xmlns="">
        <dgm:pt modelId="{1CD0AE88-A877-8242-BDBF-C2D1925D397E}">
          <dgm:prSet phldrT="[Text]"/>
          <dgm:spPr/>
          <dgm:t>
            <a:bodyPr/>
            <a:lstStyle/>
            <a:p>
              <a:r>
                <a:rPr lang="es-ES_tradnl" noProof="0">
                  <a:latin typeface="Gill Sans Nova Light" panose="020B0302020104020203" pitchFamily="34" charset="0"/>
                </a:rPr>
                <a:t>A menor </a:t>
              </a:r>
              <a:r>
                <a:rPr lang="es-ES_tradnl" noProof="0" dirty="0">
                  <a:latin typeface="Gill Sans Nova Light" panose="020B0302020104020203" pitchFamily="34" charset="0"/>
                </a:rPr>
                <a:t>número de bins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𝑀</a:t>
              </a:r>
              <a:endParaRPr lang="es-ES_tradnl" noProof="0" dirty="0">
                <a:latin typeface="Gill Sans Nova Light" panose="020B0302020104020203" pitchFamily="34" charset="0"/>
              </a:endParaRPr>
            </a:p>
          </dgm:t>
        </dgm:pt>
      </mc:Fallback>
    </mc:AlternateConten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677C7B22-F18F-104C-B819-9C5C5BEE48C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Mayor sesgo del Histograma</a:t>
          </a:r>
        </a:p>
      </dgm:t>
    </dgm:pt>
    <dgm:pt modelId="{CC72FE40-36D9-7540-B76A-8FC8BCA09506}" type="par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962A88C-EB56-554F-99BB-1A15BAF8ABEB}" type="sib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2" custLinFactNeighborX="23159" custLinFactNeighborY="98508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2" custLinFactNeighborY="-890">
        <dgm:presLayoutVars>
          <dgm:chMax val="0"/>
          <dgm:bulletEnabled val="1"/>
        </dgm:presLayoutVars>
      </dgm:prSet>
      <dgm:spPr/>
    </dgm:pt>
    <dgm:pt modelId="{D4CE5E79-FF80-944B-9F53-DED0C65FCE74}" type="pres">
      <dgm:prSet presAssocID="{677C7B22-F18F-104C-B819-9C5C5BEE48CF}" presName="downArrow" presStyleLbl="node1" presStyleIdx="1" presStyleCnt="2" custLinFactY="-8333" custLinFactNeighborX="-63185" custLinFactNeighborY="-100000"/>
      <dgm:spPr>
        <a:solidFill>
          <a:schemeClr val="accent1">
            <a:lumMod val="60000"/>
            <a:lumOff val="40000"/>
          </a:schemeClr>
        </a:solidFill>
        <a:ln>
          <a:solidFill>
            <a:srgbClr val="002060"/>
          </a:solidFill>
        </a:ln>
      </dgm:spPr>
    </dgm:pt>
    <dgm:pt modelId="{8977AC18-1043-FA4D-89CF-ECA2774FA0CA}" type="pres">
      <dgm:prSet presAssocID="{677C7B22-F18F-104C-B819-9C5C5BEE48C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7AE0A186-21A1-6245-A690-BF4CE21EB29B}" type="presOf" srcId="{677C7B22-F18F-104C-B819-9C5C5BEE48CF}" destId="{8977AC18-1043-FA4D-89CF-ECA2774FA0CA}" srcOrd="0" destOrd="0" presId="urn:microsoft.com/office/officeart/2005/8/layout/arrow4"/>
    <dgm:cxn modelId="{8B30058E-6A32-BD4B-9C2D-D35973334944}" srcId="{A21626C3-3729-714F-94C2-171B20A9E52D}" destId="{677C7B22-F18F-104C-B819-9C5C5BEE48CF}" srcOrd="1" destOrd="0" parTransId="{CC72FE40-36D9-7540-B76A-8FC8BCA09506}" sibTransId="{B962A88C-EB56-554F-99BB-1A15BAF8ABEB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  <dgm:cxn modelId="{0C0E4380-78AB-E043-94D7-01B2730460A1}" type="presParOf" srcId="{9821C2B1-A039-A447-9115-61FE836AAEE9}" destId="{D4CE5E79-FF80-944B-9F53-DED0C65FCE74}" srcOrd="2" destOrd="0" presId="urn:microsoft.com/office/officeart/2005/8/layout/arrow4"/>
    <dgm:cxn modelId="{5EEE14C9-AF2D-784B-99E8-C4AD6281DDDC}" type="presParOf" srcId="{9821C2B1-A039-A447-9115-61FE836AAEE9}" destId="{8977AC18-1043-FA4D-89CF-ECA2774FA0C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1626C3-3729-714F-94C2-171B20A9E52D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0AE88-A877-8242-BDBF-C2D1925D397E}">
      <dgm:prSet phldrT="[Text]"/>
      <dgm:spPr>
        <a:blipFill>
          <a:blip xmlns:r="http://schemas.openxmlformats.org/officeDocument/2006/relationships" r:embed="rId1"/>
          <a:stretch>
            <a:fillRect l="-647" t="-23636" b="-3636"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6AABDE02-79BD-864F-8ACA-84E8BDE15814}" type="par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4A2B97A5-95F3-4240-845E-94AFCB797E28}" type="sibTrans" cxnId="{8EEE6077-65B5-AB47-933F-D7523EAB23E6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677C7B22-F18F-104C-B819-9C5C5BEE48CF}">
      <dgm:prSet phldrT="[Text]"/>
      <dgm:spPr/>
      <dgm:t>
        <a:bodyPr/>
        <a:lstStyle/>
        <a:p>
          <a:r>
            <a:rPr lang="es-ES_tradnl" noProof="0" dirty="0">
              <a:latin typeface="Gill Sans Nova Light" panose="020B0302020104020203" pitchFamily="34" charset="0"/>
            </a:rPr>
            <a:t>Mayor sesgo del Histograma</a:t>
          </a:r>
        </a:p>
      </dgm:t>
    </dgm:pt>
    <dgm:pt modelId="{CC72FE40-36D9-7540-B76A-8FC8BCA09506}" type="par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B962A88C-EB56-554F-99BB-1A15BAF8ABEB}" type="sibTrans" cxnId="{8B30058E-6A32-BD4B-9C2D-D35973334944}">
      <dgm:prSet/>
      <dgm:spPr/>
      <dgm:t>
        <a:bodyPr/>
        <a:lstStyle/>
        <a:p>
          <a:endParaRPr lang="es-ES_tradnl" noProof="0" dirty="0">
            <a:latin typeface="Gill Sans Nova Light" panose="020B0302020104020203" pitchFamily="34" charset="0"/>
          </a:endParaRPr>
        </a:p>
      </dgm:t>
    </dgm:pt>
    <dgm:pt modelId="{9821C2B1-A039-A447-9115-61FE836AAEE9}" type="pres">
      <dgm:prSet presAssocID="{A21626C3-3729-714F-94C2-171B20A9E52D}" presName="compositeShape" presStyleCnt="0">
        <dgm:presLayoutVars>
          <dgm:chMax val="2"/>
          <dgm:dir/>
          <dgm:resizeHandles val="exact"/>
        </dgm:presLayoutVars>
      </dgm:prSet>
      <dgm:spPr/>
    </dgm:pt>
    <dgm:pt modelId="{A2ECFD14-7D65-3241-90E2-8171A1C501FF}" type="pres">
      <dgm:prSet presAssocID="{1CD0AE88-A877-8242-BDBF-C2D1925D397E}" presName="upArrow" presStyleLbl="node1" presStyleIdx="0" presStyleCnt="2" custLinFactNeighborX="23159" custLinFactNeighborY="98508"/>
      <dgm:spPr>
        <a:solidFill>
          <a:srgbClr val="92D050"/>
        </a:solidFill>
        <a:ln>
          <a:solidFill>
            <a:schemeClr val="accent6">
              <a:lumMod val="75000"/>
            </a:schemeClr>
          </a:solidFill>
        </a:ln>
      </dgm:spPr>
    </dgm:pt>
    <dgm:pt modelId="{D90A5D76-C533-CB44-BC2F-7246776EEFCE}" type="pres">
      <dgm:prSet presAssocID="{1CD0AE88-A877-8242-BDBF-C2D1925D397E}" presName="upArrowText" presStyleLbl="revTx" presStyleIdx="0" presStyleCnt="2" custLinFactNeighborY="-890">
        <dgm:presLayoutVars>
          <dgm:chMax val="0"/>
          <dgm:bulletEnabled val="1"/>
        </dgm:presLayoutVars>
      </dgm:prSet>
      <dgm:spPr/>
    </dgm:pt>
    <dgm:pt modelId="{D4CE5E79-FF80-944B-9F53-DED0C65FCE74}" type="pres">
      <dgm:prSet presAssocID="{677C7B22-F18F-104C-B819-9C5C5BEE48CF}" presName="downArrow" presStyleLbl="node1" presStyleIdx="1" presStyleCnt="2" custLinFactY="-8333" custLinFactNeighborX="-63185" custLinFactNeighborY="-100000"/>
      <dgm:spPr>
        <a:solidFill>
          <a:schemeClr val="accent1">
            <a:lumMod val="60000"/>
            <a:lumOff val="40000"/>
          </a:schemeClr>
        </a:solidFill>
        <a:ln>
          <a:solidFill>
            <a:srgbClr val="002060"/>
          </a:solidFill>
        </a:ln>
      </dgm:spPr>
    </dgm:pt>
    <dgm:pt modelId="{8977AC18-1043-FA4D-89CF-ECA2774FA0CA}" type="pres">
      <dgm:prSet presAssocID="{677C7B22-F18F-104C-B819-9C5C5BEE48C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2466B2C-884C-514A-849D-9716F0C6EEBB}" type="presOf" srcId="{1CD0AE88-A877-8242-BDBF-C2D1925D397E}" destId="{D90A5D76-C533-CB44-BC2F-7246776EEFCE}" srcOrd="0" destOrd="0" presId="urn:microsoft.com/office/officeart/2005/8/layout/arrow4"/>
    <dgm:cxn modelId="{8EEE6077-65B5-AB47-933F-D7523EAB23E6}" srcId="{A21626C3-3729-714F-94C2-171B20A9E52D}" destId="{1CD0AE88-A877-8242-BDBF-C2D1925D397E}" srcOrd="0" destOrd="0" parTransId="{6AABDE02-79BD-864F-8ACA-84E8BDE15814}" sibTransId="{4A2B97A5-95F3-4240-845E-94AFCB797E28}"/>
    <dgm:cxn modelId="{7AE0A186-21A1-6245-A690-BF4CE21EB29B}" type="presOf" srcId="{677C7B22-F18F-104C-B819-9C5C5BEE48CF}" destId="{8977AC18-1043-FA4D-89CF-ECA2774FA0CA}" srcOrd="0" destOrd="0" presId="urn:microsoft.com/office/officeart/2005/8/layout/arrow4"/>
    <dgm:cxn modelId="{8B30058E-6A32-BD4B-9C2D-D35973334944}" srcId="{A21626C3-3729-714F-94C2-171B20A9E52D}" destId="{677C7B22-F18F-104C-B819-9C5C5BEE48CF}" srcOrd="1" destOrd="0" parTransId="{CC72FE40-36D9-7540-B76A-8FC8BCA09506}" sibTransId="{B962A88C-EB56-554F-99BB-1A15BAF8ABEB}"/>
    <dgm:cxn modelId="{8CED6C9A-58F9-0E4E-98A3-37A4E0203D0B}" type="presOf" srcId="{A21626C3-3729-714F-94C2-171B20A9E52D}" destId="{9821C2B1-A039-A447-9115-61FE836AAEE9}" srcOrd="0" destOrd="0" presId="urn:microsoft.com/office/officeart/2005/8/layout/arrow4"/>
    <dgm:cxn modelId="{7B36E43F-64D3-BF4B-AE50-7A2344EAD4A8}" type="presParOf" srcId="{9821C2B1-A039-A447-9115-61FE836AAEE9}" destId="{A2ECFD14-7D65-3241-90E2-8171A1C501FF}" srcOrd="0" destOrd="0" presId="urn:microsoft.com/office/officeart/2005/8/layout/arrow4"/>
    <dgm:cxn modelId="{756CFB52-881A-4D4A-92BF-A0186B4978AB}" type="presParOf" srcId="{9821C2B1-A039-A447-9115-61FE836AAEE9}" destId="{D90A5D76-C533-CB44-BC2F-7246776EEFCE}" srcOrd="1" destOrd="0" presId="urn:microsoft.com/office/officeart/2005/8/layout/arrow4"/>
    <dgm:cxn modelId="{0C0E4380-78AB-E043-94D7-01B2730460A1}" type="presParOf" srcId="{9821C2B1-A039-A447-9115-61FE836AAEE9}" destId="{D4CE5E79-FF80-944B-9F53-DED0C65FCE74}" srcOrd="2" destOrd="0" presId="urn:microsoft.com/office/officeart/2005/8/layout/arrow4"/>
    <dgm:cxn modelId="{5EEE14C9-AF2D-784B-99E8-C4AD6281DDDC}" type="presParOf" srcId="{9821C2B1-A039-A447-9115-61FE836AAEE9}" destId="{8977AC18-1043-FA4D-89CF-ECA2774FA0C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CFD14-7D65-3241-90E2-8171A1C501FF}">
      <dsp:nvSpPr>
        <dsp:cNvPr id="0" name=""/>
        <dsp:cNvSpPr/>
      </dsp:nvSpPr>
      <dsp:spPr>
        <a:xfrm>
          <a:off x="1631036" y="0"/>
          <a:ext cx="1026159" cy="769619"/>
        </a:xfrm>
        <a:prstGeom prst="upArrow">
          <a:avLst/>
        </a:prstGeom>
        <a:solidFill>
          <a:srgbClr val="92D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5D76-C533-CB44-BC2F-7246776EEFCE}">
      <dsp:nvSpPr>
        <dsp:cNvPr id="0" name=""/>
        <dsp:cNvSpPr/>
      </dsp:nvSpPr>
      <dsp:spPr>
        <a:xfrm>
          <a:off x="2687980" y="0"/>
          <a:ext cx="5888736" cy="76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noProof="0" dirty="0">
              <a:latin typeface="Gill Sans Nova Light" panose="020B0302020104020203" pitchFamily="34" charset="0"/>
            </a:rPr>
            <a:t>A mayor número de bins</a:t>
          </a:r>
        </a:p>
      </dsp:txBody>
      <dsp:txXfrm>
        <a:off x="2687980" y="0"/>
        <a:ext cx="5888736" cy="769619"/>
      </dsp:txXfrm>
    </dsp:sp>
    <dsp:sp modelId="{D4CE5E79-FF80-944B-9F53-DED0C65FCE74}">
      <dsp:nvSpPr>
        <dsp:cNvPr id="0" name=""/>
        <dsp:cNvSpPr/>
      </dsp:nvSpPr>
      <dsp:spPr>
        <a:xfrm>
          <a:off x="1938883" y="833754"/>
          <a:ext cx="1026159" cy="769619"/>
        </a:xfrm>
        <a:prstGeom prst="down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AC18-1043-FA4D-89CF-ECA2774FA0CA}">
      <dsp:nvSpPr>
        <dsp:cNvPr id="0" name=""/>
        <dsp:cNvSpPr/>
      </dsp:nvSpPr>
      <dsp:spPr>
        <a:xfrm>
          <a:off x="2995827" y="833754"/>
          <a:ext cx="5888736" cy="76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 noProof="0" dirty="0">
              <a:latin typeface="Gill Sans Nova Light" panose="020B0302020104020203" pitchFamily="34" charset="0"/>
            </a:rPr>
            <a:t>Menor sesgo del Histograma</a:t>
          </a:r>
        </a:p>
      </dsp:txBody>
      <dsp:txXfrm>
        <a:off x="2995827" y="833754"/>
        <a:ext cx="5888736" cy="76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CFD14-7D65-3241-90E2-8171A1C501FF}">
      <dsp:nvSpPr>
        <dsp:cNvPr id="0" name=""/>
        <dsp:cNvSpPr/>
      </dsp:nvSpPr>
      <dsp:spPr>
        <a:xfrm>
          <a:off x="1711723" y="0"/>
          <a:ext cx="904824" cy="678618"/>
        </a:xfrm>
        <a:prstGeom prst="upArrow">
          <a:avLst/>
        </a:prstGeom>
        <a:solidFill>
          <a:srgbClr val="92D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5D76-C533-CB44-BC2F-7246776EEFCE}">
      <dsp:nvSpPr>
        <dsp:cNvPr id="0" name=""/>
        <dsp:cNvSpPr/>
      </dsp:nvSpPr>
      <dsp:spPr>
        <a:xfrm>
          <a:off x="2643693" y="0"/>
          <a:ext cx="5888736" cy="67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noProof="0" dirty="0">
              <a:latin typeface="Gill Sans Nova Light" panose="020B0302020104020203" pitchFamily="34" charset="0"/>
            </a:rPr>
            <a:t>A mayor número de bins </a:t>
          </a:r>
          <a14:m xmlns:a14="http://schemas.microsoft.com/office/drawing/2010/main">
            <m:oMath xmlns:m="http://schemas.openxmlformats.org/officeDocument/2006/math">
              <m:r>
                <a:rPr lang="en-US" sz="3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𝑀</m:t>
              </m:r>
            </m:oMath>
          </a14:m>
          <a:endParaRPr lang="es-ES_tradnl" sz="3000" kern="1200" noProof="0" dirty="0">
            <a:latin typeface="Gill Sans Nova Light" panose="020B0302020104020203" pitchFamily="34" charset="0"/>
          </a:endParaRPr>
        </a:p>
      </dsp:txBody>
      <dsp:txXfrm>
        <a:off x="2643693" y="0"/>
        <a:ext cx="5888736" cy="678618"/>
      </dsp:txXfrm>
    </dsp:sp>
    <dsp:sp modelId="{D4CE5E79-FF80-944B-9F53-DED0C65FCE74}">
      <dsp:nvSpPr>
        <dsp:cNvPr id="0" name=""/>
        <dsp:cNvSpPr/>
      </dsp:nvSpPr>
      <dsp:spPr>
        <a:xfrm>
          <a:off x="1983170" y="735170"/>
          <a:ext cx="904824" cy="678618"/>
        </a:xfrm>
        <a:prstGeom prst="down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AC18-1043-FA4D-89CF-ECA2774FA0CA}">
      <dsp:nvSpPr>
        <dsp:cNvPr id="0" name=""/>
        <dsp:cNvSpPr/>
      </dsp:nvSpPr>
      <dsp:spPr>
        <a:xfrm>
          <a:off x="2915140" y="735170"/>
          <a:ext cx="5888736" cy="67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noProof="0" dirty="0">
              <a:latin typeface="Gill Sans Nova Light" panose="020B0302020104020203" pitchFamily="34" charset="0"/>
            </a:rPr>
            <a:t>Menor sesgo del Histograma</a:t>
          </a:r>
        </a:p>
      </dsp:txBody>
      <dsp:txXfrm>
        <a:off x="2915140" y="735170"/>
        <a:ext cx="5888736" cy="678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CFD14-7D65-3241-90E2-8171A1C501FF}">
      <dsp:nvSpPr>
        <dsp:cNvPr id="0" name=""/>
        <dsp:cNvSpPr/>
      </dsp:nvSpPr>
      <dsp:spPr>
        <a:xfrm>
          <a:off x="861352" y="0"/>
          <a:ext cx="901540" cy="676155"/>
        </a:xfrm>
        <a:prstGeom prst="upArrow">
          <a:avLst/>
        </a:prstGeom>
        <a:solidFill>
          <a:srgbClr val="92D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5D76-C533-CB44-BC2F-7246776EEFCE}">
      <dsp:nvSpPr>
        <dsp:cNvPr id="0" name=""/>
        <dsp:cNvSpPr/>
      </dsp:nvSpPr>
      <dsp:spPr>
        <a:xfrm>
          <a:off x="1789938" y="0"/>
          <a:ext cx="3374371" cy="67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noProof="0" dirty="0">
              <a:latin typeface="Gill Sans Nova Light" panose="020B0302020104020203" pitchFamily="34" charset="0"/>
            </a:rPr>
            <a:t>A mayor Varianza</a:t>
          </a:r>
        </a:p>
      </dsp:txBody>
      <dsp:txXfrm>
        <a:off x="1789938" y="0"/>
        <a:ext cx="3374371" cy="676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CFD14-7D65-3241-90E2-8171A1C501FF}">
      <dsp:nvSpPr>
        <dsp:cNvPr id="0" name=""/>
        <dsp:cNvSpPr/>
      </dsp:nvSpPr>
      <dsp:spPr>
        <a:xfrm>
          <a:off x="1921271" y="668493"/>
          <a:ext cx="904824" cy="678618"/>
        </a:xfrm>
        <a:prstGeom prst="upArrow">
          <a:avLst/>
        </a:prstGeom>
        <a:solidFill>
          <a:srgbClr val="92D050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5D76-C533-CB44-BC2F-7246776EEFCE}">
      <dsp:nvSpPr>
        <dsp:cNvPr id="0" name=""/>
        <dsp:cNvSpPr/>
      </dsp:nvSpPr>
      <dsp:spPr>
        <a:xfrm>
          <a:off x="2643693" y="0"/>
          <a:ext cx="5888736" cy="67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noProof="0">
              <a:latin typeface="Gill Sans Nova Light" panose="020B0302020104020203" pitchFamily="34" charset="0"/>
            </a:rPr>
            <a:t>A menor </a:t>
          </a:r>
          <a:r>
            <a:rPr lang="es-ES_tradnl" sz="3000" kern="1200" noProof="0" dirty="0">
              <a:latin typeface="Gill Sans Nova Light" panose="020B0302020104020203" pitchFamily="34" charset="0"/>
            </a:rPr>
            <a:t>número de bins </a:t>
          </a:r>
          <a14:m xmlns:a14="http://schemas.microsoft.com/office/drawing/2010/main">
            <m:oMath xmlns:m="http://schemas.openxmlformats.org/officeDocument/2006/math">
              <m:r>
                <a:rPr lang="en-US" sz="30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𝑀</m:t>
              </m:r>
            </m:oMath>
          </a14:m>
          <a:endParaRPr lang="es-ES_tradnl" sz="3000" kern="1200" noProof="0" dirty="0">
            <a:latin typeface="Gill Sans Nova Light" panose="020B0302020104020203" pitchFamily="34" charset="0"/>
          </a:endParaRPr>
        </a:p>
      </dsp:txBody>
      <dsp:txXfrm>
        <a:off x="2643693" y="0"/>
        <a:ext cx="5888736" cy="678618"/>
      </dsp:txXfrm>
    </dsp:sp>
    <dsp:sp modelId="{D4CE5E79-FF80-944B-9F53-DED0C65FCE74}">
      <dsp:nvSpPr>
        <dsp:cNvPr id="0" name=""/>
        <dsp:cNvSpPr/>
      </dsp:nvSpPr>
      <dsp:spPr>
        <a:xfrm>
          <a:off x="1411457" y="2"/>
          <a:ext cx="904824" cy="678618"/>
        </a:xfrm>
        <a:prstGeom prst="down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AC18-1043-FA4D-89CF-ECA2774FA0CA}">
      <dsp:nvSpPr>
        <dsp:cNvPr id="0" name=""/>
        <dsp:cNvSpPr/>
      </dsp:nvSpPr>
      <dsp:spPr>
        <a:xfrm>
          <a:off x="2915140" y="735170"/>
          <a:ext cx="5888736" cy="67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kern="1200" noProof="0" dirty="0">
              <a:latin typeface="Gill Sans Nova Light" panose="020B0302020104020203" pitchFamily="34" charset="0"/>
            </a:rPr>
            <a:t>Mayor sesgo del Histograma</a:t>
          </a:r>
        </a:p>
      </dsp:txBody>
      <dsp:txXfrm>
        <a:off x="2915140" y="735170"/>
        <a:ext cx="5888736" cy="678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472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002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906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9910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303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648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40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04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Parte de esta clase magistral están adaptadas de las notas de clases de “STAT 425: </a:t>
            </a:r>
            <a:r>
              <a:rPr lang="es-ES_tradnl" dirty="0" err="1"/>
              <a:t>Introduction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Nonparametric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” por Yen-Chi Chen. </a:t>
            </a:r>
            <a:r>
              <a:rPr lang="es-ES_tradnl" dirty="0" err="1"/>
              <a:t>Website</a:t>
            </a:r>
            <a:r>
              <a:rPr lang="es-ES_tradnl" dirty="0"/>
              <a:t>: https://</a:t>
            </a:r>
            <a:r>
              <a:rPr lang="es-ES_tradnl" dirty="0" err="1"/>
              <a:t>faculty.washington.edu</a:t>
            </a:r>
            <a:r>
              <a:rPr lang="es-ES_tradnl" dirty="0"/>
              <a:t>/</a:t>
            </a:r>
            <a:r>
              <a:rPr lang="es-ES_tradnl" dirty="0" err="1"/>
              <a:t>yenchic</a:t>
            </a:r>
            <a:r>
              <a:rPr lang="es-ES_tradnl" dirty="0"/>
              <a:t>/18W_stat425.html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544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7080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388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16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098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2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3/18/24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Data" Target="../diagrams/data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5" Type="http://schemas.openxmlformats.org/officeDocument/2006/relationships/diagramQuickStyle" Target="../diagrams/quickStyle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mromero@udesa.edu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kern="1400" dirty="0">
                <a:cs typeface="Times New Roman" panose="02020603050405020304" pitchFamily="18" charset="0"/>
              </a:rPr>
              <a:t>Métodos  No Paramétricos: Histogramas &amp; Kernels II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3600" dirty="0">
                <a:effectLst/>
              </a:rPr>
              <a:t> </a:t>
            </a:r>
            <a:endParaRPr lang="en-US" sz="36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Semana 4 – Clase 1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D4D74-DD2E-5E2B-2E22-243FC30F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25A5364B-36C1-CF17-7305-AE2858AD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79" y="5257800"/>
            <a:ext cx="3284241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CD0-6CF2-DAA6-EA27-693EC6B2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del Sesgo II: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Calculando la Esperanza del Estimador de Densidad 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A14A-FAB3-A2DD-D0F8-7F1A47D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AEC2EB-5298-DE95-1FEF-33F19EDCC28E}"/>
                  </a:ext>
                </a:extLst>
              </p:cNvPr>
              <p:cNvSpPr txBox="1"/>
              <p:nvPr/>
            </p:nvSpPr>
            <p:spPr>
              <a:xfrm>
                <a:off x="8258175" y="4245671"/>
                <a:ext cx="3757613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2800" dirty="0">
                    <a:solidFill>
                      <a:srgbClr val="FF0000"/>
                    </a:solidFill>
                    <a:latin typeface="Gill Sans Nova Light" panose="020B0302020104020203" pitchFamily="34" charset="0"/>
                  </a:rPr>
                  <a:t>Teorema del Valor Medio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_tradnl" sz="2800" dirty="0">
                  <a:solidFill>
                    <a:srgbClr val="FF0000"/>
                  </a:solidFill>
                  <a:latin typeface="Gill Sans Nova Light" panose="020B03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AEC2EB-5298-DE95-1FEF-33F19EDC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4245671"/>
                <a:ext cx="3757613" cy="954107"/>
              </a:xfrm>
              <a:prstGeom prst="rect">
                <a:avLst/>
              </a:prstGeom>
              <a:blipFill>
                <a:blip r:embed="rId4"/>
                <a:stretch>
                  <a:fillRect l="-2685" t="-5195" r="-2685" b="-51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BA0A-F903-1F5F-C97D-F1207BFC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del Sesgo III: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sesgo</a:t>
            </a:r>
            <a:endParaRPr lang="es-ES_trad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496B9-EED3-CB0F-84D5-AFA7F74B2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Definicion de sesgo de un estimador: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𝑠𝑒𝑠𝑔𝑜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sesgo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están </a:t>
                </a:r>
                <a:r>
                  <a:rPr lang="es-ES_tradnl" dirty="0">
                    <a:solidFill>
                      <a:srgbClr val="002060"/>
                    </a:solidFill>
                  </a:rPr>
                  <a:t>dentro</a:t>
                </a:r>
                <a:r>
                  <a:rPr lang="es-ES_tradnl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ES_tradnl" dirty="0"/>
                  <a:t>, cuyo ancho total es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Por lo tanto: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496B9-EED3-CB0F-84D5-AFA7F74B2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326" b="-2064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3338D-84DA-B5AC-CF68-313E382B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3DB9-33A4-3693-FFB5-E68FB3A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Sesgo del Histograma: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</a:t>
            </a:r>
            <a:endParaRPr lang="es-ES_trad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BE15C7-02DB-5052-567B-97E8B1123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47524"/>
              </p:ext>
            </p:extLst>
          </p:nvPr>
        </p:nvGraphicFramePr>
        <p:xfrm>
          <a:off x="838199" y="2189912"/>
          <a:ext cx="10515600" cy="160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2B54-9254-8226-FA87-F6A48B8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1FE6B-53FB-D6D8-C07F-1DE21C6040F2}"/>
              </a:ext>
            </a:extLst>
          </p:cNvPr>
          <p:cNvSpPr txBox="1"/>
          <p:nvPr/>
        </p:nvSpPr>
        <p:spPr>
          <a:xfrm>
            <a:off x="1060704" y="4292510"/>
            <a:ext cx="1029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3600" dirty="0">
                <a:latin typeface="Gill Sans Nova Light" panose="020B0302020104020203" pitchFamily="34" charset="0"/>
              </a:rPr>
              <a:t>Mas bins, nos da “más resolución” que aproxime mejor la estructura de densidad</a:t>
            </a:r>
          </a:p>
        </p:txBody>
      </p:sp>
    </p:spTree>
    <p:extLst>
      <p:ext uri="{BB962C8B-B14F-4D97-AF65-F5344CB8AC3E}">
        <p14:creationId xmlns:p14="http://schemas.microsoft.com/office/powerpoint/2010/main" val="334695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Trade</a:t>
            </a:r>
            <a:r>
              <a:rPr lang="es-ES_tradnl" dirty="0"/>
              <a:t> Off Sesgo-Varianza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Calcular la Varianza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Algebra Opcional: Encontrar la Varianza del estimador de densidad del Histograma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Trade</a:t>
            </a:r>
            <a:r>
              <a:rPr lang="es-ES_tradnl" dirty="0"/>
              <a:t> Off Sesgo-Varianza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de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Error Cuadrático Medio nos resume el </a:t>
                </a:r>
                <a:r>
                  <a:rPr lang="es-ES_tradnl" dirty="0" err="1"/>
                  <a:t>trade</a:t>
                </a:r>
                <a:r>
                  <a:rPr lang="es-ES_tradnl" dirty="0"/>
                  <a:t>-off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sesg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En este caso: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sesg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Trade</a:t>
            </a:r>
            <a:r>
              <a:rPr lang="es-ES_tradnl" dirty="0"/>
              <a:t> Off Sesgo-Varianza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de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En el Histograma podemos </a:t>
                </a:r>
                <a:r>
                  <a:rPr lang="es-ES_tradnl" dirty="0">
                    <a:solidFill>
                      <a:srgbClr val="FF0000"/>
                    </a:solidFill>
                  </a:rPr>
                  <a:t>elegir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, el número de bins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ES_tradnl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FF1BC32-D384-A4B3-B3C3-6AC848E344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1532663"/>
                  </p:ext>
                </p:extLst>
              </p:nvPr>
            </p:nvGraphicFramePr>
            <p:xfrm>
              <a:off x="838200" y="3861595"/>
              <a:ext cx="10515600" cy="141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FF1BC32-D384-A4B3-B3C3-6AC848E344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1532663"/>
                  </p:ext>
                </p:extLst>
              </p:nvPr>
            </p:nvGraphicFramePr>
            <p:xfrm>
              <a:off x="838200" y="3861595"/>
              <a:ext cx="10515600" cy="141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5D93387-9E0B-6957-AF34-E0D973712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394831"/>
              </p:ext>
            </p:extLst>
          </p:nvPr>
        </p:nvGraphicFramePr>
        <p:xfrm>
          <a:off x="1978173" y="5388096"/>
          <a:ext cx="6025663" cy="67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B62EE4-291A-DA62-ADA5-175929E31E0C}"/>
              </a:ext>
            </a:extLst>
          </p:cNvPr>
          <p:cNvSpPr txBox="1"/>
          <p:nvPr/>
        </p:nvSpPr>
        <p:spPr>
          <a:xfrm>
            <a:off x="8915400" y="454691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Gill Sans Nova Light" panose="020B0302020104020203" pitchFamily="34" charset="0"/>
              </a:rPr>
              <a:t>Undersmoothing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D499A8-D24A-7F66-288A-62D3CD42F7A4}"/>
              </a:ext>
            </a:extLst>
          </p:cNvPr>
          <p:cNvSpPr/>
          <p:nvPr/>
        </p:nvSpPr>
        <p:spPr>
          <a:xfrm>
            <a:off x="8382000" y="3861595"/>
            <a:ext cx="400050" cy="2202656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414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Trade</a:t>
            </a:r>
            <a:r>
              <a:rPr lang="es-ES_tradnl" dirty="0"/>
              <a:t> Off Sesgo-Varianza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de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En el Histograma podemos </a:t>
                </a:r>
                <a:r>
                  <a:rPr lang="es-ES_tradnl" dirty="0">
                    <a:solidFill>
                      <a:srgbClr val="FF0000"/>
                    </a:solidFill>
                  </a:rPr>
                  <a:t>elegir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, el número de bins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s-ES_tradnl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FF1BC32-D384-A4B3-B3C3-6AC848E344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1225582"/>
                  </p:ext>
                </p:extLst>
              </p:nvPr>
            </p:nvGraphicFramePr>
            <p:xfrm>
              <a:off x="838200" y="3861595"/>
              <a:ext cx="10515600" cy="141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FF1BC32-D384-A4B3-B3C3-6AC848E344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1225582"/>
                  </p:ext>
                </p:extLst>
              </p:nvPr>
            </p:nvGraphicFramePr>
            <p:xfrm>
              <a:off x="838200" y="3861595"/>
              <a:ext cx="10515600" cy="14137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B62EE4-291A-DA62-ADA5-175929E31E0C}"/>
              </a:ext>
            </a:extLst>
          </p:cNvPr>
          <p:cNvSpPr txBox="1"/>
          <p:nvPr/>
        </p:nvSpPr>
        <p:spPr>
          <a:xfrm>
            <a:off x="8915400" y="454691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Gill Sans Nova Light" panose="020B0302020104020203" pitchFamily="34" charset="0"/>
              </a:rPr>
              <a:t>Oversmoothing</a:t>
            </a:r>
            <a:endParaRPr lang="en-US" sz="2800" dirty="0">
              <a:solidFill>
                <a:srgbClr val="002060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D499A8-D24A-7F66-288A-62D3CD42F7A4}"/>
              </a:ext>
            </a:extLst>
          </p:cNvPr>
          <p:cNvSpPr/>
          <p:nvPr/>
        </p:nvSpPr>
        <p:spPr>
          <a:xfrm>
            <a:off x="8382000" y="3861595"/>
            <a:ext cx="400050" cy="2202656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20A64E-F841-A5E7-731C-022E2C80E34F}"/>
              </a:ext>
            </a:extLst>
          </p:cNvPr>
          <p:cNvGrpSpPr/>
          <p:nvPr/>
        </p:nvGrpSpPr>
        <p:grpSpPr>
          <a:xfrm>
            <a:off x="3810001" y="5385631"/>
            <a:ext cx="6094135" cy="734975"/>
            <a:chOff x="2438294" y="-56357"/>
            <a:chExt cx="6094135" cy="7349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40D334-BE57-AA52-6A17-716024ABA6D3}"/>
                </a:ext>
              </a:extLst>
            </p:cNvPr>
            <p:cNvSpPr/>
            <p:nvPr/>
          </p:nvSpPr>
          <p:spPr>
            <a:xfrm>
              <a:off x="2643693" y="0"/>
              <a:ext cx="5888736" cy="67861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C9DA65-F5E3-66BF-26F4-9AD64E4A2578}"/>
                </a:ext>
              </a:extLst>
            </p:cNvPr>
            <p:cNvSpPr txBox="1"/>
            <p:nvPr/>
          </p:nvSpPr>
          <p:spPr>
            <a:xfrm>
              <a:off x="2438294" y="-56357"/>
              <a:ext cx="5888736" cy="6786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3360" tIns="0" rIns="213360" bIns="21336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3000" dirty="0">
                  <a:latin typeface="Gill Sans Nova Light" panose="020B0302020104020203" pitchFamily="34" charset="0"/>
                </a:rPr>
                <a:t>M</a:t>
              </a:r>
              <a:r>
                <a:rPr lang="es-ES_tradnl" sz="3000" kern="1200" noProof="0" dirty="0" err="1">
                  <a:latin typeface="Gill Sans Nova Light" panose="020B0302020104020203" pitchFamily="34" charset="0"/>
                </a:rPr>
                <a:t>enor</a:t>
              </a:r>
              <a:r>
                <a:rPr lang="es-ES_tradnl" sz="3000" kern="1200" noProof="0" dirty="0">
                  <a:latin typeface="Gill Sans Nova Light" panose="020B0302020104020203" pitchFamily="34" charset="0"/>
                </a:rPr>
                <a:t> varianza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506577FB-8B53-47F1-8C6D-EF3B694AC5F0}"/>
              </a:ext>
            </a:extLst>
          </p:cNvPr>
          <p:cNvSpPr/>
          <p:nvPr/>
        </p:nvSpPr>
        <p:spPr>
          <a:xfrm>
            <a:off x="2783164" y="5441990"/>
            <a:ext cx="904824" cy="67861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868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B7AF4B-70C5-DB04-1B2F-95EF6EAF53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¿Cuál es 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 optimo que minimiza MSE?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B7AF4B-70C5-DB04-1B2F-95EF6EAF5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DB4CE-004B-0F12-32CD-51D12AE55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_tradnl" dirty="0"/>
                  <a:t> optimo que minimiza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r>
                  <a:rPr lang="es-ES_tradnl" dirty="0"/>
                  <a:t> es tal que: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En la práctica: ¿qué observamos?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Problema de la selección del ancho de banda (</a:t>
                </a:r>
                <a:r>
                  <a:rPr lang="es-ES_tradnl" i="1" dirty="0" err="1"/>
                  <a:t>bandwidth</a:t>
                </a:r>
                <a:r>
                  <a:rPr lang="es-ES_tradnl" i="1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DB4CE-004B-0F12-32CD-51D12AE55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b="-37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A2C09-B647-8323-DDD8-93AD3B96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85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Kernels: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Recordamos la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función Kernel</a:t>
                </a:r>
                <a:r>
                  <a:rPr lang="es-ES_tradnl" dirty="0"/>
                  <a:t> continua (y generalmente) simétrica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_tradnl" dirty="0"/>
                  <a:t> ancho de banda (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smoothing bandwidth</a:t>
                </a:r>
                <a:r>
                  <a:rPr lang="es-ES_tradnl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Controlamos que tan “</a:t>
                </a:r>
                <a:r>
                  <a:rPr lang="es-ES_tradnl" dirty="0">
                    <a:solidFill>
                      <a:srgbClr val="002060"/>
                    </a:solidFill>
                  </a:rPr>
                  <a:t>suave</a:t>
                </a:r>
                <a:r>
                  <a:rPr lang="es-ES_tradnl" dirty="0"/>
                  <a:t>” es la densidad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91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EDFA-1FCD-24C5-2E2D-F4642A1A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 de Selección del Ancho de Banda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BDA66-99B8-489D-AA69-26B62BB2D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Asumiendo distribución </a:t>
                </a:r>
                <a:r>
                  <a:rPr lang="es-ES_tradnl" dirty="0">
                    <a:solidFill>
                      <a:srgbClr val="002060"/>
                    </a:solidFill>
                  </a:rPr>
                  <a:t>normal de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2060"/>
                    </a:solidFill>
                  </a:rPr>
                  <a:t>densidad normal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, luego de hacer una aproximación lineal de Taylor a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1200" dirty="0"/>
              </a:p>
              <a:p>
                <a:pPr lvl="1"/>
                <a:r>
                  <a:rPr lang="es-ES_tradnl" dirty="0"/>
                  <a:t>Ancho de banda </a:t>
                </a:r>
                <a:r>
                  <a:rPr lang="es-ES_tradnl" dirty="0">
                    <a:solidFill>
                      <a:srgbClr val="002060"/>
                    </a:solidFill>
                  </a:rPr>
                  <a:t>default</a:t>
                </a:r>
                <a:r>
                  <a:rPr lang="es-ES_tradnl" dirty="0"/>
                  <a:t> de Stata -&gt; Averiguar para Python</a:t>
                </a:r>
              </a:p>
              <a:p>
                <a:pPr lvl="1"/>
                <a:r>
                  <a:rPr lang="es-ES_tradnl" dirty="0"/>
                  <a:t>Distribuciones no normales: es una primera aproximación </a:t>
                </a:r>
                <a:r>
                  <a:rPr lang="es-ES_tradnl" dirty="0">
                    <a:solidFill>
                      <a:srgbClr val="002060"/>
                    </a:solidFill>
                  </a:rPr>
                  <a:t>buena</a:t>
                </a:r>
              </a:p>
              <a:p>
                <a:pPr lvl="1"/>
                <a:r>
                  <a:rPr lang="es-ES_tradnl" dirty="0"/>
                  <a:t>Es un buen punto de partida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Más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usado</a:t>
                </a:r>
                <a:r>
                  <a:rPr lang="es-ES_tradnl" dirty="0"/>
                  <a:t> en la literatura de selección de ancho de banda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BDA66-99B8-489D-AA69-26B62BB2D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r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45A16-26F9-FAD7-B382-A1FE37DB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0.  Cuestiones operativas del curso: Recordatorios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Métodos No Paramétricos: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s-ES_tradnl" dirty="0"/>
              <a:t>Repaso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s-ES_tradnl" dirty="0"/>
              <a:t>Histograma: Sesgo del método paramétrico &amp; </a:t>
            </a:r>
            <a:r>
              <a:rPr lang="es-ES_tradnl" dirty="0" err="1"/>
              <a:t>Trade</a:t>
            </a:r>
            <a:r>
              <a:rPr lang="es-ES_tradnl" dirty="0"/>
              <a:t>-off Varianza-Sesgo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s-ES_tradnl" dirty="0"/>
              <a:t>Mención de otros métodos no paramétricos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r>
              <a:rPr lang="es-ES_tradnl" dirty="0"/>
              <a:t>Tres Aplicaciones de Economía Laboral 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U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Métodos No Paramétricos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Mención rápida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3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DD39-0F17-DAEA-C1F2-DD04C6D0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densidad por otros métodos no paramétricos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404FF-BFA4-E7CE-1128-846F1036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2060"/>
                    </a:solidFill>
                  </a:rPr>
                  <a:t>Vecinos Cercanos </a:t>
                </a:r>
              </a:p>
              <a:p>
                <a:pPr lvl="1"/>
                <a:r>
                  <a:rPr lang="es-ES_tradnl" dirty="0"/>
                  <a:t>Sea la distancia euclidiana de cada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denotada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Denotamos distancia de vecinos cercanos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la distancia de cada al k-ésimo vecino cercano (k-NN)</a:t>
                </a:r>
              </a:p>
              <a:p>
                <a:pPr lvl="1"/>
                <a:r>
                  <a:rPr lang="es-ES_tradnl" dirty="0"/>
                  <a:t>Con ancho de banda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Estimador de la densidad por k-NN: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404FF-BFA4-E7CE-1128-846F1036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77769-C94E-5A12-B4E0-A3CED83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3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DD39-0F17-DAEA-C1F2-DD04C6D0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densidad por otros métodos no paramétricos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404FF-BFA4-E7CE-1128-846F10368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2060"/>
                    </a:solidFill>
                  </a:rPr>
                  <a:t>Vecinos Cercanos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_tradnl" dirty="0"/>
              </a:p>
              <a:p>
                <a:pPr lvl="1"/>
                <a:r>
                  <a:rPr lang="es-ES_tradnl" dirty="0" err="1">
                    <a:solidFill>
                      <a:srgbClr val="002060"/>
                    </a:solidFill>
                  </a:rPr>
                  <a:t>Intuicion</a:t>
                </a:r>
                <a:r>
                  <a:rPr lang="es-ES_tradnl" dirty="0"/>
                  <a:t>: el valor de la densidad depende del valor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y la distancia al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-ésimo vecino cercano en la muestra</a:t>
                </a:r>
              </a:p>
              <a:p>
                <a:pPr lvl="1"/>
                <a:r>
                  <a:rPr lang="es-ES_tradnl" dirty="0">
                    <a:solidFill>
                      <a:srgbClr val="FF0000"/>
                    </a:solidFill>
                  </a:rPr>
                  <a:t>Importante</a:t>
                </a:r>
                <a:r>
                  <a:rPr lang="es-ES_tradnl" dirty="0"/>
                  <a:t>: Fijamos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en lugar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_tradnl" dirty="0"/>
                  <a:t> 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Default: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Menor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, menos observaciones,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s-ES_tradnl" dirty="0"/>
                  <a:t> más precisa (menos sesgo), mayor varianza (menos suave)</a:t>
                </a:r>
              </a:p>
              <a:p>
                <a:pPr lvl="1"/>
                <a:endParaRPr lang="es-ES_tradnl" dirty="0"/>
              </a:p>
              <a:p>
                <a:pPr lvl="1"/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404FF-BFA4-E7CE-1128-846F10368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r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77769-C94E-5A12-B4E0-A3CED839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0937-FC68-2F87-E7D3-5B952D9C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densidad por otros métodos no paramétricos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8C7F-0745-F8CB-96C8-042A74BB6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>
                    <a:solidFill>
                      <a:srgbClr val="002060"/>
                    </a:solidFill>
                  </a:rPr>
                  <a:t>Estimador de Series</a:t>
                </a:r>
              </a:p>
              <a:p>
                <a:pPr lvl="1"/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ES_tradnl" dirty="0"/>
                  <a:t>, se puede expresar la densidad usando la Serie de Fourier</a:t>
                </a:r>
              </a:p>
              <a:p>
                <a:pPr lvl="1"/>
                <a:endParaRPr lang="es-ES_tradnl" sz="1200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Estimador con ancho de banda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_tradnl" dirty="0"/>
                  <a:t> varia con cada punto en los datos dependiendo de alguna regla</a:t>
                </a:r>
              </a:p>
              <a:p>
                <a:pPr lvl="1"/>
                <a:r>
                  <a:rPr lang="es-ES_tradnl" dirty="0"/>
                  <a:t>Forma del estimador de Kernel: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𝑣𝑤𝑤</m:t>
                          </m:r>
                        </m:sub>
                      </m:sSub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s-ES_tradnl" dirty="0"/>
                  <a:t> permite mayor bando de ancha en regiones con pocos datos, y menor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s-ES_tradnl" dirty="0"/>
                  <a:t> en regiones con muchos datos</a:t>
                </a:r>
              </a:p>
              <a:p>
                <a:pPr lvl="1"/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8C7F-0745-F8CB-96C8-042A74BB6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1206" b="-28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71A31-2429-D99C-F47B-55DEBC29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2197-85FF-F3BB-B15A-A552F62D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densidad por otros métodos no paramétricos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E1C99-BE65-412A-BFC3-41EB1B790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Estimador por máxima verosimilitud penalizado</a:t>
                </a:r>
              </a:p>
              <a:p>
                <a:r>
                  <a:rPr lang="es-ES_tradnl" dirty="0"/>
                  <a:t>Estimador por máxima log-verosimilitud local</a:t>
                </a:r>
              </a:p>
              <a:p>
                <a:pPr lvl="1"/>
                <a:r>
                  <a:rPr lang="es-ES_tradnl" dirty="0"/>
                  <a:t>Ambos tratan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como </a:t>
                </a:r>
                <a:r>
                  <a:rPr lang="es-ES_tradnl" dirty="0">
                    <a:solidFill>
                      <a:srgbClr val="002060"/>
                    </a:solidFill>
                  </a:rPr>
                  <a:t>no conocida</a:t>
                </a:r>
              </a:p>
              <a:p>
                <a:pPr lvl="1"/>
                <a:r>
                  <a:rPr lang="es-ES_tradnl" dirty="0"/>
                  <a:t>Usan método de máxima verosimilitud para estimar la cantidad no conocida</a:t>
                </a:r>
              </a:p>
              <a:p>
                <a:pPr lvl="1"/>
                <a:r>
                  <a:rPr lang="es-ES_tradnl" dirty="0"/>
                  <a:t>El máximo global </a:t>
                </a:r>
                <a:r>
                  <a:rPr lang="es-ES_tradnl" dirty="0">
                    <a:solidFill>
                      <a:srgbClr val="002060"/>
                    </a:solidFill>
                  </a:rPr>
                  <a:t>no tiene un máximo finito </a:t>
                </a:r>
                <a:r>
                  <a:rPr lang="es-ES_tradnl" dirty="0"/>
                  <a:t>dentro de todas las clases de </a:t>
                </a:r>
                <a:r>
                  <a:rPr lang="es-ES_tradnl" dirty="0">
                    <a:solidFill>
                      <a:srgbClr val="002060"/>
                    </a:solidFill>
                  </a:rPr>
                  <a:t>densidades</a:t>
                </a:r>
              </a:p>
              <a:p>
                <a:pPr lvl="2"/>
                <a:r>
                  <a:rPr lang="es-ES_tradnl" dirty="0"/>
                  <a:t>Usa una función de verosimilitud penalizada</a:t>
                </a:r>
              </a:p>
              <a:p>
                <a:pPr lvl="2"/>
                <a:r>
                  <a:rPr lang="es-ES_tradnl" dirty="0"/>
                  <a:t>Se estima una función local de log-verosimilitud con ponderaciones de </a:t>
                </a:r>
                <a:r>
                  <a:rPr lang="es-ES_tradnl" dirty="0" err="1"/>
                  <a:t>kernels</a:t>
                </a:r>
                <a:endParaRPr lang="es-ES_tradnl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E1C99-BE65-412A-BFC3-41EB1B790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r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3E9D-614E-8818-A474-ED9F26B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1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Tres Aplicaciones en Economía Laboral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2597-D89E-22A1-8D8F-E256B880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Tres artículos explotan la estimación de densidades en el ingreso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B5A2-D094-3C38-72D3-EF52A37C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Cengiz</a:t>
            </a:r>
            <a:r>
              <a:rPr lang="es-ES_tradnl" dirty="0"/>
              <a:t>, </a:t>
            </a:r>
            <a:r>
              <a:rPr lang="es-ES_tradnl" dirty="0" err="1"/>
              <a:t>Dube</a:t>
            </a:r>
            <a:r>
              <a:rPr lang="es-ES_tradnl" dirty="0"/>
              <a:t>, Linder &amp; </a:t>
            </a:r>
            <a:r>
              <a:rPr lang="es-ES_tradnl" dirty="0" err="1"/>
              <a:t>Zipperer</a:t>
            </a:r>
            <a:r>
              <a:rPr lang="es-ES_tradnl" dirty="0"/>
              <a:t> (2021)</a:t>
            </a:r>
          </a:p>
          <a:p>
            <a:pPr marL="457200" lvl="1" indent="0">
              <a:buNone/>
            </a:pPr>
            <a:r>
              <a:rPr lang="es-ES_tradnl" dirty="0"/>
              <a:t>Estiman cambios en el empleo usando </a:t>
            </a:r>
            <a:r>
              <a:rPr lang="es-ES_tradnl" dirty="0" err="1">
                <a:solidFill>
                  <a:srgbClr val="FF0000"/>
                </a:solidFill>
              </a:rPr>
              <a:t>quasi</a:t>
            </a:r>
            <a:r>
              <a:rPr lang="es-ES_tradnl" dirty="0">
                <a:solidFill>
                  <a:srgbClr val="FF0000"/>
                </a:solidFill>
              </a:rPr>
              <a:t>-histogramas</a:t>
            </a:r>
            <a:r>
              <a:rPr lang="es-ES_tradnl" dirty="0"/>
              <a:t> luego de aumentos en el salario mínimo de EEUU</a:t>
            </a:r>
          </a:p>
          <a:p>
            <a:pPr marL="457200" lvl="1" indent="0">
              <a:buNone/>
            </a:pPr>
            <a:endParaRPr lang="es-ES_tradnl" sz="1200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/>
              <a:t>Jales (2016)</a:t>
            </a:r>
          </a:p>
          <a:p>
            <a:pPr marL="457200" lvl="1" indent="0">
              <a:buNone/>
            </a:pPr>
            <a:r>
              <a:rPr lang="es-ES_tradnl" dirty="0"/>
              <a:t>Estima cambios en el mercado de trabajo usando densidades de </a:t>
            </a:r>
            <a:r>
              <a:rPr lang="es-ES_tradnl" dirty="0">
                <a:solidFill>
                  <a:srgbClr val="FF0000"/>
                </a:solidFill>
              </a:rPr>
              <a:t>Kernels </a:t>
            </a:r>
            <a:r>
              <a:rPr lang="es-ES_tradnl" dirty="0"/>
              <a:t>luego de cambios de salario mínimo en Brasil</a:t>
            </a:r>
          </a:p>
          <a:p>
            <a:pPr marL="0" indent="0">
              <a:buNone/>
            </a:pPr>
            <a:endParaRPr lang="es-ES_tradnl" sz="1200" dirty="0"/>
          </a:p>
          <a:p>
            <a:pPr marL="514350" indent="-514350">
              <a:buFont typeface="+mj-lt"/>
              <a:buAutoNum type="arabicPeriod" startAt="3"/>
            </a:pPr>
            <a:r>
              <a:rPr lang="es-ES_tradnl" dirty="0"/>
              <a:t>Di Nardo, </a:t>
            </a:r>
            <a:r>
              <a:rPr lang="es-ES_tradnl" dirty="0" err="1"/>
              <a:t>Fortin</a:t>
            </a:r>
            <a:r>
              <a:rPr lang="es-ES_tradnl" dirty="0"/>
              <a:t>, &amp; Lemieux (1996)</a:t>
            </a:r>
          </a:p>
          <a:p>
            <a:pPr marL="457200" lvl="1" indent="0">
              <a:buNone/>
            </a:pPr>
            <a:r>
              <a:rPr lang="es-ES_tradnl" dirty="0"/>
              <a:t>Estiman cambios de la desigualdad del ingreso usando </a:t>
            </a:r>
            <a:r>
              <a:rPr lang="es-ES_tradnl" dirty="0">
                <a:solidFill>
                  <a:srgbClr val="FF0000"/>
                </a:solidFill>
              </a:rPr>
              <a:t>Kernels</a:t>
            </a:r>
            <a:r>
              <a:rPr lang="es-ES_tradnl" dirty="0"/>
              <a:t> luego de cambios en la cantidad de empleados sindicalizados en EEUU</a:t>
            </a:r>
          </a:p>
          <a:p>
            <a:pPr lvl="1"/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6B15-D432-B7A6-BA34-EE103516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0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1: “</a:t>
            </a:r>
            <a:r>
              <a:rPr lang="es-ES_tradnl" dirty="0" err="1"/>
              <a:t>quasi</a:t>
            </a:r>
            <a:r>
              <a:rPr lang="es-ES_tradnl" dirty="0"/>
              <a:t>”-Histogramas en el empleo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Cengiz, D., Dube, A., Lindner, A., &amp; </a:t>
            </a:r>
            <a:r>
              <a:rPr lang="en-US" dirty="0" err="1"/>
              <a:t>Zipperer</a:t>
            </a:r>
            <a:r>
              <a:rPr lang="en-US" dirty="0"/>
              <a:t>, B. (2019). The effect of minimum wages on low-wage jobs. </a:t>
            </a:r>
            <a:r>
              <a:rPr lang="en-US" i="1" dirty="0"/>
              <a:t>The Quarterly Journal of Economics</a:t>
            </a:r>
            <a:r>
              <a:rPr lang="en-US" dirty="0"/>
              <a:t>, 134(3), 1405-1454.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E957-B607-11E7-D38B-4DD78C1A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Contexto del artículo sobre salario mínimo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DD48-5A0C-6E85-ACDD-F25FA845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Debate general: ¿Cuál es el impacto de subir el salario mínimo en el empleo?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Desde la política: “</a:t>
            </a:r>
            <a:r>
              <a:rPr lang="es-ES_tradnl" dirty="0">
                <a:solidFill>
                  <a:srgbClr val="002060"/>
                </a:solidFill>
              </a:rPr>
              <a:t>salario justo</a:t>
            </a:r>
            <a:r>
              <a:rPr lang="es-ES_tradnl" dirty="0"/>
              <a:t>” de los trabajadores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Desde Eco 1: predicción de </a:t>
            </a:r>
            <a:r>
              <a:rPr lang="es-ES_tradnl" dirty="0">
                <a:solidFill>
                  <a:srgbClr val="002060"/>
                </a:solidFill>
              </a:rPr>
              <a:t>desempleo</a:t>
            </a:r>
            <a:r>
              <a:rPr lang="es-ES_tradnl" dirty="0"/>
              <a:t> bajo </a:t>
            </a:r>
            <a:r>
              <a:rPr lang="es-ES_tradnl" dirty="0">
                <a:solidFill>
                  <a:srgbClr val="FF0000"/>
                </a:solidFill>
              </a:rPr>
              <a:t>competencia perfecta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En EEUU: </a:t>
            </a:r>
            <a:r>
              <a:rPr lang="es-ES_tradnl" dirty="0">
                <a:solidFill>
                  <a:srgbClr val="002060"/>
                </a:solidFill>
              </a:rPr>
              <a:t>2% de la fuerza laboral </a:t>
            </a:r>
            <a:r>
              <a:rPr lang="es-ES_tradnl" dirty="0"/>
              <a:t>cobra el salario mínimo de 7.25 USD la hora en 2018 (1.7 millones de trabajadores)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CE299-E12C-E9E1-41D7-2BABA545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33DF3-3691-4D54-9775-E38290C782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0680" y="18224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err="1"/>
                  <a:t>En</a:t>
                </a:r>
                <a:r>
                  <a:rPr lang="en-US" sz="3600" dirty="0"/>
                  <a:t> </a:t>
                </a:r>
                <a:r>
                  <a:rPr lang="en-US" sz="3600" dirty="0" err="1"/>
                  <a:t>teoria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AR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AR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AR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600" b="0" i="1" smtClean="0">
                        <a:latin typeface="Cambria Math" panose="02040503050406030204" pitchFamily="18" charset="0"/>
                      </a:rPr>
                      <m:t>𝐸𝑚</m:t>
                    </m:r>
                    <m:sSup>
                      <m:sSupPr>
                        <m:ctrlPr>
                          <a:rPr lang="es-A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A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  <m:r>
                      <a:rPr lang="es-AR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3600" i="1">
                        <a:latin typeface="Cambria Math" panose="02040503050406030204" pitchFamily="18" charset="0"/>
                      </a:rPr>
                      <m:t>𝐸𝑚</m:t>
                    </m:r>
                    <m:sSup>
                      <m:sSupPr>
                        <m:ctrlPr>
                          <a:rPr lang="es-A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A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s-A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E33DF3-3691-4D54-9775-E38290C78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0680" y="182245"/>
                <a:ext cx="10515600" cy="1325563"/>
              </a:xfrm>
              <a:blipFill>
                <a:blip r:embed="rId2"/>
                <a:stretch>
                  <a:fillRect l="-18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2ABDB8-7F93-44AB-9A12-4876239A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5" t="20704" r="28809" b="5302"/>
          <a:stretch/>
        </p:blipFill>
        <p:spPr>
          <a:xfrm>
            <a:off x="2926080" y="1384637"/>
            <a:ext cx="6304801" cy="5108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EA5F8-8AA1-2D80-F5D2-DEE0529430D4}"/>
              </a:ext>
            </a:extLst>
          </p:cNvPr>
          <p:cNvSpPr txBox="1"/>
          <p:nvPr/>
        </p:nvSpPr>
        <p:spPr>
          <a:xfrm>
            <a:off x="9036424" y="1792941"/>
            <a:ext cx="229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¿</a:t>
            </a:r>
            <a:r>
              <a:rPr lang="es-ES_tradnl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Diferencias</a:t>
            </a:r>
            <a:r>
              <a:rPr lang="es-ES_tradnl" sz="2800" dirty="0">
                <a:latin typeface="Gill Sans Nova Light" panose="020B0302020104020203" pitchFamily="34" charset="0"/>
              </a:rPr>
              <a:t> con un Histograma?</a:t>
            </a:r>
          </a:p>
        </p:txBody>
      </p:sp>
    </p:spTree>
    <p:extLst>
      <p:ext uri="{BB962C8B-B14F-4D97-AF65-F5344CB8AC3E}">
        <p14:creationId xmlns:p14="http://schemas.microsoft.com/office/powerpoint/2010/main" val="21185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675-38B8-7B7F-447E-FCD84B9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Herramienta para las presentaciones I: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Papers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DEAB-8926-BAE6-7AA8-DDB775B4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General Problem/Context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Research Question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Method/Research Design/Empirical Approach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Main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99A14-1B42-5C57-65BA-12418B2A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0621-BE55-4291-BBA6-09E149EB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E9934-4CE4-422C-958B-A51B0DC7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7" t="18856" r="29269" b="5302"/>
          <a:stretch/>
        </p:blipFill>
        <p:spPr>
          <a:xfrm>
            <a:off x="3742006" y="298621"/>
            <a:ext cx="7217205" cy="6260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FB8D-6218-441A-88E2-40B8352874C0}"/>
                  </a:ext>
                </a:extLst>
              </p:cNvPr>
              <p:cNvSpPr txBox="1"/>
              <p:nvPr/>
            </p:nvSpPr>
            <p:spPr>
              <a:xfrm>
                <a:off x="10594145" y="1690688"/>
                <a:ext cx="759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80FB8D-6218-441A-88E2-40B83528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145" y="1690688"/>
                <a:ext cx="7596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EEEE1-9B22-42F6-BF09-E2968F71ACDE}"/>
                  </a:ext>
                </a:extLst>
              </p:cNvPr>
              <p:cNvSpPr txBox="1"/>
              <p:nvPr/>
            </p:nvSpPr>
            <p:spPr>
              <a:xfrm>
                <a:off x="10577732" y="3429000"/>
                <a:ext cx="759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s-A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A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EEEE1-9B22-42F6-BF09-E2968F71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732" y="3429000"/>
                <a:ext cx="7596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58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DB2-98E0-334B-A5F0-7B9EB6BF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concluyen los autores?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EAB1-1E79-1B51-6FD9-C069D0A6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_tradnl" dirty="0"/>
              <a:t>Concluyen que el efecto general de cambios en el salario mínimo </a:t>
            </a:r>
            <a:r>
              <a:rPr lang="es-ES_tradnl" dirty="0">
                <a:solidFill>
                  <a:srgbClr val="FF0000"/>
                </a:solidFill>
              </a:rPr>
              <a:t>no tiene ningún efecto </a:t>
            </a:r>
            <a:r>
              <a:rPr lang="es-ES_tradnl" dirty="0"/>
              <a:t>en el </a:t>
            </a:r>
            <a:r>
              <a:rPr lang="es-ES_tradnl" dirty="0">
                <a:solidFill>
                  <a:srgbClr val="002060"/>
                </a:solidFill>
              </a:rPr>
              <a:t>empleo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Incluso cuando se sube </a:t>
            </a:r>
            <a:r>
              <a:rPr lang="es-ES_tradnl" dirty="0">
                <a:solidFill>
                  <a:srgbClr val="002060"/>
                </a:solidFill>
              </a:rPr>
              <a:t>$4 </a:t>
            </a:r>
            <a:r>
              <a:rPr lang="es-ES_tradnl" dirty="0"/>
              <a:t>(salario mínimo federal 7.25)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Limitación: sector transable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CD73-08B7-3A06-D860-8292568C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0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2: Kernels en la Distribución del Ingreso y Salario Mínimo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Jales, H. (2018). </a:t>
            </a:r>
            <a:r>
              <a:rPr lang="es-ES_tradnl" dirty="0" err="1"/>
              <a:t>Estimating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effects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minimum</a:t>
            </a:r>
            <a:r>
              <a:rPr lang="es-ES_tradnl" dirty="0"/>
              <a:t> </a:t>
            </a:r>
            <a:r>
              <a:rPr lang="es-ES_tradnl" dirty="0" err="1"/>
              <a:t>wage</a:t>
            </a:r>
            <a:r>
              <a:rPr lang="es-ES_tradnl" dirty="0"/>
              <a:t> in a </a:t>
            </a:r>
            <a:r>
              <a:rPr lang="es-ES_tradnl" dirty="0" err="1"/>
              <a:t>developing</a:t>
            </a:r>
            <a:r>
              <a:rPr lang="es-ES_tradnl" dirty="0"/>
              <a:t> country: A </a:t>
            </a:r>
            <a:r>
              <a:rPr lang="es-ES_tradnl" dirty="0" err="1"/>
              <a:t>density</a:t>
            </a:r>
            <a:r>
              <a:rPr lang="es-ES_tradnl" dirty="0"/>
              <a:t> </a:t>
            </a:r>
            <a:r>
              <a:rPr lang="es-ES_tradnl" dirty="0" err="1"/>
              <a:t>discontinuity</a:t>
            </a:r>
            <a:r>
              <a:rPr lang="es-ES_tradnl" dirty="0"/>
              <a:t>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approach</a:t>
            </a:r>
            <a:r>
              <a:rPr lang="es-ES_tradnl" dirty="0"/>
              <a:t>. </a:t>
            </a:r>
            <a:r>
              <a:rPr lang="es-ES_tradnl" i="1" dirty="0"/>
              <a:t>Journal </a:t>
            </a:r>
            <a:r>
              <a:rPr lang="es-ES_tradnl" i="1" dirty="0" err="1"/>
              <a:t>of</a:t>
            </a:r>
            <a:r>
              <a:rPr lang="es-ES_tradnl" i="1" dirty="0"/>
              <a:t> </a:t>
            </a:r>
            <a:r>
              <a:rPr lang="es-ES_tradnl" i="1" dirty="0" err="1"/>
              <a:t>Applied</a:t>
            </a:r>
            <a:r>
              <a:rPr lang="es-ES_tradnl" i="1" dirty="0"/>
              <a:t> </a:t>
            </a:r>
            <a:r>
              <a:rPr lang="es-ES_tradnl" i="1" dirty="0" err="1"/>
              <a:t>Econometrics</a:t>
            </a:r>
            <a:r>
              <a:rPr lang="es-ES_tradnl" dirty="0"/>
              <a:t>, 33(1), 29-51.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4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239BF9-4438-7CBD-C3CB-3F48B0AA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en Brasil de una idea similar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CA83A-2B8E-E7B9-BE8D-106F2162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Jales (2018) busca estimar la </a:t>
            </a:r>
            <a:r>
              <a:rPr lang="es-ES_tradnl" dirty="0">
                <a:solidFill>
                  <a:srgbClr val="002060"/>
                </a:solidFill>
              </a:rPr>
              <a:t>distribución conjunta </a:t>
            </a:r>
            <a:r>
              <a:rPr lang="es-ES_tradnl" dirty="0"/>
              <a:t>de: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Distribución del ingreso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Distribución en el sector formal e informal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Economía dual</a:t>
            </a:r>
            <a:r>
              <a:rPr lang="es-ES_tradnl" dirty="0"/>
              <a:t>: trabajadores deciden en que sector trabajar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BC164-576E-999B-5B68-52AAF99D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CC9F-E035-1D57-C489-B465100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Teóricas </a:t>
            </a:r>
          </a:p>
        </p:txBody>
      </p:sp>
      <p:pic>
        <p:nvPicPr>
          <p:cNvPr id="6" name="Content Placeholder 5" descr="A comparison of a normal distribution&#10;&#10;Description automatically generated">
            <a:extLst>
              <a:ext uri="{FF2B5EF4-FFF2-40B4-BE49-F238E27FC236}">
                <a16:creationId xmlns:a16="http://schemas.microsoft.com/office/drawing/2014/main" id="{DB12C179-57B0-056F-1435-BB6EFF797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33" y="1420522"/>
            <a:ext cx="10132534" cy="49358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726-AF9D-40E7-52AE-504D54DC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CC9F-E035-1D57-C489-B4651001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de Ingreso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726-AF9D-40E7-52AE-504D54DC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  <p:pic>
        <p:nvPicPr>
          <p:cNvPr id="8" name="Content Placeholder 7" descr="A collection of graphs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9293382-A5B4-160A-0DC2-F6E00340F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47" y="1443038"/>
            <a:ext cx="7257627" cy="4985931"/>
          </a:xfrm>
        </p:spPr>
      </p:pic>
    </p:spTree>
    <p:extLst>
      <p:ext uri="{BB962C8B-B14F-4D97-AF65-F5344CB8AC3E}">
        <p14:creationId xmlns:p14="http://schemas.microsoft.com/office/powerpoint/2010/main" val="2404131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9867-C8D3-3033-AC06-DD39AB39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Implicancias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5C0-13DD-4FC9-2F50-85B64DB5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Muestra la </a:t>
            </a:r>
            <a:r>
              <a:rPr lang="es-ES_tradnl" dirty="0">
                <a:solidFill>
                  <a:srgbClr val="002060"/>
                </a:solidFill>
              </a:rPr>
              <a:t>discontinuidad</a:t>
            </a:r>
            <a:r>
              <a:rPr lang="es-ES_tradnl" dirty="0"/>
              <a:t> en el ingreso en el salario mínimo</a:t>
            </a:r>
          </a:p>
          <a:p>
            <a:pPr lvl="1"/>
            <a:r>
              <a:rPr lang="es-ES_tradnl" dirty="0"/>
              <a:t>Usa dicha discontinuidad para estimar la Probabilidad de no cumplir con el salario mínimo</a:t>
            </a:r>
          </a:p>
          <a:p>
            <a:pPr lvl="2"/>
            <a:r>
              <a:rPr lang="es-ES_tradnl" dirty="0"/>
              <a:t>Estimar probabilidad de pertenecer al sector informal</a:t>
            </a:r>
          </a:p>
          <a:p>
            <a:pPr lvl="1"/>
            <a:r>
              <a:rPr lang="es-ES_tradnl" dirty="0"/>
              <a:t>Estima una distribución latente en “ausencia del salario mínimo”</a:t>
            </a:r>
          </a:p>
          <a:p>
            <a:r>
              <a:rPr lang="es-ES_tradnl" dirty="0"/>
              <a:t>Efectos del salario mínimo en Brasil: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Desempleo</a:t>
            </a:r>
            <a:r>
              <a:rPr lang="es-ES_tradnl" dirty="0"/>
              <a:t> significativo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Aumento</a:t>
            </a:r>
            <a:r>
              <a:rPr lang="es-ES_tradnl" dirty="0"/>
              <a:t> del sector </a:t>
            </a:r>
            <a:r>
              <a:rPr lang="es-ES_tradnl" dirty="0">
                <a:solidFill>
                  <a:srgbClr val="002060"/>
                </a:solidFill>
              </a:rPr>
              <a:t>informal</a:t>
            </a:r>
          </a:p>
          <a:p>
            <a:r>
              <a:rPr lang="es-ES_tradnl" dirty="0"/>
              <a:t>Limitación: no tiene en cuenta la dinámica de las firmas y los trabajadores en conjunto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A019F-51EC-09AA-943B-94A6A5D8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Aplicación 3: Kernels en la Distribución del Ingreso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John </a:t>
            </a:r>
            <a:r>
              <a:rPr lang="es-ES_tradnl" dirty="0" err="1"/>
              <a:t>DiNardo</a:t>
            </a:r>
            <a:r>
              <a:rPr lang="es-ES_tradnl" dirty="0"/>
              <a:t>, Nicole M. </a:t>
            </a:r>
            <a:r>
              <a:rPr lang="es-ES_tradnl" dirty="0" err="1"/>
              <a:t>Fortin</a:t>
            </a:r>
            <a:r>
              <a:rPr lang="es-ES_tradnl" dirty="0"/>
              <a:t> and Thomas Lemieux, 1996, “Labor </a:t>
            </a:r>
            <a:r>
              <a:rPr lang="es-ES_tradnl" dirty="0" err="1"/>
              <a:t>Market</a:t>
            </a:r>
            <a:r>
              <a:rPr lang="es-ES_tradnl" dirty="0"/>
              <a:t> </a:t>
            </a:r>
            <a:r>
              <a:rPr lang="es-ES_tradnl" dirty="0" err="1"/>
              <a:t>Institutions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Wages</a:t>
            </a:r>
            <a:r>
              <a:rPr lang="es-ES_tradnl" dirty="0"/>
              <a:t>, 1973-1992: A </a:t>
            </a:r>
            <a:r>
              <a:rPr lang="es-ES_tradnl" dirty="0" err="1"/>
              <a:t>Semiparametric</a:t>
            </a:r>
            <a:r>
              <a:rPr lang="es-ES_tradnl" dirty="0"/>
              <a:t> </a:t>
            </a:r>
            <a:r>
              <a:rPr lang="es-ES_tradnl" dirty="0" err="1"/>
              <a:t>Approach</a:t>
            </a:r>
            <a:r>
              <a:rPr lang="es-ES_tradnl" dirty="0"/>
              <a:t>,” </a:t>
            </a:r>
            <a:r>
              <a:rPr lang="es-ES_tradnl" i="1" dirty="0" err="1"/>
              <a:t>Econometrica</a:t>
            </a:r>
            <a:r>
              <a:rPr lang="es-ES_tradnl" dirty="0"/>
              <a:t>, </a:t>
            </a:r>
            <a:r>
              <a:rPr lang="es-ES_tradnl" dirty="0" err="1"/>
              <a:t>Volume</a:t>
            </a:r>
            <a:r>
              <a:rPr lang="es-ES_tradnl" dirty="0"/>
              <a:t> 64, </a:t>
            </a:r>
            <a:r>
              <a:rPr lang="es-ES_tradnl" dirty="0" err="1"/>
              <a:t>Number</a:t>
            </a:r>
            <a:r>
              <a:rPr lang="es-ES_tradnl" dirty="0"/>
              <a:t> 5 (</a:t>
            </a:r>
            <a:r>
              <a:rPr lang="es-ES_tradnl" dirty="0" err="1"/>
              <a:t>September</a:t>
            </a:r>
            <a:r>
              <a:rPr lang="es-ES_tradnl" dirty="0"/>
              <a:t>), pp. 1001- 1044.</a:t>
            </a:r>
          </a:p>
          <a:p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5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5D19-2CCC-AE71-39D0-BC6A055E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Paper seminal en labor económica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AF9-B0C4-CAAE-A6EA-8E8C6FB1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Preguntas clave en labor: ¿cuál es el rol de las </a:t>
            </a:r>
            <a:r>
              <a:rPr lang="es-ES_tradnl" dirty="0">
                <a:solidFill>
                  <a:srgbClr val="002060"/>
                </a:solidFill>
              </a:rPr>
              <a:t>instituciones</a:t>
            </a:r>
            <a:r>
              <a:rPr lang="es-ES_tradnl" dirty="0"/>
              <a:t> y los </a:t>
            </a:r>
            <a:r>
              <a:rPr lang="es-ES_tradnl" dirty="0">
                <a:solidFill>
                  <a:srgbClr val="002060"/>
                </a:solidFill>
              </a:rPr>
              <a:t>mercados laborales </a:t>
            </a:r>
            <a:r>
              <a:rPr lang="es-ES_tradnl" dirty="0"/>
              <a:t>en la distribución del ingreso? </a:t>
            </a:r>
          </a:p>
          <a:p>
            <a:r>
              <a:rPr lang="es-ES_tradnl" dirty="0"/>
              <a:t>Cambios de </a:t>
            </a:r>
            <a:r>
              <a:rPr lang="es-ES_tradnl" dirty="0">
                <a:solidFill>
                  <a:srgbClr val="002060"/>
                </a:solidFill>
              </a:rPr>
              <a:t>regímenes laborales </a:t>
            </a:r>
            <a:r>
              <a:rPr lang="es-ES_tradnl" dirty="0"/>
              <a:t>más estudiados</a:t>
            </a:r>
          </a:p>
          <a:p>
            <a:pPr lvl="1"/>
            <a:r>
              <a:rPr lang="es-ES_tradnl" dirty="0"/>
              <a:t>Salario mínimo</a:t>
            </a:r>
          </a:p>
          <a:p>
            <a:pPr lvl="1"/>
            <a:r>
              <a:rPr lang="es-ES_tradnl" dirty="0"/>
              <a:t>Sindicatos (</a:t>
            </a:r>
            <a:r>
              <a:rPr lang="es-ES_tradnl" dirty="0" err="1"/>
              <a:t>Unions</a:t>
            </a:r>
            <a:r>
              <a:rPr lang="es-ES_tradnl" dirty="0"/>
              <a:t>)</a:t>
            </a:r>
          </a:p>
          <a:p>
            <a:r>
              <a:rPr lang="es-ES_tradnl" dirty="0"/>
              <a:t>Contribución principal </a:t>
            </a:r>
          </a:p>
          <a:p>
            <a:pPr lvl="1"/>
            <a:r>
              <a:rPr lang="es-ES_tradnl" dirty="0"/>
              <a:t>Usar funciones de densidad de </a:t>
            </a:r>
            <a:r>
              <a:rPr lang="es-ES_tradnl" dirty="0" err="1"/>
              <a:t>kernels</a:t>
            </a:r>
            <a:r>
              <a:rPr lang="es-ES_tradnl" dirty="0"/>
              <a:t>, teniendo en cuenta ambos cambios para crear el </a:t>
            </a:r>
            <a:r>
              <a:rPr lang="es-ES_tradnl" dirty="0">
                <a:solidFill>
                  <a:srgbClr val="002060"/>
                </a:solidFill>
              </a:rPr>
              <a:t>contrafactual</a:t>
            </a:r>
            <a:r>
              <a:rPr lang="es-ES_tradnl" dirty="0"/>
              <a:t>: distribución del ingreso en ausencia de cambios en el salario mínimo y aumento de sindicalización. 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19E2-41C7-AB77-6855-6D6A1AA5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04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B1C2-D0AF-C435-CB95-7EBB5A6B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la distribución del ingreso</a:t>
            </a:r>
          </a:p>
        </p:txBody>
      </p:sp>
      <p:pic>
        <p:nvPicPr>
          <p:cNvPr id="8" name="Content Placeholder 7" descr="A graph of the effect of the effect of union&#10;&#10;Description automatically generated">
            <a:extLst>
              <a:ext uri="{FF2B5EF4-FFF2-40B4-BE49-F238E27FC236}">
                <a16:creationId xmlns:a16="http://schemas.microsoft.com/office/drawing/2014/main" id="{FB99465B-9F2D-5360-CED0-5BBCE76F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224" y="1311124"/>
            <a:ext cx="10209551" cy="512495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22F79-CC8F-5A0E-C17D-3B80B4A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0BB8-83F1-0B98-F83C-11C6345A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Herramienta para las presentaciones II: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Surveys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47D1-7D2B-04C1-1144-5C38FF68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Debate en general</a:t>
            </a:r>
          </a:p>
          <a:p>
            <a:pPr lvl="1"/>
            <a:r>
              <a:rPr lang="es-ES_tradnl" dirty="0"/>
              <a:t>¿Cuál es el problema que se discute? </a:t>
            </a:r>
          </a:p>
          <a:p>
            <a:pPr lvl="1"/>
            <a:r>
              <a:rPr lang="es-ES_tradnl" dirty="0"/>
              <a:t>¿ Hay autores prominentes de una posición versus otra?</a:t>
            </a:r>
          </a:p>
          <a:p>
            <a:r>
              <a:rPr lang="es-ES_tradnl" dirty="0"/>
              <a:t>Métodos</a:t>
            </a:r>
          </a:p>
          <a:p>
            <a:pPr lvl="1"/>
            <a:r>
              <a:rPr lang="es-ES_tradnl" dirty="0"/>
              <a:t>Métodos más o menos utilizados</a:t>
            </a:r>
          </a:p>
          <a:p>
            <a:pPr lvl="1"/>
            <a:r>
              <a:rPr lang="es-ES_tradnl" dirty="0"/>
              <a:t>¿En qué áreas de economía se usan?</a:t>
            </a:r>
          </a:p>
          <a:p>
            <a:r>
              <a:rPr lang="es-ES_tradnl" dirty="0"/>
              <a:t>Investigación futura</a:t>
            </a:r>
          </a:p>
          <a:p>
            <a:pPr lvl="1"/>
            <a:r>
              <a:rPr lang="es-ES_tradnl" dirty="0"/>
              <a:t>¿ Cuáles son las preguntas que aún quedan sin responder</a:t>
            </a:r>
          </a:p>
          <a:p>
            <a:pPr lvl="1"/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EB58-7421-9FD8-F7FC-E35F1C0A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1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Demostramos</a:t>
            </a:r>
            <a:r>
              <a:rPr lang="es-ES_tradnl" dirty="0"/>
              <a:t> que el estimador de densidad de un </a:t>
            </a:r>
            <a:r>
              <a:rPr lang="es-ES_tradnl" dirty="0">
                <a:solidFill>
                  <a:srgbClr val="002060"/>
                </a:solidFill>
              </a:rPr>
              <a:t>histograma</a:t>
            </a:r>
            <a:r>
              <a:rPr lang="es-ES_tradnl" dirty="0"/>
              <a:t> es sesgado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Discutimos por primera vez del </a:t>
            </a:r>
            <a:r>
              <a:rPr lang="es-ES_tradnl" dirty="0" err="1">
                <a:solidFill>
                  <a:srgbClr val="002060"/>
                </a:solidFill>
              </a:rPr>
              <a:t>trade</a:t>
            </a:r>
            <a:r>
              <a:rPr lang="es-ES_tradnl" dirty="0">
                <a:solidFill>
                  <a:srgbClr val="002060"/>
                </a:solidFill>
              </a:rPr>
              <a:t>-off varianza-sesgo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rápidamente </a:t>
            </a:r>
            <a:r>
              <a:rPr lang="es-ES_tradnl" dirty="0">
                <a:solidFill>
                  <a:srgbClr val="002060"/>
                </a:solidFill>
              </a:rPr>
              <a:t>otros métodos no paramétricos </a:t>
            </a:r>
            <a:r>
              <a:rPr lang="es-ES_tradnl" dirty="0"/>
              <a:t>para estimar la densidad de una variable aleatoria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tres aplicaciones de estimadores de densidades en Economía Laboral, con foco en la literatura de </a:t>
            </a:r>
            <a:r>
              <a:rPr lang="es-ES_tradnl" dirty="0">
                <a:solidFill>
                  <a:srgbClr val="002060"/>
                </a:solidFill>
              </a:rPr>
              <a:t>salario mínimo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/>
              <a:t>Consultas: </a:t>
            </a:r>
            <a:r>
              <a:rPr lang="es-ES_tradnl" dirty="0">
                <a:hlinkClick r:id="rId2"/>
              </a:rPr>
              <a:t>mromero@udesa.edu.ar</a:t>
            </a:r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para conocer la Distribución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Variable aleatoria: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En términos generales: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𝑖𝑖𝑑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parámetro no conocido (¿Ejemplos?)</a:t>
                </a:r>
                <a:endParaRPr lang="es-ES_tradnl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aproximación no paramétrica sin supuestos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CD0-6CF2-DAA6-EA27-693EC6B2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Histograma: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&amp; Formula  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𝑎𝑛𝑐h𝑜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𝑏𝑖𝑛</m:t>
                          </m:r>
                        </m:den>
                      </m:f>
                    </m:oMath>
                  </m:oMathPara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b="0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El histograma le asigna </a:t>
                </a:r>
                <a:r>
                  <a:rPr lang="es-ES_tradnl" dirty="0">
                    <a:solidFill>
                      <a:srgbClr val="002060"/>
                    </a:solidFill>
                  </a:rPr>
                  <a:t>igual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valor</a:t>
                </a:r>
                <a:r>
                  <a:rPr lang="es-ES_tradnl" dirty="0"/>
                  <a:t> de </a:t>
                </a:r>
                <a:r>
                  <a:rPr lang="es-ES_tradnl" dirty="0">
                    <a:solidFill>
                      <a:srgbClr val="002060"/>
                    </a:solidFill>
                  </a:rPr>
                  <a:t>densidad</a:t>
                </a:r>
                <a:r>
                  <a:rPr lang="es-ES_tradnl" dirty="0"/>
                  <a:t> a todos los puntos dentro (</a:t>
                </a:r>
                <a:r>
                  <a:rPr lang="es-ES_tradnl" dirty="0" err="1"/>
                  <a:t>within</a:t>
                </a:r>
                <a:r>
                  <a:rPr lang="es-ES_tradnl" dirty="0"/>
                  <a:t>) de un bin.</a:t>
                </a:r>
              </a:p>
              <a:p>
                <a:pPr>
                  <a:lnSpc>
                    <a:spcPct val="150000"/>
                  </a:lnSpc>
                </a:pPr>
                <a:endParaRPr lang="es-ES_tradnl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b="-1686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A14A-FAB3-A2DD-D0F8-7F1A47D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4BD0-CDCC-DA4B-6AC3-BC0180AE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Kernels: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función Kernel</a:t>
                </a:r>
                <a:r>
                  <a:rPr lang="es-ES_tradnl" dirty="0"/>
                  <a:t> continua (y generalmente) simétrica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ES_tradnl" dirty="0"/>
                  <a:t> ancho de banda (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smoothing bandwidth</a:t>
                </a:r>
                <a:r>
                  <a:rPr lang="es-ES_tradnl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Controlamos que tan “</a:t>
                </a:r>
                <a:r>
                  <a:rPr lang="es-ES_tradnl" dirty="0">
                    <a:solidFill>
                      <a:srgbClr val="002060"/>
                    </a:solidFill>
                  </a:rPr>
                  <a:t>suave</a:t>
                </a:r>
                <a:r>
                  <a:rPr lang="es-ES_tradnl" dirty="0"/>
                  <a:t>” es la densidad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D213D-78BA-48CD-5617-F7E577968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91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D573-01FB-ED11-81FA-AEF8DB2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5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Histogramas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Sesgo del estimador de densidad del Histograma &amp; </a:t>
            </a:r>
            <a:r>
              <a:rPr lang="es-ES_tradnl" dirty="0" err="1"/>
              <a:t>Trade</a:t>
            </a:r>
            <a:r>
              <a:rPr lang="es-ES_tradnl" dirty="0"/>
              <a:t>-off Varianza Sesgo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CD0-6CF2-DAA6-EA27-693EC6B2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del Sesgo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Calculando la Esperanza del Estimador de Densidad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B3B7C-34DE-B6CA-F8B2-0C4B1B6A0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860" b="-2034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A14A-FAB3-A2DD-D0F8-7F1A47D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1766</Words>
  <Application>Microsoft Macintosh PowerPoint</Application>
  <PresentationFormat>Widescreen</PresentationFormat>
  <Paragraphs>274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Gill Sans Nova Light</vt:lpstr>
      <vt:lpstr>Goudy Old Style</vt:lpstr>
      <vt:lpstr>Office Theme</vt:lpstr>
      <vt:lpstr>Métodos  No Paramétricos: Histogramas &amp; Kernels II</vt:lpstr>
      <vt:lpstr>En la clase de hoy</vt:lpstr>
      <vt:lpstr>Herramienta para las presentaciones I: Papers standard</vt:lpstr>
      <vt:lpstr>Herramienta para las presentaciones II: Surveys</vt:lpstr>
      <vt:lpstr>Solución para conocer la Distribución</vt:lpstr>
      <vt:lpstr>Histograma: Intuición &amp; Formula  </vt:lpstr>
      <vt:lpstr>Kernels: Formula</vt:lpstr>
      <vt:lpstr>Histogramas</vt:lpstr>
      <vt:lpstr>Demostración del Sesgo I: Calculando la Esperanza del Estimador de Densidad </vt:lpstr>
      <vt:lpstr>Demostración del Sesgo II: Calculando la Esperanza del Estimador de Densidad </vt:lpstr>
      <vt:lpstr>Demostración del Sesgo III: Definición de sesgo</vt:lpstr>
      <vt:lpstr>Sesgo del Histograma: Intuición </vt:lpstr>
      <vt:lpstr>Trade Off Sesgo-Varianza I: Calcular la Varianza </vt:lpstr>
      <vt:lpstr>Trade Off Sesgo-Varianza I: Definición de MSE</vt:lpstr>
      <vt:lpstr>Trade Off Sesgo-Varianza I: Intuición de MSE</vt:lpstr>
      <vt:lpstr>Trade Off Sesgo-Varianza I: Intuición de MSE</vt:lpstr>
      <vt:lpstr>¿Cuál es el M optimo que minimiza MSE?  </vt:lpstr>
      <vt:lpstr>Kernels: Recordamos la Formula</vt:lpstr>
      <vt:lpstr>Problema de Selección del Ancho de Banda</vt:lpstr>
      <vt:lpstr>Otros Métodos No Paramétricos </vt:lpstr>
      <vt:lpstr>Estimación de densidad por otros métodos no paramétricos</vt:lpstr>
      <vt:lpstr>Estimación de densidad por otros métodos no paramétricos II</vt:lpstr>
      <vt:lpstr>Estimación de densidad por otros métodos no paramétricos III</vt:lpstr>
      <vt:lpstr>Estimación de densidad por otros métodos no paramétricos IV</vt:lpstr>
      <vt:lpstr>Tres Aplicaciones en Economía Laboral </vt:lpstr>
      <vt:lpstr>Tres artículos explotan la estimación de densidades en el ingreso</vt:lpstr>
      <vt:lpstr>Aplicación 1: “quasi”-Histogramas en el empleo</vt:lpstr>
      <vt:lpstr>Contexto del artículo sobre salario mínimo</vt:lpstr>
      <vt:lpstr>En teoria Δb+Δa=Emp^1 [w&lt;W ̅ ]-Emp^0 [w&lt;W ̅ ]</vt:lpstr>
      <vt:lpstr>Resultados</vt:lpstr>
      <vt:lpstr>¿Qué concluyen los autores? </vt:lpstr>
      <vt:lpstr>Aplicación 2: Kernels en la Distribución del Ingreso y Salario Mínimo </vt:lpstr>
      <vt:lpstr>Aplicación en Brasil de una idea similar</vt:lpstr>
      <vt:lpstr>Distribuciones Teóricas </vt:lpstr>
      <vt:lpstr>Distribuciones de Ingreso</vt:lpstr>
      <vt:lpstr>Implicancias</vt:lpstr>
      <vt:lpstr>Aplicación 3: Kernels en la Distribución del Ingreso</vt:lpstr>
      <vt:lpstr>Paper seminal en labor económica</vt:lpstr>
      <vt:lpstr>Ilustración de la distribución del ingreso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Romero, Maria Noelia</cp:lastModifiedBy>
  <cp:revision>213</cp:revision>
  <dcterms:created xsi:type="dcterms:W3CDTF">2023-06-12T20:51:31Z</dcterms:created>
  <dcterms:modified xsi:type="dcterms:W3CDTF">2024-03-18T15:26:26Z</dcterms:modified>
</cp:coreProperties>
</file>