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405" r:id="rId4"/>
    <p:sldId id="406" r:id="rId5"/>
    <p:sldId id="356" r:id="rId6"/>
    <p:sldId id="408" r:id="rId7"/>
    <p:sldId id="409" r:id="rId8"/>
    <p:sldId id="292" r:id="rId9"/>
    <p:sldId id="293" r:id="rId10"/>
    <p:sldId id="305" r:id="rId11"/>
    <p:sldId id="411" r:id="rId12"/>
    <p:sldId id="412" r:id="rId13"/>
    <p:sldId id="410" r:id="rId14"/>
    <p:sldId id="294" r:id="rId15"/>
    <p:sldId id="295" r:id="rId16"/>
    <p:sldId id="414" r:id="rId17"/>
    <p:sldId id="413" r:id="rId18"/>
    <p:sldId id="296" r:id="rId19"/>
    <p:sldId id="297" r:id="rId20"/>
    <p:sldId id="298" r:id="rId21"/>
    <p:sldId id="302" r:id="rId22"/>
    <p:sldId id="269" r:id="rId23"/>
    <p:sldId id="299" r:id="rId24"/>
    <p:sldId id="301" r:id="rId25"/>
    <p:sldId id="415" r:id="rId26"/>
    <p:sldId id="303" r:id="rId27"/>
    <p:sldId id="304" r:id="rId28"/>
    <p:sldId id="396" r:id="rId29"/>
    <p:sldId id="397" r:id="rId30"/>
    <p:sldId id="337" r:id="rId31"/>
    <p:sldId id="314" r:id="rId32"/>
    <p:sldId id="40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E9202-8AF9-7B42-B817-22D148D689E3}">
          <p14:sldIdLst>
            <p14:sldId id="256"/>
            <p14:sldId id="259"/>
            <p14:sldId id="405"/>
            <p14:sldId id="406"/>
          </p14:sldIdLst>
        </p14:section>
        <p14:section name="Motivacion: Regresion Lineal" id="{FB36338F-3411-B940-8580-BC45502E7784}">
          <p14:sldIdLst>
            <p14:sldId id="356"/>
            <p14:sldId id="408"/>
            <p14:sldId id="409"/>
          </p14:sldIdLst>
        </p14:section>
        <p14:section name="Regresion" id="{E889DC1D-6EB3-5647-864E-8F96452C28E8}">
          <p14:sldIdLst>
            <p14:sldId id="292"/>
            <p14:sldId id="293"/>
            <p14:sldId id="305"/>
          </p14:sldIdLst>
        </p14:section>
        <p14:section name="Evaluacion de precision de los coeficientes" id="{29D30DC5-A78B-324E-9D17-28BE14534B4E}">
          <p14:sldIdLst>
            <p14:sldId id="411"/>
            <p14:sldId id="412"/>
            <p14:sldId id="410"/>
          </p14:sldIdLst>
        </p14:section>
        <p14:section name="Evaluacion de precision del modelo" id="{F9EA4E9E-D681-E342-AAFA-A4184B5D7EE5}">
          <p14:sldIdLst>
            <p14:sldId id="294"/>
            <p14:sldId id="295"/>
            <p14:sldId id="414"/>
            <p14:sldId id="413"/>
          </p14:sldIdLst>
        </p14:section>
        <p14:section name="Error cuadratico medio (ECM)" id="{75D31724-3B6C-E842-978D-4FEEBABBFA4D}">
          <p14:sldIdLst>
            <p14:sldId id="296"/>
            <p14:sldId id="297"/>
            <p14:sldId id="298"/>
            <p14:sldId id="302"/>
            <p14:sldId id="269"/>
          </p14:sldIdLst>
        </p14:section>
        <p14:section name="Error de Prediccion del output Y" id="{AF74458D-9C20-A845-BECB-2051E596F0C5}">
          <p14:sldIdLst>
            <p14:sldId id="299"/>
            <p14:sldId id="301"/>
            <p14:sldId id="415"/>
            <p14:sldId id="303"/>
            <p14:sldId id="304"/>
          </p14:sldIdLst>
        </p14:section>
        <p14:section name="Ejercicio Hipotetico" id="{27E37359-402E-C94E-A682-072A9128572D}">
          <p14:sldIdLst>
            <p14:sldId id="396"/>
            <p14:sldId id="397"/>
          </p14:sldIdLst>
        </p14:section>
        <p14:section name="Conclusiones finales" id="{30AE4762-25DE-C74D-AF95-4AEC0CC37FB0}">
          <p14:sldIdLst>
            <p14:sldId id="337"/>
            <p14:sldId id="314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91"/>
    <p:restoredTop sz="82609"/>
  </p:normalViewPr>
  <p:slideViewPr>
    <p:cSldViewPr snapToGrid="0">
      <p:cViewPr varScale="1">
        <p:scale>
          <a:sx n="86" d="100"/>
          <a:sy n="86" d="100"/>
        </p:scale>
        <p:origin x="5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43C6C-5135-BC4B-BD1E-02F38DA0ECBD}" type="doc">
      <dgm:prSet loTypeId="urn:microsoft.com/office/officeart/2005/8/layout/gear1" loCatId="" qsTypeId="urn:microsoft.com/office/officeart/2005/8/quickstyle/simple1" qsCatId="simple" csTypeId="urn:microsoft.com/office/officeart/2005/8/colors/colorful3" csCatId="colorful" phldr="1"/>
      <dgm:spPr/>
    </dgm:pt>
    <dgm:pt modelId="{9D5834D3-DCBE-FE4A-9F3C-70C1F66B4852}">
      <dgm:prSet phldrT="[Text]" custT="1"/>
      <dgm:spPr/>
      <dgm:t>
        <a:bodyPr/>
        <a:lstStyle/>
        <a:p>
          <a:r>
            <a:rPr lang="es-ES_tradnl" sz="2800" noProof="0" dirty="0">
              <a:latin typeface="Gill Sans Nova Light" panose="020B0302020104020203" pitchFamily="34" charset="0"/>
            </a:rPr>
            <a:t>Modelos y Predicción</a:t>
          </a:r>
        </a:p>
      </dgm:t>
    </dgm:pt>
    <dgm:pt modelId="{BCAE287E-ED9A-3E48-8722-8F6B9573D100}" type="parTrans" cxnId="{FB2A3C33-0D71-9C4D-BC1C-42096B83FC77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E1154557-80C0-D242-9F38-2AE22E6B7511}" type="sibTrans" cxnId="{FB2A3C33-0D71-9C4D-BC1C-42096B83FC77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C1D9BF3-4558-C441-8CDB-F5F25B657909}">
      <dgm:prSet phldrT="[Text]" custT="1"/>
      <dgm:spPr/>
      <dgm:t>
        <a:bodyPr/>
        <a:lstStyle/>
        <a:p>
          <a:r>
            <a:rPr lang="es-ES_tradnl" sz="1800" noProof="0" dirty="0">
              <a:latin typeface="Gill Sans Nova Light" panose="020B0302020104020203" pitchFamily="34" charset="0"/>
            </a:rPr>
            <a:t>Análisis Descriptivo</a:t>
          </a:r>
        </a:p>
      </dgm:t>
    </dgm:pt>
    <dgm:pt modelId="{881D90E0-E7C8-CC43-93B2-383911E0D2EB}" type="parTrans" cxnId="{BA1A178B-6B5D-DF41-9526-BE3200DB330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A795D308-22A9-A146-9196-142AFCE44F43}" type="sibTrans" cxnId="{BA1A178B-6B5D-DF41-9526-BE3200DB330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D037808B-2E47-824B-B2E4-91155269E95D}">
      <dgm:prSet phldrT="[Text]" custT="1"/>
      <dgm:spPr/>
      <dgm:t>
        <a:bodyPr/>
        <a:lstStyle/>
        <a:p>
          <a:r>
            <a:rPr lang="es-ES_tradnl" sz="1800" noProof="0" dirty="0">
              <a:latin typeface="Gill Sans Nova Light" panose="020B0302020104020203" pitchFamily="34" charset="0"/>
            </a:rPr>
            <a:t>Limpieza de Datos</a:t>
          </a:r>
        </a:p>
      </dgm:t>
    </dgm:pt>
    <dgm:pt modelId="{ED8788D8-BEA6-C54B-993B-DA641453DD4E}" type="parTrans" cxnId="{956A9FDE-4C36-5441-913C-2944680EE34A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8D702279-B072-BE41-8B74-E88DB5DFA9BD}" type="sibTrans" cxnId="{956A9FDE-4C36-5441-913C-2944680EE34A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E0056E4B-8ACB-724F-BDAD-85D5C5F064AF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Training-</a:t>
          </a:r>
          <a:r>
            <a:rPr lang="es-ES_tradnl" sz="1600" noProof="0" dirty="0" err="1">
              <a:latin typeface="Gill Sans Nova Light" panose="020B0302020104020203" pitchFamily="34" charset="0"/>
            </a:rPr>
            <a:t>Testing</a:t>
          </a:r>
          <a:r>
            <a:rPr lang="es-ES_tradnl" sz="1600" noProof="0" dirty="0">
              <a:latin typeface="Gill Sans Nova Light" panose="020B0302020104020203" pitchFamily="34" charset="0"/>
            </a:rPr>
            <a:t> </a:t>
          </a:r>
          <a:r>
            <a:rPr lang="es-ES_tradnl" sz="1600" noProof="0" dirty="0" err="1">
              <a:latin typeface="Gill Sans Nova Light" panose="020B0302020104020203" pitchFamily="34" charset="0"/>
            </a:rPr>
            <a:t>datasets</a:t>
          </a:r>
          <a:endParaRPr lang="es-ES_tradnl" sz="1600" noProof="0" dirty="0">
            <a:latin typeface="Gill Sans Nova Light" panose="020B0302020104020203" pitchFamily="34" charset="0"/>
          </a:endParaRPr>
        </a:p>
      </dgm:t>
    </dgm:pt>
    <dgm:pt modelId="{527175C8-8AF8-CC45-9FF1-D63223F04F2D}" type="parTrans" cxnId="{528BBA78-C629-A844-80CB-C14428F4095D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9B5DB3C3-3766-4348-8E63-CFF204EF4554}" type="sibTrans" cxnId="{528BBA78-C629-A844-80CB-C14428F4095D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E3A9F1EC-0DE4-4444-A45C-356F91B84DCB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Muestras</a:t>
          </a:r>
        </a:p>
      </dgm:t>
    </dgm:pt>
    <dgm:pt modelId="{BD950AF3-A809-7143-9311-79DEFED2FA80}" type="parTrans" cxnId="{20BA4BF6-514D-794F-8331-E4FB9660C586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4FC2C2DB-B394-6143-9616-8DF215A5B6BF}" type="sibTrans" cxnId="{20BA4BF6-514D-794F-8331-E4FB9660C586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CCFA7035-6F6F-3D4B-8B35-A16AD6A921E7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Tablas</a:t>
          </a:r>
        </a:p>
      </dgm:t>
    </dgm:pt>
    <dgm:pt modelId="{AB3F1680-3360-BE4D-A584-4042D38A7BA2}" type="parTrans" cxnId="{28408BF6-A79C-4143-A63D-6D814BBF52DB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79FCB476-72D0-A149-A9EB-DF7EAC0E0FF0}" type="sibTrans" cxnId="{28408BF6-A79C-4143-A63D-6D814BBF52DB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B3B5F46C-A648-504C-8AAC-30ED2BAFD987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Histogramas</a:t>
          </a:r>
        </a:p>
      </dgm:t>
    </dgm:pt>
    <dgm:pt modelId="{5869E246-DEFC-A04C-9534-AD6BA0C6DD45}" type="parTrans" cxnId="{18D9A791-6FFE-7F4A-8CFE-0FD70E0CF150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30DE0AB-2728-3C40-97FB-74BBF7BD6E3A}" type="sibTrans" cxnId="{18D9A791-6FFE-7F4A-8CFE-0FD70E0CF150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3B4BE51-48B6-9843-9F9C-B235F95E2542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Ajuste de modelos</a:t>
          </a:r>
        </a:p>
      </dgm:t>
    </dgm:pt>
    <dgm:pt modelId="{55D16910-2739-2E41-9255-053D324BB326}" type="parTrans" cxnId="{EC0799C8-0EDF-314A-911D-AD885A4B8C9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73E05C95-028B-7241-A19E-244D17A962E8}" type="sibTrans" cxnId="{EC0799C8-0EDF-314A-911D-AD885A4B8C9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A6C7C9D5-FB05-D844-9064-5C35550BACBB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Eliminar variables</a:t>
          </a:r>
        </a:p>
      </dgm:t>
    </dgm:pt>
    <dgm:pt modelId="{BA71D0E4-94A7-5C44-8402-856A315B5CAC}" type="parTrans" cxnId="{A3279BB0-CAE3-3140-86A8-3FF7D963165E}">
      <dgm:prSet/>
      <dgm:spPr/>
      <dgm:t>
        <a:bodyPr/>
        <a:lstStyle/>
        <a:p>
          <a:endParaRPr lang="en-US"/>
        </a:p>
      </dgm:t>
    </dgm:pt>
    <dgm:pt modelId="{7A3A7230-6DEC-364C-804E-09925F759DFC}" type="sibTrans" cxnId="{A3279BB0-CAE3-3140-86A8-3FF7D963165E}">
      <dgm:prSet/>
      <dgm:spPr/>
      <dgm:t>
        <a:bodyPr/>
        <a:lstStyle/>
        <a:p>
          <a:endParaRPr lang="en-US"/>
        </a:p>
      </dgm:t>
    </dgm:pt>
    <dgm:pt modelId="{366B1A80-632E-6A4A-8CBC-D3180F595C47}">
      <dgm:prSet phldrT="[Text]" custT="1"/>
      <dgm:spPr/>
      <dgm:t>
        <a:bodyPr/>
        <a:lstStyle/>
        <a:p>
          <a:r>
            <a:rPr lang="es-ES_tradnl" sz="1600" noProof="0" dirty="0" err="1">
              <a:latin typeface="Gill Sans Nova Light" panose="020B0302020104020203" pitchFamily="34" charset="0"/>
            </a:rPr>
            <a:t>Reshape</a:t>
          </a:r>
          <a:endParaRPr lang="es-ES_tradnl" sz="1600" noProof="0" dirty="0">
            <a:latin typeface="Gill Sans Nova Light" panose="020B0302020104020203" pitchFamily="34" charset="0"/>
          </a:endParaRPr>
        </a:p>
      </dgm:t>
    </dgm:pt>
    <dgm:pt modelId="{CCE81864-4AAB-EA48-8856-55FE2ECBA027}" type="parTrans" cxnId="{17A9DB82-D70C-3841-8231-65D0E616C61E}">
      <dgm:prSet/>
      <dgm:spPr/>
      <dgm:t>
        <a:bodyPr/>
        <a:lstStyle/>
        <a:p>
          <a:endParaRPr lang="en-US"/>
        </a:p>
      </dgm:t>
    </dgm:pt>
    <dgm:pt modelId="{C6964089-4F46-1D4A-A97A-E1789F64C6C0}" type="sibTrans" cxnId="{17A9DB82-D70C-3841-8231-65D0E616C61E}">
      <dgm:prSet/>
      <dgm:spPr/>
      <dgm:t>
        <a:bodyPr/>
        <a:lstStyle/>
        <a:p>
          <a:endParaRPr lang="en-US"/>
        </a:p>
      </dgm:t>
    </dgm:pt>
    <dgm:pt modelId="{09AF4F76-A191-3741-8104-35A15AC3511C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PCA, Clusters, …</a:t>
          </a:r>
        </a:p>
      </dgm:t>
    </dgm:pt>
    <dgm:pt modelId="{51F2639B-CB35-4646-A10A-8D1CA9C95B68}" type="parTrans" cxnId="{A777EBBD-66CE-7E4C-871A-30D56CA8C1F9}">
      <dgm:prSet/>
      <dgm:spPr/>
      <dgm:t>
        <a:bodyPr/>
        <a:lstStyle/>
        <a:p>
          <a:endParaRPr lang="en-US"/>
        </a:p>
      </dgm:t>
    </dgm:pt>
    <dgm:pt modelId="{5FAC6C8D-BF75-E04F-89A2-D19A3B97247C}" type="sibTrans" cxnId="{A777EBBD-66CE-7E4C-871A-30D56CA8C1F9}">
      <dgm:prSet/>
      <dgm:spPr/>
      <dgm:t>
        <a:bodyPr/>
        <a:lstStyle/>
        <a:p>
          <a:endParaRPr lang="en-US"/>
        </a:p>
      </dgm:t>
    </dgm:pt>
    <dgm:pt modelId="{AA2D7C07-E3AF-F44B-BDAC-C0B0A6124799}" type="pres">
      <dgm:prSet presAssocID="{07C43C6C-5135-BC4B-BD1E-02F38DA0EC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CC346FA-4A14-A84C-9969-637AEC388AE2}" type="pres">
      <dgm:prSet presAssocID="{9D5834D3-DCBE-FE4A-9F3C-70C1F66B4852}" presName="gear1" presStyleLbl="node1" presStyleIdx="0" presStyleCnt="3">
        <dgm:presLayoutVars>
          <dgm:chMax val="1"/>
          <dgm:bulletEnabled val="1"/>
        </dgm:presLayoutVars>
      </dgm:prSet>
      <dgm:spPr/>
    </dgm:pt>
    <dgm:pt modelId="{6F1BA774-F9DF-BB46-90ED-1E58C5E3BBEC}" type="pres">
      <dgm:prSet presAssocID="{9D5834D3-DCBE-FE4A-9F3C-70C1F66B4852}" presName="gear1srcNode" presStyleLbl="node1" presStyleIdx="0" presStyleCnt="3"/>
      <dgm:spPr/>
    </dgm:pt>
    <dgm:pt modelId="{BFC858B6-67B8-4E46-B619-75745BF3BBE2}" type="pres">
      <dgm:prSet presAssocID="{9D5834D3-DCBE-FE4A-9F3C-70C1F66B4852}" presName="gear1dstNode" presStyleLbl="node1" presStyleIdx="0" presStyleCnt="3"/>
      <dgm:spPr/>
    </dgm:pt>
    <dgm:pt modelId="{4463CEEF-3FFD-2442-8720-91C26F81DA31}" type="pres">
      <dgm:prSet presAssocID="{9D5834D3-DCBE-FE4A-9F3C-70C1F66B4852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1256C406-6AA7-694B-A9CC-2C0E2709362F}" type="pres">
      <dgm:prSet presAssocID="{5C1D9BF3-4558-C441-8CDB-F5F25B657909}" presName="gear2" presStyleLbl="node1" presStyleIdx="1" presStyleCnt="3">
        <dgm:presLayoutVars>
          <dgm:chMax val="1"/>
          <dgm:bulletEnabled val="1"/>
        </dgm:presLayoutVars>
      </dgm:prSet>
      <dgm:spPr/>
    </dgm:pt>
    <dgm:pt modelId="{E9DF701F-09A1-2442-A083-139F4971AD2F}" type="pres">
      <dgm:prSet presAssocID="{5C1D9BF3-4558-C441-8CDB-F5F25B657909}" presName="gear2srcNode" presStyleLbl="node1" presStyleIdx="1" presStyleCnt="3"/>
      <dgm:spPr/>
    </dgm:pt>
    <dgm:pt modelId="{94050C01-7B6B-FD46-9980-ED2F5C8CE5C2}" type="pres">
      <dgm:prSet presAssocID="{5C1D9BF3-4558-C441-8CDB-F5F25B657909}" presName="gear2dstNode" presStyleLbl="node1" presStyleIdx="1" presStyleCnt="3"/>
      <dgm:spPr/>
    </dgm:pt>
    <dgm:pt modelId="{1B993F7D-C4FD-3F4A-B699-E7B45E6393E2}" type="pres">
      <dgm:prSet presAssocID="{5C1D9BF3-4558-C441-8CDB-F5F25B657909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F7C1E3D9-D3A5-F44F-A8AF-AF676044A6A0}" type="pres">
      <dgm:prSet presAssocID="{D037808B-2E47-824B-B2E4-91155269E95D}" presName="gear3" presStyleLbl="node1" presStyleIdx="2" presStyleCnt="3"/>
      <dgm:spPr/>
    </dgm:pt>
    <dgm:pt modelId="{97323462-AD88-094D-BDF2-9B255EA36A9E}" type="pres">
      <dgm:prSet presAssocID="{D037808B-2E47-824B-B2E4-91155269E95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D5B0E98-1C02-1540-888E-97BCC9AA2CD1}" type="pres">
      <dgm:prSet presAssocID="{D037808B-2E47-824B-B2E4-91155269E95D}" presName="gear3srcNode" presStyleLbl="node1" presStyleIdx="2" presStyleCnt="3"/>
      <dgm:spPr/>
    </dgm:pt>
    <dgm:pt modelId="{5FBD5706-7166-4D46-81FE-90C898869241}" type="pres">
      <dgm:prSet presAssocID="{D037808B-2E47-824B-B2E4-91155269E95D}" presName="gear3dstNode" presStyleLbl="node1" presStyleIdx="2" presStyleCnt="3"/>
      <dgm:spPr/>
    </dgm:pt>
    <dgm:pt modelId="{F2F70D71-1549-DA4C-AE52-1D67B5E60328}" type="pres">
      <dgm:prSet presAssocID="{D037808B-2E47-824B-B2E4-91155269E95D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64D6B4A8-6DAE-7C4F-82B8-34EC1578BDEB}" type="pres">
      <dgm:prSet presAssocID="{E1154557-80C0-D242-9F38-2AE22E6B7511}" presName="connector1" presStyleLbl="sibTrans2D1" presStyleIdx="0" presStyleCnt="3"/>
      <dgm:spPr/>
    </dgm:pt>
    <dgm:pt modelId="{7BF98CC3-BBCC-4240-989B-3CCA849F73EF}" type="pres">
      <dgm:prSet presAssocID="{A795D308-22A9-A146-9196-142AFCE44F43}" presName="connector2" presStyleLbl="sibTrans2D1" presStyleIdx="1" presStyleCnt="3"/>
      <dgm:spPr/>
    </dgm:pt>
    <dgm:pt modelId="{FEA64E1C-E48C-5A40-A1FB-B14A94E05F3E}" type="pres">
      <dgm:prSet presAssocID="{8D702279-B072-BE41-8B74-E88DB5DFA9BD}" presName="connector3" presStyleLbl="sibTrans2D1" presStyleIdx="2" presStyleCnt="3"/>
      <dgm:spPr/>
    </dgm:pt>
  </dgm:ptLst>
  <dgm:cxnLst>
    <dgm:cxn modelId="{4F309A07-4F60-2A47-977C-E78E44077623}" type="presOf" srcId="{53B4BE51-48B6-9843-9F9C-B235F95E2542}" destId="{4463CEEF-3FFD-2442-8720-91C26F81DA31}" srcOrd="0" destOrd="1" presId="urn:microsoft.com/office/officeart/2005/8/layout/gear1"/>
    <dgm:cxn modelId="{D0D18B12-F425-E946-8A22-910F484681BB}" type="presOf" srcId="{5C1D9BF3-4558-C441-8CDB-F5F25B657909}" destId="{1256C406-6AA7-694B-A9CC-2C0E2709362F}" srcOrd="0" destOrd="0" presId="urn:microsoft.com/office/officeart/2005/8/layout/gear1"/>
    <dgm:cxn modelId="{B4E6EA16-6E2A-F642-8B1E-F28566093231}" type="presOf" srcId="{D037808B-2E47-824B-B2E4-91155269E95D}" destId="{97323462-AD88-094D-BDF2-9B255EA36A9E}" srcOrd="1" destOrd="0" presId="urn:microsoft.com/office/officeart/2005/8/layout/gear1"/>
    <dgm:cxn modelId="{33E7C71C-B6EF-7241-B5F9-5CFF01F112A1}" type="presOf" srcId="{5C1D9BF3-4558-C441-8CDB-F5F25B657909}" destId="{94050C01-7B6B-FD46-9980-ED2F5C8CE5C2}" srcOrd="2" destOrd="0" presId="urn:microsoft.com/office/officeart/2005/8/layout/gear1"/>
    <dgm:cxn modelId="{FB2A3C33-0D71-9C4D-BC1C-42096B83FC77}" srcId="{07C43C6C-5135-BC4B-BD1E-02F38DA0ECBD}" destId="{9D5834D3-DCBE-FE4A-9F3C-70C1F66B4852}" srcOrd="0" destOrd="0" parTransId="{BCAE287E-ED9A-3E48-8722-8F6B9573D100}" sibTransId="{E1154557-80C0-D242-9F38-2AE22E6B7511}"/>
    <dgm:cxn modelId="{28666342-540D-4049-AF73-93598A0D2B61}" type="presOf" srcId="{9D5834D3-DCBE-FE4A-9F3C-70C1F66B4852}" destId="{BFC858B6-67B8-4E46-B619-75745BF3BBE2}" srcOrd="2" destOrd="0" presId="urn:microsoft.com/office/officeart/2005/8/layout/gear1"/>
    <dgm:cxn modelId="{78753C43-3836-D64D-AA89-2706B6FA58AB}" type="presOf" srcId="{A6C7C9D5-FB05-D844-9064-5C35550BACBB}" destId="{F2F70D71-1549-DA4C-AE52-1D67B5E60328}" srcOrd="0" destOrd="1" presId="urn:microsoft.com/office/officeart/2005/8/layout/gear1"/>
    <dgm:cxn modelId="{47A38C4B-8B27-124D-855A-3320B35AEFC4}" type="presOf" srcId="{D037808B-2E47-824B-B2E4-91155269E95D}" destId="{DD5B0E98-1C02-1540-888E-97BCC9AA2CD1}" srcOrd="2" destOrd="0" presId="urn:microsoft.com/office/officeart/2005/8/layout/gear1"/>
    <dgm:cxn modelId="{367D154E-C9A2-5144-A466-A2D321D4DF37}" type="presOf" srcId="{B3B5F46C-A648-504C-8AAC-30ED2BAFD987}" destId="{1B993F7D-C4FD-3F4A-B699-E7B45E6393E2}" srcOrd="0" destOrd="1" presId="urn:microsoft.com/office/officeart/2005/8/layout/gear1"/>
    <dgm:cxn modelId="{5E123A51-BF16-9242-8C51-E4F1458FADFD}" type="presOf" srcId="{5C1D9BF3-4558-C441-8CDB-F5F25B657909}" destId="{E9DF701F-09A1-2442-A083-139F4971AD2F}" srcOrd="1" destOrd="0" presId="urn:microsoft.com/office/officeart/2005/8/layout/gear1"/>
    <dgm:cxn modelId="{5DC3875F-DED9-E94A-918B-C932452DB4CE}" type="presOf" srcId="{E0056E4B-8ACB-724F-BDAD-85D5C5F064AF}" destId="{4463CEEF-3FFD-2442-8720-91C26F81DA31}" srcOrd="0" destOrd="0" presId="urn:microsoft.com/office/officeart/2005/8/layout/gear1"/>
    <dgm:cxn modelId="{5C00AB6E-CC84-D64D-B830-0443C2CA0BDE}" type="presOf" srcId="{A795D308-22A9-A146-9196-142AFCE44F43}" destId="{7BF98CC3-BBCC-4240-989B-3CCA849F73EF}" srcOrd="0" destOrd="0" presId="urn:microsoft.com/office/officeart/2005/8/layout/gear1"/>
    <dgm:cxn modelId="{528BBA78-C629-A844-80CB-C14428F4095D}" srcId="{9D5834D3-DCBE-FE4A-9F3C-70C1F66B4852}" destId="{E0056E4B-8ACB-724F-BDAD-85D5C5F064AF}" srcOrd="0" destOrd="0" parTransId="{527175C8-8AF8-CC45-9FF1-D63223F04F2D}" sibTransId="{9B5DB3C3-3766-4348-8E63-CFF204EF4554}"/>
    <dgm:cxn modelId="{17A9DB82-D70C-3841-8231-65D0E616C61E}" srcId="{D037808B-2E47-824B-B2E4-91155269E95D}" destId="{366B1A80-632E-6A4A-8CBC-D3180F595C47}" srcOrd="2" destOrd="0" parTransId="{CCE81864-4AAB-EA48-8856-55FE2ECBA027}" sibTransId="{C6964089-4F46-1D4A-A97A-E1789F64C6C0}"/>
    <dgm:cxn modelId="{BA1A178B-6B5D-DF41-9526-BE3200DB3305}" srcId="{07C43C6C-5135-BC4B-BD1E-02F38DA0ECBD}" destId="{5C1D9BF3-4558-C441-8CDB-F5F25B657909}" srcOrd="1" destOrd="0" parTransId="{881D90E0-E7C8-CC43-93B2-383911E0D2EB}" sibTransId="{A795D308-22A9-A146-9196-142AFCE44F43}"/>
    <dgm:cxn modelId="{18D9A791-6FFE-7F4A-8CFE-0FD70E0CF150}" srcId="{5C1D9BF3-4558-C441-8CDB-F5F25B657909}" destId="{B3B5F46C-A648-504C-8AAC-30ED2BAFD987}" srcOrd="1" destOrd="0" parTransId="{5869E246-DEFC-A04C-9534-AD6BA0C6DD45}" sibTransId="{530DE0AB-2728-3C40-97FB-74BBF7BD6E3A}"/>
    <dgm:cxn modelId="{5739C3A5-2A9F-C041-9AB9-DEF490963754}" type="presOf" srcId="{D037808B-2E47-824B-B2E4-91155269E95D}" destId="{5FBD5706-7166-4D46-81FE-90C898869241}" srcOrd="3" destOrd="0" presId="urn:microsoft.com/office/officeart/2005/8/layout/gear1"/>
    <dgm:cxn modelId="{A3279BB0-CAE3-3140-86A8-3FF7D963165E}" srcId="{D037808B-2E47-824B-B2E4-91155269E95D}" destId="{A6C7C9D5-FB05-D844-9064-5C35550BACBB}" srcOrd="1" destOrd="0" parTransId="{BA71D0E4-94A7-5C44-8402-856A315B5CAC}" sibTransId="{7A3A7230-6DEC-364C-804E-09925F759DFC}"/>
    <dgm:cxn modelId="{A777EBBD-66CE-7E4C-871A-30D56CA8C1F9}" srcId="{5C1D9BF3-4558-C441-8CDB-F5F25B657909}" destId="{09AF4F76-A191-3741-8104-35A15AC3511C}" srcOrd="2" destOrd="0" parTransId="{51F2639B-CB35-4646-A10A-8D1CA9C95B68}" sibTransId="{5FAC6C8D-BF75-E04F-89A2-D19A3B97247C}"/>
    <dgm:cxn modelId="{60BC14C1-6521-8941-8CA1-FCD2FB329A35}" type="presOf" srcId="{D037808B-2E47-824B-B2E4-91155269E95D}" destId="{F7C1E3D9-D3A5-F44F-A8AF-AF676044A6A0}" srcOrd="0" destOrd="0" presId="urn:microsoft.com/office/officeart/2005/8/layout/gear1"/>
    <dgm:cxn modelId="{82858EC2-F01F-5541-9E75-A0765CD6C9A0}" type="presOf" srcId="{8D702279-B072-BE41-8B74-E88DB5DFA9BD}" destId="{FEA64E1C-E48C-5A40-A1FB-B14A94E05F3E}" srcOrd="0" destOrd="0" presId="urn:microsoft.com/office/officeart/2005/8/layout/gear1"/>
    <dgm:cxn modelId="{EC0799C8-0EDF-314A-911D-AD885A4B8C95}" srcId="{9D5834D3-DCBE-FE4A-9F3C-70C1F66B4852}" destId="{53B4BE51-48B6-9843-9F9C-B235F95E2542}" srcOrd="1" destOrd="0" parTransId="{55D16910-2739-2E41-9255-053D324BB326}" sibTransId="{73E05C95-028B-7241-A19E-244D17A962E8}"/>
    <dgm:cxn modelId="{97736BCC-4F91-914F-85C5-9D0AE687FABE}" type="presOf" srcId="{E3A9F1EC-0DE4-4444-A45C-356F91B84DCB}" destId="{F2F70D71-1549-DA4C-AE52-1D67B5E60328}" srcOrd="0" destOrd="0" presId="urn:microsoft.com/office/officeart/2005/8/layout/gear1"/>
    <dgm:cxn modelId="{703AE9CC-B44A-EB4E-BAAE-A004D8A373E3}" type="presOf" srcId="{366B1A80-632E-6A4A-8CBC-D3180F595C47}" destId="{F2F70D71-1549-DA4C-AE52-1D67B5E60328}" srcOrd="0" destOrd="2" presId="urn:microsoft.com/office/officeart/2005/8/layout/gear1"/>
    <dgm:cxn modelId="{956A9FDE-4C36-5441-913C-2944680EE34A}" srcId="{07C43C6C-5135-BC4B-BD1E-02F38DA0ECBD}" destId="{D037808B-2E47-824B-B2E4-91155269E95D}" srcOrd="2" destOrd="0" parTransId="{ED8788D8-BEA6-C54B-993B-DA641453DD4E}" sibTransId="{8D702279-B072-BE41-8B74-E88DB5DFA9BD}"/>
    <dgm:cxn modelId="{E37F4BDF-32A2-8E4D-AD55-8CF5B78E3E9E}" type="presOf" srcId="{E1154557-80C0-D242-9F38-2AE22E6B7511}" destId="{64D6B4A8-6DAE-7C4F-82B8-34EC1578BDEB}" srcOrd="0" destOrd="0" presId="urn:microsoft.com/office/officeart/2005/8/layout/gear1"/>
    <dgm:cxn modelId="{3CD492DF-2863-FA4B-92D6-9251E4833D50}" type="presOf" srcId="{09AF4F76-A191-3741-8104-35A15AC3511C}" destId="{1B993F7D-C4FD-3F4A-B699-E7B45E6393E2}" srcOrd="0" destOrd="2" presId="urn:microsoft.com/office/officeart/2005/8/layout/gear1"/>
    <dgm:cxn modelId="{3ECE35E5-E077-CA4E-9DA8-143BA6040B67}" type="presOf" srcId="{07C43C6C-5135-BC4B-BD1E-02F38DA0ECBD}" destId="{AA2D7C07-E3AF-F44B-BDAC-C0B0A6124799}" srcOrd="0" destOrd="0" presId="urn:microsoft.com/office/officeart/2005/8/layout/gear1"/>
    <dgm:cxn modelId="{868B75ED-BB05-084F-B135-369EB7BCA925}" type="presOf" srcId="{9D5834D3-DCBE-FE4A-9F3C-70C1F66B4852}" destId="{8CC346FA-4A14-A84C-9969-637AEC388AE2}" srcOrd="0" destOrd="0" presId="urn:microsoft.com/office/officeart/2005/8/layout/gear1"/>
    <dgm:cxn modelId="{20BA4BF6-514D-794F-8331-E4FB9660C586}" srcId="{D037808B-2E47-824B-B2E4-91155269E95D}" destId="{E3A9F1EC-0DE4-4444-A45C-356F91B84DCB}" srcOrd="0" destOrd="0" parTransId="{BD950AF3-A809-7143-9311-79DEFED2FA80}" sibTransId="{4FC2C2DB-B394-6143-9616-8DF215A5B6BF}"/>
    <dgm:cxn modelId="{28408BF6-A79C-4143-A63D-6D814BBF52DB}" srcId="{5C1D9BF3-4558-C441-8CDB-F5F25B657909}" destId="{CCFA7035-6F6F-3D4B-8B35-A16AD6A921E7}" srcOrd="0" destOrd="0" parTransId="{AB3F1680-3360-BE4D-A584-4042D38A7BA2}" sibTransId="{79FCB476-72D0-A149-A9EB-DF7EAC0E0FF0}"/>
    <dgm:cxn modelId="{7A8248FD-BAB2-2345-95C2-6E49607D029B}" type="presOf" srcId="{CCFA7035-6F6F-3D4B-8B35-A16AD6A921E7}" destId="{1B993F7D-C4FD-3F4A-B699-E7B45E6393E2}" srcOrd="0" destOrd="0" presId="urn:microsoft.com/office/officeart/2005/8/layout/gear1"/>
    <dgm:cxn modelId="{0074AEFE-F3EE-0D4B-97CA-450BCADFBCB6}" type="presOf" srcId="{9D5834D3-DCBE-FE4A-9F3C-70C1F66B4852}" destId="{6F1BA774-F9DF-BB46-90ED-1E58C5E3BBEC}" srcOrd="1" destOrd="0" presId="urn:microsoft.com/office/officeart/2005/8/layout/gear1"/>
    <dgm:cxn modelId="{D04DCA91-A2A7-4F40-9FFC-6155B5C3945F}" type="presParOf" srcId="{AA2D7C07-E3AF-F44B-BDAC-C0B0A6124799}" destId="{8CC346FA-4A14-A84C-9969-637AEC388AE2}" srcOrd="0" destOrd="0" presId="urn:microsoft.com/office/officeart/2005/8/layout/gear1"/>
    <dgm:cxn modelId="{9D8FCAEE-51E8-8F46-9BEC-44968B145F21}" type="presParOf" srcId="{AA2D7C07-E3AF-F44B-BDAC-C0B0A6124799}" destId="{6F1BA774-F9DF-BB46-90ED-1E58C5E3BBEC}" srcOrd="1" destOrd="0" presId="urn:microsoft.com/office/officeart/2005/8/layout/gear1"/>
    <dgm:cxn modelId="{838704C0-235B-424A-84EE-8435F60C63C9}" type="presParOf" srcId="{AA2D7C07-E3AF-F44B-BDAC-C0B0A6124799}" destId="{BFC858B6-67B8-4E46-B619-75745BF3BBE2}" srcOrd="2" destOrd="0" presId="urn:microsoft.com/office/officeart/2005/8/layout/gear1"/>
    <dgm:cxn modelId="{D267E66A-1371-294D-B572-6EEF5201FE65}" type="presParOf" srcId="{AA2D7C07-E3AF-F44B-BDAC-C0B0A6124799}" destId="{4463CEEF-3FFD-2442-8720-91C26F81DA31}" srcOrd="3" destOrd="0" presId="urn:microsoft.com/office/officeart/2005/8/layout/gear1"/>
    <dgm:cxn modelId="{1B5B3604-5D58-6443-B036-AEB987877649}" type="presParOf" srcId="{AA2D7C07-E3AF-F44B-BDAC-C0B0A6124799}" destId="{1256C406-6AA7-694B-A9CC-2C0E2709362F}" srcOrd="4" destOrd="0" presId="urn:microsoft.com/office/officeart/2005/8/layout/gear1"/>
    <dgm:cxn modelId="{15E9B7F8-55D2-0343-B160-31C2A219DAA6}" type="presParOf" srcId="{AA2D7C07-E3AF-F44B-BDAC-C0B0A6124799}" destId="{E9DF701F-09A1-2442-A083-139F4971AD2F}" srcOrd="5" destOrd="0" presId="urn:microsoft.com/office/officeart/2005/8/layout/gear1"/>
    <dgm:cxn modelId="{09936EEB-A38E-7D43-8FCE-4DAE33EF1AD0}" type="presParOf" srcId="{AA2D7C07-E3AF-F44B-BDAC-C0B0A6124799}" destId="{94050C01-7B6B-FD46-9980-ED2F5C8CE5C2}" srcOrd="6" destOrd="0" presId="urn:microsoft.com/office/officeart/2005/8/layout/gear1"/>
    <dgm:cxn modelId="{C3B8F9FC-FB21-BE43-A66F-09CC9D70A9C0}" type="presParOf" srcId="{AA2D7C07-E3AF-F44B-BDAC-C0B0A6124799}" destId="{1B993F7D-C4FD-3F4A-B699-E7B45E6393E2}" srcOrd="7" destOrd="0" presId="urn:microsoft.com/office/officeart/2005/8/layout/gear1"/>
    <dgm:cxn modelId="{72E77A8E-30A8-4F45-9D8B-E762643C36C6}" type="presParOf" srcId="{AA2D7C07-E3AF-F44B-BDAC-C0B0A6124799}" destId="{F7C1E3D9-D3A5-F44F-A8AF-AF676044A6A0}" srcOrd="8" destOrd="0" presId="urn:microsoft.com/office/officeart/2005/8/layout/gear1"/>
    <dgm:cxn modelId="{43E51CD2-8C57-3A4C-AA05-0F41C09F3D7A}" type="presParOf" srcId="{AA2D7C07-E3AF-F44B-BDAC-C0B0A6124799}" destId="{97323462-AD88-094D-BDF2-9B255EA36A9E}" srcOrd="9" destOrd="0" presId="urn:microsoft.com/office/officeart/2005/8/layout/gear1"/>
    <dgm:cxn modelId="{030BF47A-6C03-404B-BC77-076EC764EAE2}" type="presParOf" srcId="{AA2D7C07-E3AF-F44B-BDAC-C0B0A6124799}" destId="{DD5B0E98-1C02-1540-888E-97BCC9AA2CD1}" srcOrd="10" destOrd="0" presId="urn:microsoft.com/office/officeart/2005/8/layout/gear1"/>
    <dgm:cxn modelId="{8FCEC252-5FE4-D246-B6E3-CA57CB704C72}" type="presParOf" srcId="{AA2D7C07-E3AF-F44B-BDAC-C0B0A6124799}" destId="{5FBD5706-7166-4D46-81FE-90C898869241}" srcOrd="11" destOrd="0" presId="urn:microsoft.com/office/officeart/2005/8/layout/gear1"/>
    <dgm:cxn modelId="{29725EE9-F892-5A42-BECC-BD61085A5586}" type="presParOf" srcId="{AA2D7C07-E3AF-F44B-BDAC-C0B0A6124799}" destId="{F2F70D71-1549-DA4C-AE52-1D67B5E60328}" srcOrd="12" destOrd="0" presId="urn:microsoft.com/office/officeart/2005/8/layout/gear1"/>
    <dgm:cxn modelId="{11AB5EB7-B478-CA43-98B7-B0B016BA3A50}" type="presParOf" srcId="{AA2D7C07-E3AF-F44B-BDAC-C0B0A6124799}" destId="{64D6B4A8-6DAE-7C4F-82B8-34EC1578BDEB}" srcOrd="13" destOrd="0" presId="urn:microsoft.com/office/officeart/2005/8/layout/gear1"/>
    <dgm:cxn modelId="{4CB19FF0-42E1-DA4F-B977-AE11F8A22A5A}" type="presParOf" srcId="{AA2D7C07-E3AF-F44B-BDAC-C0B0A6124799}" destId="{7BF98CC3-BBCC-4240-989B-3CCA849F73EF}" srcOrd="14" destOrd="0" presId="urn:microsoft.com/office/officeart/2005/8/layout/gear1"/>
    <dgm:cxn modelId="{29D62AAC-D80D-A748-A23D-C2186F267364}" type="presParOf" srcId="{AA2D7C07-E3AF-F44B-BDAC-C0B0A6124799}" destId="{FEA64E1C-E48C-5A40-A1FB-B14A94E05F3E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346FA-4A14-A84C-9969-637AEC388AE2}">
      <dsp:nvSpPr>
        <dsp:cNvPr id="0" name=""/>
        <dsp:cNvSpPr/>
      </dsp:nvSpPr>
      <dsp:spPr>
        <a:xfrm>
          <a:off x="5340715" y="2496776"/>
          <a:ext cx="3051616" cy="3051616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kern="1200" noProof="0" dirty="0">
              <a:latin typeface="Gill Sans Nova Light" panose="020B0302020104020203" pitchFamily="34" charset="0"/>
            </a:rPr>
            <a:t>Modelos y Predicción</a:t>
          </a:r>
        </a:p>
      </dsp:txBody>
      <dsp:txXfrm>
        <a:off x="5954226" y="3211602"/>
        <a:ext cx="1824594" cy="1568594"/>
      </dsp:txXfrm>
    </dsp:sp>
    <dsp:sp modelId="{4463CEEF-3FFD-2442-8720-91C26F81DA31}">
      <dsp:nvSpPr>
        <dsp:cNvPr id="0" name=""/>
        <dsp:cNvSpPr/>
      </dsp:nvSpPr>
      <dsp:spPr>
        <a:xfrm>
          <a:off x="4952328" y="4383230"/>
          <a:ext cx="1941937" cy="11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Training-</a:t>
          </a:r>
          <a:r>
            <a:rPr lang="es-ES_tradnl" sz="1600" kern="1200" noProof="0" dirty="0" err="1">
              <a:latin typeface="Gill Sans Nova Light" panose="020B0302020104020203" pitchFamily="34" charset="0"/>
            </a:rPr>
            <a:t>Testing</a:t>
          </a:r>
          <a:r>
            <a:rPr lang="es-ES_tradnl" sz="1600" kern="1200" noProof="0" dirty="0">
              <a:latin typeface="Gill Sans Nova Light" panose="020B0302020104020203" pitchFamily="34" charset="0"/>
            </a:rPr>
            <a:t> </a:t>
          </a:r>
          <a:r>
            <a:rPr lang="es-ES_tradnl" sz="1600" kern="1200" noProof="0" dirty="0" err="1">
              <a:latin typeface="Gill Sans Nova Light" panose="020B0302020104020203" pitchFamily="34" charset="0"/>
            </a:rPr>
            <a:t>datasets</a:t>
          </a:r>
          <a:endParaRPr lang="es-ES_tradnl" sz="1600" kern="1200" noProof="0" dirty="0">
            <a:latin typeface="Gill Sans Nova Light" panose="020B03020201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Ajuste de modelos</a:t>
          </a:r>
        </a:p>
      </dsp:txBody>
      <dsp:txXfrm>
        <a:off x="4986454" y="4417356"/>
        <a:ext cx="1873685" cy="1096910"/>
      </dsp:txXfrm>
    </dsp:sp>
    <dsp:sp modelId="{1256C406-6AA7-694B-A9CC-2C0E2709362F}">
      <dsp:nvSpPr>
        <dsp:cNvPr id="0" name=""/>
        <dsp:cNvSpPr/>
      </dsp:nvSpPr>
      <dsp:spPr>
        <a:xfrm>
          <a:off x="3565230" y="1775485"/>
          <a:ext cx="2219357" cy="2219357"/>
        </a:xfrm>
        <a:prstGeom prst="gear6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noProof="0" dirty="0">
              <a:latin typeface="Gill Sans Nova Light" panose="020B0302020104020203" pitchFamily="34" charset="0"/>
            </a:rPr>
            <a:t>Análisis Descriptivo</a:t>
          </a:r>
        </a:p>
      </dsp:txBody>
      <dsp:txXfrm>
        <a:off x="4123960" y="2337592"/>
        <a:ext cx="1101897" cy="1095143"/>
      </dsp:txXfrm>
    </dsp:sp>
    <dsp:sp modelId="{1B993F7D-C4FD-3F4A-B699-E7B45E6393E2}">
      <dsp:nvSpPr>
        <dsp:cNvPr id="0" name=""/>
        <dsp:cNvSpPr/>
      </dsp:nvSpPr>
      <dsp:spPr>
        <a:xfrm>
          <a:off x="2843938" y="3218067"/>
          <a:ext cx="1941937" cy="11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Tablas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Histogramas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PCA, Clusters, …</a:t>
          </a:r>
        </a:p>
      </dsp:txBody>
      <dsp:txXfrm>
        <a:off x="2878064" y="3252193"/>
        <a:ext cx="1873685" cy="1096910"/>
      </dsp:txXfrm>
    </dsp:sp>
    <dsp:sp modelId="{F7C1E3D9-D3A5-F44F-A8AF-AF676044A6A0}">
      <dsp:nvSpPr>
        <dsp:cNvPr id="0" name=""/>
        <dsp:cNvSpPr/>
      </dsp:nvSpPr>
      <dsp:spPr>
        <a:xfrm rot="20700000">
          <a:off x="4808296" y="244355"/>
          <a:ext cx="2174517" cy="2174517"/>
        </a:xfrm>
        <a:prstGeom prst="gear6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noProof="0" dirty="0">
              <a:latin typeface="Gill Sans Nova Light" panose="020B0302020104020203" pitchFamily="34" charset="0"/>
            </a:rPr>
            <a:t>Limpieza de Datos</a:t>
          </a:r>
        </a:p>
      </dsp:txBody>
      <dsp:txXfrm rot="-20700000">
        <a:off x="5285231" y="721291"/>
        <a:ext cx="1220646" cy="1220646"/>
      </dsp:txXfrm>
    </dsp:sp>
    <dsp:sp modelId="{F2F70D71-1549-DA4C-AE52-1D67B5E60328}">
      <dsp:nvSpPr>
        <dsp:cNvPr id="0" name=""/>
        <dsp:cNvSpPr/>
      </dsp:nvSpPr>
      <dsp:spPr>
        <a:xfrm>
          <a:off x="6450394" y="721291"/>
          <a:ext cx="1941937" cy="11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Muestras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Eliminar variables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 err="1">
              <a:latin typeface="Gill Sans Nova Light" panose="020B0302020104020203" pitchFamily="34" charset="0"/>
            </a:rPr>
            <a:t>Reshape</a:t>
          </a:r>
          <a:endParaRPr lang="es-ES_tradnl" sz="1600" kern="1200" noProof="0" dirty="0">
            <a:latin typeface="Gill Sans Nova Light" panose="020B0302020104020203" pitchFamily="34" charset="0"/>
          </a:endParaRPr>
        </a:p>
      </dsp:txBody>
      <dsp:txXfrm>
        <a:off x="6484520" y="755417"/>
        <a:ext cx="1873685" cy="1096910"/>
      </dsp:txXfrm>
    </dsp:sp>
    <dsp:sp modelId="{64D6B4A8-6DAE-7C4F-82B8-34EC1578BDEB}">
      <dsp:nvSpPr>
        <dsp:cNvPr id="0" name=""/>
        <dsp:cNvSpPr/>
      </dsp:nvSpPr>
      <dsp:spPr>
        <a:xfrm>
          <a:off x="5121213" y="2027627"/>
          <a:ext cx="3906068" cy="3906068"/>
        </a:xfrm>
        <a:prstGeom prst="circularArrow">
          <a:avLst>
            <a:gd name="adj1" fmla="val 4688"/>
            <a:gd name="adj2" fmla="val 299029"/>
            <a:gd name="adj3" fmla="val 2541201"/>
            <a:gd name="adj4" fmla="val 15808362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98CC3-BBCC-4240-989B-3CCA849F73EF}">
      <dsp:nvSpPr>
        <dsp:cNvPr id="0" name=""/>
        <dsp:cNvSpPr/>
      </dsp:nvSpPr>
      <dsp:spPr>
        <a:xfrm>
          <a:off x="3172186" y="1278614"/>
          <a:ext cx="2838003" cy="283800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64E1C-E48C-5A40-A1FB-B14A94E05F3E}">
      <dsp:nvSpPr>
        <dsp:cNvPr id="0" name=""/>
        <dsp:cNvSpPr/>
      </dsp:nvSpPr>
      <dsp:spPr>
        <a:xfrm>
          <a:off x="4305308" y="-237756"/>
          <a:ext cx="3059938" cy="305993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64025-9F1C-B54C-874D-6AE83D7874AF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412AF-8B30-1C4A-9486-8B7EE1FD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2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6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89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62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84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76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07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30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722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B98C-7E11-E20C-7CA1-01CA7BC6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C3A6-7EF0-25DE-49FD-093DABEA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DF46-6163-6B81-C8F2-2AFCA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FB85-B129-774D-93A0-F57B9B2B4D03}" type="datetime1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C366-551D-FE97-2B1D-32127BF3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1B1D-ECC1-F92A-E5F2-CCE79365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847-10A3-1E86-2365-C19719B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D640-C06A-7E21-00D5-44964ADC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EB36-D0A3-DD5E-C201-B27A7169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6737-1BBC-544D-9FC3-DA3274CF8698}" type="datetime1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C4C8-11C3-310B-0494-5A9A39C6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FB9E-F285-F7AE-0E8F-94E4439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91E1-25BE-1B7D-2747-B206B769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95D2-79AD-B457-5041-AF0BC72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9B71-7EFC-DD71-1559-F745192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60E5-F23C-764C-AA70-1ED90C06A3A1}" type="datetime1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D8D1-6C57-FE1E-C640-C760ABFF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9F31-ACBF-4495-3650-1BBE05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CDC1-3848-0D97-B7AC-87941E6A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30B0-69E0-A392-06B3-B0B255B7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745A-C184-9A02-3478-963C49C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6702-BFF0-234C-B592-E8C1FA6F1806}" type="datetime1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6306-932B-2678-8102-D5B1FF6A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BCBB-A717-3F86-896B-2E91556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E9D-254D-F34F-04CD-7171E08A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A657-71FF-6D0F-FA99-85DC67E6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6D25-137F-9F92-60F0-FB0CA02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6A00-60F7-B64E-8A28-BD6FD4FB0293}" type="datetime1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8134-AEC4-52EE-619E-153EC79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6E28-6B6A-F6F8-4722-E4543D3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D6C-E496-E079-CBB1-0568125C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603-C8AA-9A92-329E-1802B5F5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0DDA-AA05-B9E0-6968-15C94DE9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6625-219C-99D2-3E54-1E8F41B2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FB3B-061B-F144-A5FA-F3EAD484BB68}" type="datetime1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BBC7-B012-FDE4-EA5B-0F69DA2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FDEE-8F41-2CAA-8017-4038F3B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A04D-9D5C-EB18-C5D0-F76A09B0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2525-56CB-7F89-4E11-9F3346C5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98E8-A9B1-48FB-F54D-A3A92D36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E517-63E9-95AE-DECC-CFC5865D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2A0CC-FDD5-8EAE-60EC-D76CDDC97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A6C08-7F94-962B-4B6D-4E592F0E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2EF4-12EB-9A4D-9238-2D7527A162A6}" type="datetime1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BB8B-904B-340C-44C2-AEB8E734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219B-396C-1FD3-E2D2-AE434727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1B7-64C8-5681-B050-6630E101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26AF0-FBD4-6543-A23B-33B8EC5C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114-FA9D-8D4A-A67F-A4701DAC90FA}" type="datetime1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7316-ECA6-24C4-30E6-F285BB5B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D056-F9AE-1692-E81E-AF758FC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10710-3846-C9D7-2144-F947912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410B-B86C-2848-BC8C-F46E39ADEFA3}" type="datetime1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C6AD-5E2E-A761-7126-579D5026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90D8-22CE-08FF-C435-CF9436B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159F-BCFE-0041-5B65-0F7FC24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978-B876-7F13-E812-15175B9B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065CE-0860-1EFD-1CD1-8D84398D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4DE7-1714-6B66-42FD-77D069D7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655F-D0D7-B249-A22B-B443D0B3B154}" type="datetime1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CE9F-F437-9F8B-15B0-8576AFF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9748-1BAE-0CB1-1ED5-9FF402F0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094-D299-E460-49A2-D005A07A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9A670-8C5F-885F-FB89-1940119E6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2C41-9999-BFD6-AEAD-EB346FCC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BE73-C51E-CB3B-FD3F-C461033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3CFB-0197-A049-9F9E-574CE0E6949D}" type="datetime1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6684-3CE0-4A83-95A6-6EBB094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3D51-51CE-D827-C1EE-C87D92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12EA-8A8E-06EC-6E57-8E5E96C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0FE1-91A8-46C3-32E1-30AAA21A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9DB0-88CE-6331-AB80-0CB309875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5C89D66A-6B48-BE47-8B10-C9113B69D385}" type="datetime1">
              <a:rPr lang="en-US" noProof="0" smtClean="0"/>
              <a:t>3/20/24</a:t>
            </a:fld>
            <a:endParaRPr lang="es-ES_tradnl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BFB-E83F-ED57-BB3C-53CCB666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endParaRPr lang="es-ES_tradnl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CCDE-D195-0527-335D-0AECD8803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78C1CC4-2077-434E-BCF1-5D01C08A9B17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Goudy Old Style" panose="020205020503050203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istorymacayrubio.blogspot.com/2019/10/argentina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mromero@udesa.edu.ar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8F4-54CC-EED9-C31F-8F80FFB62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b="1" kern="1400" dirty="0">
                <a:solidFill>
                  <a:srgbClr val="002060"/>
                </a:solidFill>
                <a:effectLst/>
                <a:latin typeface="Goudy Old Style" panose="02020502050305020303" pitchFamily="18" charset="77"/>
                <a:ea typeface="Times New Roman" panose="02020603050405020304" pitchFamily="18" charset="0"/>
                <a:cs typeface="Times New Roman" panose="02020603050405020304" pitchFamily="18" charset="0"/>
              </a:rPr>
              <a:t>Introducción a Métodos Supervisados: Regresión </a:t>
            </a:r>
            <a:endParaRPr lang="en-US" sz="1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55BDD-1493-5FB8-8EDB-106F9B362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800" dirty="0">
                <a:solidFill>
                  <a:srgbClr val="000000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María Noelia Romero</a:t>
            </a:r>
            <a:r>
              <a:rPr lang="en-US" sz="2800" dirty="0">
                <a:effectLst/>
              </a:rPr>
              <a:t> </a:t>
            </a:r>
            <a:endParaRPr lang="en-US" sz="2800" dirty="0"/>
          </a:p>
          <a:p>
            <a:r>
              <a:rPr lang="es-ES" sz="2800" dirty="0">
                <a:solidFill>
                  <a:srgbClr val="000000"/>
                </a:solidFill>
                <a:latin typeface="Gill Sans Nova Light" panose="020F0302020204030204" pitchFamily="34" charset="0"/>
                <a:cs typeface="Times New Roman" panose="02020603050405020304" pitchFamily="18" charset="0"/>
              </a:rPr>
              <a:t>Semana 4 – Clase 2</a:t>
            </a:r>
            <a:endParaRPr lang="en-US" sz="2800" dirty="0"/>
          </a:p>
        </p:txBody>
      </p:sp>
      <p:pic>
        <p:nvPicPr>
          <p:cNvPr id="4" name="Picture 3" descr="A blue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6CA2BBF9-BB3C-A5C1-5470-B08CC45E1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879" y="5257800"/>
            <a:ext cx="3284241" cy="7112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A5AC4-54DE-0141-CAD9-F401C43A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8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B10A-3F0E-631E-2BBE-BFF95CDD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de impuestos y ventas de *</a:t>
            </a:r>
            <a:r>
              <a:rPr lang="es-ES_tradnl" dirty="0" err="1"/>
              <a:t>Einav</a:t>
            </a:r>
            <a:r>
              <a:rPr lang="es-ES_tradnl" dirty="0"/>
              <a:t> et al (2014)</a:t>
            </a:r>
          </a:p>
        </p:txBody>
      </p: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512EB0C-8F02-ED2A-251E-A67EE7C8B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161" y="1516691"/>
            <a:ext cx="6460760" cy="5275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271EF-B434-CD87-AFDD-A96D98D0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16" y="365125"/>
            <a:ext cx="10769184" cy="1325563"/>
          </a:xfrm>
        </p:spPr>
        <p:txBody>
          <a:bodyPr/>
          <a:lstStyle/>
          <a:p>
            <a:r>
              <a:rPr lang="es-ES_tradnl" dirty="0"/>
              <a:t>Evaluación de la precisión de los coeficientes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s-ES_tradnl" dirty="0"/>
                  <a:t>Modelo poblacional: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_trad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_tradnl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_tradnl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s-ES_tradnl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6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Mejor aproximación lineal </a:t>
                </a:r>
                <a:r>
                  <a:rPr lang="es-ES_tradnl" dirty="0"/>
                  <a:t>de </a:t>
                </a:r>
                <a:r>
                  <a:rPr lang="es-ES_tradnl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i="1" dirty="0">
                    <a:latin typeface="Cambria Math" panose="02040503050406030204" pitchFamily="18" charset="0"/>
                  </a:rPr>
                  <a:t> </a:t>
                </a:r>
                <a:r>
                  <a:rPr lang="es-ES_tradnl" dirty="0"/>
                  <a:t>(</a:t>
                </a:r>
                <a:r>
                  <a:rPr lang="es-ES_tradnl" dirty="0">
                    <a:solidFill>
                      <a:srgbClr val="002060"/>
                    </a:solidFill>
                  </a:rPr>
                  <a:t>Sec. 3.1.2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Angrist</a:t>
                </a:r>
                <a:r>
                  <a:rPr lang="es-ES_tradnl" dirty="0">
                    <a:solidFill>
                      <a:srgbClr val="002060"/>
                    </a:solidFill>
                  </a:rPr>
                  <a:t> &amp;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Pischke</a:t>
                </a:r>
                <a:r>
                  <a:rPr lang="es-ES_tradnl" dirty="0"/>
                  <a:t>)</a:t>
                </a:r>
                <a:endParaRPr lang="es-ES_tradnl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s-ES_tradnl" dirty="0"/>
                  <a:t>Suponemos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i="1" dirty="0">
                    <a:latin typeface="Cambria Math" panose="02040503050406030204" pitchFamily="18" charset="0"/>
                  </a:rPr>
                  <a:t> </a:t>
                </a:r>
                <a:r>
                  <a:rPr lang="es-ES_tradnl" dirty="0"/>
                  <a:t>independiente de </a:t>
                </a:r>
                <a:r>
                  <a:rPr lang="es-ES_tradnl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ES_tradnl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s-ES_tradnl" dirty="0"/>
                  <a:t>Ejemplo: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_tradnl" i="1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_tradn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_tradnl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i="1" dirty="0">
                    <a:latin typeface="Cambria Math" panose="02040503050406030204" pitchFamily="18" charset="0"/>
                  </a:rPr>
                  <a:t>, </a:t>
                </a:r>
                <a:r>
                  <a:rPr lang="es-ES_tradnl" dirty="0"/>
                  <a:t>100 obs </a:t>
                </a:r>
                <a:r>
                  <a:rPr lang="es-ES_tradnl" dirty="0" err="1"/>
                  <a:t>random</a:t>
                </a:r>
                <a:endParaRPr lang="es-ES_tradnl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</a:pPr>
                <a:endParaRPr lang="es-ES_tradnl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60000"/>
                  </a:lnSpc>
                  <a:buNone/>
                </a:pPr>
                <a:endParaRPr lang="es-ES_tradnl" dirty="0"/>
              </a:p>
              <a:p>
                <a:pPr>
                  <a:lnSpc>
                    <a:spcPct val="160000"/>
                  </a:lnSpc>
                </a:pPr>
                <a:endParaRPr lang="es-ES_tradnl" dirty="0"/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8C73-0819-CD2B-9E56-7AD3805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D52E-DBC4-21CA-AD16-8C84A0DF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de Mejor Aproximación Lineal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541EA-462B-1235-C8EE-64D8BC92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D5DF6-01C6-5E27-16CA-6A65F7EF4665}"/>
              </a:ext>
            </a:extLst>
          </p:cNvPr>
          <p:cNvSpPr txBox="1"/>
          <p:nvPr/>
        </p:nvSpPr>
        <p:spPr>
          <a:xfrm>
            <a:off x="10519867" y="5546938"/>
            <a:ext cx="83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p.74</a:t>
            </a:r>
          </a:p>
        </p:txBody>
      </p:sp>
      <p:pic>
        <p:nvPicPr>
          <p:cNvPr id="15" name="Content Placeholder 14" descr="A comparison of graphs with red and blue lines&#10;&#10;Description automatically generated">
            <a:extLst>
              <a:ext uri="{FF2B5EF4-FFF2-40B4-BE49-F238E27FC236}">
                <a16:creationId xmlns:a16="http://schemas.microsoft.com/office/drawing/2014/main" id="{83C4C433-5EED-F18B-B087-FF636D5AC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351" y="1274863"/>
            <a:ext cx="9264040" cy="494605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B16929-5CB8-4A0A-F208-7D854AB822C8}"/>
                  </a:ext>
                </a:extLst>
              </p:cNvPr>
              <p:cNvSpPr txBox="1"/>
              <p:nvPr/>
            </p:nvSpPr>
            <p:spPr>
              <a:xfrm>
                <a:off x="2788170" y="4557011"/>
                <a:ext cx="293807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_tradnl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=2+3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_tradnl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_tradnl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ES_tradnl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B16929-5CB8-4A0A-F208-7D854AB82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170" y="4557011"/>
                <a:ext cx="293807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5ED3A7-0FE9-EF2A-B306-BE2F842999E7}"/>
                  </a:ext>
                </a:extLst>
              </p:cNvPr>
              <p:cNvSpPr txBox="1"/>
              <p:nvPr/>
            </p:nvSpPr>
            <p:spPr>
              <a:xfrm>
                <a:off x="6688110" y="2041317"/>
                <a:ext cx="2938073" cy="4814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_tradnl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_tradnl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_tradnl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_tradnl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ES_tradnl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5ED3A7-0FE9-EF2A-B306-BE2F84299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10" y="2041317"/>
                <a:ext cx="2938073" cy="481478"/>
              </a:xfrm>
              <a:prstGeom prst="rect">
                <a:avLst/>
              </a:prstGeom>
              <a:blipFill>
                <a:blip r:embed="rId4"/>
                <a:stretch>
                  <a:fillRect t="-10256" b="-153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93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Evaluación de la precisión de los coeficientes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ctr">
                  <a:lnSpc>
                    <a:spcPct val="16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	</a:t>
                </a:r>
              </a:p>
              <a:p>
                <a:pPr marL="0" indent="0" algn="ctr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60000"/>
                  </a:lnSpc>
                </a:pPr>
                <a:r>
                  <a:rPr lang="es-ES_tradnl" dirty="0"/>
                  <a:t>De </a:t>
                </a:r>
                <a:r>
                  <a:rPr lang="es-ES_tradnl" dirty="0" err="1"/>
                  <a:t>Econometria</a:t>
                </a:r>
                <a:r>
                  <a:rPr lang="es-ES_tradnl" dirty="0"/>
                  <a:t>, bajo los supuestos clásicos (caso ideal)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Teorema de Gauss/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Markov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es </a:t>
                </a:r>
                <a:r>
                  <a:rPr lang="es-ES_tradnl" dirty="0">
                    <a:solidFill>
                      <a:srgbClr val="002060"/>
                    </a:solidFill>
                  </a:rPr>
                  <a:t>MELI</a:t>
                </a:r>
                <a:r>
                  <a:rPr lang="es-ES_tradnl" dirty="0"/>
                  <a:t> 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s-ES_tradnl" dirty="0"/>
                  <a:t>Con estimaciones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es-ES_tradnl" dirty="0"/>
                  <a:t>, hacemos inferencia y testamos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_tradnl" dirty="0"/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8C73-0819-CD2B-9E56-7AD3805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8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10E4FD-2DBC-AAD4-5AD2-71B1A7DA0C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_tradnl" dirty="0"/>
                  <a:t>Predictor óptimo de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10E4FD-2DBC-AAD4-5AD2-71B1A7DA0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 vector columna igual a la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_tradnl" dirty="0"/>
                  <a:t>-ésima fila de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ES_tradnl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s-ES_tradnl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_trad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_tradnl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s-ES_tradnl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s-ES_tradn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b="0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Resultado 1</a:t>
                </a:r>
                <a:r>
                  <a:rPr lang="es-ES_tradnl" dirty="0"/>
                  <a:t>: si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b="0" dirty="0"/>
                  <a:t> es insesgado y de varianza mínima,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b="0" dirty="0"/>
                  <a:t>es un </a:t>
                </a:r>
                <a:r>
                  <a:rPr lang="es-ES_tradnl" b="0" dirty="0">
                    <a:solidFill>
                      <a:srgbClr val="002060"/>
                    </a:solidFill>
                  </a:rPr>
                  <a:t>predictor insesgado </a:t>
                </a:r>
                <a:r>
                  <a:rPr lang="es-ES_tradnl" b="0" dirty="0"/>
                  <a:t>de </a:t>
                </a:r>
                <a:r>
                  <a:rPr lang="es-ES_tradnl" b="0" dirty="0">
                    <a:solidFill>
                      <a:srgbClr val="002060"/>
                    </a:solidFill>
                  </a:rPr>
                  <a:t>varianza mínima</a:t>
                </a:r>
                <a:r>
                  <a:rPr lang="es-ES_tradnl" b="0" dirty="0"/>
                  <a:t>, ambos en la </a:t>
                </a:r>
                <a:r>
                  <a:rPr lang="es-ES_tradnl" b="0" dirty="0">
                    <a:solidFill>
                      <a:srgbClr val="002060"/>
                    </a:solidFill>
                  </a:rPr>
                  <a:t>clase de estimadores</a:t>
                </a:r>
                <a:r>
                  <a:rPr lang="es-ES_tradnl" dirty="0">
                    <a:solidFill>
                      <a:srgbClr val="002060"/>
                    </a:solidFill>
                  </a:rPr>
                  <a:t>/predictores lineales e insesgados</a:t>
                </a:r>
                <a:r>
                  <a:rPr lang="es-ES_tradnl" dirty="0"/>
                  <a:t>.</a:t>
                </a:r>
                <a:endParaRPr lang="es-ES_tradnl" b="0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r="-8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4FF6B-51BF-F700-3A94-38DDEDC2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E4FD-2DBC-AAD4-5AD2-71B1A7DA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Demostración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es insesgado,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es eficiente,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es-ES_tradnl" dirty="0"/>
                  <a:t> es matriz semidefinida positiva, para cualquier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lineal e insesgado: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/>
                  <a:t>En cualquier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s-ES_tradnl" dirty="0"/>
                  <a:t>. En particular para cualquier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/>
                  <a:t>Por lo 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 es mínimo en la clase de predictores basados en estimadores lineales e insesgados.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872" r="-12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FF25E-88EF-3C3B-D1AE-12C57480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3B99-3D7E-3E84-6DC1-2CB9E720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 la Práctica, evaluamos la predicción con…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F3A00-E5F7-EB3B-7E9A-E9C631204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_tradnl" dirty="0"/>
                  <a:t>RSE (residual standard error)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</m:rad>
                  </m:oMath>
                </a14:m>
                <a:endParaRPr lang="es-ES_tradnl" dirty="0"/>
              </a:p>
              <a:p>
                <a:pPr lvl="1"/>
                <a:r>
                  <a:rPr lang="es-ES_tradnl" dirty="0"/>
                  <a:t>Con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_tradnl" dirty="0"/>
              </a:p>
              <a:p>
                <a:pPr lvl="1"/>
                <a:r>
                  <a:rPr lang="es-ES_tradnl" dirty="0"/>
                  <a:t>¿Interpretamos? Los verdaderos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 se desvían de la </a:t>
                </a:r>
                <a:r>
                  <a:rPr lang="es-ES_tradnl" dirty="0">
                    <a:solidFill>
                      <a:srgbClr val="002060"/>
                    </a:solidFill>
                  </a:rPr>
                  <a:t>verdadera línea de regresión </a:t>
                </a:r>
                <a:r>
                  <a:rPr lang="es-ES_tradnl" dirty="0"/>
                  <a:t>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 en promedio (unidades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_tradnl" dirty="0"/>
                  <a:t>)</a:t>
                </a:r>
              </a:p>
              <a:p>
                <a:pPr lvl="1"/>
                <a:r>
                  <a:rPr lang="es-ES_tradnl" dirty="0"/>
                  <a:t>Medida de la falta de ajuste del modelo a los datos (</a:t>
                </a:r>
                <a:r>
                  <a:rPr lang="es-ES_tradnl" i="1" dirty="0" err="1"/>
                  <a:t>lack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of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fit</a:t>
                </a:r>
                <a:r>
                  <a:rPr lang="es-ES_tradnl" dirty="0"/>
                  <a:t>)</a:t>
                </a:r>
              </a:p>
              <a:p>
                <a:pPr lvl="2"/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, entonces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FF0000"/>
                    </a:solidFill>
                  </a:rPr>
                  <a:t>pequeño</a:t>
                </a:r>
              </a:p>
              <a:p>
                <a:endParaRPr lang="es-ES_tradnl" dirty="0"/>
              </a:p>
              <a:p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F3A00-E5F7-EB3B-7E9A-E9C631204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t="-125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8FC2F-F97A-DC13-C495-9F0572B5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3B99-3D7E-3E84-6DC1-2CB9E720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 la Práctica, evaluamos la predicción con…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F3A00-E5F7-EB3B-7E9A-E9C631204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_tradnl" dirty="0"/>
                  <a:t>Conocido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_tradnl" dirty="0"/>
              </a:p>
              <a:p>
                <a:r>
                  <a:rPr lang="es-ES_tradnl" dirty="0"/>
                  <a:t>¿Interpretación?</a:t>
                </a:r>
              </a:p>
              <a:p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F3A00-E5F7-EB3B-7E9A-E9C631204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8FC2F-F97A-DC13-C495-9F0572B5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44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35D3-D2D8-8CE9-7E34-71C2EDF3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Predicción y</a:t>
            </a:r>
            <a:br>
              <a:rPr lang="es-ES_tradnl" dirty="0"/>
            </a:b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Error cuadrático medio (ECM)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37D6-CECF-D918-3787-01AC784B8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Chapter 2.2. </a:t>
            </a:r>
            <a:r>
              <a:rPr lang="en-US" dirty="0" err="1"/>
              <a:t>en</a:t>
            </a:r>
            <a:r>
              <a:rPr lang="en-US" dirty="0"/>
              <a:t> JAMES, G., WITTEN, D., HASTIE, T. U TIBSHIRANI, T. (2014) </a:t>
            </a:r>
            <a:r>
              <a:rPr lang="en-US" i="1" dirty="0"/>
              <a:t>An Introduction to Statistical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Chapter 2.9 </a:t>
            </a:r>
            <a:r>
              <a:rPr lang="en-US" dirty="0" err="1"/>
              <a:t>en</a:t>
            </a:r>
            <a:r>
              <a:rPr lang="en-US" dirty="0"/>
              <a:t>  HASTIE, T., TIBSHIRANI, T. Y FREEDMAN, J. (2013) </a:t>
            </a:r>
            <a:r>
              <a:rPr lang="en-US" i="1" dirty="0"/>
              <a:t>The Elements of Statistical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8A8F5-B881-1349-5E0E-463B56DE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0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7C5-1CF1-5BD7-8E22-5FD0B175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Error Cuadrático Medio (ECM)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7B7-FFAA-1B1E-300A-35BAE8E1B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s-ES_tradnl" dirty="0"/>
                  <a:t>Modelo poblacional: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_trad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_tradnl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_tradnl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_tradn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_tradnl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s-ES_tradnl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s-ES_tradnl" dirty="0">
                    <a:solidFill>
                      <a:srgbClr val="FF0000"/>
                    </a:solidFill>
                  </a:rPr>
                  <a:t>Idea</a:t>
                </a:r>
                <a:r>
                  <a:rPr lang="es-ES_tradnl" dirty="0"/>
                  <a:t>: predecir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requiere estimar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s-ES_tradnl" dirty="0"/>
              </a:p>
              <a:p>
                <a:r>
                  <a:rPr lang="es-ES_tradnl" dirty="0"/>
                  <a:t>Error cuadrático medio: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(1)</m:t>
                      </m:r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Quien es variable aleatoria en (1)</a:t>
                </a:r>
                <a:r>
                  <a:rPr lang="en-US" dirty="0"/>
                  <a:t>?</a:t>
                </a:r>
                <a:endParaRPr lang="es-ES_tradnl" dirty="0"/>
              </a:p>
              <a:p>
                <a:r>
                  <a:rPr lang="es-ES_tradnl" dirty="0"/>
                  <a:t>Recordar: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𝑆𝑒𝑠𝑔𝑜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7B7-FFAA-1B1E-300A-35BAE8E1B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b="-29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89711-C709-D516-FEC2-675E29EC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8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00F5-C7EE-2CC9-E9BA-CD7EB57A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En la clase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27E-74B0-5F1D-D3E8-C9714B43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s-ES_tradnl" dirty="0" err="1"/>
              <a:t>Introduccion</a:t>
            </a:r>
            <a:r>
              <a:rPr lang="es-ES_tradnl" dirty="0"/>
              <a:t> a </a:t>
            </a:r>
            <a:r>
              <a:rPr lang="es-ES_tradnl" dirty="0" err="1"/>
              <a:t>Metodos</a:t>
            </a:r>
            <a:r>
              <a:rPr lang="es-ES_tradnl" dirty="0"/>
              <a:t> Supervisados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s-ES_tradnl" dirty="0"/>
              <a:t>Resumen de Herramientas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s-ES_tradnl" dirty="0"/>
              <a:t>Revisión de Regresión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s-ES_tradnl" dirty="0"/>
              <a:t>ECM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s-ES_tradnl" dirty="0"/>
              <a:t>Problemas de </a:t>
            </a:r>
            <a:r>
              <a:rPr lang="es-ES_tradnl" dirty="0" err="1"/>
              <a:t>Prediccion</a:t>
            </a:r>
            <a:r>
              <a:rPr lang="es-ES_tradnl" dirty="0"/>
              <a:t>: </a:t>
            </a:r>
            <a:r>
              <a:rPr lang="es-ES_tradnl" dirty="0" err="1"/>
              <a:t>Overfiting</a:t>
            </a:r>
            <a:endParaRPr lang="es-ES_tradnl" dirty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endParaRPr lang="es-ES_tradnl" dirty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4FB9B-5244-FCBC-3E87-89A4490B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0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Descomposicion sesgo-varianza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𝐸𝐶𝑀</m:t>
                      </m:r>
                      <m:d>
                        <m:d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𝑆𝑒𝑠𝑔</m:t>
                      </m:r>
                      <m:sSup>
                        <m:sSup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(2)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s-ES_tradnl" sz="1200" dirty="0"/>
              </a:p>
              <a:p>
                <a:pPr>
                  <a:lnSpc>
                    <a:spcPct val="10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Intuición</a:t>
                </a:r>
                <a:r>
                  <a:rPr lang="es-ES_tradnl" dirty="0"/>
                  <a:t>: cuan mal predice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depende de cuán </a:t>
                </a:r>
                <a:r>
                  <a:rPr lang="es-ES_tradnl" dirty="0">
                    <a:solidFill>
                      <a:srgbClr val="002060"/>
                    </a:solidFill>
                  </a:rPr>
                  <a:t>descentrado</a:t>
                </a:r>
                <a:r>
                  <a:rPr lang="es-ES_tradnl" dirty="0"/>
                  <a:t> está en relación a la verdad (</a:t>
                </a:r>
                <a:r>
                  <a:rPr lang="es-ES_tradnl" dirty="0">
                    <a:solidFill>
                      <a:srgbClr val="002060"/>
                    </a:solidFill>
                  </a:rPr>
                  <a:t>sesgo</a:t>
                </a:r>
                <a:r>
                  <a:rPr lang="es-ES_tradnl" dirty="0"/>
                  <a:t>) y cuán </a:t>
                </a:r>
                <a:r>
                  <a:rPr lang="es-ES_tradnl" dirty="0">
                    <a:solidFill>
                      <a:srgbClr val="002060"/>
                    </a:solidFill>
                  </a:rPr>
                  <a:t>disperso</a:t>
                </a:r>
                <a:r>
                  <a:rPr lang="es-ES_tradnl" dirty="0"/>
                  <a:t> es relación a su propio centro (varianza)</a:t>
                </a:r>
              </a:p>
              <a:p>
                <a:pPr>
                  <a:lnSpc>
                    <a:spcPct val="100000"/>
                  </a:lnSpc>
                </a:pPr>
                <a:r>
                  <a:rPr lang="es-ES_tradnl" dirty="0"/>
                  <a:t>¿Escenarios posibles?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5A721-AD65-8FCE-A752-0B45AB10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41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65CE-3653-8912-0E4D-181B4B3D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Vizualizacion de escenarios posibles</a:t>
            </a:r>
          </a:p>
        </p:txBody>
      </p:sp>
      <p:pic>
        <p:nvPicPr>
          <p:cNvPr id="7" name="Content Placeholder 6" descr="A diagram of a diagram of a high bias&#10;&#10;Description automatically generated with medium confidence">
            <a:extLst>
              <a:ext uri="{FF2B5EF4-FFF2-40B4-BE49-F238E27FC236}">
                <a16:creationId xmlns:a16="http://schemas.microsoft.com/office/drawing/2014/main" id="{21175D07-9AE9-4AA6-A6E1-120E770E7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184" y="1371600"/>
            <a:ext cx="6775187" cy="50292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879FA3-2F13-4199-C194-41D3C186BFF6}"/>
              </a:ext>
            </a:extLst>
          </p:cNvPr>
          <p:cNvSpPr txBox="1"/>
          <p:nvPr/>
        </p:nvSpPr>
        <p:spPr>
          <a:xfrm>
            <a:off x="2610777" y="629307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effectLst/>
                <a:latin typeface="CMSS8"/>
              </a:rPr>
              <a:t>Fuente: https://</a:t>
            </a:r>
            <a:r>
              <a:rPr lang="en-US" sz="800" dirty="0" err="1">
                <a:effectLst/>
                <a:latin typeface="CMSS8"/>
              </a:rPr>
              <a:t>medium.com</a:t>
            </a:r>
            <a:r>
              <a:rPr lang="en-US" sz="800" dirty="0">
                <a:effectLst/>
                <a:latin typeface="CMSS8"/>
              </a:rPr>
              <a:t>/@</a:t>
            </a:r>
            <a:r>
              <a:rPr lang="en-US" sz="800" dirty="0" err="1">
                <a:effectLst/>
                <a:latin typeface="CMSS8"/>
              </a:rPr>
              <a:t>aymantidy</a:t>
            </a:r>
            <a:r>
              <a:rPr lang="en-US" sz="800" dirty="0">
                <a:effectLst/>
                <a:latin typeface="CMSS8"/>
              </a:rPr>
              <a:t>/bias-variance-decomposition-the-story-behind </a:t>
            </a:r>
            <a:endParaRPr lang="en-US" dirty="0">
              <a:effectLst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32A55-D92D-E216-862B-7494F115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2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Demostración de la Descomposición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𝐸𝐶𝑀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70000"/>
                  </a:lnSpc>
                </a:pPr>
                <a:r>
                  <a:rPr lang="es-ES_tradnl" dirty="0"/>
                  <a:t>Sumar y restar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es-ES_tradnl" dirty="0"/>
                  <a:t> en la fórmula de ECM y agrupar: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s-ES_tradnl" dirty="0"/>
                  <a:t>Expandir los cuadrados y tomar esperanzas: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s-ES_tradnl" dirty="0">
                    <a:solidFill>
                      <a:srgbClr val="0070C0"/>
                    </a:solidFill>
                  </a:rPr>
                  <a:t>Tarea para la casa: </a:t>
                </a:r>
                <a:r>
                  <a:rPr lang="es-ES_tradnl" dirty="0"/>
                  <a:t>Llegar a la ecuación (2) de la </a:t>
                </a:r>
                <a:r>
                  <a:rPr lang="es-ES_tradnl" dirty="0" err="1"/>
                  <a:t>slide</a:t>
                </a:r>
                <a:r>
                  <a:rPr lang="es-ES_tradnl" dirty="0"/>
                  <a:t> 20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s-ES_tradnl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s-ES_tradnl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b="-145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D560-6CE5-2C4B-667C-E0686940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9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Error de predicción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Error de pronóstico: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𝐸𝑟𝑟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Diferencias con ¿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𝐸𝐶𝑀</m:t>
                    </m:r>
                  </m:oMath>
                </a14:m>
                <a:r>
                  <a:rPr lang="es-ES_tradnl" dirty="0"/>
                  <a:t>? 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Modelo: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_tradnl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Resultado 2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_tradnl" dirty="0"/>
                  <a:t> que mejor predice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es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) = 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dirty="0"/>
                  <a:t>,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dirty="0"/>
                  <a:t> no observable y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dirty="0"/>
                  <a:t> conocida,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dirty="0"/>
                  <a:t> es el mejor predictor.</a:t>
                </a:r>
              </a:p>
              <a:p>
                <a:pPr>
                  <a:lnSpc>
                    <a:spcPct val="120000"/>
                  </a:lnSpc>
                </a:pPr>
                <a:endParaRPr lang="es-ES_tradnl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r="-12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5D835-8479-C9F8-17EA-27A2CD61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4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Demostración del Resultado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Resultado2 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_tradnl" dirty="0"/>
                  <a:t> que mejor predice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es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) = 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dirty="0"/>
                  <a:t>,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dirty="0"/>
                  <a:t> no observable y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dirty="0"/>
                  <a:t> conocida,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dirty="0"/>
                  <a:t> es el mejor predictor.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s-ES_tradnl" dirty="0"/>
                  <a:t>es el mejor predictor de </a:t>
                </a:r>
                <a14:m>
                  <m:oMath xmlns:m="http://schemas.openxmlformats.org/officeDocument/2006/math">
                    <m:r>
                      <a:rPr lang="es-ES_tradnl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Sumar y restar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s-ES_tradnl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, distribuir el cuadrado y obtener: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_tradnl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_tradnl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s-ES_tradnl" i="1" dirty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 dirty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_tradnl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_tradnl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s-ES_tradnl" i="1" dirty="0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_tradnl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 dirty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s-ES_tradnl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_tradnl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es-ES_tradnl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_tradnl" i="1" dirty="0" smtClean="0">
                          <a:latin typeface="Cambria Math" panose="02040503050406030204" pitchFamily="18" charset="0"/>
                        </a:rPr>
                        <m:t> +2</m:t>
                      </m:r>
                      <m:r>
                        <a:rPr lang="es-ES_tradnl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_tradnl" i="1" dirty="0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s-ES_tradnl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_tradnl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s-ES_tradnl" i="1" dirty="0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s-ES_tradnl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_tradnl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_tradnl" i="1" dirty="0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ES_tradnl" sz="150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>
                    <a:solidFill>
                      <a:srgbClr val="0070C0"/>
                    </a:solidFill>
                  </a:rPr>
                  <a:t>Tarea para la casa 2: </a:t>
                </a:r>
                <a:r>
                  <a:rPr lang="es-ES_tradnl" dirty="0"/>
                  <a:t>Llegar a </a:t>
                </a:r>
                <a14:m>
                  <m:oMath xmlns:m="http://schemas.openxmlformats.org/officeDocument/2006/math">
                    <m:r>
                      <a:rPr lang="es-ES_tradnl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_tradnl" i="1" dirty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 err="1"/>
                  <a:t>Hint</a:t>
                </a:r>
                <a:r>
                  <a:rPr lang="es-ES_tradnl" dirty="0"/>
                  <a:t>: Expandir el producto y cancelar términos comunes. Mostraremos que el tercer sumando es cero. Expandiendo el producto: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ES_tradnl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 r="-72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EE7BF-0B3C-A5A0-8BEE-799CDC78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3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2EA1-43B9-289B-6E00-41311F6C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Del Error de predicción al ECM 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833EB-FEB7-F0E3-3E5C-B0D1D9657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Modelo: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s-ES_tradnl" i="1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Error de pronóstico: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𝐸𝑟𝑟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reemplazar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con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s-ES_trad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_tradnl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_trad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dirty="0"/>
                  <a:t> (una VA).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𝐸𝑟𝑟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 err="1">
                    <a:solidFill>
                      <a:srgbClr val="FF0000"/>
                    </a:solidFill>
                  </a:rPr>
                  <a:t>Expresion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𝐸𝐶𝑀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833EB-FEB7-F0E3-3E5C-B0D1D9657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9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2A1B7-A208-B685-DBFC-937A022E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2EA1-43B9-289B-6E00-41311F6C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Del Error de predicción al ECM II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833EB-FEB7-F0E3-3E5C-B0D1D9657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𝐸𝑟𝑟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𝐸𝐶𝑀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ES_tradnl" sz="17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𝐸𝐶𝑀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Error</a:t>
                </a:r>
                <a:r>
                  <a:rPr lang="es-ES_tradnl" dirty="0">
                    <a:solidFill>
                      <a:srgbClr val="002060"/>
                    </a:solidFill>
                  </a:rPr>
                  <a:t> reducible </a:t>
                </a:r>
                <a:r>
                  <a:rPr lang="es-ES_tradnl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𝐸𝐶𝑀</m:t>
                    </m:r>
                  </m:oMath>
                </a14:m>
                <a:r>
                  <a:rPr lang="es-ES_tradnl" dirty="0"/>
                  <a:t>) y Error </a:t>
                </a:r>
                <a:r>
                  <a:rPr lang="es-ES_tradnl" dirty="0">
                    <a:solidFill>
                      <a:srgbClr val="002060"/>
                    </a:solidFill>
                  </a:rPr>
                  <a:t>irreducible</a:t>
                </a:r>
                <a:r>
                  <a:rPr lang="es-ES_tradnl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Link predicción y estimación: </a:t>
                </a:r>
                <a:r>
                  <a:rPr lang="es-ES_tradnl" dirty="0">
                    <a:solidFill>
                      <a:srgbClr val="002060"/>
                    </a:solidFill>
                  </a:rPr>
                  <a:t>Predecir</a:t>
                </a:r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00B050"/>
                    </a:solidFill>
                  </a:rPr>
                  <a:t>correctamente</a:t>
                </a:r>
                <a:r>
                  <a:rPr lang="es-ES_tradnl" dirty="0"/>
                  <a:t> requiere </a:t>
                </a:r>
                <a:r>
                  <a:rPr lang="es-ES_tradnl" dirty="0">
                    <a:solidFill>
                      <a:srgbClr val="002060"/>
                    </a:solidFill>
                  </a:rPr>
                  <a:t>estimar</a:t>
                </a:r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00B050"/>
                    </a:solidFill>
                  </a:rPr>
                  <a:t>correctamente</a:t>
                </a:r>
                <a:r>
                  <a:rPr lang="es-ES_tradnl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833EB-FEB7-F0E3-3E5C-B0D1D9657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b="-87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2A1B7-A208-B685-DBFC-937A022E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4055-51F6-CB70-063D-5660896C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Statistical learning reduce la varianza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CA0E5-63BE-F29D-0F71-81D41423AC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s-ES_tradnl" dirty="0"/>
                  <a:t>Usando la descomposición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𝐸𝑟𝑟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𝑆𝑒𝑠𝑔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i="1" dirty="0"/>
              </a:p>
              <a:p>
                <a:pPr>
                  <a:lnSpc>
                    <a:spcPct val="160000"/>
                  </a:lnSpc>
                </a:pPr>
                <a:r>
                  <a:rPr lang="es-ES_tradnl" dirty="0"/>
                  <a:t>Econometría</a:t>
                </a:r>
                <a:r>
                  <a:rPr lang="es-ES_tradnl" i="1" dirty="0"/>
                  <a:t>: </a:t>
                </a:r>
              </a:p>
              <a:p>
                <a:pPr lvl="1">
                  <a:lnSpc>
                    <a:spcPct val="16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ES_tradnl" dirty="0"/>
                  <a:t> insesgado, minimizar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𝐸𝑟𝑟</m:t>
                    </m:r>
                  </m:oMath>
                </a14:m>
                <a:r>
                  <a:rPr lang="es-ES_tradnl" dirty="0"/>
                  <a:t> es minimizar la varianza.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s-ES_tradnl" dirty="0"/>
                  <a:t>Preferencia lexicográfica por la </a:t>
                </a:r>
                <a:r>
                  <a:rPr lang="es-ES_tradnl" dirty="0" err="1"/>
                  <a:t>insesgadez</a:t>
                </a:r>
                <a:endParaRPr lang="es-ES_tradnl" dirty="0"/>
              </a:p>
              <a:p>
                <a:pPr>
                  <a:lnSpc>
                    <a:spcPct val="16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Machine Learning</a:t>
                </a:r>
                <a:r>
                  <a:rPr lang="es-ES_tradnl" dirty="0"/>
                  <a:t>: estrategias </a:t>
                </a:r>
                <a:r>
                  <a:rPr lang="es-ES_tradnl" dirty="0">
                    <a:solidFill>
                      <a:srgbClr val="002060"/>
                    </a:solidFill>
                  </a:rPr>
                  <a:t>sesgadas</a:t>
                </a:r>
                <a:r>
                  <a:rPr lang="es-ES_tradnl" dirty="0"/>
                  <a:t> pueden implicar </a:t>
                </a:r>
                <a:r>
                  <a:rPr lang="es-ES_tradnl" dirty="0">
                    <a:solidFill>
                      <a:srgbClr val="002060"/>
                    </a:solidFill>
                  </a:rPr>
                  <a:t>reducción</a:t>
                </a:r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002060"/>
                    </a:solidFill>
                  </a:rPr>
                  <a:t>drástica</a:t>
                </a:r>
                <a:r>
                  <a:rPr lang="es-ES_tradnl" dirty="0"/>
                  <a:t> en la </a:t>
                </a:r>
                <a:r>
                  <a:rPr lang="es-ES_tradnl" dirty="0">
                    <a:solidFill>
                      <a:srgbClr val="002060"/>
                    </a:solidFill>
                  </a:rPr>
                  <a:t>varianza</a:t>
                </a:r>
              </a:p>
              <a:p>
                <a:pPr>
                  <a:lnSpc>
                    <a:spcPct val="160000"/>
                  </a:lnSpc>
                </a:pPr>
                <a:r>
                  <a:rPr lang="es-ES_tradnl" dirty="0"/>
                  <a:t>Puede ser que mínimo ECM ocurra para predictores sesgados</a:t>
                </a:r>
              </a:p>
              <a:p>
                <a:pPr>
                  <a:lnSpc>
                    <a:spcPct val="160000"/>
                  </a:lnSpc>
                </a:pPr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CA0E5-63BE-F29D-0F71-81D41423AC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56136-3CFE-14D9-9CA3-C9DD99B5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7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4EE0-C81B-083B-7779-FF7EAFD0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Ejercicio Hipotético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F2C07-0C74-9615-240E-7A72855D9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Practicando la lógica para el examen final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0C6BB-B85D-A83D-EDE7-AD18FE61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93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7AD3-A7D9-7F07-BD47-F229FE9E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Consultora “Alumnos </a:t>
            </a:r>
            <a:r>
              <a:rPr lang="es-ES_tradnl" i="1" dirty="0"/>
              <a:t>Exitosos</a:t>
            </a:r>
            <a:r>
              <a:rPr lang="es-ES_tradnl" dirty="0"/>
              <a:t> de Big Data 2024”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E1306-A255-AF46-A384-BB5415C3E4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_tradnl" b="1" dirty="0"/>
              <a:t>Cliente</a:t>
            </a:r>
            <a:r>
              <a:rPr lang="es-ES_tradnl" dirty="0"/>
              <a:t>: Partido Justicialista</a:t>
            </a:r>
          </a:p>
          <a:p>
            <a:r>
              <a:rPr lang="es-ES_tradnl" b="1" dirty="0"/>
              <a:t>Contexto:</a:t>
            </a:r>
            <a:r>
              <a:rPr lang="es-ES_tradnl" dirty="0"/>
              <a:t> Ganar las próximas elecciones de medio termino en CABA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¿Como son los votantes?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¿Qué datos necesitarían?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¿Estadística Descriptiva?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¿Primer modelo se les ocurre?</a:t>
            </a:r>
          </a:p>
          <a:p>
            <a:endParaRPr lang="es-ES_tradnl" dirty="0"/>
          </a:p>
          <a:p>
            <a:endParaRPr lang="es-ES_tradnl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C0FECC-9102-5388-6D02-4AE40474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29</a:t>
            </a:fld>
            <a:endParaRPr lang="en-US"/>
          </a:p>
        </p:txBody>
      </p:sp>
      <p:pic>
        <p:nvPicPr>
          <p:cNvPr id="9" name="Content Placeholder 8" descr="A group of people with their hands up in front of a flag&#10;&#10;Description automatically generated">
            <a:extLst>
              <a:ext uri="{FF2B5EF4-FFF2-40B4-BE49-F238E27FC236}">
                <a16:creationId xmlns:a16="http://schemas.microsoft.com/office/drawing/2014/main" id="{55AF5D1C-C39D-CFE0-44C0-90D22E063F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19800" y="1796970"/>
            <a:ext cx="5802772" cy="326405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10FD74-F578-EF41-31F6-D7675D27F838}"/>
              </a:ext>
            </a:extLst>
          </p:cNvPr>
          <p:cNvSpPr txBox="1"/>
          <p:nvPr/>
        </p:nvSpPr>
        <p:spPr>
          <a:xfrm>
            <a:off x="6019800" y="5033357"/>
            <a:ext cx="5181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900">
                <a:hlinkClick r:id="rId3" tooltip="https://historymacayrubio.blogspot.com/2019/10/argentina.html"/>
              </a:rPr>
              <a:t>This Photo</a:t>
            </a:r>
            <a:r>
              <a:rPr lang="es-ES_tradnl" sz="900"/>
              <a:t> by Unknown Author is licensed under </a:t>
            </a:r>
            <a:r>
              <a:rPr lang="es-ES_tradnl" sz="900">
                <a:hlinkClick r:id="rId4" tooltip="https://creativecommons.org/licenses/by-sa/3.0/"/>
              </a:rPr>
              <a:t>CC BY-SA</a:t>
            </a:r>
            <a:endParaRPr lang="es-ES_tradnl" sz="900"/>
          </a:p>
        </p:txBody>
      </p:sp>
    </p:spTree>
    <p:extLst>
      <p:ext uri="{BB962C8B-B14F-4D97-AF65-F5344CB8AC3E}">
        <p14:creationId xmlns:p14="http://schemas.microsoft.com/office/powerpoint/2010/main" val="357268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CDA9-EC41-2312-3939-2A1FFC5B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Orden de Temas: </a:t>
            </a:r>
            <a:r>
              <a:rPr lang="es-ES_tradnl" sz="3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Secuencia de Trabajo con Datos</a:t>
            </a:r>
            <a:endParaRPr lang="es-ES_trad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ABD0DE-D47B-BE72-9389-1B9C88CB6F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9451" y="1100380"/>
          <a:ext cx="11236271" cy="5548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2FF7C-6F94-55CC-F31A-3FC6C600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52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 finales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6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Repasamos </a:t>
            </a:r>
            <a:r>
              <a:rPr lang="es-ES_tradnl" dirty="0"/>
              <a:t>las fortalezas de un modelo de regresión lineal</a:t>
            </a:r>
          </a:p>
          <a:p>
            <a:pPr lvl="1"/>
            <a:r>
              <a:rPr lang="es-ES_tradnl" dirty="0"/>
              <a:t>Modelo general, idea, aproximación, sesgo, MCO</a:t>
            </a:r>
          </a:p>
          <a:p>
            <a:r>
              <a:rPr lang="es-ES_tradnl" dirty="0">
                <a:solidFill>
                  <a:srgbClr val="002060"/>
                </a:solidFill>
              </a:rPr>
              <a:t>Discutimos</a:t>
            </a:r>
            <a:r>
              <a:rPr lang="es-ES_tradnl" dirty="0"/>
              <a:t> sobre formas de evaluar la precisión de</a:t>
            </a:r>
          </a:p>
          <a:p>
            <a:pPr lvl="1"/>
            <a:r>
              <a:rPr lang="es-ES_tradnl" dirty="0"/>
              <a:t>Coeficientes</a:t>
            </a:r>
          </a:p>
          <a:p>
            <a:pPr lvl="1"/>
            <a:r>
              <a:rPr lang="es-ES_tradnl" dirty="0"/>
              <a:t>Modelo</a:t>
            </a:r>
          </a:p>
          <a:p>
            <a:r>
              <a:rPr lang="es-ES_tradnl" dirty="0">
                <a:solidFill>
                  <a:srgbClr val="002060"/>
                </a:solidFill>
              </a:rPr>
              <a:t>Definimos</a:t>
            </a:r>
            <a:r>
              <a:rPr lang="es-ES_tradnl" dirty="0"/>
              <a:t> nuevamente el ECM y su relación con el Error de Pronostico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0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5B1-4C9E-9A68-CAC5-2D521102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¿Dudas, consultas?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E542-4031-D126-7AAF-A0332014D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_tradnl" dirty="0"/>
              <a:t>Consultas: </a:t>
            </a:r>
            <a:r>
              <a:rPr lang="es-ES_tradnl" dirty="0">
                <a:hlinkClick r:id="rId2"/>
              </a:rPr>
              <a:t>mromero@udesa.edu.ar</a:t>
            </a:r>
            <a:r>
              <a:rPr lang="es-ES_tradnl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2557C-64E1-99EA-732F-3F53925C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A790-8125-0419-9C63-AD7B89D7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 la Etapa Explorativa a la Predicción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8559E05-DBC3-8301-D584-275312741E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44885664"/>
                  </p:ext>
                </p:extLst>
              </p:nvPr>
            </p:nvGraphicFramePr>
            <p:xfrm>
              <a:off x="617621" y="1496447"/>
              <a:ext cx="10956757" cy="47244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540043">
                      <a:extLst>
                        <a:ext uri="{9D8B030D-6E8A-4147-A177-3AD203B41FA5}">
                          <a16:colId xmlns:a16="http://schemas.microsoft.com/office/drawing/2014/main" val="1029663632"/>
                        </a:ext>
                      </a:extLst>
                    </a:gridCol>
                    <a:gridCol w="1915804">
                      <a:extLst>
                        <a:ext uri="{9D8B030D-6E8A-4147-A177-3AD203B41FA5}">
                          <a16:colId xmlns:a16="http://schemas.microsoft.com/office/drawing/2014/main" val="3989478329"/>
                        </a:ext>
                      </a:extLst>
                    </a:gridCol>
                    <a:gridCol w="5265262">
                      <a:extLst>
                        <a:ext uri="{9D8B030D-6E8A-4147-A177-3AD203B41FA5}">
                          <a16:colId xmlns:a16="http://schemas.microsoft.com/office/drawing/2014/main" val="1368382703"/>
                        </a:ext>
                      </a:extLst>
                    </a:gridCol>
                    <a:gridCol w="2235648">
                      <a:extLst>
                        <a:ext uri="{9D8B030D-6E8A-4147-A177-3AD203B41FA5}">
                          <a16:colId xmlns:a16="http://schemas.microsoft.com/office/drawing/2014/main" val="995975348"/>
                        </a:ext>
                      </a:extLst>
                    </a:gridCol>
                  </a:tblGrid>
                  <a:tr h="749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Etapas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Tipo de Aprendizaje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Idea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Métodos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7572"/>
                      </a:ext>
                    </a:extLst>
                  </a:tr>
                  <a:tr h="1039834"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No Supervisado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No hay un </a:t>
                          </a:r>
                          <a:r>
                            <a:rPr lang="es-ES_tradnl" sz="2200" dirty="0">
                              <a:solidFill>
                                <a:srgbClr val="002060"/>
                              </a:solidFill>
                              <a:latin typeface="Gill Sans Nova Light" panose="020B0302020104020203" pitchFamily="34" charset="0"/>
                            </a:rPr>
                            <a:t>output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que se busca predecir</a:t>
                          </a: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N observaciones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200" b="0" dirty="0" smtClean="0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dirty="0" smtClean="0"/>
                                      </m:ctrlPr>
                                    </m:sSubPr>
                                    <m:e>
                                      <m:r>
                                        <a:rPr lang="en-US" sz="2200" b="0" dirty="0" smtClean="0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dirty="0" smtClean="0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200" b="0" dirty="0" smtClean="0"/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en-US" sz="2200" b="0" dirty="0" smtClean="0"/>
                                      </m:ctrlPr>
                                    </m:sSubPr>
                                    <m:e>
                                      <m:r>
                                        <a:rPr lang="en-US" sz="2200" b="0" dirty="0" smtClean="0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dirty="0" smtClean="0"/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PCA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Clusters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790582"/>
                      </a:ext>
                    </a:extLst>
                  </a:tr>
                  <a:tr h="10398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Predecir distribución de un variable de interés 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s-ES_tradnl" sz="2200" b="0" dirty="0" smtClean="0"/>
                                <m:t>𝑌</m:t>
                              </m:r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variable de interés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dirty="0" smtClean="0"/>
                                <m:t>𝑓</m:t>
                              </m:r>
                              <m:d>
                                <m:dPr>
                                  <m:ctrlPr>
                                    <a:rPr lang="en-US" sz="2200" b="0" dirty="0" smtClean="0"/>
                                  </m:ctrlPr>
                                </m:dPr>
                                <m:e>
                                  <m:r>
                                    <a:rPr lang="es-ES_tradnl" sz="2200" b="0" dirty="0" smtClean="0"/>
                                    <m:t>𝑌</m:t>
                                  </m:r>
                                </m:e>
                              </m:d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distribución de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dirty="0"/>
                                <m:t>𝑌</m:t>
                              </m:r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Histogramas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Kernels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332684"/>
                      </a:ext>
                    </a:extLst>
                  </a:tr>
                  <a:tr h="1723164"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Modelos y Predicción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b="1" dirty="0">
                              <a:latin typeface="Gill Sans Nova Light" panose="020B0302020104020203" pitchFamily="34" charset="0"/>
                            </a:rPr>
                            <a:t>Predecir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b="0" dirty="0" smtClean="0"/>
                                <m:t>𝑌</m:t>
                              </m:r>
                              <m:r>
                                <a:rPr lang="es-ES_tradnl" sz="2200" b="0" dirty="0" smtClean="0"/>
                                <m:t>= (</m:t>
                              </m:r>
                              <m:sSub>
                                <m:sSubPr>
                                  <m:ctrlPr>
                                    <a:rPr lang="en-US" sz="2200" dirty="0" smtClean="0"/>
                                  </m:ctrlPr>
                                </m:sSubPr>
                                <m:e>
                                  <m:r>
                                    <a:rPr lang="es-ES_tradnl" sz="2200" b="0" dirty="0" smtClean="0"/>
                                    <m:t>𝑌</m:t>
                                  </m:r>
                                </m:e>
                                <m:sub>
                                  <m:r>
                                    <a:rPr lang="en-US" sz="2200" b="0" dirty="0" smtClean="0"/>
                                    <m:t>1</m:t>
                                  </m:r>
                                </m:sub>
                              </m:sSub>
                              <m:r>
                                <a:rPr lang="en-US" sz="2200" b="0" dirty="0" smtClean="0"/>
                                <m:t>,…, </m:t>
                              </m:r>
                              <m:sSub>
                                <m:sSubPr>
                                  <m:ctrlPr>
                                    <a:rPr lang="en-US" sz="2200" dirty="0" smtClean="0"/>
                                  </m:ctrlPr>
                                </m:sSubPr>
                                <m:e>
                                  <m:r>
                                    <a:rPr lang="en-US" sz="2200" b="0" dirty="0" smtClean="0"/>
                                    <m:t>𝑌</m:t>
                                  </m:r>
                                </m:e>
                                <m:sub>
                                  <m:r>
                                    <a:rPr lang="en-US" sz="2200" b="0" dirty="0" smtClean="0"/>
                                    <m:t>𝑛</m:t>
                                  </m:r>
                                </m:sub>
                              </m:sSub>
                              <m:r>
                                <a:rPr lang="es-ES_tradnl" sz="2200" b="0" dirty="0" smtClean="0"/>
                                <m:t>)</m:t>
                              </m:r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Inputs: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200" b="0" dirty="0" smtClean="0"/>
                                  </m:ctrlPr>
                                </m:sSupPr>
                                <m:e>
                                  <m:r>
                                    <a:rPr lang="en-US" sz="2200" b="0" dirty="0" smtClean="0"/>
                                    <m:t>𝑋</m:t>
                                  </m:r>
                                </m:e>
                                <m:sup>
                                  <m:r>
                                    <a:rPr lang="en-US" sz="2200" b="0" dirty="0" smtClean="0"/>
                                    <m:t>′</m:t>
                                  </m:r>
                                </m:sup>
                              </m:sSup>
                              <m:r>
                                <a:rPr lang="es-ES_tradnl" sz="2200" b="0" dirty="0" smtClean="0"/>
                                <m:t>= (</m:t>
                              </m:r>
                              <m:sSub>
                                <m:sSubPr>
                                  <m:ctrlPr>
                                    <a:rPr lang="en-US" sz="2200" dirty="0" smtClean="0"/>
                                  </m:ctrlPr>
                                </m:sSubPr>
                                <m:e>
                                  <m:r>
                                    <a:rPr lang="en-US" sz="2200" b="0" dirty="0" smtClean="0"/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dirty="0" smtClean="0"/>
                                    <m:t>1</m:t>
                                  </m:r>
                                </m:sub>
                              </m:sSub>
                              <m:r>
                                <a:rPr lang="en-US" sz="2200" b="0" dirty="0" smtClean="0"/>
                                <m:t>,…, </m:t>
                              </m:r>
                              <m:sSub>
                                <m:sSubPr>
                                  <m:ctrlPr>
                                    <a:rPr lang="en-US" sz="2200" dirty="0" smtClean="0"/>
                                  </m:ctrlPr>
                                </m:sSubPr>
                                <m:e>
                                  <m:r>
                                    <a:rPr lang="en-US" sz="2200" b="0" dirty="0" smtClean="0"/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dirty="0" smtClean="0"/>
                                    <m:t>𝑝</m:t>
                                  </m:r>
                                </m:sub>
                              </m:sSub>
                              <m:r>
                                <a:rPr lang="es-ES_tradnl" sz="2200" b="0" dirty="0" smtClean="0"/>
                                <m:t>)</m:t>
                              </m:r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  <a:p>
                          <a:endParaRPr lang="es-ES_tradnl" sz="1200" dirty="0">
                            <a:latin typeface="Gill Sans Nova Light" panose="020B0302020104020203" pitchFamily="34" charset="0"/>
                          </a:endParaRP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b="0" dirty="0" smtClean="0"/>
                                <m:t>𝑌</m:t>
                              </m:r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cuantitativo -&gt;</a:t>
                          </a:r>
                          <a:r>
                            <a:rPr lang="es-ES_tradnl" sz="2200" baseline="0" dirty="0">
                              <a:latin typeface="Gill Sans Nova Light" panose="020B0302020104020203" pitchFamily="34" charset="0"/>
                            </a:rPr>
                            <a:t> Regresión</a:t>
                          </a: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b="0" dirty="0" smtClean="0"/>
                                <m:t>𝑌</m:t>
                              </m:r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binaria</a:t>
                          </a:r>
                          <a:r>
                            <a:rPr lang="es-ES_tradnl" sz="2200" baseline="0" dirty="0">
                              <a:latin typeface="Gill Sans Nova Light" panose="020B0302020104020203" pitchFamily="34" charset="0"/>
                            </a:rPr>
                            <a:t> o categórica -&gt; Clasificación</a:t>
                          </a: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MCO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 err="1">
                              <a:latin typeface="Gill Sans Nova Light" panose="020B0302020104020203" pitchFamily="34" charset="0"/>
                            </a:rPr>
                            <a:t>Logit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, LDA, QDA, KNN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Y otros…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54157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8559E05-DBC3-8301-D584-275312741E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44885664"/>
                  </p:ext>
                </p:extLst>
              </p:nvPr>
            </p:nvGraphicFramePr>
            <p:xfrm>
              <a:off x="617621" y="1496447"/>
              <a:ext cx="10956757" cy="47244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540043">
                      <a:extLst>
                        <a:ext uri="{9D8B030D-6E8A-4147-A177-3AD203B41FA5}">
                          <a16:colId xmlns:a16="http://schemas.microsoft.com/office/drawing/2014/main" val="1029663632"/>
                        </a:ext>
                      </a:extLst>
                    </a:gridCol>
                    <a:gridCol w="1915804">
                      <a:extLst>
                        <a:ext uri="{9D8B030D-6E8A-4147-A177-3AD203B41FA5}">
                          <a16:colId xmlns:a16="http://schemas.microsoft.com/office/drawing/2014/main" val="3989478329"/>
                        </a:ext>
                      </a:extLst>
                    </a:gridCol>
                    <a:gridCol w="5265262">
                      <a:extLst>
                        <a:ext uri="{9D8B030D-6E8A-4147-A177-3AD203B41FA5}">
                          <a16:colId xmlns:a16="http://schemas.microsoft.com/office/drawing/2014/main" val="1368382703"/>
                        </a:ext>
                      </a:extLst>
                    </a:gridCol>
                    <a:gridCol w="2235648">
                      <a:extLst>
                        <a:ext uri="{9D8B030D-6E8A-4147-A177-3AD203B41FA5}">
                          <a16:colId xmlns:a16="http://schemas.microsoft.com/office/drawing/2014/main" val="995975348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Etapas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Tipo de Aprendizaje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Idea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Métodos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7572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No Supervisado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783" t="-72414" r="-42651" b="-2632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PCA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Clusters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5790582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783" t="-174419" r="-42651" b="-166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Histogramas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Kernels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3332684"/>
                      </a:ext>
                    </a:extLst>
                  </a:tr>
                  <a:tr h="1767840"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Modelos y Predicción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783" t="-168571" r="-42651" b="-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MCO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 err="1">
                              <a:latin typeface="Gill Sans Nova Light" panose="020B0302020104020203" pitchFamily="34" charset="0"/>
                            </a:rPr>
                            <a:t>Logit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, LDA, QDA, KNN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Y otros…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54157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742BB-420A-39A8-1250-F8C947C8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11E09-9C93-2937-FA98-0414F500111B}"/>
              </a:ext>
            </a:extLst>
          </p:cNvPr>
          <p:cNvSpPr/>
          <p:nvPr/>
        </p:nvSpPr>
        <p:spPr>
          <a:xfrm>
            <a:off x="4058653" y="5358063"/>
            <a:ext cx="4812631" cy="417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472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Lineal: Motivación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9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E1F3-E7BC-01A0-5596-15730A6A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Fortalezas del Modelo de Regresión Lineal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F647-59D4-CF9B-B4BF-65923B07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_tradnl" dirty="0"/>
              <a:t>Hay otros métodos modernos de Statistical learning que </a:t>
            </a:r>
            <a:r>
              <a:rPr lang="es-ES_tradnl" dirty="0">
                <a:solidFill>
                  <a:srgbClr val="002060"/>
                </a:solidFill>
              </a:rPr>
              <a:t>predicen mejor</a:t>
            </a:r>
            <a:r>
              <a:rPr lang="es-ES_tradnl" dirty="0"/>
              <a:t>: ¿Por qué ver regresión lineal?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Método más usado y útil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Arrancamos con lo </a:t>
            </a:r>
            <a:r>
              <a:rPr lang="es-ES_tradnl" dirty="0">
                <a:solidFill>
                  <a:srgbClr val="002060"/>
                </a:solidFill>
              </a:rPr>
              <a:t>conocido</a:t>
            </a:r>
            <a:r>
              <a:rPr lang="es-ES_tradnl" dirty="0"/>
              <a:t> -&gt; Punto de partida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 err="1">
                <a:solidFill>
                  <a:srgbClr val="002060"/>
                </a:solidFill>
              </a:rPr>
              <a:t>Baseline</a:t>
            </a:r>
            <a:r>
              <a:rPr lang="es-ES_tradnl" dirty="0"/>
              <a:t>: ¿contra que </a:t>
            </a:r>
            <a:r>
              <a:rPr lang="es-ES_tradnl" dirty="0">
                <a:solidFill>
                  <a:srgbClr val="002060"/>
                </a:solidFill>
              </a:rPr>
              <a:t>comparas</a:t>
            </a:r>
            <a:r>
              <a:rPr lang="es-ES_tradnl" dirty="0"/>
              <a:t> los otros métodos?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Los demás métodos son una extensión o generalización -&gt; De lo simple a lo más complejo</a:t>
            </a:r>
          </a:p>
          <a:p>
            <a:pPr marL="971550" lvl="1" indent="-514350">
              <a:buFont typeface="+mj-lt"/>
              <a:buAutoNum type="arabicPeriod"/>
            </a:pPr>
            <a:endParaRPr lang="es-ES_tradnl" dirty="0"/>
          </a:p>
          <a:p>
            <a:pPr marL="971550" lvl="1" indent="-514350">
              <a:buFont typeface="+mj-lt"/>
              <a:buAutoNum type="arabicPeriod"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4A5C3-08C5-6C2C-DE82-7B4A7C81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5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6900-620D-CC58-2DEC-799EA843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Mas Fortalezas del Modelo de Regresión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1205CE-CE25-AF0E-8937-FD3543E81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ES_tradnl" dirty="0"/>
                  <a:t>Determinar si hay </a:t>
                </a:r>
                <a:r>
                  <a:rPr lang="es-ES_tradnl" dirty="0">
                    <a:solidFill>
                      <a:srgbClr val="002060"/>
                    </a:solidFill>
                  </a:rPr>
                  <a:t>relación o no </a:t>
                </a:r>
                <a:r>
                  <a:rPr lang="es-ES_tradnl" dirty="0"/>
                  <a:t>entre </a:t>
                </a:r>
                <a14:m>
                  <m:oMath xmlns:m="http://schemas.openxmlformats.org/officeDocument/2006/math">
                    <m:r>
                      <a:rPr lang="es-ES_tradnl" sz="3200" b="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_tradnl" dirty="0">
                        <a:latin typeface="Cambria Math" panose="02040503050406030204" pitchFamily="18" charset="0"/>
                      </a:rPr>
                      <m:t>= 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_tradnl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_tradnl" dirty="0">
                  <a:latin typeface="Gill Sans Nova Light" panose="020B0302020104020203" pitchFamily="34" charset="0"/>
                </a:endParaRPr>
              </a:p>
              <a:p>
                <a:r>
                  <a:rPr lang="es-ES_tradnl" dirty="0"/>
                  <a:t>Si hay una relación, determinamos </a:t>
                </a:r>
                <a:r>
                  <a:rPr lang="es-ES_tradnl" dirty="0">
                    <a:solidFill>
                      <a:srgbClr val="002060"/>
                    </a:solidFill>
                  </a:rPr>
                  <a:t>qué tan grande</a:t>
                </a:r>
                <a:r>
                  <a:rPr lang="es-ES_tradnl" dirty="0"/>
                  <a:t> es dicha relación</a:t>
                </a:r>
              </a:p>
              <a:p>
                <a:r>
                  <a:rPr lang="es-ES_tradnl" dirty="0"/>
                  <a:t>Podemos </a:t>
                </a:r>
                <a:r>
                  <a:rPr lang="es-ES_tradnl" dirty="0">
                    <a:solidFill>
                      <a:srgbClr val="00B050"/>
                    </a:solidFill>
                  </a:rPr>
                  <a:t>interpretar</a:t>
                </a:r>
                <a:r>
                  <a:rPr lang="es-ES_tradnl" dirty="0"/>
                  <a:t> la asociación </a:t>
                </a:r>
              </a:p>
              <a:p>
                <a:r>
                  <a:rPr lang="es-ES_tradnl" dirty="0"/>
                  <a:t>Podemos evaluar </a:t>
                </a:r>
                <a:r>
                  <a:rPr lang="es-ES_tradnl" dirty="0">
                    <a:solidFill>
                      <a:srgbClr val="002060"/>
                    </a:solidFill>
                  </a:rPr>
                  <a:t>qué tan buenos </a:t>
                </a:r>
                <a:r>
                  <a:rPr lang="es-ES_tradnl" dirty="0"/>
                  <a:t>somos prediciendo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s-ES_tradnl" dirty="0"/>
              </a:p>
              <a:p>
                <a:r>
                  <a:rPr lang="es-ES_tradnl" dirty="0"/>
                  <a:t>Podemos transformar los predictores para considerar </a:t>
                </a:r>
                <a:r>
                  <a:rPr lang="es-ES_tradnl" dirty="0">
                    <a:solidFill>
                      <a:srgbClr val="002060"/>
                    </a:solidFill>
                  </a:rPr>
                  <a:t>relaciones no lineales</a:t>
                </a:r>
              </a:p>
              <a:p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1205CE-CE25-AF0E-8937-FD3543E81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r="-844" b="-29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DEE4E-1FB8-B62A-F83A-B7663B1B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9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35D3-D2D8-8CE9-7E34-71C2EDF3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Regresion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37D6-CECF-D918-3787-01AC784B8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3.1</a:t>
            </a:r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182F3-43B5-E9FA-3D46-B91FB310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Lineal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ES_tradnl" dirty="0"/>
                  <a:t>Modelo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dirty="0"/>
                  <a:t>	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ES_tradnl" dirty="0"/>
                  <a:t> es la parte </a:t>
                </a:r>
                <a:r>
                  <a:rPr lang="es-ES_tradnl" dirty="0">
                    <a:solidFill>
                      <a:srgbClr val="002060"/>
                    </a:solidFill>
                  </a:rPr>
                  <a:t>sistemática</a:t>
                </a:r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dirty="0"/>
                  <a:t> la </a:t>
                </a:r>
                <a:r>
                  <a:rPr lang="es-ES_tradnl" dirty="0">
                    <a:solidFill>
                      <a:srgbClr val="002060"/>
                    </a:solidFill>
                  </a:rPr>
                  <a:t>no</a:t>
                </a:r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002060"/>
                    </a:solidFill>
                  </a:rPr>
                  <a:t>sistemática</a:t>
                </a:r>
                <a:endParaRPr lang="es-ES_tradnl" dirty="0"/>
              </a:p>
              <a:p>
                <a:pPr>
                  <a:lnSpc>
                    <a:spcPct val="110000"/>
                  </a:lnSpc>
                </a:pPr>
                <a:r>
                  <a:rPr lang="es-ES_tradnl" dirty="0"/>
                  <a:t>Objetivo: </a:t>
                </a:r>
                <a:r>
                  <a:rPr lang="es-ES_tradnl" dirty="0">
                    <a:solidFill>
                      <a:srgbClr val="002060"/>
                    </a:solidFill>
                  </a:rPr>
                  <a:t>Aproximar</a:t>
                </a:r>
                <a:r>
                  <a:rPr lang="es-ES_tradnl" dirty="0"/>
                  <a:t> con la regresión lineal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s-ES_tradnl" dirty="0"/>
              </a:p>
              <a:p>
                <a:pPr>
                  <a:lnSpc>
                    <a:spcPct val="110000"/>
                  </a:lnSpc>
                </a:pPr>
                <a:r>
                  <a:rPr lang="es-ES_tradnl" dirty="0"/>
                  <a:t>Estimación: por MCO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s-ES_tradnl" dirty="0"/>
                  <a:t>minimiza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 o maximiza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	</a:t>
                </a:r>
              </a:p>
              <a:p>
                <a:pPr>
                  <a:lnSpc>
                    <a:spcPct val="110000"/>
                  </a:lnSpc>
                </a:pPr>
                <a:endParaRPr lang="es-ES_tradnl" dirty="0"/>
              </a:p>
              <a:p>
                <a:pPr>
                  <a:lnSpc>
                    <a:spcPct val="110000"/>
                  </a:lnSpc>
                </a:pPr>
                <a:endParaRPr lang="es-ES_tradnl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ES_trad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90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8C73-0819-CD2B-9E56-7AD3805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1590</Words>
  <Application>Microsoft Macintosh PowerPoint</Application>
  <PresentationFormat>Widescreen</PresentationFormat>
  <Paragraphs>247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CMSS8</vt:lpstr>
      <vt:lpstr>Gill Sans Nova Light</vt:lpstr>
      <vt:lpstr>Goudy Old Style</vt:lpstr>
      <vt:lpstr>Times</vt:lpstr>
      <vt:lpstr>Office Theme</vt:lpstr>
      <vt:lpstr>Introducción a Métodos Supervisados: Regresión </vt:lpstr>
      <vt:lpstr>En la clase de hoy</vt:lpstr>
      <vt:lpstr>Orden de Temas: Secuencia de Trabajo con Datos</vt:lpstr>
      <vt:lpstr>De la Etapa Explorativa a la Predicción</vt:lpstr>
      <vt:lpstr>Regresión Lineal: Motivación </vt:lpstr>
      <vt:lpstr>Fortalezas del Modelo de Regresión Lineal</vt:lpstr>
      <vt:lpstr>Mas Fortalezas del Modelo de Regresión</vt:lpstr>
      <vt:lpstr>Regresion </vt:lpstr>
      <vt:lpstr>Regresión Lineal</vt:lpstr>
      <vt:lpstr>Ilustración de impuestos y ventas de *Einav et al (2014)</vt:lpstr>
      <vt:lpstr>Evaluación de la precisión de los coeficientes I</vt:lpstr>
      <vt:lpstr>Ilustración de Mejor Aproximación Lineal</vt:lpstr>
      <vt:lpstr>Evaluación de la precisión de los coeficientes II</vt:lpstr>
      <vt:lpstr>Predictor óptimo de Y </vt:lpstr>
      <vt:lpstr>Demostración</vt:lpstr>
      <vt:lpstr>En la Práctica, evaluamos la predicción con… </vt:lpstr>
      <vt:lpstr>En la Práctica, evaluamos la predicción con… </vt:lpstr>
      <vt:lpstr>Predicción y Error cuadrático medio (ECM)</vt:lpstr>
      <vt:lpstr>Error Cuadrático Medio (ECM)</vt:lpstr>
      <vt:lpstr>Descomposicion sesgo-varianza</vt:lpstr>
      <vt:lpstr>Vizualizacion de escenarios posibles</vt:lpstr>
      <vt:lpstr>Demostración de la Descomposición </vt:lpstr>
      <vt:lpstr>Error de predicción</vt:lpstr>
      <vt:lpstr>Demostración del Resultado 2</vt:lpstr>
      <vt:lpstr>Del Error de predicción al ECM I</vt:lpstr>
      <vt:lpstr>Del Error de predicción al ECM II</vt:lpstr>
      <vt:lpstr>Statistical learning reduce la varianza</vt:lpstr>
      <vt:lpstr>Ejercicio Hipotético</vt:lpstr>
      <vt:lpstr>Consultora “Alumnos Exitosos de Big Data 2024”</vt:lpstr>
      <vt:lpstr>Conclusiones finales</vt:lpstr>
      <vt:lpstr>¿Qué aprendimos hoy?</vt:lpstr>
      <vt:lpstr>¿Dudas, 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data, Aprendizaje y Minería de Datos:  Perspectivas, ideas y herramientas para economistas</dc:title>
  <dc:creator>Romero, Maria Noelia</dc:creator>
  <cp:lastModifiedBy>Romero, Maria Noelia</cp:lastModifiedBy>
  <cp:revision>247</cp:revision>
  <dcterms:created xsi:type="dcterms:W3CDTF">2023-06-12T20:51:31Z</dcterms:created>
  <dcterms:modified xsi:type="dcterms:W3CDTF">2024-03-20T14:46:36Z</dcterms:modified>
</cp:coreProperties>
</file>