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8" r:id="rId2"/>
    <p:sldId id="265" r:id="rId3"/>
    <p:sldId id="262" r:id="rId4"/>
    <p:sldId id="289" r:id="rId5"/>
    <p:sldId id="286" r:id="rId6"/>
    <p:sldId id="287" r:id="rId7"/>
    <p:sldId id="259" r:id="rId8"/>
    <p:sldId id="261" r:id="rId9"/>
    <p:sldId id="305" r:id="rId10"/>
    <p:sldId id="290" r:id="rId11"/>
    <p:sldId id="257" r:id="rId12"/>
    <p:sldId id="291" r:id="rId13"/>
    <p:sldId id="260" r:id="rId14"/>
    <p:sldId id="271" r:id="rId15"/>
    <p:sldId id="272" r:id="rId16"/>
    <p:sldId id="300" r:id="rId17"/>
    <p:sldId id="301" r:id="rId18"/>
    <p:sldId id="302" r:id="rId19"/>
    <p:sldId id="303" r:id="rId20"/>
    <p:sldId id="304"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D688-8A42-4CC2-8AE5-F62AFA5BE7CE}" type="datetimeFigureOut">
              <a:rPr lang="es-AR" smtClean="0"/>
              <a:t>23/5/2023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2B458-6C36-49CD-8258-ABBFA76E8CF1}" type="slidenum">
              <a:rPr lang="es-AR" smtClean="0"/>
              <a:t>‹Nº›</a:t>
            </a:fld>
            <a:endParaRPr lang="es-AR"/>
          </a:p>
        </p:txBody>
      </p:sp>
    </p:spTree>
    <p:extLst>
      <p:ext uri="{BB962C8B-B14F-4D97-AF65-F5344CB8AC3E}">
        <p14:creationId xmlns:p14="http://schemas.microsoft.com/office/powerpoint/2010/main" val="78095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23F6A3C-4E53-4EA5-9B77-69CC21D353F1}"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CC14D84-B3F0-4CB9-98A2-D2CFE887DAA0}" type="datetimeFigureOut">
              <a:rPr lang="es-AR" smtClean="0"/>
              <a:t>23/5/2023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202339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C14D84-B3F0-4CB9-98A2-D2CFE887DAA0}" type="datetimeFigureOut">
              <a:rPr lang="es-AR" smtClean="0"/>
              <a:t>23/5/2023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304491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C14D84-B3F0-4CB9-98A2-D2CFE887DAA0}" type="datetimeFigureOut">
              <a:rPr lang="es-AR" smtClean="0"/>
              <a:t>23/5/2023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49670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C14D84-B3F0-4CB9-98A2-D2CFE887DAA0}" type="datetimeFigureOut">
              <a:rPr lang="es-AR" smtClean="0"/>
              <a:t>23/5/2023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428006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CC14D84-B3F0-4CB9-98A2-D2CFE887DAA0}" type="datetimeFigureOut">
              <a:rPr lang="es-AR" smtClean="0"/>
              <a:t>23/5/2023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354166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CC14D84-B3F0-4CB9-98A2-D2CFE887DAA0}" type="datetimeFigureOut">
              <a:rPr lang="es-AR" smtClean="0"/>
              <a:t>23/5/2023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2641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C14D84-B3F0-4CB9-98A2-D2CFE887DAA0}" type="datetimeFigureOut">
              <a:rPr lang="es-AR" smtClean="0"/>
              <a:t>23/5/2023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240468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CC14D84-B3F0-4CB9-98A2-D2CFE887DAA0}" type="datetimeFigureOut">
              <a:rPr lang="es-AR" smtClean="0"/>
              <a:t>23/5/2023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204070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14D84-B3F0-4CB9-98A2-D2CFE887DAA0}" type="datetimeFigureOut">
              <a:rPr lang="es-AR" smtClean="0"/>
              <a:t>23/5/2023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386285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C14D84-B3F0-4CB9-98A2-D2CFE887DAA0}" type="datetimeFigureOut">
              <a:rPr lang="es-AR" smtClean="0"/>
              <a:t>23/5/2023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119939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C14D84-B3F0-4CB9-98A2-D2CFE887DAA0}" type="datetimeFigureOut">
              <a:rPr lang="es-AR" smtClean="0"/>
              <a:t>23/5/2023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B54D98E-4F01-4D19-B554-373598DFAEEF}" type="slidenum">
              <a:rPr lang="es-AR" smtClean="0"/>
              <a:t>‹Nº›</a:t>
            </a:fld>
            <a:endParaRPr lang="es-AR"/>
          </a:p>
        </p:txBody>
      </p:sp>
    </p:spTree>
    <p:extLst>
      <p:ext uri="{BB962C8B-B14F-4D97-AF65-F5344CB8AC3E}">
        <p14:creationId xmlns:p14="http://schemas.microsoft.com/office/powerpoint/2010/main" val="47274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14D84-B3F0-4CB9-98A2-D2CFE887DAA0}" type="datetimeFigureOut">
              <a:rPr lang="es-AR" smtClean="0"/>
              <a:t>23/5/2023</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4D98E-4F01-4D19-B554-373598DFAEEF}" type="slidenum">
              <a:rPr lang="es-AR" smtClean="0"/>
              <a:t>‹Nº›</a:t>
            </a:fld>
            <a:endParaRPr lang="es-AR"/>
          </a:p>
        </p:txBody>
      </p:sp>
    </p:spTree>
    <p:extLst>
      <p:ext uri="{BB962C8B-B14F-4D97-AF65-F5344CB8AC3E}">
        <p14:creationId xmlns:p14="http://schemas.microsoft.com/office/powerpoint/2010/main" val="3640409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905A18-7694-48FD-B99E-D356A6B87858}"/>
              </a:ext>
            </a:extLst>
          </p:cNvPr>
          <p:cNvSpPr txBox="1"/>
          <p:nvPr/>
        </p:nvSpPr>
        <p:spPr>
          <a:xfrm>
            <a:off x="3437874" y="2294875"/>
            <a:ext cx="2646294" cy="1477328"/>
          </a:xfrm>
          <a:prstGeom prst="rect">
            <a:avLst/>
          </a:prstGeom>
          <a:noFill/>
        </p:spPr>
        <p:txBody>
          <a:bodyPr wrap="square" rtlCol="0">
            <a:spAutoFit/>
          </a:bodyPr>
          <a:lstStyle/>
          <a:p>
            <a:r>
              <a:rPr lang="es-ES" sz="4500" b="1" dirty="0"/>
              <a:t>Clase 10</a:t>
            </a:r>
          </a:p>
          <a:p>
            <a:endParaRPr lang="es-AR" sz="4500" b="1" dirty="0"/>
          </a:p>
        </p:txBody>
      </p:sp>
    </p:spTree>
    <p:extLst>
      <p:ext uri="{BB962C8B-B14F-4D97-AF65-F5344CB8AC3E}">
        <p14:creationId xmlns:p14="http://schemas.microsoft.com/office/powerpoint/2010/main" val="11647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75856" y="755412"/>
            <a:ext cx="2448272" cy="369332"/>
          </a:xfrm>
          <a:prstGeom prst="rect">
            <a:avLst/>
          </a:prstGeom>
          <a:noFill/>
          <a:ln>
            <a:solidFill>
              <a:srgbClr val="0070C0"/>
            </a:solidFill>
          </a:ln>
        </p:spPr>
        <p:txBody>
          <a:bodyPr wrap="square" rtlCol="0">
            <a:spAutoFit/>
          </a:bodyPr>
          <a:lstStyle/>
          <a:p>
            <a:pPr algn="ctr"/>
            <a:r>
              <a:rPr lang="es-ES" b="1" dirty="0"/>
              <a:t>SISTEMA POLÍTICO</a:t>
            </a:r>
          </a:p>
        </p:txBody>
      </p:sp>
      <p:sp>
        <p:nvSpPr>
          <p:cNvPr id="5" name="4 CuadroTexto"/>
          <p:cNvSpPr txBox="1"/>
          <p:nvPr/>
        </p:nvSpPr>
        <p:spPr>
          <a:xfrm>
            <a:off x="1979712" y="2413337"/>
            <a:ext cx="4680520" cy="369332"/>
          </a:xfrm>
          <a:prstGeom prst="rect">
            <a:avLst/>
          </a:prstGeom>
          <a:noFill/>
          <a:ln>
            <a:solidFill>
              <a:srgbClr val="0070C0"/>
            </a:solidFill>
          </a:ln>
        </p:spPr>
        <p:txBody>
          <a:bodyPr wrap="square" rtlCol="0">
            <a:spAutoFit/>
          </a:bodyPr>
          <a:lstStyle/>
          <a:p>
            <a:pPr algn="ctr"/>
            <a:r>
              <a:rPr lang="es-ES" b="1" dirty="0"/>
              <a:t>MARCO INSTITUCIONAL DE LA ECONOMÍA</a:t>
            </a:r>
          </a:p>
        </p:txBody>
      </p:sp>
      <p:sp>
        <p:nvSpPr>
          <p:cNvPr id="14" name="13 CuadroTexto"/>
          <p:cNvSpPr txBox="1"/>
          <p:nvPr/>
        </p:nvSpPr>
        <p:spPr>
          <a:xfrm>
            <a:off x="899592" y="3421449"/>
            <a:ext cx="7632848" cy="646331"/>
          </a:xfrm>
          <a:prstGeom prst="rect">
            <a:avLst/>
          </a:prstGeom>
          <a:noFill/>
          <a:ln>
            <a:solidFill>
              <a:srgbClr val="0070C0"/>
            </a:solidFill>
          </a:ln>
        </p:spPr>
        <p:txBody>
          <a:bodyPr wrap="square" rtlCol="0">
            <a:spAutoFit/>
          </a:bodyPr>
          <a:lstStyle/>
          <a:p>
            <a:pPr algn="ctr"/>
            <a:r>
              <a:rPr lang="es-ES" b="1" dirty="0"/>
              <a:t>ORGANIZACIONES</a:t>
            </a:r>
          </a:p>
          <a:p>
            <a:pPr algn="ctr"/>
            <a:r>
              <a:rPr lang="es-ES" dirty="0"/>
              <a:t> </a:t>
            </a:r>
            <a:r>
              <a:rPr lang="es-ES" i="1" dirty="0"/>
              <a:t>Mercados (financieros; trabajo; externos)-Estado – Firmas – Familias - ONGs</a:t>
            </a:r>
            <a:endParaRPr lang="es-ES" b="1" i="1" dirty="0"/>
          </a:p>
        </p:txBody>
      </p:sp>
      <p:sp>
        <p:nvSpPr>
          <p:cNvPr id="27" name="26 CuadroTexto"/>
          <p:cNvSpPr txBox="1"/>
          <p:nvPr/>
        </p:nvSpPr>
        <p:spPr>
          <a:xfrm>
            <a:off x="323528" y="4573577"/>
            <a:ext cx="8640960" cy="615553"/>
          </a:xfrm>
          <a:prstGeom prst="rect">
            <a:avLst/>
          </a:prstGeom>
          <a:noFill/>
          <a:ln>
            <a:solidFill>
              <a:srgbClr val="0070C0"/>
            </a:solidFill>
          </a:ln>
        </p:spPr>
        <p:txBody>
          <a:bodyPr wrap="square" rtlCol="0">
            <a:spAutoFit/>
          </a:bodyPr>
          <a:lstStyle/>
          <a:p>
            <a:pPr algn="ctr"/>
            <a:r>
              <a:rPr lang="es-ES" b="1" dirty="0"/>
              <a:t>ESTRUCTURA ECONÓMICA</a:t>
            </a:r>
          </a:p>
          <a:p>
            <a:pPr algn="ctr"/>
            <a:r>
              <a:rPr lang="es-ES" sz="1600" b="1" i="1" dirty="0"/>
              <a:t>Sectores y dualidad ;Transables y no; Macroeconomía; Distribución; Demografía; Sustentabilidad</a:t>
            </a:r>
          </a:p>
        </p:txBody>
      </p:sp>
      <p:sp>
        <p:nvSpPr>
          <p:cNvPr id="33" name="32 CuadroTexto"/>
          <p:cNvSpPr txBox="1"/>
          <p:nvPr/>
        </p:nvSpPr>
        <p:spPr>
          <a:xfrm>
            <a:off x="1259632" y="5795972"/>
            <a:ext cx="2160240" cy="646331"/>
          </a:xfrm>
          <a:prstGeom prst="rect">
            <a:avLst/>
          </a:prstGeom>
          <a:noFill/>
          <a:ln>
            <a:solidFill>
              <a:srgbClr val="0070C0"/>
            </a:solidFill>
          </a:ln>
        </p:spPr>
        <p:txBody>
          <a:bodyPr wrap="square" rtlCol="0">
            <a:spAutoFit/>
          </a:bodyPr>
          <a:lstStyle/>
          <a:p>
            <a:pPr algn="ctr"/>
            <a:r>
              <a:rPr lang="es-ES" b="1" dirty="0"/>
              <a:t>CRECIMIENTO DE LA PRODUCTIVIDAD</a:t>
            </a:r>
          </a:p>
        </p:txBody>
      </p:sp>
      <p:sp>
        <p:nvSpPr>
          <p:cNvPr id="34" name="33 CuadroTexto"/>
          <p:cNvSpPr txBox="1"/>
          <p:nvPr/>
        </p:nvSpPr>
        <p:spPr>
          <a:xfrm>
            <a:off x="4211960" y="5795972"/>
            <a:ext cx="1872208" cy="646331"/>
          </a:xfrm>
          <a:prstGeom prst="rect">
            <a:avLst/>
          </a:prstGeom>
          <a:noFill/>
          <a:ln>
            <a:solidFill>
              <a:srgbClr val="0070C0"/>
            </a:solidFill>
          </a:ln>
        </p:spPr>
        <p:txBody>
          <a:bodyPr wrap="square" rtlCol="0">
            <a:spAutoFit/>
          </a:bodyPr>
          <a:lstStyle/>
          <a:p>
            <a:pPr algn="ctr"/>
            <a:r>
              <a:rPr lang="es-ES" b="1" dirty="0"/>
              <a:t>FORTALEZA</a:t>
            </a:r>
          </a:p>
          <a:p>
            <a:pPr algn="ctr"/>
            <a:r>
              <a:rPr lang="es-ES" b="1" dirty="0"/>
              <a:t> COMPETITIVA</a:t>
            </a:r>
          </a:p>
        </p:txBody>
      </p:sp>
      <p:sp>
        <p:nvSpPr>
          <p:cNvPr id="37" name="36 Flecha derecha"/>
          <p:cNvSpPr/>
          <p:nvPr/>
        </p:nvSpPr>
        <p:spPr>
          <a:xfrm>
            <a:off x="3635896" y="6011996"/>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39 Flecha abajo"/>
          <p:cNvSpPr/>
          <p:nvPr/>
        </p:nvSpPr>
        <p:spPr>
          <a:xfrm flipH="1">
            <a:off x="4427984" y="2989401"/>
            <a:ext cx="14401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41 Flecha abajo"/>
          <p:cNvSpPr/>
          <p:nvPr/>
        </p:nvSpPr>
        <p:spPr>
          <a:xfrm flipH="1">
            <a:off x="4427985" y="4139788"/>
            <a:ext cx="14401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CuadroTexto"/>
          <p:cNvSpPr txBox="1"/>
          <p:nvPr/>
        </p:nvSpPr>
        <p:spPr>
          <a:xfrm>
            <a:off x="3707904" y="1538208"/>
            <a:ext cx="1728192" cy="369332"/>
          </a:xfrm>
          <a:prstGeom prst="rect">
            <a:avLst/>
          </a:prstGeom>
          <a:noFill/>
          <a:ln>
            <a:solidFill>
              <a:srgbClr val="0070C0"/>
            </a:solidFill>
          </a:ln>
        </p:spPr>
        <p:txBody>
          <a:bodyPr wrap="square" rtlCol="0">
            <a:spAutoFit/>
          </a:bodyPr>
          <a:lstStyle/>
          <a:p>
            <a:r>
              <a:rPr lang="es-ES" b="1" dirty="0"/>
              <a:t>INSTITUCIONES </a:t>
            </a:r>
          </a:p>
        </p:txBody>
      </p:sp>
      <p:sp>
        <p:nvSpPr>
          <p:cNvPr id="23" name="22 Flecha derecha"/>
          <p:cNvSpPr/>
          <p:nvPr/>
        </p:nvSpPr>
        <p:spPr>
          <a:xfrm>
            <a:off x="2627784" y="899428"/>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4 CuadroTexto"/>
          <p:cNvSpPr txBox="1"/>
          <p:nvPr/>
        </p:nvSpPr>
        <p:spPr>
          <a:xfrm>
            <a:off x="467544" y="755412"/>
            <a:ext cx="1872208" cy="369332"/>
          </a:xfrm>
          <a:prstGeom prst="rect">
            <a:avLst/>
          </a:prstGeom>
          <a:noFill/>
          <a:ln>
            <a:solidFill>
              <a:srgbClr val="0070C0"/>
            </a:solidFill>
          </a:ln>
        </p:spPr>
        <p:txBody>
          <a:bodyPr wrap="square" rtlCol="0">
            <a:spAutoFit/>
          </a:bodyPr>
          <a:lstStyle/>
          <a:p>
            <a:pPr algn="ctr"/>
            <a:r>
              <a:rPr lang="es-ES" b="1" dirty="0"/>
              <a:t>CONSENSOS</a:t>
            </a:r>
          </a:p>
        </p:txBody>
      </p:sp>
      <p:sp>
        <p:nvSpPr>
          <p:cNvPr id="30" name="29 Flecha abajo"/>
          <p:cNvSpPr/>
          <p:nvPr/>
        </p:nvSpPr>
        <p:spPr>
          <a:xfrm flipH="1">
            <a:off x="2699792" y="5363924"/>
            <a:ext cx="14401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Flecha abajo"/>
          <p:cNvSpPr/>
          <p:nvPr/>
        </p:nvSpPr>
        <p:spPr>
          <a:xfrm flipH="1">
            <a:off x="4427984" y="1979548"/>
            <a:ext cx="14401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34 Flecha abajo"/>
          <p:cNvSpPr/>
          <p:nvPr/>
        </p:nvSpPr>
        <p:spPr>
          <a:xfrm flipH="1">
            <a:off x="4427984" y="1187460"/>
            <a:ext cx="14401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CuadroTexto"/>
          <p:cNvSpPr txBox="1"/>
          <p:nvPr/>
        </p:nvSpPr>
        <p:spPr>
          <a:xfrm>
            <a:off x="6804248" y="5797713"/>
            <a:ext cx="1872208" cy="646331"/>
          </a:xfrm>
          <a:prstGeom prst="rect">
            <a:avLst/>
          </a:prstGeom>
          <a:noFill/>
          <a:ln>
            <a:solidFill>
              <a:srgbClr val="0070C0"/>
            </a:solidFill>
          </a:ln>
        </p:spPr>
        <p:txBody>
          <a:bodyPr wrap="square" rtlCol="0">
            <a:spAutoFit/>
          </a:bodyPr>
          <a:lstStyle/>
          <a:p>
            <a:pPr algn="ctr"/>
            <a:r>
              <a:rPr lang="es-ES" b="1" dirty="0"/>
              <a:t>INTEGRACION</a:t>
            </a:r>
          </a:p>
          <a:p>
            <a:pPr algn="ctr"/>
            <a:r>
              <a:rPr lang="es-ES" b="1" dirty="0"/>
              <a:t>INTERNACIONAL</a:t>
            </a:r>
          </a:p>
        </p:txBody>
      </p:sp>
      <p:sp>
        <p:nvSpPr>
          <p:cNvPr id="39" name="38 Flecha derecha"/>
          <p:cNvSpPr/>
          <p:nvPr/>
        </p:nvSpPr>
        <p:spPr>
          <a:xfrm>
            <a:off x="6228184" y="6011996"/>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40 Flecha abajo"/>
          <p:cNvSpPr/>
          <p:nvPr/>
        </p:nvSpPr>
        <p:spPr>
          <a:xfrm flipH="1">
            <a:off x="5148064" y="5363924"/>
            <a:ext cx="14401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CuadroTexto"/>
          <p:cNvSpPr txBox="1"/>
          <p:nvPr/>
        </p:nvSpPr>
        <p:spPr>
          <a:xfrm>
            <a:off x="2699792" y="188640"/>
            <a:ext cx="4032448" cy="369332"/>
          </a:xfrm>
          <a:prstGeom prst="rect">
            <a:avLst/>
          </a:prstGeom>
          <a:noFill/>
        </p:spPr>
        <p:txBody>
          <a:bodyPr wrap="square" rtlCol="0">
            <a:spAutoFit/>
          </a:bodyPr>
          <a:lstStyle/>
          <a:p>
            <a:r>
              <a:rPr lang="es-ES" b="1" u="sng" dirty="0"/>
              <a:t>CRECIMIENTO ECONÓMICO: ENFOQUES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ox(in)">
                                      <p:cBhvr>
                                        <p:cTn id="16" dur="500"/>
                                        <p:tgtEl>
                                          <p:spTgt spid="3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ox(in)">
                                      <p:cBhvr>
                                        <p:cTn id="19" dur="500"/>
                                        <p:tgtEl>
                                          <p:spTgt spid="2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ox(in)">
                                      <p:cBhvr>
                                        <p:cTn id="22" dur="500"/>
                                        <p:tgtEl>
                                          <p:spTgt spid="3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box(in)">
                                      <p:cBhvr>
                                        <p:cTn id="30" dur="500"/>
                                        <p:tgtEl>
                                          <p:spTgt spid="4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ox(i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ox(in)">
                                      <p:cBhvr>
                                        <p:cTn id="38" dur="500"/>
                                        <p:tgtEl>
                                          <p:spTgt spid="4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ox(in)">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ox(in)">
                                      <p:cBhvr>
                                        <p:cTn id="46" dur="500"/>
                                        <p:tgtEl>
                                          <p:spTgt spid="3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ox(in)">
                                      <p:cBhvr>
                                        <p:cTn id="49" dur="500"/>
                                        <p:tgtEl>
                                          <p:spTgt spid="4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ox(in)">
                                      <p:cBhvr>
                                        <p:cTn id="52" dur="500"/>
                                        <p:tgtEl>
                                          <p:spTgt spid="33"/>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ox(in)">
                                      <p:cBhvr>
                                        <p:cTn id="55" dur="500"/>
                                        <p:tgtEl>
                                          <p:spTgt spid="3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ox(in)">
                                      <p:cBhvr>
                                        <p:cTn id="58" dur="500"/>
                                        <p:tgtEl>
                                          <p:spTgt spid="34"/>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ox(in)">
                                      <p:cBhvr>
                                        <p:cTn id="61" dur="500"/>
                                        <p:tgtEl>
                                          <p:spTgt spid="39"/>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box(in)">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27" grpId="0" animBg="1"/>
      <p:bldP spid="33" grpId="0" animBg="1"/>
      <p:bldP spid="34" grpId="0" animBg="1"/>
      <p:bldP spid="37" grpId="0" animBg="1"/>
      <p:bldP spid="40" grpId="0" animBg="1"/>
      <p:bldP spid="42" grpId="0" animBg="1"/>
      <p:bldP spid="22" grpId="0" animBg="1"/>
      <p:bldP spid="23" grpId="0" animBg="1"/>
      <p:bldP spid="25" grpId="0" animBg="1"/>
      <p:bldP spid="30" grpId="0" animBg="1"/>
      <p:bldP spid="32" grpId="0" animBg="1"/>
      <p:bldP spid="35" grpId="0" animBg="1"/>
      <p:bldP spid="36" grpId="0" animBg="1"/>
      <p:bldP spid="39"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987824" y="404664"/>
            <a:ext cx="4032448" cy="369332"/>
          </a:xfrm>
          <a:prstGeom prst="rect">
            <a:avLst/>
          </a:prstGeom>
          <a:noFill/>
        </p:spPr>
        <p:txBody>
          <a:bodyPr wrap="square" rtlCol="0">
            <a:spAutoFit/>
          </a:bodyPr>
          <a:lstStyle/>
          <a:p>
            <a:r>
              <a:rPr lang="es-ES" b="1" u="sng" dirty="0"/>
              <a:t>CRECIMIENTO ECONÓMICO </a:t>
            </a:r>
          </a:p>
        </p:txBody>
      </p:sp>
      <p:pic>
        <p:nvPicPr>
          <p:cNvPr id="11267" name="Picture 3"/>
          <p:cNvPicPr>
            <a:picLocks noChangeAspect="1" noChangeArrowheads="1"/>
          </p:cNvPicPr>
          <p:nvPr/>
        </p:nvPicPr>
        <p:blipFill>
          <a:blip r:embed="rId2" cstate="print"/>
          <a:srcRect/>
          <a:stretch>
            <a:fillRect/>
          </a:stretch>
        </p:blipFill>
        <p:spPr bwMode="auto">
          <a:xfrm>
            <a:off x="1115616" y="1052736"/>
            <a:ext cx="6552728" cy="701229"/>
          </a:xfrm>
          <a:prstGeom prst="rect">
            <a:avLst/>
          </a:prstGeom>
          <a:noFill/>
          <a:ln w="9525">
            <a:noFill/>
            <a:miter lim="800000"/>
            <a:headEnd/>
            <a:tailEnd/>
          </a:ln>
          <a:effectLst/>
        </p:spPr>
      </p:pic>
      <p:sp>
        <p:nvSpPr>
          <p:cNvPr id="11269" name="Rectangle 5"/>
          <p:cNvSpPr>
            <a:spLocks noChangeArrowheads="1"/>
          </p:cNvSpPr>
          <p:nvPr/>
        </p:nvSpPr>
        <p:spPr bwMode="auto">
          <a:xfrm>
            <a:off x="611560" y="1772816"/>
            <a:ext cx="7647158"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400" b="1" i="1" u="none" strike="noStrike" cap="none" normalizeH="0" baseline="0" dirty="0">
                <a:ln>
                  <a:noFill/>
                </a:ln>
                <a:solidFill>
                  <a:schemeClr val="tx1"/>
                </a:solidFill>
                <a:effectLst/>
                <a:latin typeface="Calibri" pitchFamily="34" charset="0"/>
                <a:ea typeface="Calibri" pitchFamily="34" charset="0"/>
                <a:cs typeface="Times New Roman" pitchFamily="18" charset="0"/>
              </a:rPr>
              <a:t>Y</a:t>
            </a:r>
            <a:r>
              <a:rPr kumimoji="0" lang="es-ES" sz="14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es el PIB</a:t>
            </a:r>
            <a:r>
              <a:rPr kumimoji="0" lang="es-ES" sz="1400" b="1" i="1" u="none" strike="noStrike" cap="none" normalizeH="0" baseline="0" dirty="0">
                <a:ln>
                  <a:noFill/>
                </a:ln>
                <a:solidFill>
                  <a:schemeClr val="tx1"/>
                </a:solidFill>
                <a:effectLst/>
                <a:latin typeface="Calibri" pitchFamily="34" charset="0"/>
                <a:ea typeface="Calibri" pitchFamily="34" charset="0"/>
                <a:cs typeface="Times New Roman" pitchFamily="18" charset="0"/>
              </a:rPr>
              <a:t>; P</a:t>
            </a:r>
            <a:r>
              <a:rPr kumimoji="0" lang="es-ES" sz="14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significa población</a:t>
            </a:r>
            <a:r>
              <a:rPr kumimoji="0" lang="es-ES" sz="1400" b="1" i="1" u="none" strike="noStrike" cap="none" normalizeH="0" baseline="0" dirty="0">
                <a:ln>
                  <a:noFill/>
                </a:ln>
                <a:solidFill>
                  <a:schemeClr val="tx1"/>
                </a:solidFill>
                <a:effectLst/>
                <a:latin typeface="Calibri" pitchFamily="34" charset="0"/>
                <a:ea typeface="Calibri" pitchFamily="34" charset="0"/>
                <a:cs typeface="Times New Roman" pitchFamily="18" charset="0"/>
              </a:rPr>
              <a:t>, E</a:t>
            </a:r>
            <a:r>
              <a:rPr kumimoji="0" lang="es-ES" sz="14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es empleo</a:t>
            </a:r>
            <a:r>
              <a:rPr kumimoji="0" lang="es-ES" sz="1400" b="1" i="1" u="none" strike="noStrike" cap="none" normalizeH="0" baseline="0" dirty="0">
                <a:ln>
                  <a:noFill/>
                </a:ln>
                <a:solidFill>
                  <a:schemeClr val="tx1"/>
                </a:solidFill>
                <a:effectLst/>
                <a:latin typeface="Calibri" pitchFamily="34" charset="0"/>
                <a:ea typeface="Calibri" pitchFamily="34" charset="0"/>
                <a:cs typeface="Times New Roman" pitchFamily="18" charset="0"/>
              </a:rPr>
              <a:t>, L</a:t>
            </a:r>
            <a:r>
              <a:rPr kumimoji="0" lang="es-ES" sz="14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es la fuerza laboral; y </a:t>
            </a:r>
            <a:r>
              <a:rPr kumimoji="0" lang="es-ES" sz="1400" b="1" i="1" u="none" strike="noStrike" cap="none" normalizeH="0" baseline="0" dirty="0">
                <a:ln>
                  <a:noFill/>
                </a:ln>
                <a:solidFill>
                  <a:schemeClr val="tx1"/>
                </a:solidFill>
                <a:effectLst/>
                <a:latin typeface="Calibri" pitchFamily="34" charset="0"/>
                <a:ea typeface="Calibri" pitchFamily="34" charset="0"/>
                <a:cs typeface="Times New Roman" pitchFamily="18" charset="0"/>
              </a:rPr>
              <a:t>N </a:t>
            </a:r>
            <a:r>
              <a:rPr kumimoji="0" lang="es-ES" sz="14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la población en edad laboral.</a:t>
            </a:r>
            <a:endParaRPr kumimoji="0" lang="es-ES" sz="1400" b="0" i="0" u="none" strike="noStrike" cap="none" normalizeH="0" baseline="0" dirty="0">
              <a:ln>
                <a:noFill/>
              </a:ln>
              <a:solidFill>
                <a:schemeClr val="tx1"/>
              </a:solidFill>
              <a:effectLst/>
              <a:latin typeface="Arial" pitchFamily="34" charset="0"/>
              <a:cs typeface="Arial" pitchFamily="34" charset="0"/>
            </a:endParaRPr>
          </a:p>
        </p:txBody>
      </p:sp>
      <p:sp>
        <p:nvSpPr>
          <p:cNvPr id="112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3" name="Picture 3"/>
          <p:cNvPicPr>
            <a:picLocks noChangeAspect="1" noChangeArrowheads="1"/>
          </p:cNvPicPr>
          <p:nvPr/>
        </p:nvPicPr>
        <p:blipFill>
          <a:blip r:embed="rId2" cstate="print"/>
          <a:srcRect/>
          <a:stretch>
            <a:fillRect/>
          </a:stretch>
        </p:blipFill>
        <p:spPr bwMode="auto">
          <a:xfrm>
            <a:off x="827584" y="3212976"/>
            <a:ext cx="7056784" cy="845245"/>
          </a:xfrm>
          <a:prstGeom prst="rect">
            <a:avLst/>
          </a:prstGeom>
          <a:noFill/>
          <a:ln w="9525">
            <a:noFill/>
            <a:miter lim="800000"/>
            <a:headEnd/>
            <a:tailEnd/>
          </a:ln>
          <a:effectLst/>
        </p:spPr>
      </p:pic>
      <p:cxnSp>
        <p:nvCxnSpPr>
          <p:cNvPr id="16" name="15 Conector recto de flecha"/>
          <p:cNvCxnSpPr>
            <a:stCxn id="18" idx="1"/>
          </p:cNvCxnSpPr>
          <p:nvPr/>
        </p:nvCxnSpPr>
        <p:spPr>
          <a:xfrm flipH="1" flipV="1">
            <a:off x="5148064" y="3645024"/>
            <a:ext cx="432048" cy="153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5580112" y="3645024"/>
            <a:ext cx="1440160" cy="307777"/>
          </a:xfrm>
          <a:prstGeom prst="rect">
            <a:avLst/>
          </a:prstGeom>
          <a:noFill/>
        </p:spPr>
        <p:txBody>
          <a:bodyPr wrap="square" rtlCol="0">
            <a:spAutoFit/>
          </a:bodyPr>
          <a:lstStyle/>
          <a:p>
            <a:r>
              <a:rPr lang="es-ES" sz="1400" b="1" dirty="0">
                <a:solidFill>
                  <a:srgbClr val="FF0000"/>
                </a:solidFill>
              </a:rPr>
              <a:t>Demografía</a:t>
            </a:r>
          </a:p>
        </p:txBody>
      </p:sp>
      <p:sp>
        <p:nvSpPr>
          <p:cNvPr id="22" name="21 CuadroTexto"/>
          <p:cNvSpPr txBox="1"/>
          <p:nvPr/>
        </p:nvSpPr>
        <p:spPr>
          <a:xfrm>
            <a:off x="6660232" y="4221088"/>
            <a:ext cx="1470082" cy="523220"/>
          </a:xfrm>
          <a:prstGeom prst="rect">
            <a:avLst/>
          </a:prstGeom>
          <a:noFill/>
        </p:spPr>
        <p:txBody>
          <a:bodyPr wrap="none" rtlCol="0">
            <a:spAutoFit/>
          </a:bodyPr>
          <a:lstStyle/>
          <a:p>
            <a:r>
              <a:rPr lang="es-ES" sz="1400" b="1" dirty="0"/>
              <a:t>De las mujeres</a:t>
            </a:r>
          </a:p>
          <a:p>
            <a:r>
              <a:rPr lang="es-ES" sz="1400" b="1" dirty="0"/>
              <a:t>Ciclo (desaliento)</a:t>
            </a:r>
          </a:p>
        </p:txBody>
      </p:sp>
      <p:sp>
        <p:nvSpPr>
          <p:cNvPr id="23" name="22 CuadroTexto"/>
          <p:cNvSpPr txBox="1"/>
          <p:nvPr/>
        </p:nvSpPr>
        <p:spPr>
          <a:xfrm>
            <a:off x="4427984" y="4221088"/>
            <a:ext cx="1264385" cy="738664"/>
          </a:xfrm>
          <a:prstGeom prst="rect">
            <a:avLst/>
          </a:prstGeom>
          <a:noFill/>
        </p:spPr>
        <p:txBody>
          <a:bodyPr wrap="none" rtlCol="0">
            <a:spAutoFit/>
          </a:bodyPr>
          <a:lstStyle/>
          <a:p>
            <a:r>
              <a:rPr lang="es-ES" sz="1400" b="1" dirty="0"/>
              <a:t>Ciclo</a:t>
            </a:r>
          </a:p>
          <a:p>
            <a:r>
              <a:rPr lang="es-ES" sz="1400" b="1" dirty="0"/>
              <a:t> Tecnología</a:t>
            </a:r>
          </a:p>
          <a:p>
            <a:r>
              <a:rPr lang="es-ES" sz="1400" b="1" dirty="0"/>
              <a:t>Globalización  </a:t>
            </a:r>
          </a:p>
        </p:txBody>
      </p:sp>
      <p:sp>
        <p:nvSpPr>
          <p:cNvPr id="24" name="23 CuadroTexto"/>
          <p:cNvSpPr txBox="1"/>
          <p:nvPr/>
        </p:nvSpPr>
        <p:spPr>
          <a:xfrm>
            <a:off x="2123728" y="4149080"/>
            <a:ext cx="1440160" cy="307777"/>
          </a:xfrm>
          <a:prstGeom prst="rect">
            <a:avLst/>
          </a:prstGeom>
          <a:noFill/>
        </p:spPr>
        <p:txBody>
          <a:bodyPr wrap="square" rtlCol="0">
            <a:spAutoFit/>
          </a:bodyPr>
          <a:lstStyle/>
          <a:p>
            <a:r>
              <a:rPr lang="es-ES" sz="1400" b="1" dirty="0">
                <a:solidFill>
                  <a:srgbClr val="FF0000"/>
                </a:solidFill>
              </a:rPr>
              <a:t>Productividad</a:t>
            </a:r>
          </a:p>
        </p:txBody>
      </p:sp>
      <p:sp>
        <p:nvSpPr>
          <p:cNvPr id="25" name="24 CuadroTexto"/>
          <p:cNvSpPr txBox="1"/>
          <p:nvPr/>
        </p:nvSpPr>
        <p:spPr>
          <a:xfrm>
            <a:off x="2123728" y="3356992"/>
            <a:ext cx="1008112" cy="307777"/>
          </a:xfrm>
          <a:prstGeom prst="rect">
            <a:avLst/>
          </a:prstGeom>
          <a:noFill/>
        </p:spPr>
        <p:txBody>
          <a:bodyPr wrap="square" rtlCol="0">
            <a:spAutoFit/>
          </a:bodyPr>
          <a:lstStyle/>
          <a:p>
            <a:r>
              <a:rPr lang="es-ES" sz="1400" b="1" dirty="0">
                <a:solidFill>
                  <a:srgbClr val="FF0000"/>
                </a:solidFill>
              </a:rPr>
              <a:t>Bienestar</a:t>
            </a:r>
          </a:p>
        </p:txBody>
      </p:sp>
      <p:sp>
        <p:nvSpPr>
          <p:cNvPr id="26" name="25 CuadroTexto"/>
          <p:cNvSpPr txBox="1"/>
          <p:nvPr/>
        </p:nvSpPr>
        <p:spPr>
          <a:xfrm>
            <a:off x="5580112" y="4221088"/>
            <a:ext cx="1440160" cy="307777"/>
          </a:xfrm>
          <a:prstGeom prst="rect">
            <a:avLst/>
          </a:prstGeom>
          <a:noFill/>
        </p:spPr>
        <p:txBody>
          <a:bodyPr wrap="square" rtlCol="0">
            <a:spAutoFit/>
          </a:bodyPr>
          <a:lstStyle/>
          <a:p>
            <a:r>
              <a:rPr lang="es-ES" sz="1400" b="1" dirty="0">
                <a:solidFill>
                  <a:srgbClr val="FF0000"/>
                </a:solidFill>
              </a:rPr>
              <a:t>Participación</a:t>
            </a:r>
          </a:p>
        </p:txBody>
      </p:sp>
      <p:cxnSp>
        <p:nvCxnSpPr>
          <p:cNvPr id="27" name="26 Conector recto de flecha"/>
          <p:cNvCxnSpPr/>
          <p:nvPr/>
        </p:nvCxnSpPr>
        <p:spPr>
          <a:xfrm>
            <a:off x="2987824" y="357301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26" idx="1"/>
          </p:cNvCxnSpPr>
          <p:nvPr/>
        </p:nvCxnSpPr>
        <p:spPr>
          <a:xfrm flipH="1" flipV="1">
            <a:off x="4716016" y="3933057"/>
            <a:ext cx="864096" cy="441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stCxn id="39" idx="0"/>
          </p:cNvCxnSpPr>
          <p:nvPr/>
        </p:nvCxnSpPr>
        <p:spPr>
          <a:xfrm flipV="1">
            <a:off x="3995936" y="3861048"/>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3419872" y="4293096"/>
            <a:ext cx="1152128" cy="307777"/>
          </a:xfrm>
          <a:prstGeom prst="rect">
            <a:avLst/>
          </a:prstGeom>
          <a:noFill/>
        </p:spPr>
        <p:txBody>
          <a:bodyPr wrap="square" rtlCol="0">
            <a:spAutoFit/>
          </a:bodyPr>
          <a:lstStyle/>
          <a:p>
            <a:r>
              <a:rPr lang="es-ES" sz="1400" b="1" dirty="0">
                <a:solidFill>
                  <a:srgbClr val="FF0000"/>
                </a:solidFill>
              </a:rPr>
              <a:t>Desempleo</a:t>
            </a:r>
          </a:p>
        </p:txBody>
      </p:sp>
      <p:sp>
        <p:nvSpPr>
          <p:cNvPr id="44" name="43 Rectángulo"/>
          <p:cNvSpPr/>
          <p:nvPr/>
        </p:nvSpPr>
        <p:spPr>
          <a:xfrm>
            <a:off x="1115616" y="3861048"/>
            <a:ext cx="1296144" cy="738664"/>
          </a:xfrm>
          <a:prstGeom prst="rect">
            <a:avLst/>
          </a:prstGeom>
        </p:spPr>
        <p:txBody>
          <a:bodyPr wrap="square">
            <a:spAutoFit/>
          </a:bodyPr>
          <a:lstStyle/>
          <a:p>
            <a:r>
              <a:rPr lang="el-GR" sz="1400" b="1" dirty="0"/>
              <a:t>Δ</a:t>
            </a:r>
            <a:r>
              <a:rPr lang="es-ES" sz="1400" b="1" dirty="0"/>
              <a:t> K Físico</a:t>
            </a:r>
          </a:p>
          <a:p>
            <a:r>
              <a:rPr lang="es-ES" sz="1400" b="1" dirty="0"/>
              <a:t>Δ K Humano</a:t>
            </a:r>
          </a:p>
          <a:p>
            <a:r>
              <a:rPr lang="es-ES" sz="1400" b="1" dirty="0"/>
              <a:t>Tecnología</a:t>
            </a:r>
          </a:p>
        </p:txBody>
      </p:sp>
      <p:cxnSp>
        <p:nvCxnSpPr>
          <p:cNvPr id="45" name="44 Conector recto de flecha"/>
          <p:cNvCxnSpPr/>
          <p:nvPr/>
        </p:nvCxnSpPr>
        <p:spPr>
          <a:xfrm flipV="1">
            <a:off x="3347864" y="3861048"/>
            <a:ext cx="72008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47 Abrir llave"/>
          <p:cNvSpPr/>
          <p:nvPr/>
        </p:nvSpPr>
        <p:spPr>
          <a:xfrm>
            <a:off x="6588224" y="3573016"/>
            <a:ext cx="72008" cy="43204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0" name="49 Abrir llave"/>
          <p:cNvSpPr/>
          <p:nvPr/>
        </p:nvSpPr>
        <p:spPr>
          <a:xfrm>
            <a:off x="6660232" y="4221088"/>
            <a:ext cx="72008" cy="43204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1" name="50 Abrir llave"/>
          <p:cNvSpPr/>
          <p:nvPr/>
        </p:nvSpPr>
        <p:spPr>
          <a:xfrm flipH="1">
            <a:off x="2123728" y="3933056"/>
            <a:ext cx="72008" cy="6480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2" name="51 Abrir llave"/>
          <p:cNvSpPr/>
          <p:nvPr/>
        </p:nvSpPr>
        <p:spPr>
          <a:xfrm>
            <a:off x="4355976" y="4221088"/>
            <a:ext cx="72008" cy="6480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57 CuadroTexto"/>
          <p:cNvSpPr txBox="1"/>
          <p:nvPr/>
        </p:nvSpPr>
        <p:spPr>
          <a:xfrm>
            <a:off x="6732240" y="3501008"/>
            <a:ext cx="1327992" cy="523220"/>
          </a:xfrm>
          <a:prstGeom prst="rect">
            <a:avLst/>
          </a:prstGeom>
          <a:noFill/>
        </p:spPr>
        <p:txBody>
          <a:bodyPr wrap="none" rtlCol="0">
            <a:spAutoFit/>
          </a:bodyPr>
          <a:lstStyle/>
          <a:p>
            <a:r>
              <a:rPr lang="es-ES" sz="1400" b="1" dirty="0"/>
              <a:t>Bono </a:t>
            </a:r>
          </a:p>
          <a:p>
            <a:r>
              <a:rPr lang="es-ES" sz="1400" b="1" dirty="0"/>
              <a:t>Envejecimiento</a:t>
            </a:r>
          </a:p>
        </p:txBody>
      </p:sp>
      <p:sp>
        <p:nvSpPr>
          <p:cNvPr id="28" name="27 Elipse"/>
          <p:cNvSpPr/>
          <p:nvPr/>
        </p:nvSpPr>
        <p:spPr>
          <a:xfrm>
            <a:off x="467544" y="3789040"/>
            <a:ext cx="2808312" cy="1008112"/>
          </a:xfrm>
          <a:prstGeom prst="ellipse">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CuadroTexto"/>
          <p:cNvSpPr txBox="1"/>
          <p:nvPr/>
        </p:nvSpPr>
        <p:spPr>
          <a:xfrm>
            <a:off x="323528" y="5445224"/>
            <a:ext cx="2952328" cy="646331"/>
          </a:xfrm>
          <a:prstGeom prst="rect">
            <a:avLst/>
          </a:prstGeom>
          <a:noFill/>
          <a:ln>
            <a:solidFill>
              <a:srgbClr val="00B0F0"/>
            </a:solidFill>
          </a:ln>
        </p:spPr>
        <p:txBody>
          <a:bodyPr wrap="square" rtlCol="0">
            <a:spAutoFit/>
          </a:bodyPr>
          <a:lstStyle/>
          <a:p>
            <a:pPr algn="ctr"/>
            <a:r>
              <a:rPr lang="es-ES" b="1" dirty="0"/>
              <a:t>Teoría del CRECIMIENTO</a:t>
            </a:r>
          </a:p>
          <a:p>
            <a:r>
              <a:rPr lang="es-ES" b="1" dirty="0"/>
              <a:t>    de la PRODUCTIVIDAD</a:t>
            </a:r>
          </a:p>
        </p:txBody>
      </p:sp>
      <p:cxnSp>
        <p:nvCxnSpPr>
          <p:cNvPr id="32" name="31 Conector recto de flecha"/>
          <p:cNvCxnSpPr/>
          <p:nvPr/>
        </p:nvCxnSpPr>
        <p:spPr>
          <a:xfrm flipV="1">
            <a:off x="1835696" y="486916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Elipse"/>
          <p:cNvSpPr/>
          <p:nvPr/>
        </p:nvSpPr>
        <p:spPr>
          <a:xfrm>
            <a:off x="5436096" y="3212976"/>
            <a:ext cx="2808312" cy="1008112"/>
          </a:xfrm>
          <a:prstGeom prst="ellipse">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4" name="33 Conector recto de flecha"/>
          <p:cNvCxnSpPr/>
          <p:nvPr/>
        </p:nvCxnSpPr>
        <p:spPr>
          <a:xfrm flipH="1" flipV="1">
            <a:off x="8100392" y="4149080"/>
            <a:ext cx="72008"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5868144" y="5517232"/>
            <a:ext cx="3096344" cy="646331"/>
          </a:xfrm>
          <a:prstGeom prst="rect">
            <a:avLst/>
          </a:prstGeom>
          <a:noFill/>
          <a:ln>
            <a:solidFill>
              <a:srgbClr val="0070C0"/>
            </a:solidFill>
          </a:ln>
        </p:spPr>
        <p:txBody>
          <a:bodyPr wrap="square" rtlCol="0">
            <a:spAutoFit/>
          </a:bodyPr>
          <a:lstStyle/>
          <a:p>
            <a:pPr algn="ctr"/>
            <a:r>
              <a:rPr lang="es-ES" b="1" dirty="0"/>
              <a:t>TRANSICIÓN DEMOGRÁFICA Y CRECIMIENTO  </a:t>
            </a:r>
          </a:p>
        </p:txBody>
      </p:sp>
      <p:sp>
        <p:nvSpPr>
          <p:cNvPr id="38" name="37 Rectángulo"/>
          <p:cNvSpPr/>
          <p:nvPr/>
        </p:nvSpPr>
        <p:spPr>
          <a:xfrm>
            <a:off x="3131840" y="5949280"/>
            <a:ext cx="2880319" cy="646331"/>
          </a:xfrm>
          <a:prstGeom prst="rect">
            <a:avLst/>
          </a:prstGeom>
          <a:ln>
            <a:solidFill>
              <a:srgbClr val="0070C0"/>
            </a:solidFill>
          </a:ln>
        </p:spPr>
        <p:txBody>
          <a:bodyPr wrap="square">
            <a:spAutoFit/>
          </a:bodyPr>
          <a:lstStyle/>
          <a:p>
            <a:pPr algn="ctr"/>
            <a:r>
              <a:rPr lang="es-ES" b="1" dirty="0"/>
              <a:t> Teoría  del CAMBIO ESTRUCTURAL </a:t>
            </a:r>
          </a:p>
        </p:txBody>
      </p:sp>
      <p:cxnSp>
        <p:nvCxnSpPr>
          <p:cNvPr id="40" name="39 Conector recto de flecha"/>
          <p:cNvCxnSpPr/>
          <p:nvPr/>
        </p:nvCxnSpPr>
        <p:spPr>
          <a:xfrm flipH="1" flipV="1">
            <a:off x="2987824" y="4653136"/>
            <a:ext cx="129614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52 Elipse"/>
          <p:cNvSpPr/>
          <p:nvPr/>
        </p:nvSpPr>
        <p:spPr>
          <a:xfrm>
            <a:off x="1115616" y="2348880"/>
            <a:ext cx="1944216" cy="792088"/>
          </a:xfrm>
          <a:prstGeom prst="ellipse">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3 CuadroTexto"/>
          <p:cNvSpPr txBox="1"/>
          <p:nvPr/>
        </p:nvSpPr>
        <p:spPr>
          <a:xfrm>
            <a:off x="1547664" y="2564904"/>
            <a:ext cx="1440160" cy="307777"/>
          </a:xfrm>
          <a:prstGeom prst="rect">
            <a:avLst/>
          </a:prstGeom>
          <a:noFill/>
        </p:spPr>
        <p:txBody>
          <a:bodyPr wrap="square" rtlCol="0">
            <a:spAutoFit/>
          </a:bodyPr>
          <a:lstStyle/>
          <a:p>
            <a:r>
              <a:rPr lang="es-ES" sz="1400" b="1" dirty="0">
                <a:solidFill>
                  <a:srgbClr val="FF0000"/>
                </a:solidFill>
              </a:rPr>
              <a:t>Instituciones</a:t>
            </a:r>
          </a:p>
        </p:txBody>
      </p:sp>
      <p:sp>
        <p:nvSpPr>
          <p:cNvPr id="56" name="55 Elipse"/>
          <p:cNvSpPr/>
          <p:nvPr/>
        </p:nvSpPr>
        <p:spPr>
          <a:xfrm>
            <a:off x="5652120" y="2348880"/>
            <a:ext cx="1800200" cy="720080"/>
          </a:xfrm>
          <a:prstGeom prst="ellipse">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56 CuadroTexto"/>
          <p:cNvSpPr txBox="1"/>
          <p:nvPr/>
        </p:nvSpPr>
        <p:spPr>
          <a:xfrm>
            <a:off x="5796136" y="2564904"/>
            <a:ext cx="1728192" cy="307777"/>
          </a:xfrm>
          <a:prstGeom prst="rect">
            <a:avLst/>
          </a:prstGeom>
          <a:noFill/>
        </p:spPr>
        <p:txBody>
          <a:bodyPr wrap="square" rtlCol="0">
            <a:spAutoFit/>
          </a:bodyPr>
          <a:lstStyle/>
          <a:p>
            <a:r>
              <a:rPr lang="es-ES" sz="1400" b="1" dirty="0">
                <a:solidFill>
                  <a:srgbClr val="FF0000"/>
                </a:solidFill>
              </a:rPr>
              <a:t>Sistema Financiero</a:t>
            </a:r>
          </a:p>
        </p:txBody>
      </p:sp>
      <p:sp>
        <p:nvSpPr>
          <p:cNvPr id="60" name="59 Rectángulo"/>
          <p:cNvSpPr/>
          <p:nvPr/>
        </p:nvSpPr>
        <p:spPr>
          <a:xfrm>
            <a:off x="3995936" y="3068960"/>
            <a:ext cx="1152128" cy="792088"/>
          </a:xfrm>
          <a:prstGeom prst="rect">
            <a:avLst/>
          </a:prstGeom>
          <a:noFill/>
          <a:ln w="952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1" name="60 Conector recto de flecha"/>
          <p:cNvCxnSpPr/>
          <p:nvPr/>
        </p:nvCxnSpPr>
        <p:spPr>
          <a:xfrm>
            <a:off x="3131840" y="2708920"/>
            <a:ext cx="79208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p:nvPr/>
        </p:nvCxnSpPr>
        <p:spPr>
          <a:xfrm flipH="1">
            <a:off x="4932040" y="2852936"/>
            <a:ext cx="64807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ox(in)">
                                      <p:cBhvr>
                                        <p:cTn id="7" dur="500"/>
                                        <p:tgtEl>
                                          <p:spTgt spid="1126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269"/>
                                        </p:tgtEl>
                                        <p:attrNameLst>
                                          <p:attrName>style.visibility</p:attrName>
                                        </p:attrNameLst>
                                      </p:cBhvr>
                                      <p:to>
                                        <p:strVal val="visible"/>
                                      </p:to>
                                    </p:set>
                                    <p:animEffect transition="in" filter="box(in)">
                                      <p:cBhvr>
                                        <p:cTn id="10" dur="500"/>
                                        <p:tgtEl>
                                          <p:spTgt spid="1126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500"/>
                                        <p:tgtEl>
                                          <p:spTgt spid="2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ox(in)">
                                      <p:cBhvr>
                                        <p:cTn id="26" dur="500"/>
                                        <p:tgtEl>
                                          <p:spTgt spid="24"/>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ox(in)">
                                      <p:cBhvr>
                                        <p:cTn id="29" dur="500"/>
                                        <p:tgtEl>
                                          <p:spTgt spid="4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ox(in)">
                                      <p:cBhvr>
                                        <p:cTn id="32" dur="500"/>
                                        <p:tgtEl>
                                          <p:spTgt spid="5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ox(in)">
                                      <p:cBhvr>
                                        <p:cTn id="35" dur="500"/>
                                        <p:tgtEl>
                                          <p:spTgt spid="28"/>
                                        </p:tgtEl>
                                      </p:cBhvr>
                                    </p:animEffect>
                                  </p:childTnLst>
                                </p:cTn>
                              </p:par>
                              <p:par>
                                <p:cTn id="36" presetID="4" presetClass="entr" presetSubtype="16"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ox(in)">
                                      <p:cBhvr>
                                        <p:cTn id="38" dur="500"/>
                                        <p:tgtEl>
                                          <p:spTgt spid="3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ox(in)">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ox(in)">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box(in)">
                                      <p:cBhvr>
                                        <p:cTn id="51" dur="500"/>
                                        <p:tgtEl>
                                          <p:spTgt spid="40"/>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box(in)">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ox(in)">
                                      <p:cBhvr>
                                        <p:cTn id="59" dur="500"/>
                                        <p:tgtEl>
                                          <p:spTgt spid="16"/>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box(in)">
                                      <p:cBhvr>
                                        <p:cTn id="62" dur="500"/>
                                        <p:tgtEl>
                                          <p:spTgt spid="48"/>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ox(in)">
                                      <p:cBhvr>
                                        <p:cTn id="65" dur="500"/>
                                        <p:tgtEl>
                                          <p:spTgt spid="18"/>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box(in)">
                                      <p:cBhvr>
                                        <p:cTn id="68" dur="500"/>
                                        <p:tgtEl>
                                          <p:spTgt spid="58"/>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box(in)">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box(in)">
                                      <p:cBhvr>
                                        <p:cTn id="76" dur="500"/>
                                        <p:tgtEl>
                                          <p:spTgt spid="3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ox(in)">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box(in)">
                                      <p:cBhvr>
                                        <p:cTn id="84" dur="500"/>
                                        <p:tgtEl>
                                          <p:spTgt spid="60"/>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box(in)">
                                      <p:cBhvr>
                                        <p:cTn id="87" dur="500"/>
                                        <p:tgtEl>
                                          <p:spTgt spid="53"/>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box(in)">
                                      <p:cBhvr>
                                        <p:cTn id="90" dur="500"/>
                                        <p:tgtEl>
                                          <p:spTgt spid="54"/>
                                        </p:tgtEl>
                                      </p:cBhvr>
                                    </p:animEffect>
                                  </p:childTnLst>
                                </p:cTn>
                              </p:par>
                              <p:par>
                                <p:cTn id="91" presetID="4" presetClass="entr" presetSubtype="16" fill="hold"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box(in)">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box(in)">
                                      <p:cBhvr>
                                        <p:cTn id="98" dur="500"/>
                                        <p:tgtEl>
                                          <p:spTgt spid="57"/>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animEffect transition="in" filter="box(in)">
                                      <p:cBhvr>
                                        <p:cTn id="101" dur="500"/>
                                        <p:tgtEl>
                                          <p:spTgt spid="56"/>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box(i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box(in)">
                                      <p:cBhvr>
                                        <p:cTn id="111" dur="500"/>
                                        <p:tgtEl>
                                          <p:spTgt spid="36"/>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box(in)">
                                      <p:cBhvr>
                                        <p:cTn id="114" dur="500"/>
                                        <p:tgtEl>
                                          <p:spTgt spid="39"/>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box(in)">
                                      <p:cBhvr>
                                        <p:cTn id="117" dur="500"/>
                                        <p:tgtEl>
                                          <p:spTgt spid="52"/>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23"/>
                                        </p:tgtEl>
                                        <p:attrNameLst>
                                          <p:attrName>style.visibility</p:attrName>
                                        </p:attrNameLst>
                                      </p:cBhvr>
                                      <p:to>
                                        <p:strVal val="visible"/>
                                      </p:to>
                                    </p:set>
                                    <p:animEffect transition="in" filter="box(in)">
                                      <p:cBhvr>
                                        <p:cTn id="120" dur="500"/>
                                        <p:tgtEl>
                                          <p:spTgt spid="23"/>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box(in)">
                                      <p:cBhvr>
                                        <p:cTn id="125" dur="500"/>
                                        <p:tgtEl>
                                          <p:spTgt spid="31"/>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box(in)">
                                      <p:cBhvr>
                                        <p:cTn id="128" dur="500"/>
                                        <p:tgtEl>
                                          <p:spTgt spid="26"/>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box(in)">
                                      <p:cBhvr>
                                        <p:cTn id="131" dur="500"/>
                                        <p:tgtEl>
                                          <p:spTgt spid="50"/>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22"/>
                                        </p:tgtEl>
                                        <p:attrNameLst>
                                          <p:attrName>style.visibility</p:attrName>
                                        </p:attrNameLst>
                                      </p:cBhvr>
                                      <p:to>
                                        <p:strVal val="visible"/>
                                      </p:to>
                                    </p:set>
                                    <p:animEffect transition="in" filter="box(in)">
                                      <p:cBhvr>
                                        <p:cTn id="1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8" grpId="0"/>
      <p:bldP spid="22" grpId="0"/>
      <p:bldP spid="23" grpId="0"/>
      <p:bldP spid="24" grpId="0"/>
      <p:bldP spid="25" grpId="0"/>
      <p:bldP spid="26" grpId="0"/>
      <p:bldP spid="39" grpId="0"/>
      <p:bldP spid="44" grpId="0"/>
      <p:bldP spid="48" grpId="0" animBg="1"/>
      <p:bldP spid="50" grpId="0" animBg="1"/>
      <p:bldP spid="51" grpId="0" animBg="1"/>
      <p:bldP spid="52" grpId="0" animBg="1"/>
      <p:bldP spid="58" grpId="0"/>
      <p:bldP spid="28" grpId="0" animBg="1"/>
      <p:bldP spid="29" grpId="0" animBg="1"/>
      <p:bldP spid="33" grpId="0" animBg="1"/>
      <p:bldP spid="37" grpId="0" animBg="1"/>
      <p:bldP spid="38" grpId="0" animBg="1"/>
      <p:bldP spid="53" grpId="0" animBg="1"/>
      <p:bldP spid="54" grpId="0"/>
      <p:bldP spid="56" grpId="0" animBg="1"/>
      <p:bldP spid="57" grpId="0"/>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1268760"/>
            <a:ext cx="2032929" cy="646331"/>
          </a:xfrm>
          <a:prstGeom prst="rect">
            <a:avLst/>
          </a:prstGeom>
          <a:noFill/>
        </p:spPr>
        <p:txBody>
          <a:bodyPr wrap="none" rtlCol="0">
            <a:spAutoFit/>
          </a:bodyPr>
          <a:lstStyle/>
          <a:p>
            <a:r>
              <a:rPr lang="es-ES" b="1" dirty="0"/>
              <a:t>CRECIMIENTO de la</a:t>
            </a:r>
          </a:p>
          <a:p>
            <a:r>
              <a:rPr lang="es-ES" b="1" dirty="0"/>
              <a:t>PRODUCTIVIDAD</a:t>
            </a:r>
          </a:p>
        </p:txBody>
      </p:sp>
      <p:cxnSp>
        <p:nvCxnSpPr>
          <p:cNvPr id="4" name="3 Conector recto de flecha"/>
          <p:cNvCxnSpPr/>
          <p:nvPr/>
        </p:nvCxnSpPr>
        <p:spPr>
          <a:xfrm flipV="1">
            <a:off x="2771800" y="1124744"/>
            <a:ext cx="122413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4 CuadroTexto"/>
          <p:cNvSpPr txBox="1"/>
          <p:nvPr/>
        </p:nvSpPr>
        <p:spPr>
          <a:xfrm>
            <a:off x="4139952" y="764704"/>
            <a:ext cx="1152128" cy="338554"/>
          </a:xfrm>
          <a:prstGeom prst="rect">
            <a:avLst/>
          </a:prstGeom>
          <a:noFill/>
        </p:spPr>
        <p:txBody>
          <a:bodyPr wrap="square" rtlCol="0">
            <a:spAutoFit/>
          </a:bodyPr>
          <a:lstStyle/>
          <a:p>
            <a:r>
              <a:rPr lang="es-ES" sz="1600" b="1" u="sng" dirty="0"/>
              <a:t>SOLOW</a:t>
            </a:r>
          </a:p>
        </p:txBody>
      </p:sp>
      <p:cxnSp>
        <p:nvCxnSpPr>
          <p:cNvPr id="9" name="8 Conector recto de flecha"/>
          <p:cNvCxnSpPr/>
          <p:nvPr/>
        </p:nvCxnSpPr>
        <p:spPr>
          <a:xfrm>
            <a:off x="2771800" y="1628800"/>
            <a:ext cx="122413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5724128" y="332656"/>
            <a:ext cx="1620957" cy="369332"/>
          </a:xfrm>
          <a:prstGeom prst="rect">
            <a:avLst/>
          </a:prstGeom>
        </p:spPr>
        <p:txBody>
          <a:bodyPr wrap="none">
            <a:spAutoFit/>
          </a:bodyPr>
          <a:lstStyle/>
          <a:p>
            <a:r>
              <a:rPr lang="el-GR" b="1" dirty="0">
                <a:solidFill>
                  <a:srgbClr val="FF0000"/>
                </a:solidFill>
              </a:rPr>
              <a:t>Δ</a:t>
            </a:r>
            <a:r>
              <a:rPr lang="es-ES" b="1" dirty="0">
                <a:solidFill>
                  <a:srgbClr val="FF0000"/>
                </a:solidFill>
              </a:rPr>
              <a:t>W = S = I = </a:t>
            </a:r>
            <a:r>
              <a:rPr lang="el-GR" b="1" dirty="0">
                <a:solidFill>
                  <a:srgbClr val="FF0000"/>
                </a:solidFill>
              </a:rPr>
              <a:t>Δ</a:t>
            </a:r>
            <a:r>
              <a:rPr lang="es-ES" b="1" dirty="0">
                <a:solidFill>
                  <a:srgbClr val="FF0000"/>
                </a:solidFill>
              </a:rPr>
              <a:t>K</a:t>
            </a:r>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029" name="Rectangle 5"/>
          <p:cNvSpPr>
            <a:spLocks noChangeArrowheads="1"/>
          </p:cNvSpPr>
          <p:nvPr/>
        </p:nvSpPr>
        <p:spPr bwMode="auto">
          <a:xfrm>
            <a:off x="5724128" y="764704"/>
            <a:ext cx="72648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rPr>
              <a:t>S = sY</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35" name="34 CuadroTexto"/>
          <p:cNvSpPr txBox="1"/>
          <p:nvPr/>
        </p:nvSpPr>
        <p:spPr>
          <a:xfrm>
            <a:off x="4139952" y="1844824"/>
            <a:ext cx="1152128" cy="338554"/>
          </a:xfrm>
          <a:prstGeom prst="rect">
            <a:avLst/>
          </a:prstGeom>
          <a:noFill/>
        </p:spPr>
        <p:txBody>
          <a:bodyPr wrap="square" rtlCol="0">
            <a:spAutoFit/>
          </a:bodyPr>
          <a:lstStyle/>
          <a:p>
            <a:r>
              <a:rPr lang="es-ES" sz="1600" b="1" u="sng" dirty="0"/>
              <a:t>RAMSEY</a:t>
            </a:r>
          </a:p>
        </p:txBody>
      </p:sp>
      <p:cxnSp>
        <p:nvCxnSpPr>
          <p:cNvPr id="36" name="35 Conector recto de flecha"/>
          <p:cNvCxnSpPr/>
          <p:nvPr/>
        </p:nvCxnSpPr>
        <p:spPr>
          <a:xfrm>
            <a:off x="2843808" y="1772816"/>
            <a:ext cx="1296144"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4179579" y="2996952"/>
            <a:ext cx="1653337" cy="830997"/>
          </a:xfrm>
          <a:prstGeom prst="rect">
            <a:avLst/>
          </a:prstGeom>
          <a:noFill/>
        </p:spPr>
        <p:txBody>
          <a:bodyPr wrap="square" rtlCol="0">
            <a:spAutoFit/>
          </a:bodyPr>
          <a:lstStyle/>
          <a:p>
            <a:r>
              <a:rPr lang="es-ES" sz="1600" b="1" u="sng" dirty="0"/>
              <a:t>KUZNETS-RODRIK- ROS</a:t>
            </a:r>
          </a:p>
          <a:p>
            <a:endParaRPr lang="es-ES" sz="1600" b="1" u="sng" dirty="0"/>
          </a:p>
        </p:txBody>
      </p:sp>
      <p:sp>
        <p:nvSpPr>
          <p:cNvPr id="44" name="43 Rectángulo"/>
          <p:cNvSpPr/>
          <p:nvPr/>
        </p:nvSpPr>
        <p:spPr>
          <a:xfrm>
            <a:off x="5724128" y="1619508"/>
            <a:ext cx="1620957" cy="369332"/>
          </a:xfrm>
          <a:prstGeom prst="rect">
            <a:avLst/>
          </a:prstGeom>
        </p:spPr>
        <p:txBody>
          <a:bodyPr wrap="none">
            <a:spAutoFit/>
          </a:bodyPr>
          <a:lstStyle/>
          <a:p>
            <a:r>
              <a:rPr lang="el-GR" b="1" dirty="0">
                <a:solidFill>
                  <a:srgbClr val="FF0000"/>
                </a:solidFill>
              </a:rPr>
              <a:t>Δ</a:t>
            </a:r>
            <a:r>
              <a:rPr lang="es-ES" b="1" dirty="0">
                <a:solidFill>
                  <a:srgbClr val="FF0000"/>
                </a:solidFill>
              </a:rPr>
              <a:t>W = S = I = </a:t>
            </a:r>
            <a:r>
              <a:rPr lang="el-GR" b="1" dirty="0">
                <a:solidFill>
                  <a:srgbClr val="FF0000"/>
                </a:solidFill>
              </a:rPr>
              <a:t>Δ</a:t>
            </a:r>
            <a:r>
              <a:rPr lang="es-ES" b="1" dirty="0">
                <a:solidFill>
                  <a:srgbClr val="FF0000"/>
                </a:solidFill>
              </a:rPr>
              <a:t>K</a:t>
            </a:r>
          </a:p>
        </p:txBody>
      </p:sp>
      <p:sp>
        <p:nvSpPr>
          <p:cNvPr id="47" name="Rectangle 5"/>
          <p:cNvSpPr>
            <a:spLocks noChangeArrowheads="1"/>
          </p:cNvSpPr>
          <p:nvPr/>
        </p:nvSpPr>
        <p:spPr bwMode="auto">
          <a:xfrm>
            <a:off x="5854892" y="3226228"/>
            <a:ext cx="2467473"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cs typeface="Arial" pitchFamily="34" charset="0"/>
              </a:rPr>
              <a:t>Cambio Estructural</a:t>
            </a:r>
            <a:endParaRPr kumimoji="0" lang="es-ES" b="1" i="0" u="none" strike="noStrike" cap="none" normalizeH="0" baseline="0" dirty="0">
              <a:ln>
                <a:noFill/>
              </a:ln>
              <a:solidFill>
                <a:srgbClr val="FF0000"/>
              </a:solidFill>
              <a:effectLst/>
              <a:cs typeface="Arial" pitchFamily="34" charset="0"/>
            </a:endParaRPr>
          </a:p>
        </p:txBody>
      </p:sp>
      <p:sp>
        <p:nvSpPr>
          <p:cNvPr id="49" name="Rectangle 5"/>
          <p:cNvSpPr>
            <a:spLocks noChangeArrowheads="1"/>
          </p:cNvSpPr>
          <p:nvPr/>
        </p:nvSpPr>
        <p:spPr bwMode="auto">
          <a:xfrm>
            <a:off x="5724128" y="1979548"/>
            <a:ext cx="225292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rPr>
              <a:t>S : Ecuación de EULER</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
          <p:cNvSpPr>
            <a:spLocks noChangeArrowheads="1"/>
          </p:cNvSpPr>
          <p:nvPr/>
        </p:nvSpPr>
        <p:spPr bwMode="auto">
          <a:xfrm>
            <a:off x="5832916" y="2912984"/>
            <a:ext cx="217918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rPr>
              <a:t>Dualidad  Estructural</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56" name="Rectangle 5"/>
          <p:cNvSpPr>
            <a:spLocks noChangeArrowheads="1"/>
          </p:cNvSpPr>
          <p:nvPr/>
        </p:nvSpPr>
        <p:spPr bwMode="auto">
          <a:xfrm>
            <a:off x="5724128" y="1052736"/>
            <a:ext cx="272811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rPr>
              <a:t>Homogeneidad Estructural</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59" name="Rectangle 5"/>
          <p:cNvSpPr>
            <a:spLocks noChangeArrowheads="1"/>
          </p:cNvSpPr>
          <p:nvPr/>
        </p:nvSpPr>
        <p:spPr bwMode="auto">
          <a:xfrm>
            <a:off x="5756919" y="2267580"/>
            <a:ext cx="278101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rPr>
              <a:t>Homogeneidad  Estructural</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60" name="59 Abrir llave"/>
          <p:cNvSpPr/>
          <p:nvPr/>
        </p:nvSpPr>
        <p:spPr>
          <a:xfrm>
            <a:off x="5508104" y="404664"/>
            <a:ext cx="216024"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1" name="60 Abrir llave"/>
          <p:cNvSpPr/>
          <p:nvPr/>
        </p:nvSpPr>
        <p:spPr>
          <a:xfrm>
            <a:off x="5508104" y="1628800"/>
            <a:ext cx="216024"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2" name="61 Abrir llave"/>
          <p:cNvSpPr/>
          <p:nvPr/>
        </p:nvSpPr>
        <p:spPr>
          <a:xfrm>
            <a:off x="5580112" y="2852936"/>
            <a:ext cx="216024"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9" name="28 Conector recto de flecha"/>
          <p:cNvCxnSpPr/>
          <p:nvPr/>
        </p:nvCxnSpPr>
        <p:spPr>
          <a:xfrm>
            <a:off x="2771800" y="1700808"/>
            <a:ext cx="1224136"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4211960" y="4149080"/>
            <a:ext cx="1368152" cy="338554"/>
          </a:xfrm>
          <a:prstGeom prst="rect">
            <a:avLst/>
          </a:prstGeom>
          <a:noFill/>
        </p:spPr>
        <p:txBody>
          <a:bodyPr wrap="square" rtlCol="0">
            <a:spAutoFit/>
          </a:bodyPr>
          <a:lstStyle/>
          <a:p>
            <a:r>
              <a:rPr lang="es-ES" sz="1600" b="1" u="sng" dirty="0"/>
              <a:t>ACEMOGLU</a:t>
            </a:r>
          </a:p>
        </p:txBody>
      </p:sp>
      <p:sp>
        <p:nvSpPr>
          <p:cNvPr id="39" name="38 CuadroTexto"/>
          <p:cNvSpPr txBox="1"/>
          <p:nvPr/>
        </p:nvSpPr>
        <p:spPr>
          <a:xfrm>
            <a:off x="4293943" y="4963234"/>
            <a:ext cx="1368152" cy="830997"/>
          </a:xfrm>
          <a:prstGeom prst="rect">
            <a:avLst/>
          </a:prstGeom>
          <a:noFill/>
        </p:spPr>
        <p:txBody>
          <a:bodyPr wrap="square" rtlCol="0">
            <a:spAutoFit/>
          </a:bodyPr>
          <a:lstStyle/>
          <a:p>
            <a:r>
              <a:rPr lang="es-ES" sz="1600" b="1" u="sng" dirty="0"/>
              <a:t>LEVINE-</a:t>
            </a:r>
          </a:p>
          <a:p>
            <a:r>
              <a:rPr lang="es-ES" sz="1600" b="1" u="sng" dirty="0"/>
              <a:t>BANERJEE-DUFLO</a:t>
            </a:r>
          </a:p>
        </p:txBody>
      </p:sp>
      <p:cxnSp>
        <p:nvCxnSpPr>
          <p:cNvPr id="40" name="39 Conector recto de flecha"/>
          <p:cNvCxnSpPr/>
          <p:nvPr/>
        </p:nvCxnSpPr>
        <p:spPr>
          <a:xfrm>
            <a:off x="2699792" y="1772816"/>
            <a:ext cx="1368152" cy="3456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p:cNvSpPr>
            <a:spLocks noChangeArrowheads="1"/>
          </p:cNvSpPr>
          <p:nvPr/>
        </p:nvSpPr>
        <p:spPr bwMode="auto">
          <a:xfrm>
            <a:off x="5724128" y="5013176"/>
            <a:ext cx="227049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b="1" dirty="0">
                <a:solidFill>
                  <a:srgbClr val="FF0000"/>
                </a:solidFill>
              </a:rPr>
              <a:t>SISTEMA FINANCIERO</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43" name="42 Rectángulo"/>
          <p:cNvSpPr/>
          <p:nvPr/>
        </p:nvSpPr>
        <p:spPr>
          <a:xfrm>
            <a:off x="5724128" y="4221088"/>
            <a:ext cx="1653338" cy="369332"/>
          </a:xfrm>
          <a:prstGeom prst="rect">
            <a:avLst/>
          </a:prstGeom>
        </p:spPr>
        <p:txBody>
          <a:bodyPr wrap="none">
            <a:spAutoFit/>
          </a:bodyPr>
          <a:lstStyle/>
          <a:p>
            <a:r>
              <a:rPr lang="es-ES" b="1" dirty="0">
                <a:solidFill>
                  <a:srgbClr val="FF0000"/>
                </a:solidFill>
              </a:rPr>
              <a:t>INSTITUCIONES</a:t>
            </a:r>
            <a:endParaRPr lang="es-ES" dirty="0"/>
          </a:p>
        </p:txBody>
      </p:sp>
      <p:cxnSp>
        <p:nvCxnSpPr>
          <p:cNvPr id="45" name="44 Conector recto de flecha"/>
          <p:cNvCxnSpPr/>
          <p:nvPr/>
        </p:nvCxnSpPr>
        <p:spPr>
          <a:xfrm>
            <a:off x="2699792" y="6021288"/>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4355976" y="5877272"/>
            <a:ext cx="1368152" cy="830997"/>
          </a:xfrm>
          <a:prstGeom prst="rect">
            <a:avLst/>
          </a:prstGeom>
          <a:noFill/>
        </p:spPr>
        <p:txBody>
          <a:bodyPr wrap="square" rtlCol="0">
            <a:spAutoFit/>
          </a:bodyPr>
          <a:lstStyle/>
          <a:p>
            <a:r>
              <a:rPr lang="es-ES" sz="1600" b="1" u="sng" dirty="0"/>
              <a:t>MASON -</a:t>
            </a:r>
          </a:p>
          <a:p>
            <a:r>
              <a:rPr lang="es-ES" sz="1600" b="1" u="sng" dirty="0"/>
              <a:t>LEE </a:t>
            </a:r>
          </a:p>
          <a:p>
            <a:r>
              <a:rPr lang="es-ES" sz="1600" b="1" u="sng" dirty="0"/>
              <a:t>BLOOM</a:t>
            </a:r>
          </a:p>
        </p:txBody>
      </p:sp>
      <p:sp>
        <p:nvSpPr>
          <p:cNvPr id="51" name="50 Rectángulo"/>
          <p:cNvSpPr/>
          <p:nvPr/>
        </p:nvSpPr>
        <p:spPr>
          <a:xfrm>
            <a:off x="5796136" y="5949280"/>
            <a:ext cx="1523174" cy="369332"/>
          </a:xfrm>
          <a:prstGeom prst="rect">
            <a:avLst/>
          </a:prstGeom>
        </p:spPr>
        <p:txBody>
          <a:bodyPr wrap="none">
            <a:spAutoFit/>
          </a:bodyPr>
          <a:lstStyle/>
          <a:p>
            <a:r>
              <a:rPr lang="es-ES" b="1" dirty="0">
                <a:solidFill>
                  <a:srgbClr val="FF0000"/>
                </a:solidFill>
              </a:rPr>
              <a:t>DEMOGRAFIA</a:t>
            </a:r>
            <a:endParaRPr lang="es-ES" dirty="0"/>
          </a:p>
        </p:txBody>
      </p:sp>
      <p:sp>
        <p:nvSpPr>
          <p:cNvPr id="58" name="57 CuadroTexto"/>
          <p:cNvSpPr txBox="1"/>
          <p:nvPr/>
        </p:nvSpPr>
        <p:spPr>
          <a:xfrm>
            <a:off x="611560" y="5661248"/>
            <a:ext cx="1874231" cy="646331"/>
          </a:xfrm>
          <a:prstGeom prst="rect">
            <a:avLst/>
          </a:prstGeom>
          <a:noFill/>
        </p:spPr>
        <p:txBody>
          <a:bodyPr wrap="none" rtlCol="0">
            <a:spAutoFit/>
          </a:bodyPr>
          <a:lstStyle/>
          <a:p>
            <a:r>
              <a:rPr lang="es-ES" b="1" dirty="0"/>
              <a:t>CRECIMIENTO PBI</a:t>
            </a:r>
          </a:p>
          <a:p>
            <a:r>
              <a:rPr lang="es-ES" b="1" dirty="0"/>
              <a:t>PER CAPITA</a:t>
            </a:r>
          </a:p>
        </p:txBody>
      </p:sp>
      <p:sp>
        <p:nvSpPr>
          <p:cNvPr id="32" name="Rectangle 5">
            <a:extLst>
              <a:ext uri="{FF2B5EF4-FFF2-40B4-BE49-F238E27FC236}">
                <a16:creationId xmlns:a16="http://schemas.microsoft.com/office/drawing/2014/main" id="{05BFF8E6-866B-B52B-48A0-1CD9C960FA6F}"/>
              </a:ext>
            </a:extLst>
          </p:cNvPr>
          <p:cNvSpPr>
            <a:spLocks noChangeArrowheads="1"/>
          </p:cNvSpPr>
          <p:nvPr/>
        </p:nvSpPr>
        <p:spPr bwMode="auto">
          <a:xfrm>
            <a:off x="5844616" y="3525107"/>
            <a:ext cx="2467473"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ES" b="1" dirty="0" err="1">
                <a:solidFill>
                  <a:srgbClr val="FF0000"/>
                </a:solidFill>
                <a:cs typeface="Arial" pitchFamily="34" charset="0"/>
              </a:rPr>
              <a:t>Misallocation</a:t>
            </a:r>
            <a:endParaRPr kumimoji="0" lang="es-ES" b="1" i="0" u="none" strike="noStrike" cap="none" normalizeH="0" baseline="0" dirty="0">
              <a:ln>
                <a:noFill/>
              </a:ln>
              <a:solidFill>
                <a:srgbClr val="FF0000"/>
              </a:solidFill>
              <a:effectLs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ox(in)">
                                      <p:cBhvr>
                                        <p:cTn id="13" dur="500"/>
                                        <p:tgtEl>
                                          <p:spTgt spid="6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ox(in)">
                                      <p:cBhvr>
                                        <p:cTn id="16" dur="500"/>
                                        <p:tgtEl>
                                          <p:spTgt spid="1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box(in)">
                                      <p:cBhvr>
                                        <p:cTn id="19" dur="500"/>
                                        <p:tgtEl>
                                          <p:spTgt spid="102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ox(in)">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ox(in)">
                                      <p:cBhvr>
                                        <p:cTn id="30" dur="500"/>
                                        <p:tgtEl>
                                          <p:spTgt spid="3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box(in)">
                                      <p:cBhvr>
                                        <p:cTn id="33" dur="500"/>
                                        <p:tgtEl>
                                          <p:spTgt spid="6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ox(in)">
                                      <p:cBhvr>
                                        <p:cTn id="36" dur="500"/>
                                        <p:tgtEl>
                                          <p:spTgt spid="4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ox(in)">
                                      <p:cBhvr>
                                        <p:cTn id="39" dur="500"/>
                                        <p:tgtEl>
                                          <p:spTgt spid="4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ox(in)">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ox(in)">
                                      <p:cBhvr>
                                        <p:cTn id="47" dur="500"/>
                                        <p:tgtEl>
                                          <p:spTgt spid="36"/>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ox(in)">
                                      <p:cBhvr>
                                        <p:cTn id="50" dur="500"/>
                                        <p:tgtEl>
                                          <p:spTgt spid="38"/>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box(in)">
                                      <p:cBhvr>
                                        <p:cTn id="53" dur="500"/>
                                        <p:tgtEl>
                                          <p:spTgt spid="62"/>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box(in)">
                                      <p:cBhvr>
                                        <p:cTn id="56" dur="500"/>
                                        <p:tgtEl>
                                          <p:spTgt spid="4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box(in)">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ox(in)">
                                      <p:cBhvr>
                                        <p:cTn id="64" dur="500"/>
                                        <p:tgtEl>
                                          <p:spTgt spid="29"/>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ox(in)">
                                      <p:cBhvr>
                                        <p:cTn id="67" dur="500"/>
                                        <p:tgtEl>
                                          <p:spTgt spid="34"/>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box(in)">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box(in)">
                                      <p:cBhvr>
                                        <p:cTn id="75" dur="500"/>
                                        <p:tgtEl>
                                          <p:spTgt spid="4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box(in)">
                                      <p:cBhvr>
                                        <p:cTn id="78" dur="500"/>
                                        <p:tgtEl>
                                          <p:spTgt spid="39"/>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box(in)">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box(in)">
                                      <p:cBhvr>
                                        <p:cTn id="86" dur="500"/>
                                        <p:tgtEl>
                                          <p:spTgt spid="58"/>
                                        </p:tgtEl>
                                      </p:cBhvr>
                                    </p:animEffect>
                                  </p:childTnLst>
                                </p:cTn>
                              </p:par>
                              <p:par>
                                <p:cTn id="87" presetID="4" presetClass="entr" presetSubtype="16"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box(in)">
                                      <p:cBhvr>
                                        <p:cTn id="89" dur="500"/>
                                        <p:tgtEl>
                                          <p:spTgt spid="45"/>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box(in)">
                                      <p:cBhvr>
                                        <p:cTn id="92" dur="500"/>
                                        <p:tgtEl>
                                          <p:spTgt spid="50"/>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box(in)">
                                      <p:cBhvr>
                                        <p:cTn id="95" dur="500"/>
                                        <p:tgtEl>
                                          <p:spTgt spid="51"/>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box(in)">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029" grpId="0"/>
      <p:bldP spid="35" grpId="0"/>
      <p:bldP spid="38" grpId="0"/>
      <p:bldP spid="44" grpId="0"/>
      <p:bldP spid="47" grpId="0"/>
      <p:bldP spid="49" grpId="0"/>
      <p:bldP spid="54" grpId="0"/>
      <p:bldP spid="56" grpId="0"/>
      <p:bldP spid="59" grpId="0"/>
      <p:bldP spid="60" grpId="0" animBg="1"/>
      <p:bldP spid="61" grpId="0" animBg="1"/>
      <p:bldP spid="62" grpId="0" animBg="1"/>
      <p:bldP spid="34" grpId="0"/>
      <p:bldP spid="39" grpId="0"/>
      <p:bldP spid="42" grpId="0"/>
      <p:bldP spid="43" grpId="0"/>
      <p:bldP spid="50" grpId="0"/>
      <p:bldP spid="51" grpId="0"/>
      <p:bldP spid="58"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1547500"/>
            <a:ext cx="1295868" cy="646331"/>
          </a:xfrm>
          <a:prstGeom prst="rect">
            <a:avLst/>
          </a:prstGeom>
          <a:noFill/>
        </p:spPr>
        <p:txBody>
          <a:bodyPr wrap="none" rtlCol="0">
            <a:spAutoFit/>
          </a:bodyPr>
          <a:lstStyle/>
          <a:p>
            <a:r>
              <a:rPr lang="es-ES" b="1" dirty="0"/>
              <a:t>PROGRESO </a:t>
            </a:r>
          </a:p>
          <a:p>
            <a:r>
              <a:rPr lang="es-ES" b="1" dirty="0"/>
              <a:t>TECNICO</a:t>
            </a:r>
          </a:p>
        </p:txBody>
      </p:sp>
      <p:sp>
        <p:nvSpPr>
          <p:cNvPr id="4" name="3 Rectángulo"/>
          <p:cNvSpPr/>
          <p:nvPr/>
        </p:nvSpPr>
        <p:spPr>
          <a:xfrm>
            <a:off x="3563888" y="1043444"/>
            <a:ext cx="989566" cy="369332"/>
          </a:xfrm>
          <a:prstGeom prst="rect">
            <a:avLst/>
          </a:prstGeom>
          <a:ln>
            <a:solidFill>
              <a:srgbClr val="FF0000"/>
            </a:solidFill>
          </a:ln>
        </p:spPr>
        <p:txBody>
          <a:bodyPr wrap="none">
            <a:spAutoFit/>
          </a:bodyPr>
          <a:lstStyle/>
          <a:p>
            <a:r>
              <a:rPr lang="es-ES" b="1" dirty="0"/>
              <a:t>Exógeno</a:t>
            </a:r>
          </a:p>
        </p:txBody>
      </p:sp>
      <p:sp>
        <p:nvSpPr>
          <p:cNvPr id="5" name="4 Rectángulo"/>
          <p:cNvSpPr/>
          <p:nvPr/>
        </p:nvSpPr>
        <p:spPr>
          <a:xfrm>
            <a:off x="3563888" y="2051556"/>
            <a:ext cx="1135952" cy="369332"/>
          </a:xfrm>
          <a:prstGeom prst="rect">
            <a:avLst/>
          </a:prstGeom>
          <a:ln>
            <a:solidFill>
              <a:srgbClr val="FF0000"/>
            </a:solidFill>
          </a:ln>
        </p:spPr>
        <p:txBody>
          <a:bodyPr wrap="none">
            <a:spAutoFit/>
          </a:bodyPr>
          <a:lstStyle/>
          <a:p>
            <a:r>
              <a:rPr lang="es-ES" b="1" dirty="0"/>
              <a:t>Endógeno</a:t>
            </a:r>
          </a:p>
        </p:txBody>
      </p:sp>
      <p:sp>
        <p:nvSpPr>
          <p:cNvPr id="6" name="5 CuadroTexto"/>
          <p:cNvSpPr txBox="1"/>
          <p:nvPr/>
        </p:nvSpPr>
        <p:spPr>
          <a:xfrm>
            <a:off x="467544" y="2996952"/>
            <a:ext cx="7992888" cy="3416320"/>
          </a:xfrm>
          <a:prstGeom prst="rect">
            <a:avLst/>
          </a:prstGeom>
          <a:noFill/>
        </p:spPr>
        <p:txBody>
          <a:bodyPr wrap="square" rtlCol="0">
            <a:spAutoFit/>
          </a:bodyPr>
          <a:lstStyle/>
          <a:p>
            <a:pPr algn="just">
              <a:buFont typeface="Wingdings" pitchFamily="2" charset="2"/>
              <a:buChar char="ü"/>
            </a:pPr>
            <a:r>
              <a:rPr lang="es-ES" b="1" dirty="0"/>
              <a:t>En </a:t>
            </a:r>
            <a:r>
              <a:rPr lang="es-ES" b="1" dirty="0" err="1"/>
              <a:t>Solow</a:t>
            </a:r>
            <a:r>
              <a:rPr lang="es-ES" b="1" dirty="0"/>
              <a:t> el crecimiento de la productividad es exógeno. No depende de variables económicas. El </a:t>
            </a:r>
            <a:r>
              <a:rPr lang="es-ES" b="1" u="sng" dirty="0"/>
              <a:t>crecimiento es endógeno </a:t>
            </a:r>
            <a:r>
              <a:rPr lang="es-ES" b="1" dirty="0"/>
              <a:t>cuando viene determinado por variables económicas del modelo. La tasa de crecimiento  del stock de capital por trabajador en el </a:t>
            </a:r>
            <a:r>
              <a:rPr lang="es-ES" b="1" i="1" dirty="0" err="1"/>
              <a:t>steady</a:t>
            </a:r>
            <a:r>
              <a:rPr lang="es-ES" b="1" i="1" dirty="0"/>
              <a:t> </a:t>
            </a:r>
            <a:r>
              <a:rPr lang="es-ES" b="1" i="1" dirty="0" err="1"/>
              <a:t>state</a:t>
            </a:r>
            <a:r>
              <a:rPr lang="es-ES" b="1" i="1" dirty="0"/>
              <a:t> </a:t>
            </a:r>
            <a:r>
              <a:rPr lang="es-ES" b="1" dirty="0"/>
              <a:t>o estado estacionario depende de decisiones que toman los agentes económicos.</a:t>
            </a:r>
          </a:p>
          <a:p>
            <a:pPr algn="just">
              <a:buFont typeface="Wingdings" pitchFamily="2" charset="2"/>
              <a:buChar char="ü"/>
            </a:pPr>
            <a:endParaRPr lang="es-ES" b="1" dirty="0"/>
          </a:p>
          <a:p>
            <a:pPr algn="just">
              <a:buFont typeface="Wingdings" pitchFamily="2" charset="2"/>
              <a:buChar char="ü"/>
            </a:pPr>
            <a:r>
              <a:rPr lang="es-ES" b="1" dirty="0"/>
              <a:t>Una característica principal de los modelos de crecimiento endógeno es que los </a:t>
            </a:r>
            <a:r>
              <a:rPr lang="es-ES" b="1" u="sng" dirty="0"/>
              <a:t>rendimientos del capital no son decrecientes.</a:t>
            </a:r>
          </a:p>
          <a:p>
            <a:pPr algn="just">
              <a:buFont typeface="Wingdings" pitchFamily="2" charset="2"/>
              <a:buChar char="ü"/>
            </a:pPr>
            <a:endParaRPr lang="es-ES" b="1" dirty="0"/>
          </a:p>
          <a:p>
            <a:pPr algn="just">
              <a:buFont typeface="Wingdings" pitchFamily="2" charset="2"/>
              <a:buChar char="ü"/>
            </a:pPr>
            <a:r>
              <a:rPr lang="es-ES" b="1" dirty="0"/>
              <a:t>Un problema que aparece es el del </a:t>
            </a:r>
            <a:r>
              <a:rPr lang="es-ES" b="1" u="sng" dirty="0"/>
              <a:t>equilibrio competitivo </a:t>
            </a:r>
            <a:r>
              <a:rPr lang="es-ES" b="1" dirty="0"/>
              <a:t>por la existencia de externalidades o bienes públicos.  Y cuestiones complicadas como medir el rendimiento del capital </a:t>
            </a:r>
            <a:r>
              <a:rPr lang="es-ES" b="1" dirty="0" err="1"/>
              <a:t>humando</a:t>
            </a:r>
            <a:r>
              <a:rPr lang="es-ES" b="1" dirty="0"/>
              <a:t>.  </a:t>
            </a:r>
          </a:p>
        </p:txBody>
      </p:sp>
      <p:cxnSp>
        <p:nvCxnSpPr>
          <p:cNvPr id="8" name="7 Conector recto de flecha"/>
          <p:cNvCxnSpPr/>
          <p:nvPr/>
        </p:nvCxnSpPr>
        <p:spPr>
          <a:xfrm flipV="1">
            <a:off x="2195736" y="1331476"/>
            <a:ext cx="100811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2195736" y="1763524"/>
            <a:ext cx="86409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3491880" y="332656"/>
            <a:ext cx="2395399" cy="369332"/>
          </a:xfrm>
          <a:prstGeom prst="rect">
            <a:avLst/>
          </a:prstGeom>
        </p:spPr>
        <p:txBody>
          <a:bodyPr wrap="none">
            <a:spAutoFit/>
          </a:bodyPr>
          <a:lstStyle/>
          <a:p>
            <a:r>
              <a:rPr lang="es-ES" b="1" dirty="0"/>
              <a:t>Crecimiento endógeno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ox(in)">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03848" y="332656"/>
            <a:ext cx="2664296" cy="369332"/>
          </a:xfrm>
          <a:prstGeom prst="rect">
            <a:avLst/>
          </a:prstGeom>
          <a:noFill/>
        </p:spPr>
        <p:txBody>
          <a:bodyPr wrap="square" rtlCol="0">
            <a:spAutoFit/>
          </a:bodyPr>
          <a:lstStyle/>
          <a:p>
            <a:r>
              <a:rPr lang="es-ES" b="1" u="sng" dirty="0"/>
              <a:t>Crecimiento endógeno </a:t>
            </a:r>
          </a:p>
        </p:txBody>
      </p:sp>
      <p:sp>
        <p:nvSpPr>
          <p:cNvPr id="3" name="2 CuadroTexto"/>
          <p:cNvSpPr txBox="1"/>
          <p:nvPr/>
        </p:nvSpPr>
        <p:spPr>
          <a:xfrm>
            <a:off x="323528" y="1052736"/>
            <a:ext cx="8532440" cy="646331"/>
          </a:xfrm>
          <a:prstGeom prst="rect">
            <a:avLst/>
          </a:prstGeom>
          <a:noFill/>
        </p:spPr>
        <p:txBody>
          <a:bodyPr wrap="square" rtlCol="0">
            <a:spAutoFit/>
          </a:bodyPr>
          <a:lstStyle/>
          <a:p>
            <a:r>
              <a:rPr lang="es-ES" b="1" dirty="0"/>
              <a:t>Vamos a empezar por ver por qué necesariamente deber ser cero el crecimiento  del ingreso per cápita en el modelo de </a:t>
            </a:r>
            <a:r>
              <a:rPr lang="es-ES" b="1" dirty="0" err="1"/>
              <a:t>Solow</a:t>
            </a:r>
            <a:r>
              <a:rPr lang="es-ES" b="1" dirty="0"/>
              <a:t>, a no ser que haya progreso técnico exógeno:</a:t>
            </a:r>
          </a:p>
        </p:txBody>
      </p:sp>
      <p:sp>
        <p:nvSpPr>
          <p:cNvPr id="15" name="14 CuadroTexto"/>
          <p:cNvSpPr txBox="1"/>
          <p:nvPr/>
        </p:nvSpPr>
        <p:spPr>
          <a:xfrm>
            <a:off x="179512" y="4077072"/>
            <a:ext cx="2016224" cy="369332"/>
          </a:xfrm>
          <a:prstGeom prst="rect">
            <a:avLst/>
          </a:prstGeom>
          <a:noFill/>
        </p:spPr>
        <p:txBody>
          <a:bodyPr wrap="square" rtlCol="0">
            <a:spAutoFit/>
          </a:bodyPr>
          <a:lstStyle/>
          <a:p>
            <a:r>
              <a:rPr lang="es-ES" b="1" dirty="0"/>
              <a:t>En </a:t>
            </a:r>
            <a:r>
              <a:rPr lang="es-ES" b="1" dirty="0" err="1"/>
              <a:t>steady</a:t>
            </a:r>
            <a:r>
              <a:rPr lang="es-ES" b="1" dirty="0"/>
              <a:t> </a:t>
            </a:r>
            <a:r>
              <a:rPr lang="es-ES" b="1" dirty="0" err="1"/>
              <a:t>state</a:t>
            </a:r>
            <a:r>
              <a:rPr lang="es-ES" b="1" dirty="0"/>
              <a:t>:             </a:t>
            </a:r>
          </a:p>
        </p:txBody>
      </p:sp>
      <p:pic>
        <p:nvPicPr>
          <p:cNvPr id="25612" name="Picture 12"/>
          <p:cNvPicPr>
            <a:picLocks noChangeAspect="1" noChangeArrowheads="1"/>
          </p:cNvPicPr>
          <p:nvPr/>
        </p:nvPicPr>
        <p:blipFill>
          <a:blip r:embed="rId3" cstate="print"/>
          <a:srcRect/>
          <a:stretch>
            <a:fillRect/>
          </a:stretch>
        </p:blipFill>
        <p:spPr bwMode="auto">
          <a:xfrm>
            <a:off x="2987824" y="4005064"/>
            <a:ext cx="5668963" cy="765175"/>
          </a:xfrm>
          <a:prstGeom prst="rect">
            <a:avLst/>
          </a:prstGeom>
          <a:noFill/>
          <a:ln w="9525">
            <a:noFill/>
            <a:miter lim="800000"/>
            <a:headEnd/>
            <a:tailEnd/>
          </a:ln>
          <a:effectLst/>
        </p:spPr>
      </p:pic>
      <p:pic>
        <p:nvPicPr>
          <p:cNvPr id="25615" name="Picture 15"/>
          <p:cNvPicPr>
            <a:picLocks noChangeAspect="1" noChangeArrowheads="1"/>
          </p:cNvPicPr>
          <p:nvPr/>
        </p:nvPicPr>
        <p:blipFill>
          <a:blip r:embed="rId4" cstate="print"/>
          <a:srcRect/>
          <a:stretch>
            <a:fillRect/>
          </a:stretch>
        </p:blipFill>
        <p:spPr bwMode="auto">
          <a:xfrm>
            <a:off x="683568" y="4653136"/>
            <a:ext cx="5668963" cy="1827213"/>
          </a:xfrm>
          <a:prstGeom prst="rect">
            <a:avLst/>
          </a:prstGeom>
          <a:noFill/>
          <a:ln w="9525">
            <a:noFill/>
            <a:miter lim="800000"/>
            <a:headEnd/>
            <a:tailEnd/>
          </a:ln>
          <a:effectLst/>
        </p:spPr>
      </p:pic>
      <p:pic>
        <p:nvPicPr>
          <p:cNvPr id="25616" name="Picture 16"/>
          <p:cNvPicPr>
            <a:picLocks noChangeAspect="1" noChangeArrowheads="1"/>
          </p:cNvPicPr>
          <p:nvPr/>
        </p:nvPicPr>
        <p:blipFill>
          <a:blip r:embed="rId5" cstate="print"/>
          <a:srcRect/>
          <a:stretch>
            <a:fillRect/>
          </a:stretch>
        </p:blipFill>
        <p:spPr bwMode="auto">
          <a:xfrm>
            <a:off x="539552" y="1916832"/>
            <a:ext cx="5668963" cy="20970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cstate="print"/>
          <a:srcRect/>
          <a:stretch>
            <a:fillRect/>
          </a:stretch>
        </p:blipFill>
        <p:spPr bwMode="auto">
          <a:xfrm>
            <a:off x="-252536" y="4005064"/>
            <a:ext cx="5399087" cy="7350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16"/>
                                        </p:tgtEl>
                                        <p:attrNameLst>
                                          <p:attrName>style.visibility</p:attrName>
                                        </p:attrNameLst>
                                      </p:cBhvr>
                                      <p:to>
                                        <p:strVal val="visible"/>
                                      </p:to>
                                    </p:set>
                                    <p:animEffect transition="in" filter="box(in)">
                                      <p:cBhvr>
                                        <p:cTn id="12" dur="500"/>
                                        <p:tgtEl>
                                          <p:spTgt spid="256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box(in)">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5612"/>
                                        </p:tgtEl>
                                        <p:attrNameLst>
                                          <p:attrName>style.visibility</p:attrName>
                                        </p:attrNameLst>
                                      </p:cBhvr>
                                      <p:to>
                                        <p:strVal val="visible"/>
                                      </p:to>
                                    </p:set>
                                    <p:animEffect transition="in" filter="box(in)">
                                      <p:cBhvr>
                                        <p:cTn id="22" dur="500"/>
                                        <p:tgtEl>
                                          <p:spTgt spid="2561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5615"/>
                                        </p:tgtEl>
                                        <p:attrNameLst>
                                          <p:attrName>style.visibility</p:attrName>
                                        </p:attrNameLst>
                                      </p:cBhvr>
                                      <p:to>
                                        <p:strVal val="visible"/>
                                      </p:to>
                                    </p:set>
                                    <p:animEffect transition="in" filter="box(in)">
                                      <p:cBhvr>
                                        <p:cTn id="30"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cstate="print"/>
          <a:srcRect/>
          <a:stretch>
            <a:fillRect/>
          </a:stretch>
        </p:blipFill>
        <p:spPr bwMode="auto">
          <a:xfrm>
            <a:off x="971600" y="548680"/>
            <a:ext cx="5668963" cy="1439863"/>
          </a:xfrm>
          <a:prstGeom prst="rect">
            <a:avLst/>
          </a:prstGeom>
          <a:noFill/>
          <a:ln w="9525">
            <a:noFill/>
            <a:miter lim="800000"/>
            <a:headEnd/>
            <a:tailEnd/>
          </a:ln>
          <a:effectLst/>
        </p:spPr>
      </p:pic>
      <p:sp>
        <p:nvSpPr>
          <p:cNvPr id="3" name="2 Rectángulo"/>
          <p:cNvSpPr/>
          <p:nvPr/>
        </p:nvSpPr>
        <p:spPr>
          <a:xfrm>
            <a:off x="755576" y="260648"/>
            <a:ext cx="4536504" cy="79208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57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24580" name="Picture 4"/>
          <p:cNvPicPr>
            <a:picLocks noChangeAspect="1" noChangeArrowheads="1"/>
          </p:cNvPicPr>
          <p:nvPr/>
        </p:nvPicPr>
        <p:blipFill>
          <a:blip r:embed="rId3" cstate="print"/>
          <a:srcRect/>
          <a:stretch>
            <a:fillRect/>
          </a:stretch>
        </p:blipFill>
        <p:spPr bwMode="auto">
          <a:xfrm>
            <a:off x="1835696" y="1988840"/>
            <a:ext cx="5668963" cy="482600"/>
          </a:xfrm>
          <a:prstGeom prst="rect">
            <a:avLst/>
          </a:prstGeom>
          <a:noFill/>
          <a:ln w="9525">
            <a:noFill/>
            <a:miter lim="800000"/>
            <a:headEnd/>
            <a:tailEnd/>
          </a:ln>
          <a:effectLst/>
        </p:spPr>
      </p:pic>
      <p:sp>
        <p:nvSpPr>
          <p:cNvPr id="7" name="6 Rectángulo"/>
          <p:cNvSpPr/>
          <p:nvPr/>
        </p:nvSpPr>
        <p:spPr>
          <a:xfrm>
            <a:off x="3419872" y="1844824"/>
            <a:ext cx="2520280" cy="648072"/>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586" name="Picture 10"/>
          <p:cNvPicPr>
            <a:picLocks noChangeAspect="1" noChangeArrowheads="1"/>
          </p:cNvPicPr>
          <p:nvPr/>
        </p:nvPicPr>
        <p:blipFill>
          <a:blip r:embed="rId4" cstate="print"/>
          <a:srcRect/>
          <a:stretch>
            <a:fillRect/>
          </a:stretch>
        </p:blipFill>
        <p:spPr bwMode="auto">
          <a:xfrm>
            <a:off x="1736725" y="2792413"/>
            <a:ext cx="5668963" cy="1273175"/>
          </a:xfrm>
          <a:prstGeom prst="rect">
            <a:avLst/>
          </a:prstGeom>
          <a:noFill/>
          <a:ln w="9525">
            <a:noFill/>
            <a:miter lim="800000"/>
            <a:headEnd/>
            <a:tailEnd/>
          </a:ln>
          <a:effectLst/>
        </p:spPr>
      </p:pic>
      <p:sp>
        <p:nvSpPr>
          <p:cNvPr id="14" name="13 CuadroTexto"/>
          <p:cNvSpPr txBox="1"/>
          <p:nvPr/>
        </p:nvSpPr>
        <p:spPr>
          <a:xfrm>
            <a:off x="251520" y="4149080"/>
            <a:ext cx="8496944" cy="923330"/>
          </a:xfrm>
          <a:prstGeom prst="rect">
            <a:avLst/>
          </a:prstGeom>
          <a:noFill/>
        </p:spPr>
        <p:txBody>
          <a:bodyPr wrap="square" rtlCol="0">
            <a:spAutoFit/>
          </a:bodyPr>
          <a:lstStyle/>
          <a:p>
            <a:r>
              <a:rPr lang="es-ES" b="1" dirty="0"/>
              <a:t>La economía crece siempre debido a que hemos eliminado los rendimientos decrecientes sobre el capital (a no ser que </a:t>
            </a:r>
            <a:r>
              <a:rPr lang="es-ES" b="1" dirty="0" err="1"/>
              <a:t>sA</a:t>
            </a:r>
            <a:r>
              <a:rPr lang="es-ES" b="1" dirty="0"/>
              <a:t> no alcance para cubrir la depreciación y el crecimiento poblacional, en cuyo caso el ingreso tiende a cero).</a:t>
            </a:r>
          </a:p>
        </p:txBody>
      </p:sp>
      <p:pic>
        <p:nvPicPr>
          <p:cNvPr id="24588" name="Picture 12"/>
          <p:cNvPicPr>
            <a:picLocks noChangeAspect="1" noChangeArrowheads="1"/>
          </p:cNvPicPr>
          <p:nvPr/>
        </p:nvPicPr>
        <p:blipFill>
          <a:blip r:embed="rId5" cstate="print"/>
          <a:srcRect/>
          <a:stretch>
            <a:fillRect/>
          </a:stretch>
        </p:blipFill>
        <p:spPr bwMode="auto">
          <a:xfrm>
            <a:off x="1619672" y="5157192"/>
            <a:ext cx="5668963" cy="1370013"/>
          </a:xfrm>
          <a:prstGeom prst="rect">
            <a:avLst/>
          </a:prstGeom>
          <a:noFill/>
          <a:ln w="9525">
            <a:noFill/>
            <a:miter lim="800000"/>
            <a:headEnd/>
            <a:tailEnd/>
          </a:ln>
          <a:effectLst/>
        </p:spPr>
      </p:pic>
      <p:sp>
        <p:nvSpPr>
          <p:cNvPr id="17" name="16 Rectángulo"/>
          <p:cNvSpPr/>
          <p:nvPr/>
        </p:nvSpPr>
        <p:spPr>
          <a:xfrm>
            <a:off x="3059832" y="3212976"/>
            <a:ext cx="3096344" cy="72008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7"/>
                                        </p:tgtEl>
                                        <p:attrNameLst>
                                          <p:attrName>style.visibility</p:attrName>
                                        </p:attrNameLst>
                                      </p:cBhvr>
                                      <p:to>
                                        <p:strVal val="visible"/>
                                      </p:to>
                                    </p:set>
                                    <p:animEffect transition="in" filter="box(in)">
                                      <p:cBhvr>
                                        <p:cTn id="7" dur="500"/>
                                        <p:tgtEl>
                                          <p:spTgt spid="2457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4580"/>
                                        </p:tgtEl>
                                        <p:attrNameLst>
                                          <p:attrName>style.visibility</p:attrName>
                                        </p:attrNameLst>
                                      </p:cBhvr>
                                      <p:to>
                                        <p:strVal val="visible"/>
                                      </p:to>
                                    </p:set>
                                    <p:animEffect transition="in" filter="box(in)">
                                      <p:cBhvr>
                                        <p:cTn id="15" dur="500"/>
                                        <p:tgtEl>
                                          <p:spTgt spid="2458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4586"/>
                                        </p:tgtEl>
                                        <p:attrNameLst>
                                          <p:attrName>style.visibility</p:attrName>
                                        </p:attrNameLst>
                                      </p:cBhvr>
                                      <p:to>
                                        <p:strVal val="visible"/>
                                      </p:to>
                                    </p:set>
                                    <p:animEffect transition="in" filter="box(in)">
                                      <p:cBhvr>
                                        <p:cTn id="23" dur="500"/>
                                        <p:tgtEl>
                                          <p:spTgt spid="2458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ox(i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4588"/>
                                        </p:tgtEl>
                                        <p:attrNameLst>
                                          <p:attrName>style.visibility</p:attrName>
                                        </p:attrNameLst>
                                      </p:cBhvr>
                                      <p:to>
                                        <p:strVal val="visible"/>
                                      </p:to>
                                    </p:set>
                                    <p:animEffect transition="in" filter="box(in)">
                                      <p:cBhvr>
                                        <p:cTn id="38"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4"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483768" y="260648"/>
            <a:ext cx="4752528" cy="369332"/>
          </a:xfrm>
          <a:prstGeom prst="rect">
            <a:avLst/>
          </a:prstGeom>
          <a:noFill/>
        </p:spPr>
        <p:txBody>
          <a:bodyPr wrap="square" rtlCol="0">
            <a:spAutoFit/>
          </a:bodyPr>
          <a:lstStyle/>
          <a:p>
            <a:r>
              <a:rPr lang="es-ES" b="1" u="sng" dirty="0"/>
              <a:t>FORMAS DE INTRODUCIR LA TECNOLOGÍA “AK”</a:t>
            </a:r>
          </a:p>
        </p:txBody>
      </p:sp>
      <p:sp>
        <p:nvSpPr>
          <p:cNvPr id="3" name="2 CuadroTexto"/>
          <p:cNvSpPr txBox="1"/>
          <p:nvPr/>
        </p:nvSpPr>
        <p:spPr>
          <a:xfrm>
            <a:off x="611560" y="1124744"/>
            <a:ext cx="7272808" cy="369332"/>
          </a:xfrm>
          <a:prstGeom prst="rect">
            <a:avLst/>
          </a:prstGeom>
          <a:noFill/>
        </p:spPr>
        <p:txBody>
          <a:bodyPr wrap="square" rtlCol="0">
            <a:spAutoFit/>
          </a:bodyPr>
          <a:lstStyle/>
          <a:p>
            <a:r>
              <a:rPr lang="es-ES" b="1" dirty="0"/>
              <a:t>1. CAPITAL HUMANO</a:t>
            </a:r>
          </a:p>
        </p:txBody>
      </p:sp>
      <p:sp>
        <p:nvSpPr>
          <p:cNvPr id="6" name="5 CuadroTexto"/>
          <p:cNvSpPr txBox="1"/>
          <p:nvPr/>
        </p:nvSpPr>
        <p:spPr>
          <a:xfrm>
            <a:off x="683568" y="1628800"/>
            <a:ext cx="7992888" cy="646331"/>
          </a:xfrm>
          <a:prstGeom prst="rect">
            <a:avLst/>
          </a:prstGeom>
          <a:noFill/>
        </p:spPr>
        <p:txBody>
          <a:bodyPr wrap="square" rtlCol="0">
            <a:spAutoFit/>
          </a:bodyPr>
          <a:lstStyle/>
          <a:p>
            <a:r>
              <a:rPr lang="es-ES" b="1" dirty="0"/>
              <a:t>1.a. Como un tipo de capital: introducimos el </a:t>
            </a:r>
            <a:r>
              <a:rPr lang="es-ES" b="1" u="sng" dirty="0"/>
              <a:t>CAPITAL HUMANO (</a:t>
            </a:r>
            <a:r>
              <a:rPr lang="es-ES" b="1" i="1" u="sng" dirty="0">
                <a:latin typeface="Cambria" pitchFamily="18" charset="0"/>
              </a:rPr>
              <a:t>H</a:t>
            </a:r>
            <a:r>
              <a:rPr lang="es-ES" b="1" u="sng" dirty="0"/>
              <a:t>) en la función de producción:</a:t>
            </a:r>
          </a:p>
        </p:txBody>
      </p:sp>
      <p:pic>
        <p:nvPicPr>
          <p:cNvPr id="2071" name="Picture 23"/>
          <p:cNvPicPr>
            <a:picLocks noChangeAspect="1" noChangeArrowheads="1"/>
          </p:cNvPicPr>
          <p:nvPr/>
        </p:nvPicPr>
        <p:blipFill>
          <a:blip r:embed="rId2" cstate="print"/>
          <a:srcRect/>
          <a:stretch>
            <a:fillRect/>
          </a:stretch>
        </p:blipFill>
        <p:spPr bwMode="auto">
          <a:xfrm>
            <a:off x="1979712" y="4005064"/>
            <a:ext cx="5668963" cy="1557337"/>
          </a:xfrm>
          <a:prstGeom prst="rect">
            <a:avLst/>
          </a:prstGeom>
          <a:noFill/>
          <a:ln w="9525">
            <a:noFill/>
            <a:miter lim="800000"/>
            <a:headEnd/>
            <a:tailEnd/>
          </a:ln>
          <a:effectLst/>
        </p:spPr>
      </p:pic>
      <p:pic>
        <p:nvPicPr>
          <p:cNvPr id="2079" name="Picture 31"/>
          <p:cNvPicPr>
            <a:picLocks noChangeAspect="1" noChangeArrowheads="1"/>
          </p:cNvPicPr>
          <p:nvPr/>
        </p:nvPicPr>
        <p:blipFill>
          <a:blip r:embed="rId3" cstate="print"/>
          <a:srcRect/>
          <a:stretch>
            <a:fillRect/>
          </a:stretch>
        </p:blipFill>
        <p:spPr bwMode="auto">
          <a:xfrm>
            <a:off x="1907704" y="2420888"/>
            <a:ext cx="5668963" cy="11521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079"/>
                                        </p:tgtEl>
                                        <p:attrNameLst>
                                          <p:attrName>style.visibility</p:attrName>
                                        </p:attrNameLst>
                                      </p:cBhvr>
                                      <p:to>
                                        <p:strVal val="visible"/>
                                      </p:to>
                                    </p:set>
                                    <p:animEffect transition="in" filter="box(in)">
                                      <p:cBhvr>
                                        <p:cTn id="15" dur="500"/>
                                        <p:tgtEl>
                                          <p:spTgt spid="207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71"/>
                                        </p:tgtEl>
                                        <p:attrNameLst>
                                          <p:attrName>style.visibility</p:attrName>
                                        </p:attrNameLst>
                                      </p:cBhvr>
                                      <p:to>
                                        <p:strVal val="visible"/>
                                      </p:to>
                                    </p:set>
                                    <p:animEffect transition="in" filter="box(in)">
                                      <p:cBhvr>
                                        <p:cTn id="20" dur="5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2" cstate="print"/>
          <a:srcRect/>
          <a:stretch>
            <a:fillRect/>
          </a:stretch>
        </p:blipFill>
        <p:spPr bwMode="auto">
          <a:xfrm>
            <a:off x="1835696" y="260648"/>
            <a:ext cx="5668963" cy="1785937"/>
          </a:xfrm>
          <a:prstGeom prst="rect">
            <a:avLst/>
          </a:prstGeom>
          <a:noFill/>
          <a:ln w="9525">
            <a:noFill/>
            <a:miter lim="800000"/>
            <a:headEnd/>
            <a:tailEnd/>
          </a:ln>
          <a:effectLst/>
        </p:spPr>
      </p:pic>
      <p:sp>
        <p:nvSpPr>
          <p:cNvPr id="5" name="4 CuadroTexto"/>
          <p:cNvSpPr txBox="1"/>
          <p:nvPr/>
        </p:nvSpPr>
        <p:spPr>
          <a:xfrm>
            <a:off x="611560" y="2204864"/>
            <a:ext cx="7992888" cy="369332"/>
          </a:xfrm>
          <a:prstGeom prst="rect">
            <a:avLst/>
          </a:prstGeom>
          <a:noFill/>
        </p:spPr>
        <p:txBody>
          <a:bodyPr wrap="square" rtlCol="0">
            <a:spAutoFit/>
          </a:bodyPr>
          <a:lstStyle/>
          <a:p>
            <a:r>
              <a:rPr lang="es-ES" b="1" dirty="0"/>
              <a:t>1.b. Como una mejora en la </a:t>
            </a:r>
            <a:r>
              <a:rPr lang="es-ES" b="1" u="sng" dirty="0"/>
              <a:t>CALIDAD DEL TRABAJO</a:t>
            </a:r>
          </a:p>
        </p:txBody>
      </p:sp>
      <p:pic>
        <p:nvPicPr>
          <p:cNvPr id="1027" name="Picture 3"/>
          <p:cNvPicPr>
            <a:picLocks noChangeAspect="1" noChangeArrowheads="1"/>
          </p:cNvPicPr>
          <p:nvPr/>
        </p:nvPicPr>
        <p:blipFill>
          <a:blip r:embed="rId3" cstate="print"/>
          <a:srcRect/>
          <a:stretch>
            <a:fillRect/>
          </a:stretch>
        </p:blipFill>
        <p:spPr bwMode="auto">
          <a:xfrm>
            <a:off x="1691680" y="2852936"/>
            <a:ext cx="5668963" cy="741363"/>
          </a:xfrm>
          <a:prstGeom prst="rect">
            <a:avLst/>
          </a:prstGeom>
          <a:noFill/>
          <a:ln w="9525">
            <a:noFill/>
            <a:miter lim="800000"/>
            <a:headEnd/>
            <a:tailEnd/>
          </a:ln>
          <a:effectLst/>
        </p:spPr>
      </p:pic>
      <p:sp>
        <p:nvSpPr>
          <p:cNvPr id="8" name="7 CuadroTexto"/>
          <p:cNvSpPr txBox="1"/>
          <p:nvPr/>
        </p:nvSpPr>
        <p:spPr>
          <a:xfrm>
            <a:off x="467544" y="4365104"/>
            <a:ext cx="5256584" cy="369332"/>
          </a:xfrm>
          <a:prstGeom prst="rect">
            <a:avLst/>
          </a:prstGeom>
          <a:noFill/>
        </p:spPr>
        <p:txBody>
          <a:bodyPr wrap="square" rtlCol="0">
            <a:spAutoFit/>
          </a:bodyPr>
          <a:lstStyle/>
          <a:p>
            <a:r>
              <a:rPr lang="es-ES" b="1" dirty="0"/>
              <a:t>En tasa de crecimiento per cápita y normal:</a:t>
            </a:r>
          </a:p>
        </p:txBody>
      </p:sp>
      <p:pic>
        <p:nvPicPr>
          <p:cNvPr id="1038" name="Picture 14"/>
          <p:cNvPicPr>
            <a:picLocks noChangeAspect="1" noChangeArrowheads="1"/>
          </p:cNvPicPr>
          <p:nvPr/>
        </p:nvPicPr>
        <p:blipFill>
          <a:blip r:embed="rId4" cstate="print"/>
          <a:srcRect/>
          <a:stretch>
            <a:fillRect/>
          </a:stretch>
        </p:blipFill>
        <p:spPr bwMode="auto">
          <a:xfrm>
            <a:off x="1547664" y="3429000"/>
            <a:ext cx="5668963" cy="966787"/>
          </a:xfrm>
          <a:prstGeom prst="rect">
            <a:avLst/>
          </a:prstGeom>
          <a:noFill/>
          <a:ln w="9525">
            <a:noFill/>
            <a:miter lim="800000"/>
            <a:headEnd/>
            <a:tailEnd/>
          </a:ln>
          <a:effectLst/>
        </p:spPr>
      </p:pic>
      <p:pic>
        <p:nvPicPr>
          <p:cNvPr id="1039" name="Picture 15"/>
          <p:cNvPicPr>
            <a:picLocks noChangeAspect="1" noChangeArrowheads="1"/>
          </p:cNvPicPr>
          <p:nvPr/>
        </p:nvPicPr>
        <p:blipFill>
          <a:blip r:embed="rId5" cstate="print"/>
          <a:srcRect/>
          <a:stretch>
            <a:fillRect/>
          </a:stretch>
        </p:blipFill>
        <p:spPr bwMode="auto">
          <a:xfrm>
            <a:off x="1907704" y="4941168"/>
            <a:ext cx="5668963" cy="987425"/>
          </a:xfrm>
          <a:prstGeom prst="rect">
            <a:avLst/>
          </a:prstGeom>
          <a:noFill/>
          <a:ln w="9525">
            <a:noFill/>
            <a:miter lim="800000"/>
            <a:headEnd/>
            <a:tailEnd/>
          </a:ln>
          <a:effectLst/>
        </p:spPr>
      </p:pic>
      <p:sp>
        <p:nvSpPr>
          <p:cNvPr id="27" name="26 Rectángulo"/>
          <p:cNvSpPr/>
          <p:nvPr/>
        </p:nvSpPr>
        <p:spPr>
          <a:xfrm>
            <a:off x="5652120" y="1268760"/>
            <a:ext cx="1008112" cy="57606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box(in)">
                                      <p:cBhvr>
                                        <p:cTn id="7" dur="500"/>
                                        <p:tgtEl>
                                          <p:spTgt spid="51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ox(i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box(in)">
                                      <p:cBhvr>
                                        <p:cTn id="27" dur="500"/>
                                        <p:tgtEl>
                                          <p:spTgt spid="103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par>
                                <p:cTn id="33" presetID="4" presetClass="entr" presetSubtype="16" fill="hold" nodeType="withEffect">
                                  <p:stCondLst>
                                    <p:cond delay="0"/>
                                  </p:stCondLst>
                                  <p:childTnLst>
                                    <p:set>
                                      <p:cBhvr>
                                        <p:cTn id="34" dur="1" fill="hold">
                                          <p:stCondLst>
                                            <p:cond delay="0"/>
                                          </p:stCondLst>
                                        </p:cTn>
                                        <p:tgtEl>
                                          <p:spTgt spid="1039"/>
                                        </p:tgtEl>
                                        <p:attrNameLst>
                                          <p:attrName>style.visibility</p:attrName>
                                        </p:attrNameLst>
                                      </p:cBhvr>
                                      <p:to>
                                        <p:strVal val="visible"/>
                                      </p:to>
                                    </p:set>
                                    <p:animEffect transition="in" filter="box(in)">
                                      <p:cBhvr>
                                        <p:cTn id="35"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188640"/>
            <a:ext cx="5184576" cy="369332"/>
          </a:xfrm>
          <a:prstGeom prst="rect">
            <a:avLst/>
          </a:prstGeom>
          <a:noFill/>
        </p:spPr>
        <p:txBody>
          <a:bodyPr wrap="square" rtlCol="0">
            <a:spAutoFit/>
          </a:bodyPr>
          <a:lstStyle/>
          <a:p>
            <a:r>
              <a:rPr lang="es-ES" b="1" dirty="0"/>
              <a:t>Pero en competencia perfecta ya vimos que:</a:t>
            </a:r>
          </a:p>
        </p:txBody>
      </p:sp>
      <p:sp>
        <p:nvSpPr>
          <p:cNvPr id="12" name="11 CuadroTexto"/>
          <p:cNvSpPr txBox="1"/>
          <p:nvPr/>
        </p:nvSpPr>
        <p:spPr>
          <a:xfrm>
            <a:off x="611560" y="2492896"/>
            <a:ext cx="7488832" cy="369332"/>
          </a:xfrm>
          <a:prstGeom prst="rect">
            <a:avLst/>
          </a:prstGeom>
          <a:noFill/>
        </p:spPr>
        <p:txBody>
          <a:bodyPr wrap="square" rtlCol="0">
            <a:spAutoFit/>
          </a:bodyPr>
          <a:lstStyle/>
          <a:p>
            <a:r>
              <a:rPr lang="es-ES" b="1" dirty="0"/>
              <a:t>Ahora suponemos que el capital humano es función de la educación:</a:t>
            </a:r>
          </a:p>
        </p:txBody>
      </p:sp>
      <p:pic>
        <p:nvPicPr>
          <p:cNvPr id="19477" name="Picture 21"/>
          <p:cNvPicPr>
            <a:picLocks noChangeAspect="1" noChangeArrowheads="1"/>
          </p:cNvPicPr>
          <p:nvPr/>
        </p:nvPicPr>
        <p:blipFill>
          <a:blip r:embed="rId2" cstate="print"/>
          <a:srcRect/>
          <a:stretch>
            <a:fillRect/>
          </a:stretch>
        </p:blipFill>
        <p:spPr bwMode="auto">
          <a:xfrm>
            <a:off x="1763688" y="2996952"/>
            <a:ext cx="5668963" cy="2251075"/>
          </a:xfrm>
          <a:prstGeom prst="rect">
            <a:avLst/>
          </a:prstGeom>
          <a:noFill/>
          <a:ln w="9525">
            <a:noFill/>
            <a:miter lim="800000"/>
            <a:headEnd/>
            <a:tailEnd/>
          </a:ln>
          <a:effectLst/>
        </p:spPr>
      </p:pic>
      <p:sp>
        <p:nvSpPr>
          <p:cNvPr id="27" name="26 CuadroTexto"/>
          <p:cNvSpPr txBox="1"/>
          <p:nvPr/>
        </p:nvSpPr>
        <p:spPr>
          <a:xfrm>
            <a:off x="539552" y="5229200"/>
            <a:ext cx="8604448" cy="923330"/>
          </a:xfrm>
          <a:prstGeom prst="rect">
            <a:avLst/>
          </a:prstGeom>
          <a:noFill/>
        </p:spPr>
        <p:txBody>
          <a:bodyPr wrap="square" rtlCol="0">
            <a:spAutoFit/>
          </a:bodyPr>
          <a:lstStyle/>
          <a:p>
            <a:r>
              <a:rPr lang="es-ES" b="1" dirty="0"/>
              <a:t>A medida que aumenta la educación y/o la experiencia, la eficiencia de la mano de obra</a:t>
            </a:r>
          </a:p>
          <a:p>
            <a:r>
              <a:rPr lang="es-ES" b="1" dirty="0"/>
              <a:t>aumenta y lo mismo ocurre con  el PBI. El aporte se pondera por la participación en  el</a:t>
            </a:r>
          </a:p>
          <a:p>
            <a:r>
              <a:rPr lang="es-ES" b="1" dirty="0"/>
              <a:t>ingreso, que  es también el exponente de la </a:t>
            </a:r>
            <a:r>
              <a:rPr lang="es-ES" b="1" dirty="0" err="1"/>
              <a:t>Cobb</a:t>
            </a:r>
            <a:r>
              <a:rPr lang="es-ES" b="1" dirty="0"/>
              <a:t>-Douglas. </a:t>
            </a:r>
          </a:p>
        </p:txBody>
      </p:sp>
      <p:pic>
        <p:nvPicPr>
          <p:cNvPr id="3" name="Imagen 2">
            <a:extLst>
              <a:ext uri="{FF2B5EF4-FFF2-40B4-BE49-F238E27FC236}">
                <a16:creationId xmlns:a16="http://schemas.microsoft.com/office/drawing/2014/main" id="{60C7B668-2541-4C6F-83E2-B26E57D843DD}"/>
              </a:ext>
            </a:extLst>
          </p:cNvPr>
          <p:cNvPicPr>
            <a:picLocks noChangeAspect="1"/>
          </p:cNvPicPr>
          <p:nvPr/>
        </p:nvPicPr>
        <p:blipFill>
          <a:blip r:embed="rId3"/>
          <a:stretch>
            <a:fillRect/>
          </a:stretch>
        </p:blipFill>
        <p:spPr>
          <a:xfrm>
            <a:off x="1403648" y="627588"/>
            <a:ext cx="5672328" cy="15346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77"/>
                                        </p:tgtEl>
                                        <p:attrNameLst>
                                          <p:attrName>style.visibility</p:attrName>
                                        </p:attrNameLst>
                                      </p:cBhvr>
                                      <p:to>
                                        <p:strVal val="visible"/>
                                      </p:to>
                                    </p:set>
                                    <p:animEffect transition="in" filter="box(in)">
                                      <p:cBhvr>
                                        <p:cTn id="17" dur="500"/>
                                        <p:tgtEl>
                                          <p:spTgt spid="1947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7272808" cy="369332"/>
          </a:xfrm>
          <a:prstGeom prst="rect">
            <a:avLst/>
          </a:prstGeom>
          <a:noFill/>
        </p:spPr>
        <p:txBody>
          <a:bodyPr wrap="square" rtlCol="0">
            <a:spAutoFit/>
          </a:bodyPr>
          <a:lstStyle/>
          <a:p>
            <a:r>
              <a:rPr lang="es-ES" b="1" dirty="0"/>
              <a:t>2. CAPITAL PRIVADO Y BIENES PUBLICOS</a:t>
            </a:r>
          </a:p>
        </p:txBody>
      </p:sp>
      <p:sp>
        <p:nvSpPr>
          <p:cNvPr id="3" name="2 CuadroTexto"/>
          <p:cNvSpPr txBox="1"/>
          <p:nvPr/>
        </p:nvSpPr>
        <p:spPr>
          <a:xfrm>
            <a:off x="539552" y="3284984"/>
            <a:ext cx="7272808" cy="369332"/>
          </a:xfrm>
          <a:prstGeom prst="rect">
            <a:avLst/>
          </a:prstGeom>
          <a:noFill/>
        </p:spPr>
        <p:txBody>
          <a:bodyPr wrap="square" rtlCol="0">
            <a:spAutoFit/>
          </a:bodyPr>
          <a:lstStyle/>
          <a:p>
            <a:r>
              <a:rPr lang="es-ES" b="1" dirty="0"/>
              <a:t>3. RENDIMIENTOS CRECIENTES A ESCALA</a:t>
            </a:r>
          </a:p>
        </p:txBody>
      </p:sp>
      <p:sp>
        <p:nvSpPr>
          <p:cNvPr id="4" name="3 CuadroTexto"/>
          <p:cNvSpPr txBox="1"/>
          <p:nvPr/>
        </p:nvSpPr>
        <p:spPr>
          <a:xfrm>
            <a:off x="539552" y="764704"/>
            <a:ext cx="8280920" cy="830997"/>
          </a:xfrm>
          <a:prstGeom prst="rect">
            <a:avLst/>
          </a:prstGeom>
          <a:noFill/>
        </p:spPr>
        <p:txBody>
          <a:bodyPr wrap="square" rtlCol="0">
            <a:spAutoFit/>
          </a:bodyPr>
          <a:lstStyle/>
          <a:p>
            <a:r>
              <a:rPr lang="es-ES" sz="1600" b="1" dirty="0"/>
              <a:t>Los bienes públicos como la infraestructura o el servicio judicial son un factor de producción más. Esto puede generar la tecnología AK si suponemos que la recaudación tributaria sube con el stock de capital porque sube la base tributaria al subir el PBI</a:t>
            </a:r>
          </a:p>
        </p:txBody>
      </p:sp>
      <p:pic>
        <p:nvPicPr>
          <p:cNvPr id="20482" name="Picture 2"/>
          <p:cNvPicPr>
            <a:picLocks noChangeAspect="1" noChangeArrowheads="1"/>
          </p:cNvPicPr>
          <p:nvPr/>
        </p:nvPicPr>
        <p:blipFill>
          <a:blip r:embed="rId2" cstate="print"/>
          <a:srcRect/>
          <a:stretch>
            <a:fillRect/>
          </a:stretch>
        </p:blipFill>
        <p:spPr bwMode="auto">
          <a:xfrm>
            <a:off x="1691680" y="1772816"/>
            <a:ext cx="5668963" cy="1440160"/>
          </a:xfrm>
          <a:prstGeom prst="rect">
            <a:avLst/>
          </a:prstGeom>
          <a:noFill/>
          <a:ln w="9525">
            <a:noFill/>
            <a:miter lim="800000"/>
            <a:headEnd/>
            <a:tailEnd/>
          </a:ln>
          <a:effectLst/>
        </p:spPr>
      </p:pic>
      <p:sp>
        <p:nvSpPr>
          <p:cNvPr id="6" name="5 Rectángulo"/>
          <p:cNvSpPr/>
          <p:nvPr/>
        </p:nvSpPr>
        <p:spPr>
          <a:xfrm>
            <a:off x="683568" y="3789040"/>
            <a:ext cx="7243906" cy="584775"/>
          </a:xfrm>
          <a:prstGeom prst="rect">
            <a:avLst/>
          </a:prstGeom>
        </p:spPr>
        <p:txBody>
          <a:bodyPr wrap="none">
            <a:spAutoFit/>
          </a:bodyPr>
          <a:lstStyle/>
          <a:p>
            <a:r>
              <a:rPr lang="es-ES" sz="1600" b="1" dirty="0"/>
              <a:t>3.a.  Rendimientos constantes en el nivel de la firma y crecientes en la industria, se </a:t>
            </a:r>
          </a:p>
          <a:p>
            <a:r>
              <a:rPr lang="es-ES" sz="1600" b="1" dirty="0"/>
              <a:t>Llaman </a:t>
            </a:r>
            <a:r>
              <a:rPr lang="es-ES" sz="1600" b="1" u="sng" dirty="0"/>
              <a:t>EXTERNALIDADES A LA MARSHALL</a:t>
            </a:r>
            <a:endParaRPr lang="es-ES" sz="1600" u="sng" dirty="0"/>
          </a:p>
        </p:txBody>
      </p:sp>
      <p:pic>
        <p:nvPicPr>
          <p:cNvPr id="20489" name="Picture 9"/>
          <p:cNvPicPr>
            <a:picLocks noChangeAspect="1" noChangeArrowheads="1"/>
          </p:cNvPicPr>
          <p:nvPr/>
        </p:nvPicPr>
        <p:blipFill>
          <a:blip r:embed="rId3" cstate="print"/>
          <a:srcRect/>
          <a:stretch>
            <a:fillRect/>
          </a:stretch>
        </p:blipFill>
        <p:spPr bwMode="auto">
          <a:xfrm>
            <a:off x="1907704" y="4509120"/>
            <a:ext cx="5668963" cy="1177925"/>
          </a:xfrm>
          <a:prstGeom prst="rect">
            <a:avLst/>
          </a:prstGeom>
          <a:noFill/>
          <a:ln w="9525">
            <a:noFill/>
            <a:miter lim="800000"/>
            <a:headEnd/>
            <a:tailEnd/>
          </a:ln>
          <a:effectLst/>
        </p:spPr>
      </p:pic>
      <p:sp>
        <p:nvSpPr>
          <p:cNvPr id="14" name="13 CuadroTexto"/>
          <p:cNvSpPr txBox="1"/>
          <p:nvPr/>
        </p:nvSpPr>
        <p:spPr>
          <a:xfrm>
            <a:off x="395536" y="5733256"/>
            <a:ext cx="8460432" cy="830997"/>
          </a:xfrm>
          <a:prstGeom prst="rect">
            <a:avLst/>
          </a:prstGeom>
          <a:noFill/>
        </p:spPr>
        <p:txBody>
          <a:bodyPr wrap="square" rtlCol="0">
            <a:spAutoFit/>
          </a:bodyPr>
          <a:lstStyle/>
          <a:p>
            <a:r>
              <a:rPr lang="es-ES" sz="1600" b="1" dirty="0"/>
              <a:t>En la ecuación (6) ya no se necesita que </a:t>
            </a:r>
            <a:r>
              <a:rPr lang="es-ES" sz="1600" b="1" dirty="0" err="1"/>
              <a:t>g</a:t>
            </a:r>
            <a:r>
              <a:rPr lang="es-ES" sz="1100" b="1" dirty="0" err="1"/>
              <a:t>k</a:t>
            </a:r>
            <a:r>
              <a:rPr lang="es-ES" sz="1600" b="1" dirty="0"/>
              <a:t>* sea cero porque hay rendimientos crecientes. El problema es que cuando aparecen  externalidades el equilibrio puede ser</a:t>
            </a:r>
          </a:p>
          <a:p>
            <a:r>
              <a:rPr lang="es-ES" sz="1600" b="1" dirty="0" err="1"/>
              <a:t>Subóptimo</a:t>
            </a:r>
            <a:r>
              <a:rPr lang="es-ES" sz="1600" b="1" dirty="0"/>
              <a:t> y se necesita que intervenga el gobierno.  Hay diferentes alternativas.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box(in)">
                                      <p:cBhvr>
                                        <p:cTn id="12" dur="500"/>
                                        <p:tgtEl>
                                          <p:spTgt spid="2048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489"/>
                                        </p:tgtEl>
                                        <p:attrNameLst>
                                          <p:attrName>style.visibility</p:attrName>
                                        </p:attrNameLst>
                                      </p:cBhvr>
                                      <p:to>
                                        <p:strVal val="visible"/>
                                      </p:to>
                                    </p:set>
                                    <p:animEffect transition="in" filter="box(in)">
                                      <p:cBhvr>
                                        <p:cTn id="27" dur="500"/>
                                        <p:tgtEl>
                                          <p:spTgt spid="2048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B1262-8317-49D3-84A9-E275E44DDA1B}"/>
              </a:ext>
            </a:extLst>
          </p:cNvPr>
          <p:cNvSpPr>
            <a:spLocks noGrp="1"/>
          </p:cNvSpPr>
          <p:nvPr>
            <p:ph type="ctrTitle"/>
          </p:nvPr>
        </p:nvSpPr>
        <p:spPr>
          <a:xfrm>
            <a:off x="611560" y="1772818"/>
            <a:ext cx="7772400" cy="1470025"/>
          </a:xfrm>
        </p:spPr>
        <p:txBody>
          <a:bodyPr>
            <a:normAutofit/>
          </a:bodyPr>
          <a:lstStyle/>
          <a:p>
            <a:r>
              <a:rPr lang="es-ES" sz="2400" b="1" dirty="0"/>
              <a:t>SUSTENTABILIDAD DE LA DEUDA </a:t>
            </a:r>
            <a:br>
              <a:rPr lang="es-ES" sz="2400" b="1" dirty="0"/>
            </a:br>
            <a:r>
              <a:rPr lang="es-ES" sz="2400" b="1" dirty="0"/>
              <a:t>Y</a:t>
            </a:r>
            <a:br>
              <a:rPr lang="es-ES" sz="2400" b="1" dirty="0"/>
            </a:br>
            <a:r>
              <a:rPr lang="es-ES" sz="2400" b="1" dirty="0"/>
              <a:t> DOMINANCIA FISCAL</a:t>
            </a:r>
            <a:endParaRPr lang="es-AR" sz="2400" b="1" dirty="0"/>
          </a:p>
        </p:txBody>
      </p:sp>
    </p:spTree>
    <p:extLst>
      <p:ext uri="{BB962C8B-B14F-4D97-AF65-F5344CB8AC3E}">
        <p14:creationId xmlns:p14="http://schemas.microsoft.com/office/powerpoint/2010/main" val="288892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476672"/>
            <a:ext cx="8064896" cy="1077218"/>
          </a:xfrm>
          <a:prstGeom prst="rect">
            <a:avLst/>
          </a:prstGeom>
        </p:spPr>
        <p:txBody>
          <a:bodyPr wrap="square">
            <a:spAutoFit/>
          </a:bodyPr>
          <a:lstStyle/>
          <a:p>
            <a:r>
              <a:rPr lang="es-ES" sz="1600" b="1" dirty="0"/>
              <a:t>3.b.  Si suponemos </a:t>
            </a:r>
            <a:r>
              <a:rPr lang="es-ES" sz="1600" b="1" u="sng" dirty="0"/>
              <a:t>COMPETENCIA IMPERFECTA </a:t>
            </a:r>
            <a:r>
              <a:rPr lang="es-ES" sz="1600" b="1" dirty="0"/>
              <a:t>, la remuneración a los factores no agota el producto y “sobran” recursos para invertir en </a:t>
            </a:r>
            <a:r>
              <a:rPr lang="es-ES" sz="1600" b="1" u="sng" dirty="0"/>
              <a:t>I+D</a:t>
            </a:r>
            <a:r>
              <a:rPr lang="es-ES" sz="1600" b="1" dirty="0"/>
              <a:t>.  Se supone que I+D se canaliza a obtener nuevos bienes de capital y se logra que el capital no tenga rendimientos decrecientes. Con esto el crecimiento de la economía se mantiene indefinidamente.</a:t>
            </a:r>
            <a:endParaRPr lang="es-ES" sz="1600" dirty="0"/>
          </a:p>
        </p:txBody>
      </p:sp>
      <p:sp>
        <p:nvSpPr>
          <p:cNvPr id="3" name="2 CuadroTexto"/>
          <p:cNvSpPr txBox="1"/>
          <p:nvPr/>
        </p:nvSpPr>
        <p:spPr>
          <a:xfrm>
            <a:off x="467544" y="2132856"/>
            <a:ext cx="3672408" cy="369332"/>
          </a:xfrm>
          <a:prstGeom prst="rect">
            <a:avLst/>
          </a:prstGeom>
          <a:noFill/>
        </p:spPr>
        <p:txBody>
          <a:bodyPr wrap="square" rtlCol="0">
            <a:spAutoFit/>
          </a:bodyPr>
          <a:lstStyle/>
          <a:p>
            <a:r>
              <a:rPr lang="es-ES" b="1" dirty="0"/>
              <a:t>4. </a:t>
            </a:r>
            <a:r>
              <a:rPr lang="es-ES" b="1" u="sng" dirty="0"/>
              <a:t>UTILIZACIÓN DEL CAPITAL</a:t>
            </a:r>
          </a:p>
        </p:txBody>
      </p:sp>
      <p:pic>
        <p:nvPicPr>
          <p:cNvPr id="1026" name="Picture 2"/>
          <p:cNvPicPr>
            <a:picLocks noChangeAspect="1" noChangeArrowheads="1"/>
          </p:cNvPicPr>
          <p:nvPr/>
        </p:nvPicPr>
        <p:blipFill>
          <a:blip r:embed="rId2" cstate="print"/>
          <a:srcRect/>
          <a:stretch>
            <a:fillRect/>
          </a:stretch>
        </p:blipFill>
        <p:spPr bwMode="auto">
          <a:xfrm>
            <a:off x="1187624" y="2780928"/>
            <a:ext cx="6480719" cy="12961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475656" y="4149080"/>
            <a:ext cx="5760640" cy="57606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691680" y="4797152"/>
            <a:ext cx="5832648" cy="720080"/>
          </a:xfrm>
          <a:prstGeom prst="rect">
            <a:avLst/>
          </a:prstGeom>
          <a:noFill/>
          <a:ln w="9525">
            <a:noFill/>
            <a:miter lim="800000"/>
            <a:headEnd/>
            <a:tailEnd/>
          </a:ln>
          <a:effectLst/>
        </p:spPr>
      </p:pic>
      <p:sp>
        <p:nvSpPr>
          <p:cNvPr id="8" name="7 CuadroTexto"/>
          <p:cNvSpPr txBox="1"/>
          <p:nvPr/>
        </p:nvSpPr>
        <p:spPr>
          <a:xfrm>
            <a:off x="539552" y="5733256"/>
            <a:ext cx="7272808" cy="338554"/>
          </a:xfrm>
          <a:prstGeom prst="rect">
            <a:avLst/>
          </a:prstGeom>
          <a:noFill/>
        </p:spPr>
        <p:txBody>
          <a:bodyPr wrap="square" rtlCol="0">
            <a:spAutoFit/>
          </a:bodyPr>
          <a:lstStyle/>
          <a:p>
            <a:r>
              <a:rPr lang="es-ES" sz="1600" b="1" dirty="0"/>
              <a:t>El grado de utilización del capital se refleja en la evolución de </a:t>
            </a:r>
            <a:r>
              <a:rPr lang="es-ES" sz="1600" b="1" i="1" dirty="0">
                <a:latin typeface="Cambria" pitchFamily="18" charset="0"/>
              </a:rPr>
              <a:t>A</a:t>
            </a:r>
          </a:p>
        </p:txBody>
      </p:sp>
      <p:sp>
        <p:nvSpPr>
          <p:cNvPr id="9" name="8 Cerrar llave"/>
          <p:cNvSpPr/>
          <p:nvPr/>
        </p:nvSpPr>
        <p:spPr>
          <a:xfrm rot="16200000" flipH="1" flipV="1">
            <a:off x="5436096" y="4077072"/>
            <a:ext cx="864096" cy="24482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ox(in)">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ox(i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box(in)">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160277B-782D-4550-81C2-0ACBCBF7F5AA}"/>
              </a:ext>
            </a:extLst>
          </p:cNvPr>
          <p:cNvSpPr txBox="1"/>
          <p:nvPr/>
        </p:nvSpPr>
        <p:spPr>
          <a:xfrm>
            <a:off x="1039273" y="437722"/>
            <a:ext cx="2700300" cy="300082"/>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¿Qué tengo que leer?</a:t>
            </a:r>
            <a:endParaRPr lang="es-AR" sz="1350" b="1" i="1" dirty="0">
              <a:solidFill>
                <a:prstClr val="black"/>
              </a:solidFill>
              <a:latin typeface="Calibri" panose="020F0502020204030204"/>
            </a:endParaRPr>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1081138" y="773616"/>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F89346D-D8E4-4177-A4F3-64379FC32ACA}"/>
              </a:ext>
            </a:extLst>
          </p:cNvPr>
          <p:cNvCxnSpPr/>
          <p:nvPr/>
        </p:nvCxnSpPr>
        <p:spPr>
          <a:xfrm>
            <a:off x="1262270" y="4867557"/>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A63009E-B376-4FD9-8F9B-5B44E8079253}"/>
              </a:ext>
            </a:extLst>
          </p:cNvPr>
          <p:cNvSpPr txBox="1"/>
          <p:nvPr/>
        </p:nvSpPr>
        <p:spPr>
          <a:xfrm>
            <a:off x="1133673" y="4293096"/>
            <a:ext cx="2700300" cy="300082"/>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¿Qué leo para la próxima?</a:t>
            </a:r>
            <a:endParaRPr lang="es-AR" sz="1350" b="1" i="1" dirty="0">
              <a:solidFill>
                <a:prstClr val="black"/>
              </a:solidFill>
              <a:latin typeface="Calibri" panose="020F0502020204030204"/>
            </a:endParaRPr>
          </a:p>
        </p:txBody>
      </p:sp>
      <p:sp>
        <p:nvSpPr>
          <p:cNvPr id="9" name="CuadroTexto 8">
            <a:extLst>
              <a:ext uri="{FF2B5EF4-FFF2-40B4-BE49-F238E27FC236}">
                <a16:creationId xmlns:a16="http://schemas.microsoft.com/office/drawing/2014/main" id="{B708954D-9ADA-4714-9902-54640821FCF1}"/>
              </a:ext>
            </a:extLst>
          </p:cNvPr>
          <p:cNvSpPr txBox="1"/>
          <p:nvPr/>
        </p:nvSpPr>
        <p:spPr>
          <a:xfrm>
            <a:off x="1081137" y="2644182"/>
            <a:ext cx="7546027" cy="946413"/>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Leer para discusión:</a:t>
            </a:r>
            <a:endParaRPr lang="es-ES" sz="1100" b="1" i="1" dirty="0">
              <a:solidFill>
                <a:prstClr val="black"/>
              </a:solidFill>
              <a:latin typeface="+mj-lt"/>
            </a:endParaRPr>
          </a:p>
          <a:p>
            <a:pPr defTabSz="685800">
              <a:defRPr/>
            </a:pPr>
            <a:r>
              <a:rPr lang="es-AR" sz="1400" b="1" dirty="0">
                <a:effectLst/>
                <a:latin typeface="+mj-lt"/>
                <a:ea typeface="Calibri" panose="020F0502020204030204" pitchFamily="34" charset="0"/>
                <a:cs typeface="Times New Roman" panose="02020603050405020304" pitchFamily="18" charset="0"/>
              </a:rPr>
              <a:t>Fanelli, José M. (Comp.) (2018), </a:t>
            </a:r>
            <a:r>
              <a:rPr lang="es-ES" sz="1400" b="1" u="sng" dirty="0">
                <a:effectLst/>
                <a:latin typeface="+mj-lt"/>
                <a:ea typeface="Calibri" panose="020F0502020204030204" pitchFamily="34" charset="0"/>
                <a:cs typeface="Times New Roman" panose="02020603050405020304" pitchFamily="18" charset="0"/>
              </a:rPr>
              <a:t>Desarrollo sostenible y ambiente en la Argentina Cómo insertarnos en el mundo global</a:t>
            </a:r>
            <a:r>
              <a:rPr lang="es-AR" sz="1400" b="1" dirty="0">
                <a:effectLst/>
                <a:latin typeface="+mj-lt"/>
                <a:ea typeface="Calibri" panose="020F0502020204030204" pitchFamily="34" charset="0"/>
                <a:cs typeface="Times New Roman" panose="02020603050405020304" pitchFamily="18" charset="0"/>
              </a:rPr>
              <a:t> </a:t>
            </a:r>
            <a:r>
              <a:rPr lang="es-AR" sz="1400" b="1" dirty="0" err="1">
                <a:effectLst/>
                <a:latin typeface="+mj-lt"/>
                <a:ea typeface="Calibri" panose="020F0502020204030204" pitchFamily="34" charset="0"/>
                <a:cs typeface="Times New Roman" panose="02020603050405020304" pitchFamily="18" charset="0"/>
              </a:rPr>
              <a:t>Caps</a:t>
            </a:r>
            <a:r>
              <a:rPr lang="es-AR" sz="1400" b="1" dirty="0">
                <a:effectLst/>
                <a:latin typeface="+mj-lt"/>
                <a:ea typeface="Calibri" panose="020F0502020204030204" pitchFamily="34" charset="0"/>
                <a:cs typeface="Times New Roman" panose="02020603050405020304" pitchFamily="18" charset="0"/>
              </a:rPr>
              <a:t> 1 y 2., Buenos Aires, Siglo XXI.</a:t>
            </a:r>
          </a:p>
          <a:p>
            <a:pPr defTabSz="685800">
              <a:defRPr/>
            </a:pPr>
            <a:r>
              <a:rPr lang="es-ES" sz="1400" b="1" i="1" dirty="0">
                <a:solidFill>
                  <a:prstClr val="black"/>
                </a:solidFill>
                <a:latin typeface="+mj-lt"/>
              </a:rPr>
              <a:t> </a:t>
            </a:r>
            <a:endParaRPr lang="es-AR" sz="1400" b="1" i="1" dirty="0">
              <a:solidFill>
                <a:prstClr val="black"/>
              </a:solidFill>
              <a:latin typeface="+mj-lt"/>
            </a:endParaRPr>
          </a:p>
        </p:txBody>
      </p:sp>
      <p:sp>
        <p:nvSpPr>
          <p:cNvPr id="2" name="Rectangle 1">
            <a:extLst>
              <a:ext uri="{FF2B5EF4-FFF2-40B4-BE49-F238E27FC236}">
                <a16:creationId xmlns:a16="http://schemas.microsoft.com/office/drawing/2014/main" id="{CBBB8B06-5C9D-42AF-BFFD-29943B1DCD9B}"/>
              </a:ext>
            </a:extLst>
          </p:cNvPr>
          <p:cNvSpPr>
            <a:spLocks noChangeArrowheads="1"/>
          </p:cNvSpPr>
          <p:nvPr/>
        </p:nvSpPr>
        <p:spPr bwMode="auto">
          <a:xfrm>
            <a:off x="1039273" y="928639"/>
            <a:ext cx="81542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s-AR"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Togo, Eriko (2007), “Coordinating Public Debt Management with Fiscal and Monetary Policies:</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s-AR"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An Analytical Framework”,  </a:t>
            </a:r>
            <a:r>
              <a:rPr kumimoji="0" lang="en-US" altLang="es-AR" sz="14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Policy Research Working Paper</a:t>
            </a:r>
            <a:r>
              <a:rPr kumimoji="0" lang="en-US" altLang="es-AR"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s-AR" sz="1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Nro</a:t>
            </a:r>
            <a:r>
              <a:rPr kumimoji="0" lang="en-US" altLang="es-AR"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4369, The World Bank.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en-US" altLang="es-AR" sz="1400" b="1"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lang="en-US" altLang="es-AR" sz="1400" b="1" dirty="0" err="1">
                <a:latin typeface="Calibri" panose="020F0502020204030204" pitchFamily="34" charset="0"/>
                <a:cs typeface="Calibri" panose="020F0502020204030204" pitchFamily="34" charset="0"/>
              </a:rPr>
              <a:t>Argandoña</a:t>
            </a:r>
            <a:r>
              <a:rPr lang="en-US" altLang="es-AR" sz="1400" b="1" dirty="0">
                <a:latin typeface="Calibri" panose="020F0502020204030204" pitchFamily="34" charset="0"/>
                <a:cs typeface="Calibri" panose="020F0502020204030204" pitchFamily="34" charset="0"/>
              </a:rPr>
              <a:t>, A., C. </a:t>
            </a:r>
            <a:r>
              <a:rPr lang="en-US" altLang="es-AR" sz="1400" b="1" dirty="0" err="1">
                <a:latin typeface="Calibri" panose="020F0502020204030204" pitchFamily="34" charset="0"/>
                <a:cs typeface="Calibri" panose="020F0502020204030204" pitchFamily="34" charset="0"/>
              </a:rPr>
              <a:t>Gámez</a:t>
            </a:r>
            <a:r>
              <a:rPr lang="en-US" altLang="es-AR" sz="1400" b="1" dirty="0">
                <a:latin typeface="Calibri" panose="020F0502020204030204" pitchFamily="34" charset="0"/>
                <a:cs typeface="Calibri" panose="020F0502020204030204" pitchFamily="34" charset="0"/>
              </a:rPr>
              <a:t> y F. </a:t>
            </a:r>
            <a:r>
              <a:rPr lang="en-US" altLang="es-AR" sz="1400" b="1" dirty="0" err="1">
                <a:latin typeface="Calibri" panose="020F0502020204030204" pitchFamily="34" charset="0"/>
                <a:cs typeface="Calibri" panose="020F0502020204030204" pitchFamily="34" charset="0"/>
              </a:rPr>
              <a:t>Mochón</a:t>
            </a:r>
            <a:r>
              <a:rPr lang="en-US" altLang="es-AR" sz="1400" b="1" dirty="0">
                <a:latin typeface="Calibri" panose="020F0502020204030204" pitchFamily="34" charset="0"/>
                <a:cs typeface="Calibri" panose="020F0502020204030204" pitchFamily="34" charset="0"/>
              </a:rPr>
              <a:t>, “</a:t>
            </a:r>
            <a:r>
              <a:rPr lang="en-US" altLang="es-AR" sz="1400" b="1" dirty="0" err="1">
                <a:latin typeface="Calibri" panose="020F0502020204030204" pitchFamily="34" charset="0"/>
                <a:cs typeface="Calibri" panose="020F0502020204030204" pitchFamily="34" charset="0"/>
              </a:rPr>
              <a:t>Macroeconomía</a:t>
            </a:r>
            <a:r>
              <a:rPr lang="en-US" altLang="es-AR" sz="1400" b="1" dirty="0">
                <a:latin typeface="Calibri" panose="020F0502020204030204" pitchFamily="34" charset="0"/>
                <a:cs typeface="Calibri" panose="020F0502020204030204" pitchFamily="34" charset="0"/>
              </a:rPr>
              <a:t> </a:t>
            </a:r>
            <a:r>
              <a:rPr lang="en-US" altLang="es-AR" sz="1400" b="1" dirty="0" err="1">
                <a:latin typeface="Calibri" panose="020F0502020204030204" pitchFamily="34" charset="0"/>
                <a:cs typeface="Calibri" panose="020F0502020204030204" pitchFamily="34" charset="0"/>
              </a:rPr>
              <a:t>Avanzada</a:t>
            </a:r>
            <a:r>
              <a:rPr lang="en-US" altLang="es-AR" sz="1400" b="1" dirty="0">
                <a:latin typeface="Calibri" panose="020F0502020204030204" pitchFamily="34" charset="0"/>
                <a:cs typeface="Calibri" panose="020F0502020204030204" pitchFamily="34" charset="0"/>
              </a:rPr>
              <a:t> II”, Madrid, Mc Graw Hill. Pp,357-367.</a:t>
            </a:r>
            <a:endParaRPr kumimoji="0" lang="es-AR" altLang="es-AR"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F6456C88-F17E-42A3-85DE-D8C50F36DD95}"/>
              </a:ext>
            </a:extLst>
          </p:cNvPr>
          <p:cNvSpPr txBox="1"/>
          <p:nvPr/>
        </p:nvSpPr>
        <p:spPr>
          <a:xfrm>
            <a:off x="1133672" y="5030652"/>
            <a:ext cx="6986597" cy="773673"/>
          </a:xfrm>
          <a:prstGeom prst="rect">
            <a:avLst/>
          </a:prstGeom>
          <a:noFill/>
        </p:spPr>
        <p:txBody>
          <a:bodyPr wrap="square">
            <a:spAutoFit/>
          </a:bodyPr>
          <a:lstStyle/>
          <a:p>
            <a:pPr>
              <a:lnSpc>
                <a:spcPct val="107000"/>
              </a:lnSpc>
              <a:spcAft>
                <a:spcPts val="800"/>
              </a:spcAft>
            </a:pP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Neumayer</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Eric,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Neumayer</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E. (2010), Weak Versus Strong Sustainability. Exploring the Limits of Two Opposing Paradigms (3ª ed.), Cheltenham, Edward Elgar.  Leer “The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Hotelling</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Rule and the Ramsey Rule in a Simple General Equilibrium Model” Annex 2.</a:t>
            </a:r>
            <a:endParaRPr lang="es-A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254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CuadroTexto"/>
          <p:cNvSpPr txBox="1">
            <a:spLocks noChangeArrowheads="1"/>
          </p:cNvSpPr>
          <p:nvPr/>
        </p:nvSpPr>
        <p:spPr bwMode="auto">
          <a:xfrm>
            <a:off x="1547815" y="476250"/>
            <a:ext cx="6048375" cy="585788"/>
          </a:xfrm>
          <a:prstGeom prst="rect">
            <a:avLst/>
          </a:prstGeom>
          <a:noFill/>
          <a:ln w="9525">
            <a:noFill/>
            <a:miter lim="800000"/>
            <a:headEnd/>
            <a:tailEnd/>
          </a:ln>
        </p:spPr>
        <p:txBody>
          <a:bodyPr>
            <a:spAutoFit/>
          </a:bodyPr>
          <a:lstStyle/>
          <a:p>
            <a:pPr algn="ctr"/>
            <a:r>
              <a:rPr lang="es-ES" sz="3200" b="1" dirty="0"/>
              <a:t>Sector público</a:t>
            </a:r>
          </a:p>
        </p:txBody>
      </p:sp>
      <p:cxnSp>
        <p:nvCxnSpPr>
          <p:cNvPr id="6" name="5 Conector recto de flecha"/>
          <p:cNvCxnSpPr>
            <a:stCxn id="5" idx="2"/>
          </p:cNvCxnSpPr>
          <p:nvPr/>
        </p:nvCxnSpPr>
        <p:spPr>
          <a:xfrm flipH="1">
            <a:off x="1259634" y="1062038"/>
            <a:ext cx="3312369" cy="1358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a:stCxn id="5" idx="2"/>
          </p:cNvCxnSpPr>
          <p:nvPr/>
        </p:nvCxnSpPr>
        <p:spPr>
          <a:xfrm>
            <a:off x="4572003" y="1062038"/>
            <a:ext cx="3528391" cy="1358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a:spLocks noChangeArrowheads="1"/>
          </p:cNvSpPr>
          <p:nvPr/>
        </p:nvSpPr>
        <p:spPr bwMode="auto">
          <a:xfrm>
            <a:off x="323850" y="2565400"/>
            <a:ext cx="2663974" cy="369332"/>
          </a:xfrm>
          <a:prstGeom prst="rect">
            <a:avLst/>
          </a:prstGeom>
          <a:noFill/>
          <a:ln w="9525">
            <a:solidFill>
              <a:srgbClr val="FF0000"/>
            </a:solidFill>
            <a:miter lim="800000"/>
            <a:headEnd/>
            <a:tailEnd/>
          </a:ln>
        </p:spPr>
        <p:txBody>
          <a:bodyPr wrap="square">
            <a:spAutoFit/>
          </a:bodyPr>
          <a:lstStyle/>
          <a:p>
            <a:pPr algn="ctr"/>
            <a:r>
              <a:rPr lang="es-ES" b="1" dirty="0"/>
              <a:t>REGIMEN MONETARIO</a:t>
            </a:r>
          </a:p>
        </p:txBody>
      </p:sp>
      <p:sp>
        <p:nvSpPr>
          <p:cNvPr id="9" name="8 CuadroTexto"/>
          <p:cNvSpPr txBox="1">
            <a:spLocks noChangeArrowheads="1"/>
          </p:cNvSpPr>
          <p:nvPr/>
        </p:nvSpPr>
        <p:spPr bwMode="auto">
          <a:xfrm>
            <a:off x="3851922" y="2564904"/>
            <a:ext cx="2447925" cy="369332"/>
          </a:xfrm>
          <a:prstGeom prst="rect">
            <a:avLst/>
          </a:prstGeom>
          <a:noFill/>
          <a:ln w="9525">
            <a:solidFill>
              <a:srgbClr val="FF0000"/>
            </a:solidFill>
            <a:miter lim="800000"/>
            <a:headEnd/>
            <a:tailEnd/>
          </a:ln>
        </p:spPr>
        <p:txBody>
          <a:bodyPr>
            <a:spAutoFit/>
          </a:bodyPr>
          <a:lstStyle/>
          <a:p>
            <a:pPr algn="ctr"/>
            <a:r>
              <a:rPr lang="es-ES" b="1" dirty="0"/>
              <a:t>SUSTENTABILIDAD </a:t>
            </a:r>
          </a:p>
        </p:txBody>
      </p:sp>
      <p:sp>
        <p:nvSpPr>
          <p:cNvPr id="16" name="15 CuadroTexto"/>
          <p:cNvSpPr txBox="1">
            <a:spLocks noChangeArrowheads="1"/>
          </p:cNvSpPr>
          <p:nvPr/>
        </p:nvSpPr>
        <p:spPr bwMode="auto">
          <a:xfrm>
            <a:off x="2410819" y="4840635"/>
            <a:ext cx="3889375" cy="369332"/>
          </a:xfrm>
          <a:prstGeom prst="rect">
            <a:avLst/>
          </a:prstGeom>
          <a:noFill/>
          <a:ln w="9525">
            <a:noFill/>
            <a:miter lim="800000"/>
            <a:headEnd/>
            <a:tailEnd/>
          </a:ln>
        </p:spPr>
        <p:txBody>
          <a:bodyPr>
            <a:spAutoFit/>
          </a:bodyPr>
          <a:lstStyle/>
          <a:p>
            <a:pPr algn="ctr"/>
            <a:r>
              <a:rPr lang="es-ES" b="1" dirty="0"/>
              <a:t>Shocks</a:t>
            </a:r>
          </a:p>
        </p:txBody>
      </p:sp>
      <p:sp>
        <p:nvSpPr>
          <p:cNvPr id="17" name="16 Explosión 2"/>
          <p:cNvSpPr>
            <a:spLocks noChangeArrowheads="1"/>
          </p:cNvSpPr>
          <p:nvPr/>
        </p:nvSpPr>
        <p:spPr bwMode="auto">
          <a:xfrm>
            <a:off x="3778969" y="4480597"/>
            <a:ext cx="1620838" cy="1036637"/>
          </a:xfrm>
          <a:prstGeom prst="irregularSeal2">
            <a:avLst/>
          </a:prstGeom>
          <a:noFill/>
          <a:ln w="9525" algn="ctr">
            <a:solidFill>
              <a:srgbClr val="FF0000"/>
            </a:solidFill>
            <a:round/>
            <a:headEnd/>
            <a:tailEnd/>
          </a:ln>
        </p:spPr>
        <p:txBody>
          <a:bodyPr/>
          <a:lstStyle/>
          <a:p>
            <a:endParaRPr lang="es-ES"/>
          </a:p>
        </p:txBody>
      </p:sp>
      <p:sp>
        <p:nvSpPr>
          <p:cNvPr id="25" name="24 CuadroTexto"/>
          <p:cNvSpPr txBox="1">
            <a:spLocks noChangeArrowheads="1"/>
          </p:cNvSpPr>
          <p:nvPr/>
        </p:nvSpPr>
        <p:spPr bwMode="auto">
          <a:xfrm>
            <a:off x="2339754" y="2924944"/>
            <a:ext cx="2376983" cy="369888"/>
          </a:xfrm>
          <a:prstGeom prst="rect">
            <a:avLst/>
          </a:prstGeom>
          <a:noFill/>
          <a:ln w="9525">
            <a:solidFill>
              <a:srgbClr val="0070C0"/>
            </a:solidFill>
            <a:miter lim="800000"/>
            <a:headEnd/>
            <a:tailEnd/>
          </a:ln>
        </p:spPr>
        <p:txBody>
          <a:bodyPr wrap="square">
            <a:spAutoFit/>
          </a:bodyPr>
          <a:lstStyle/>
          <a:p>
            <a:r>
              <a:rPr lang="es-ES" b="1" dirty="0"/>
              <a:t>DOMINANCIA FISCAL</a:t>
            </a:r>
          </a:p>
        </p:txBody>
      </p:sp>
      <p:sp>
        <p:nvSpPr>
          <p:cNvPr id="28" name="27 CuadroTexto"/>
          <p:cNvSpPr txBox="1">
            <a:spLocks noChangeArrowheads="1"/>
          </p:cNvSpPr>
          <p:nvPr/>
        </p:nvSpPr>
        <p:spPr bwMode="auto">
          <a:xfrm>
            <a:off x="3923928" y="3861050"/>
            <a:ext cx="1728788" cy="646331"/>
          </a:xfrm>
          <a:prstGeom prst="rect">
            <a:avLst/>
          </a:prstGeom>
          <a:noFill/>
          <a:ln w="9525">
            <a:noFill/>
            <a:miter lim="800000"/>
            <a:headEnd/>
            <a:tailEnd/>
          </a:ln>
        </p:spPr>
        <p:txBody>
          <a:bodyPr>
            <a:spAutoFit/>
          </a:bodyPr>
          <a:lstStyle/>
          <a:p>
            <a:r>
              <a:rPr lang="es-ES" b="1" dirty="0"/>
              <a:t>Fallas de Mercado</a:t>
            </a:r>
          </a:p>
        </p:txBody>
      </p:sp>
      <p:sp>
        <p:nvSpPr>
          <p:cNvPr id="29" name="28 Explosión 2"/>
          <p:cNvSpPr>
            <a:spLocks noChangeArrowheads="1"/>
          </p:cNvSpPr>
          <p:nvPr/>
        </p:nvSpPr>
        <p:spPr bwMode="auto">
          <a:xfrm>
            <a:off x="3347867" y="3672187"/>
            <a:ext cx="2232247" cy="980951"/>
          </a:xfrm>
          <a:prstGeom prst="irregularSeal2">
            <a:avLst/>
          </a:prstGeom>
          <a:noFill/>
          <a:ln w="9525" algn="ctr">
            <a:solidFill>
              <a:schemeClr val="tx1"/>
            </a:solidFill>
            <a:round/>
            <a:headEnd/>
            <a:tailEnd/>
          </a:ln>
        </p:spPr>
        <p:txBody>
          <a:bodyPr/>
          <a:lstStyle/>
          <a:p>
            <a:endParaRPr lang="es-ES"/>
          </a:p>
        </p:txBody>
      </p:sp>
      <p:sp>
        <p:nvSpPr>
          <p:cNvPr id="32" name="31 CuadroTexto"/>
          <p:cNvSpPr txBox="1">
            <a:spLocks noChangeArrowheads="1"/>
          </p:cNvSpPr>
          <p:nvPr/>
        </p:nvSpPr>
        <p:spPr bwMode="auto">
          <a:xfrm>
            <a:off x="6660234" y="2564904"/>
            <a:ext cx="2447925" cy="369332"/>
          </a:xfrm>
          <a:prstGeom prst="rect">
            <a:avLst/>
          </a:prstGeom>
          <a:noFill/>
          <a:ln w="9525">
            <a:solidFill>
              <a:srgbClr val="FF0000"/>
            </a:solidFill>
            <a:miter lim="800000"/>
            <a:headEnd/>
            <a:tailEnd/>
          </a:ln>
        </p:spPr>
        <p:txBody>
          <a:bodyPr>
            <a:spAutoFit/>
          </a:bodyPr>
          <a:lstStyle/>
          <a:p>
            <a:pPr algn="ctr"/>
            <a:r>
              <a:rPr lang="es-ES" b="1" dirty="0"/>
              <a:t>BIENES PUBLICOS </a:t>
            </a:r>
          </a:p>
        </p:txBody>
      </p:sp>
      <p:cxnSp>
        <p:nvCxnSpPr>
          <p:cNvPr id="33" name="32 Conector recto de flecha"/>
          <p:cNvCxnSpPr/>
          <p:nvPr/>
        </p:nvCxnSpPr>
        <p:spPr>
          <a:xfrm flipH="1">
            <a:off x="4572000" y="1196752"/>
            <a:ext cx="8384" cy="13504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a:spLocks noChangeArrowheads="1"/>
          </p:cNvSpPr>
          <p:nvPr/>
        </p:nvSpPr>
        <p:spPr bwMode="auto">
          <a:xfrm>
            <a:off x="5580112" y="2924944"/>
            <a:ext cx="1656184" cy="369888"/>
          </a:xfrm>
          <a:prstGeom prst="rect">
            <a:avLst/>
          </a:prstGeom>
          <a:noFill/>
          <a:ln w="9525">
            <a:solidFill>
              <a:srgbClr val="0070C0"/>
            </a:solidFill>
            <a:miter lim="800000"/>
            <a:headEnd/>
            <a:tailEnd/>
          </a:ln>
        </p:spPr>
        <p:txBody>
          <a:bodyPr wrap="square">
            <a:spAutoFit/>
          </a:bodyPr>
          <a:lstStyle/>
          <a:p>
            <a:r>
              <a:rPr lang="es-ES" b="1" dirty="0"/>
              <a:t>CRECIMIENTO</a:t>
            </a:r>
          </a:p>
        </p:txBody>
      </p:sp>
      <p:cxnSp>
        <p:nvCxnSpPr>
          <p:cNvPr id="39" name="38 Conector recto de flecha"/>
          <p:cNvCxnSpPr/>
          <p:nvPr/>
        </p:nvCxnSpPr>
        <p:spPr>
          <a:xfrm>
            <a:off x="1331640" y="2996952"/>
            <a:ext cx="0" cy="8640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41 CuadroTexto"/>
          <p:cNvSpPr txBox="1"/>
          <p:nvPr/>
        </p:nvSpPr>
        <p:spPr>
          <a:xfrm>
            <a:off x="323528" y="4005064"/>
            <a:ext cx="2808312" cy="369332"/>
          </a:xfrm>
          <a:prstGeom prst="rect">
            <a:avLst/>
          </a:prstGeom>
          <a:noFill/>
        </p:spPr>
        <p:txBody>
          <a:bodyPr wrap="square" rtlCol="0">
            <a:spAutoFit/>
          </a:bodyPr>
          <a:lstStyle/>
          <a:p>
            <a:pPr>
              <a:buFont typeface="Wingdings" pitchFamily="2" charset="2"/>
              <a:buChar char="ü"/>
            </a:pPr>
            <a:r>
              <a:rPr lang="es-ES" b="1" dirty="0"/>
              <a:t> ESTABILIDAD de PRECIOS</a:t>
            </a:r>
          </a:p>
        </p:txBody>
      </p:sp>
      <p:sp>
        <p:nvSpPr>
          <p:cNvPr id="43" name="42 CuadroTexto"/>
          <p:cNvSpPr txBox="1"/>
          <p:nvPr/>
        </p:nvSpPr>
        <p:spPr>
          <a:xfrm>
            <a:off x="395536" y="4941168"/>
            <a:ext cx="2520280" cy="369332"/>
          </a:xfrm>
          <a:prstGeom prst="rect">
            <a:avLst/>
          </a:prstGeom>
          <a:noFill/>
        </p:spPr>
        <p:txBody>
          <a:bodyPr wrap="square" rtlCol="0">
            <a:spAutoFit/>
          </a:bodyPr>
          <a:lstStyle/>
          <a:p>
            <a:pPr>
              <a:buFont typeface="Wingdings" pitchFamily="2" charset="2"/>
              <a:buChar char="ü"/>
            </a:pPr>
            <a:r>
              <a:rPr lang="es-ES" b="1" dirty="0"/>
              <a:t> COMPETITIVIDAD </a:t>
            </a:r>
          </a:p>
        </p:txBody>
      </p:sp>
      <p:sp>
        <p:nvSpPr>
          <p:cNvPr id="44" name="43 CuadroTexto"/>
          <p:cNvSpPr txBox="1"/>
          <p:nvPr/>
        </p:nvSpPr>
        <p:spPr>
          <a:xfrm>
            <a:off x="323528" y="4509120"/>
            <a:ext cx="3024336" cy="369332"/>
          </a:xfrm>
          <a:prstGeom prst="rect">
            <a:avLst/>
          </a:prstGeom>
          <a:noFill/>
        </p:spPr>
        <p:txBody>
          <a:bodyPr wrap="square" rtlCol="0">
            <a:spAutoFit/>
          </a:bodyPr>
          <a:lstStyle/>
          <a:p>
            <a:pPr>
              <a:buFont typeface="Wingdings" pitchFamily="2" charset="2"/>
              <a:buChar char="ü"/>
            </a:pPr>
            <a:r>
              <a:rPr lang="es-ES" b="1" dirty="0"/>
              <a:t> ESTABILIDAD FINANCIERA</a:t>
            </a:r>
          </a:p>
        </p:txBody>
      </p:sp>
      <p:sp>
        <p:nvSpPr>
          <p:cNvPr id="46" name="45 CuadroTexto"/>
          <p:cNvSpPr txBox="1"/>
          <p:nvPr/>
        </p:nvSpPr>
        <p:spPr>
          <a:xfrm>
            <a:off x="5940152" y="4005064"/>
            <a:ext cx="2808312" cy="369332"/>
          </a:xfrm>
          <a:prstGeom prst="rect">
            <a:avLst/>
          </a:prstGeom>
          <a:noFill/>
        </p:spPr>
        <p:txBody>
          <a:bodyPr wrap="square" rtlCol="0">
            <a:spAutoFit/>
          </a:bodyPr>
          <a:lstStyle/>
          <a:p>
            <a:pPr>
              <a:buFont typeface="Wingdings" pitchFamily="2" charset="2"/>
              <a:buChar char="ü"/>
            </a:pPr>
            <a:r>
              <a:rPr lang="es-ES" b="1" dirty="0"/>
              <a:t> DISTRIBUCION</a:t>
            </a:r>
          </a:p>
        </p:txBody>
      </p:sp>
      <p:cxnSp>
        <p:nvCxnSpPr>
          <p:cNvPr id="47" name="46 Conector recto de flecha"/>
          <p:cNvCxnSpPr/>
          <p:nvPr/>
        </p:nvCxnSpPr>
        <p:spPr>
          <a:xfrm>
            <a:off x="6588224" y="3284984"/>
            <a:ext cx="0"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a:spLocks noChangeArrowheads="1"/>
          </p:cNvSpPr>
          <p:nvPr/>
        </p:nvSpPr>
        <p:spPr bwMode="auto">
          <a:xfrm>
            <a:off x="3851920" y="5517234"/>
            <a:ext cx="1728788" cy="646331"/>
          </a:xfrm>
          <a:prstGeom prst="rect">
            <a:avLst/>
          </a:prstGeom>
          <a:noFill/>
          <a:ln w="9525">
            <a:noFill/>
            <a:miter lim="800000"/>
            <a:headEnd/>
            <a:tailEnd/>
          </a:ln>
        </p:spPr>
        <p:txBody>
          <a:bodyPr wrap="square">
            <a:spAutoFit/>
          </a:bodyPr>
          <a:lstStyle/>
          <a:p>
            <a:r>
              <a:rPr lang="es-ES" b="1" dirty="0"/>
              <a:t>Fallas de Gobierno</a:t>
            </a:r>
          </a:p>
        </p:txBody>
      </p:sp>
      <p:sp>
        <p:nvSpPr>
          <p:cNvPr id="50" name="49 Explosión 2"/>
          <p:cNvSpPr>
            <a:spLocks noChangeArrowheads="1"/>
          </p:cNvSpPr>
          <p:nvPr/>
        </p:nvSpPr>
        <p:spPr bwMode="auto">
          <a:xfrm>
            <a:off x="3275858" y="5301209"/>
            <a:ext cx="2519363" cy="1008112"/>
          </a:xfrm>
          <a:prstGeom prst="irregularSeal2">
            <a:avLst/>
          </a:prstGeom>
          <a:noFill/>
          <a:ln w="9525" algn="ctr">
            <a:solidFill>
              <a:srgbClr val="0070C0"/>
            </a:solidFill>
            <a:round/>
            <a:headEnd/>
            <a:tailEnd/>
          </a:ln>
        </p:spPr>
        <p:txBody>
          <a:bodyPr/>
          <a:lstStyle/>
          <a:p>
            <a:endParaRPr lang="es-ES"/>
          </a:p>
        </p:txBody>
      </p:sp>
      <p:sp>
        <p:nvSpPr>
          <p:cNvPr id="51" name="50 CuadroTexto"/>
          <p:cNvSpPr txBox="1"/>
          <p:nvPr/>
        </p:nvSpPr>
        <p:spPr>
          <a:xfrm>
            <a:off x="6012160" y="4509120"/>
            <a:ext cx="2808312" cy="369332"/>
          </a:xfrm>
          <a:prstGeom prst="rect">
            <a:avLst/>
          </a:prstGeom>
          <a:noFill/>
        </p:spPr>
        <p:txBody>
          <a:bodyPr wrap="square" rtlCol="0">
            <a:spAutoFit/>
          </a:bodyPr>
          <a:lstStyle/>
          <a:p>
            <a:pPr>
              <a:buFont typeface="Wingdings" pitchFamily="2" charset="2"/>
              <a:buChar char="ü"/>
            </a:pPr>
            <a:r>
              <a:rPr lang="es-ES" b="1" dirty="0"/>
              <a:t> SOBREENDEUDAMIENTO</a:t>
            </a:r>
          </a:p>
        </p:txBody>
      </p:sp>
      <p:sp>
        <p:nvSpPr>
          <p:cNvPr id="52" name="51 CuadroTexto"/>
          <p:cNvSpPr txBox="1"/>
          <p:nvPr/>
        </p:nvSpPr>
        <p:spPr>
          <a:xfrm>
            <a:off x="6084168" y="5085184"/>
            <a:ext cx="2808312" cy="369332"/>
          </a:xfrm>
          <a:prstGeom prst="rect">
            <a:avLst/>
          </a:prstGeom>
          <a:noFill/>
        </p:spPr>
        <p:txBody>
          <a:bodyPr wrap="square" rtlCol="0">
            <a:spAutoFit/>
          </a:bodyPr>
          <a:lstStyle/>
          <a:p>
            <a:pPr>
              <a:buFont typeface="Wingdings" pitchFamily="2" charset="2"/>
              <a:buChar char="ü"/>
            </a:pPr>
            <a:r>
              <a:rPr lang="es-ES" b="1" dirty="0"/>
              <a:t> AGOTAMIENTO RRNN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ox(in)">
                                      <p:cBhvr>
                                        <p:cTn id="15" dur="500"/>
                                        <p:tgtEl>
                                          <p:spTgt spid="3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i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ox(in)">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ox(in)">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box(in)">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ox(in)">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box(in)">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box(in)">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box(in)">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box(in)">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box(in)">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box(in)">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ox(in)">
                                      <p:cBhvr>
                                        <p:cTn id="81" dur="500"/>
                                        <p:tgtEl>
                                          <p:spTgt spid="16"/>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box(in)">
                                      <p:cBhvr>
                                        <p:cTn id="84" dur="5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ox(in)">
                                      <p:cBhvr>
                                        <p:cTn id="89" dur="500"/>
                                        <p:tgtEl>
                                          <p:spTgt spid="28"/>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box(in)">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box(in)">
                                      <p:cBhvr>
                                        <p:cTn id="97" dur="500"/>
                                        <p:tgtEl>
                                          <p:spTgt spid="50"/>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box(in)">
                                      <p:cBhvr>
                                        <p:cTn id="10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P spid="17" grpId="0" animBg="1"/>
      <p:bldP spid="25" grpId="0" animBg="1"/>
      <p:bldP spid="28" grpId="0"/>
      <p:bldP spid="29" grpId="0" animBg="1"/>
      <p:bldP spid="32" grpId="0" animBg="1"/>
      <p:bldP spid="37" grpId="0" animBg="1"/>
      <p:bldP spid="42" grpId="0"/>
      <p:bldP spid="43" grpId="0"/>
      <p:bldP spid="44" grpId="0"/>
      <p:bldP spid="46" grpId="0"/>
      <p:bldP spid="49" grpId="0"/>
      <p:bldP spid="50" grpId="0" animBg="1"/>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Picture 26"/>
          <p:cNvPicPr>
            <a:picLocks noChangeAspect="1" noChangeArrowheads="1"/>
          </p:cNvPicPr>
          <p:nvPr/>
        </p:nvPicPr>
        <p:blipFill>
          <a:blip r:embed="rId2" cstate="print"/>
          <a:srcRect/>
          <a:stretch>
            <a:fillRect/>
          </a:stretch>
        </p:blipFill>
        <p:spPr bwMode="auto">
          <a:xfrm>
            <a:off x="683568" y="692696"/>
            <a:ext cx="8208912" cy="5616624"/>
          </a:xfrm>
          <a:prstGeom prst="rect">
            <a:avLst/>
          </a:prstGeom>
          <a:noFill/>
          <a:ln w="9525">
            <a:noFill/>
            <a:miter lim="800000"/>
            <a:headEnd/>
            <a:tailEnd/>
          </a:ln>
          <a:effectLst/>
        </p:spPr>
      </p:pic>
      <p:sp>
        <p:nvSpPr>
          <p:cNvPr id="35" name="34 Elipse"/>
          <p:cNvSpPr/>
          <p:nvPr/>
        </p:nvSpPr>
        <p:spPr>
          <a:xfrm>
            <a:off x="5868144" y="4725144"/>
            <a:ext cx="1080120"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7" name="36 Conector recto de flecha"/>
          <p:cNvCxnSpPr/>
          <p:nvPr/>
        </p:nvCxnSpPr>
        <p:spPr>
          <a:xfrm flipH="1">
            <a:off x="7020272" y="4437112"/>
            <a:ext cx="86409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7461408" y="4067780"/>
            <a:ext cx="1512168" cy="369332"/>
          </a:xfrm>
          <a:prstGeom prst="rect">
            <a:avLst/>
          </a:prstGeom>
          <a:noFill/>
        </p:spPr>
        <p:txBody>
          <a:bodyPr wrap="square" rtlCol="0">
            <a:spAutoFit/>
          </a:bodyPr>
          <a:lstStyle/>
          <a:p>
            <a:r>
              <a:rPr lang="es-ES" b="1" dirty="0"/>
              <a:t>Señoreaje</a:t>
            </a:r>
          </a:p>
        </p:txBody>
      </p:sp>
      <p:pic>
        <p:nvPicPr>
          <p:cNvPr id="7" name="Imagen 6">
            <a:extLst>
              <a:ext uri="{FF2B5EF4-FFF2-40B4-BE49-F238E27FC236}">
                <a16:creationId xmlns:a16="http://schemas.microsoft.com/office/drawing/2014/main" id="{57608F7E-0BF2-4AB6-AC2C-00352F9E9C6F}"/>
              </a:ext>
            </a:extLst>
          </p:cNvPr>
          <p:cNvPicPr>
            <a:picLocks noChangeAspect="1"/>
          </p:cNvPicPr>
          <p:nvPr/>
        </p:nvPicPr>
        <p:blipFill>
          <a:blip r:embed="rId3"/>
          <a:stretch>
            <a:fillRect/>
          </a:stretch>
        </p:blipFill>
        <p:spPr>
          <a:xfrm>
            <a:off x="1438728" y="1319118"/>
            <a:ext cx="6266547" cy="369332"/>
          </a:xfrm>
          <a:prstGeom prst="rect">
            <a:avLst/>
          </a:prstGeom>
          <a:solidFill>
            <a:schemeClr val="bg1"/>
          </a:solidFill>
        </p:spPr>
      </p:pic>
      <p:sp>
        <p:nvSpPr>
          <p:cNvPr id="12" name="37 CuadroTexto">
            <a:extLst>
              <a:ext uri="{FF2B5EF4-FFF2-40B4-BE49-F238E27FC236}">
                <a16:creationId xmlns:a16="http://schemas.microsoft.com/office/drawing/2014/main" id="{F6F5EBD6-59B2-4F41-8503-548322A79099}"/>
              </a:ext>
            </a:extLst>
          </p:cNvPr>
          <p:cNvSpPr txBox="1"/>
          <p:nvPr/>
        </p:nvSpPr>
        <p:spPr>
          <a:xfrm>
            <a:off x="377534" y="4252448"/>
            <a:ext cx="1512168" cy="646331"/>
          </a:xfrm>
          <a:prstGeom prst="rect">
            <a:avLst/>
          </a:prstGeom>
          <a:noFill/>
        </p:spPr>
        <p:txBody>
          <a:bodyPr wrap="square" rtlCol="0">
            <a:spAutoFit/>
          </a:bodyPr>
          <a:lstStyle/>
          <a:p>
            <a:r>
              <a:rPr lang="es-ES" b="1" dirty="0"/>
              <a:t>Superávit </a:t>
            </a:r>
          </a:p>
          <a:p>
            <a:r>
              <a:rPr lang="es-ES" b="1" dirty="0"/>
              <a:t>Primario</a:t>
            </a:r>
          </a:p>
        </p:txBody>
      </p:sp>
      <p:sp>
        <p:nvSpPr>
          <p:cNvPr id="13" name="34 Elipse">
            <a:extLst>
              <a:ext uri="{FF2B5EF4-FFF2-40B4-BE49-F238E27FC236}">
                <a16:creationId xmlns:a16="http://schemas.microsoft.com/office/drawing/2014/main" id="{EEAD4C32-F520-49F6-8C89-74B543FBD72A}"/>
              </a:ext>
            </a:extLst>
          </p:cNvPr>
          <p:cNvSpPr/>
          <p:nvPr/>
        </p:nvSpPr>
        <p:spPr>
          <a:xfrm>
            <a:off x="1223628" y="2998692"/>
            <a:ext cx="1332148" cy="646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36 Conector recto de flecha">
            <a:extLst>
              <a:ext uri="{FF2B5EF4-FFF2-40B4-BE49-F238E27FC236}">
                <a16:creationId xmlns:a16="http://schemas.microsoft.com/office/drawing/2014/main" id="{74D00B3E-3AA7-4A56-A47C-6D62FD6B8E25}"/>
              </a:ext>
            </a:extLst>
          </p:cNvPr>
          <p:cNvCxnSpPr>
            <a:cxnSpLocks/>
            <a:stCxn id="12" idx="0"/>
          </p:cNvCxnSpPr>
          <p:nvPr/>
        </p:nvCxnSpPr>
        <p:spPr>
          <a:xfrm flipV="1">
            <a:off x="1133618" y="3612758"/>
            <a:ext cx="661178" cy="6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p:bldP spid="12"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8" name="Picture 14"/>
          <p:cNvPicPr>
            <a:picLocks noChangeAspect="1" noChangeArrowheads="1"/>
          </p:cNvPicPr>
          <p:nvPr/>
        </p:nvPicPr>
        <p:blipFill>
          <a:blip r:embed="rId2" cstate="print"/>
          <a:srcRect/>
          <a:stretch>
            <a:fillRect/>
          </a:stretch>
        </p:blipFill>
        <p:spPr bwMode="auto">
          <a:xfrm>
            <a:off x="683568" y="764704"/>
            <a:ext cx="7776864" cy="475252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683568" y="908720"/>
            <a:ext cx="8064896" cy="5040560"/>
          </a:xfrm>
          <a:prstGeom prst="rect">
            <a:avLst/>
          </a:prstGeom>
          <a:noFill/>
          <a:ln w="9525">
            <a:noFill/>
            <a:miter lim="800000"/>
            <a:headEnd/>
            <a:tailEnd/>
          </a:ln>
          <a:effectLst/>
        </p:spPr>
      </p:pic>
      <p:sp>
        <p:nvSpPr>
          <p:cNvPr id="3" name="2 Rectángulo"/>
          <p:cNvSpPr/>
          <p:nvPr/>
        </p:nvSpPr>
        <p:spPr>
          <a:xfrm>
            <a:off x="5652120" y="1412776"/>
            <a:ext cx="1872208" cy="93610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B06F325-730D-40E1-9396-AE419FB92CEF}"/>
              </a:ext>
            </a:extLst>
          </p:cNvPr>
          <p:cNvPicPr>
            <a:picLocks noChangeAspect="1"/>
          </p:cNvPicPr>
          <p:nvPr/>
        </p:nvPicPr>
        <p:blipFill>
          <a:blip r:embed="rId3"/>
          <a:stretch>
            <a:fillRect/>
          </a:stretch>
        </p:blipFill>
        <p:spPr>
          <a:xfrm>
            <a:off x="723884" y="764706"/>
            <a:ext cx="6584420" cy="556707"/>
          </a:xfrm>
          <a:prstGeom prst="rect">
            <a:avLst/>
          </a:prstGeom>
          <a:solidFill>
            <a:schemeClr val="bg1"/>
          </a:solid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32656"/>
            <a:ext cx="8496944"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1691680" y="3645024"/>
            <a:ext cx="5760640" cy="100811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9" name="Picture 17"/>
          <p:cNvPicPr>
            <a:picLocks noChangeAspect="1" noChangeArrowheads="1"/>
          </p:cNvPicPr>
          <p:nvPr/>
        </p:nvPicPr>
        <p:blipFill>
          <a:blip r:embed="rId2" cstate="print"/>
          <a:srcRect/>
          <a:stretch>
            <a:fillRect/>
          </a:stretch>
        </p:blipFill>
        <p:spPr bwMode="auto">
          <a:xfrm>
            <a:off x="539552" y="116632"/>
            <a:ext cx="8064896" cy="7056784"/>
          </a:xfrm>
          <a:prstGeom prst="rect">
            <a:avLst/>
          </a:prstGeom>
          <a:noFill/>
          <a:ln w="9525">
            <a:noFill/>
            <a:miter lim="800000"/>
            <a:headEnd/>
            <a:tailEnd/>
          </a:ln>
          <a:effectLst/>
        </p:spPr>
      </p:pic>
      <p:sp>
        <p:nvSpPr>
          <p:cNvPr id="3" name="2 Rectángulo"/>
          <p:cNvSpPr/>
          <p:nvPr/>
        </p:nvSpPr>
        <p:spPr>
          <a:xfrm>
            <a:off x="2411760" y="5733256"/>
            <a:ext cx="4320480" cy="93610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B1262-8317-49D3-84A9-E275E44DDA1B}"/>
              </a:ext>
            </a:extLst>
          </p:cNvPr>
          <p:cNvSpPr>
            <a:spLocks noGrp="1"/>
          </p:cNvSpPr>
          <p:nvPr>
            <p:ph type="ctrTitle"/>
          </p:nvPr>
        </p:nvSpPr>
        <p:spPr>
          <a:xfrm>
            <a:off x="611560" y="1772818"/>
            <a:ext cx="7772400" cy="1470025"/>
          </a:xfrm>
        </p:spPr>
        <p:txBody>
          <a:bodyPr>
            <a:normAutofit/>
          </a:bodyPr>
          <a:lstStyle/>
          <a:p>
            <a:r>
              <a:rPr lang="es-ES" sz="2400" b="1" dirty="0"/>
              <a:t>CRECIMIENTO ECONÓMICO</a:t>
            </a:r>
            <a:endParaRPr lang="es-AR" sz="2400" b="1" dirty="0"/>
          </a:p>
        </p:txBody>
      </p:sp>
    </p:spTree>
    <p:extLst>
      <p:ext uri="{BB962C8B-B14F-4D97-AF65-F5344CB8AC3E}">
        <p14:creationId xmlns:p14="http://schemas.microsoft.com/office/powerpoint/2010/main" val="209025368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TotalTime>
  <Words>925</Words>
  <Application>Microsoft Office PowerPoint</Application>
  <PresentationFormat>Presentación en pantalla (4:3)</PresentationFormat>
  <Paragraphs>128</Paragraphs>
  <Slides>21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Cambria</vt:lpstr>
      <vt:lpstr>Wingdings</vt:lpstr>
      <vt:lpstr>Tema de Office</vt:lpstr>
      <vt:lpstr>Presentación de PowerPoint</vt:lpstr>
      <vt:lpstr>SUSTENTABILIDAD DE LA DEUDA  Y  DOMINANCIA FISCAL</vt:lpstr>
      <vt:lpstr>Presentación de PowerPoint</vt:lpstr>
      <vt:lpstr>Presentación de PowerPoint</vt:lpstr>
      <vt:lpstr>Presentación de PowerPoint</vt:lpstr>
      <vt:lpstr>Presentación de PowerPoint</vt:lpstr>
      <vt:lpstr>Presentación de PowerPoint</vt:lpstr>
      <vt:lpstr>Presentación de PowerPoint</vt:lpstr>
      <vt:lpstr>CRECIMIENTO ECONÓMICO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Fanelli</dc:creator>
  <cp:lastModifiedBy>Jose Maria Jesus Fanelli</cp:lastModifiedBy>
  <cp:revision>10</cp:revision>
  <dcterms:created xsi:type="dcterms:W3CDTF">2021-05-28T21:16:56Z</dcterms:created>
  <dcterms:modified xsi:type="dcterms:W3CDTF">2023-05-23T03:30:26Z</dcterms:modified>
</cp:coreProperties>
</file>