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61" r:id="rId4"/>
    <p:sldId id="262" r:id="rId5"/>
    <p:sldId id="256" r:id="rId6"/>
    <p:sldId id="263" r:id="rId7"/>
    <p:sldId id="258" r:id="rId8"/>
    <p:sldId id="264" r:id="rId9"/>
    <p:sldId id="279" r:id="rId10"/>
    <p:sldId id="259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53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74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75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042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565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54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156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187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726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544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919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9D2E9-0590-4B63-A0B2-141AA086B5C2}" type="datetimeFigureOut">
              <a:rPr lang="es-AR" smtClean="0"/>
              <a:t>25/5/2022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140A-BF11-497D-A643-AA68414937F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62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0D9809-1D8E-1D5C-5444-B9E389B9CA32}"/>
              </a:ext>
            </a:extLst>
          </p:cNvPr>
          <p:cNvSpPr txBox="1"/>
          <p:nvPr/>
        </p:nvSpPr>
        <p:spPr>
          <a:xfrm>
            <a:off x="3339548" y="2080591"/>
            <a:ext cx="421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Clase 12</a:t>
            </a:r>
            <a:endParaRPr lang="es-AR" sz="3600" b="1" dirty="0"/>
          </a:p>
        </p:txBody>
      </p:sp>
    </p:spTree>
    <p:extLst>
      <p:ext uri="{BB962C8B-B14F-4D97-AF65-F5344CB8AC3E}">
        <p14:creationId xmlns:p14="http://schemas.microsoft.com/office/powerpoint/2010/main" val="311728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F881D52-6B90-9032-15F4-28166480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381760"/>
            <a:ext cx="8299395" cy="547624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EF33DC5-9F51-9979-E740-E77FD4C90858}"/>
              </a:ext>
            </a:extLst>
          </p:cNvPr>
          <p:cNvSpPr txBox="1"/>
          <p:nvPr/>
        </p:nvSpPr>
        <p:spPr>
          <a:xfrm>
            <a:off x="772160" y="314960"/>
            <a:ext cx="771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rezago en la adopción de las nuevas tecnologías se ha reducido en los últimos doscientos años.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658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160277B-782D-4550-81C2-0ACBCBF7F5AA}"/>
              </a:ext>
            </a:extLst>
          </p:cNvPr>
          <p:cNvSpPr txBox="1"/>
          <p:nvPr/>
        </p:nvSpPr>
        <p:spPr>
          <a:xfrm>
            <a:off x="1039273" y="437722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tengo que leer?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F723A0-BA08-4C0B-85ED-9D4E2B6631AB}"/>
              </a:ext>
            </a:extLst>
          </p:cNvPr>
          <p:cNvCxnSpPr/>
          <p:nvPr/>
        </p:nvCxnSpPr>
        <p:spPr>
          <a:xfrm>
            <a:off x="1081138" y="773616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89346D-D8E4-4177-A4F3-64379FC32ACA}"/>
              </a:ext>
            </a:extLst>
          </p:cNvPr>
          <p:cNvCxnSpPr/>
          <p:nvPr/>
        </p:nvCxnSpPr>
        <p:spPr>
          <a:xfrm>
            <a:off x="1262270" y="4867557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63009E-B376-4FD9-8F9B-5B44E8079253}"/>
              </a:ext>
            </a:extLst>
          </p:cNvPr>
          <p:cNvSpPr txBox="1"/>
          <p:nvPr/>
        </p:nvSpPr>
        <p:spPr>
          <a:xfrm>
            <a:off x="1133673" y="4293096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leo para la próxima?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3C6BAB-1C05-204E-889D-EC9BE496E900}"/>
              </a:ext>
            </a:extLst>
          </p:cNvPr>
          <p:cNvSpPr txBox="1"/>
          <p:nvPr/>
        </p:nvSpPr>
        <p:spPr>
          <a:xfrm>
            <a:off x="1039273" y="1091941"/>
            <a:ext cx="5082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latin typeface="+mj-lt"/>
              </a:rPr>
              <a:t>Jones, C.L. (2016), “</a:t>
            </a:r>
            <a:r>
              <a:rPr lang="es-ES" sz="1600" b="1" dirty="0" err="1">
                <a:latin typeface="+mj-lt"/>
              </a:rPr>
              <a:t>The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facts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of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Economic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Growth</a:t>
            </a:r>
            <a:r>
              <a:rPr lang="es-ES" sz="1600" b="1" dirty="0">
                <a:latin typeface="+mj-lt"/>
              </a:rPr>
              <a:t>”, NBER.</a:t>
            </a:r>
            <a:endParaRPr lang="es-AR" sz="1600" b="1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E7B2C3-B7DC-CE14-B6B1-F52388002DFF}"/>
              </a:ext>
            </a:extLst>
          </p:cNvPr>
          <p:cNvSpPr txBox="1"/>
          <p:nvPr/>
        </p:nvSpPr>
        <p:spPr>
          <a:xfrm>
            <a:off x="934277" y="4919747"/>
            <a:ext cx="7494105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Rofman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Rafael and Ignacio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Apella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(2020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r>
              <a:rPr lang="en-US" sz="16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We’re Sixty-Four Opportunities and Challenges for Public Policies in a Population-Aging Context in </a:t>
            </a:r>
            <a:r>
              <a:rPr lang="en-US" sz="1600" b="1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Latin America</a:t>
            </a:r>
            <a:r>
              <a:rPr lang="en-US" sz="16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World Bank, Chapter 4.</a:t>
            </a:r>
            <a:endParaRPr lang="es-A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CBF4DD-27E2-DEF2-C71C-92638108CE5D}"/>
              </a:ext>
            </a:extLst>
          </p:cNvPr>
          <p:cNvSpPr txBox="1"/>
          <p:nvPr/>
        </p:nvSpPr>
        <p:spPr>
          <a:xfrm>
            <a:off x="2941982" y="2107095"/>
            <a:ext cx="356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PTF, Misallocation y Cambio Estructural</a:t>
            </a:r>
            <a:endParaRPr lang="es-AR" sz="3200" b="1" dirty="0"/>
          </a:p>
        </p:txBody>
      </p:sp>
    </p:spTree>
    <p:extLst>
      <p:ext uri="{BB962C8B-B14F-4D97-AF65-F5344CB8AC3E}">
        <p14:creationId xmlns:p14="http://schemas.microsoft.com/office/powerpoint/2010/main" val="272510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BFF7FE5-2674-2C1B-B1EF-AE439CCB1C86}"/>
              </a:ext>
            </a:extLst>
          </p:cNvPr>
          <p:cNvSpPr txBox="1"/>
          <p:nvPr/>
        </p:nvSpPr>
        <p:spPr>
          <a:xfrm>
            <a:off x="711200" y="863600"/>
            <a:ext cx="7721600" cy="341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Cuando existe </a:t>
            </a:r>
            <a:r>
              <a:rPr lang="es-ES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misallocation</a:t>
            </a: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(asignación deficiente), los recursos no se asignan de manera óptima y la economía no opera sobre su frontera de posibilidades de producción. La misallocation en el nivel microeconómico se refleja como una reducción en la TFP en el nivel agregado.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Asignación del talento que no sigue las ventajas comparativas en el caso de las mujeres y los afroamericanos. 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Spillovers</a:t>
            </a: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conocimiento pueden ser significativos dentro y entre los países. Si no son internalizados o corregidos por políticas, se pierden y se reduce la PTF.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Misallocation espacial: el uso de la tierra impide el </a:t>
            </a:r>
            <a:r>
              <a:rPr lang="es-E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matching</a:t>
            </a:r>
            <a:r>
              <a:rPr lang="es-E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eficiente entre las personas y entre éstas y la localidad de residencia.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Silicon Valley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podría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cuatro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veces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grande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840324-B479-E43F-A046-0F6E977F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94" y="4269797"/>
            <a:ext cx="5399532" cy="4754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FA7DBC-2F1C-E12D-4B23-87A33157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34" y="4829763"/>
            <a:ext cx="5399532" cy="4572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673519E-7F6C-6DC3-DA9D-85919548D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3834" y="5407151"/>
            <a:ext cx="5399532" cy="100736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742A95C-D51B-3AD2-DECE-CFD51BB2B215}"/>
              </a:ext>
            </a:extLst>
          </p:cNvPr>
          <p:cNvSpPr txBox="1"/>
          <p:nvPr/>
        </p:nvSpPr>
        <p:spPr>
          <a:xfrm>
            <a:off x="2702560" y="270450"/>
            <a:ext cx="51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Misallocation y PTF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27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142EE0-C048-2975-78FF-4129DC9C0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14" y="1029716"/>
            <a:ext cx="5399532" cy="813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0445F8B-6993-8B45-0CC6-D4F5A76C39D5}"/>
                  </a:ext>
                </a:extLst>
              </p:cNvPr>
              <p:cNvSpPr txBox="1"/>
              <p:nvPr/>
            </p:nvSpPr>
            <p:spPr>
              <a:xfrm>
                <a:off x="264159" y="2138172"/>
                <a:ext cx="8615681" cy="450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 ingreso por trabajador depende de la TFP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 es la parte de labor-</a:t>
                </a:r>
                <a:r>
                  <a:rPr lang="es-AR" sz="16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augmenting</a:t>
                </a: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que incluye la </a:t>
                </a:r>
                <a:r>
                  <a:rPr lang="es-AR" sz="16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misallocation</a:t>
                </a: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  <m:sub>
                        <m:r>
                          <a:rPr lang="es-AR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 capital humano es </a:t>
                </a:r>
                <a14:m>
                  <m:oMath xmlns:m="http://schemas.openxmlformats.org/officeDocument/2006/math"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que es el trabajo medido en unidades de eficiencia;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s-AR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lang="es-AR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s-AR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la cantidad de capital humano por trabajador; si hay diferentes tipos de trabajo que son sustitutos perfectos medidos en unidades de eficiencia, habrá efectos de composición. Los retornos de </a:t>
                </a:r>
                <a:r>
                  <a:rPr lang="es-AR" sz="1600" b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Mincer</a:t>
                </a: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los primeros cuatro años son 13.4%; 10.1% para los segundos 4 años y 6.8% para todos los años que siguen. </a:t>
                </a:r>
                <a:endPara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relación capital/producto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AR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representa la contribución del capital sin el efecto sobre la acumulación inducido por la TFP ya que en </a:t>
                </a:r>
                <a:r>
                  <a:rPr lang="es-AR" sz="1600" b="1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steady</a:t>
                </a:r>
                <a:r>
                  <a:rPr lang="es-AR" sz="1600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sz="1600" b="1" i="1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state</a:t>
                </a: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relación capital/producto es proporcional a la tasa de inversión y no es influida por la TFP. </a:t>
                </a:r>
                <a:endPara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s-AR" sz="1600" b="1" u="sng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Development</a:t>
                </a:r>
                <a:r>
                  <a:rPr lang="es-AR" sz="16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AR" sz="1600" b="1" u="sng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accounting</a:t>
                </a: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aplica la TFP de Solow para explicar las diferencias de PBI por trabajador entre los países. ¿</a:t>
                </a:r>
                <a:r>
                  <a:rPr lang="es-AR" sz="1600" b="1" u="sng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Son más ricos porque tienen más capital y capital humano o porque lo usan más eficientemente</a:t>
                </a:r>
                <a:r>
                  <a:rPr lang="es-AR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US" sz="16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0445F8B-6993-8B45-0CC6-D4F5A76C3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9" y="2138172"/>
                <a:ext cx="8615681" cy="4501297"/>
              </a:xfrm>
              <a:prstGeom prst="rect">
                <a:avLst/>
              </a:prstGeom>
              <a:blipFill>
                <a:blip r:embed="rId3"/>
                <a:stretch>
                  <a:fillRect l="-283" t="-271" r="-7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33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10480A-514E-F601-5089-0E4B7DF61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127760"/>
            <a:ext cx="6990080" cy="43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38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16732E4-70F8-3C8E-A30D-6D3270DFDA5B}"/>
                  </a:ext>
                </a:extLst>
              </p:cNvPr>
              <p:cNvSpPr txBox="1"/>
              <p:nvPr/>
            </p:nvSpPr>
            <p:spPr>
              <a:xfrm>
                <a:off x="817880" y="1320800"/>
                <a:ext cx="7508240" cy="5329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s-A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relación capital/producto es muy estable entre los países. Incluso para los países más pobres. Cuidado con esto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𝒄𝒐𝒏𝒔𝒕𝒂𝒏𝒕𝒆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𝒑𝒂𝒓𝒆𝒄𝒊𝒅𝒐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𝑼𝑺𝑨</m:t>
                    </m:r>
                    <m:r>
                      <a:rPr lang="es-AR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==&gt;</m:t>
                    </m:r>
                  </m:oMath>
                </a14:m>
                <a:r>
                  <a:rPr lang="es-A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s-AR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s-A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grande,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AR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s-AR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s-A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debe ser grande, pero suben juntos para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AR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sea constante. La productividad marginal del capital también es parecida.</a:t>
                </a: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endParaRPr lang="en-US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+mj-lt"/>
                  <a:buAutoNum type="arabicPeriod"/>
                </a:pPr>
                <a:r>
                  <a:rPr lang="es-A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Segundo, la contribución de la educación es más grande, pero algo modesta. Ocho años de educación hay de diferencia en promedio entre los más ricos y los más pobres y con 10% por año da el doble de PBI por trabajador.</a:t>
                </a:r>
                <a:endParaRPr lang="en-US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endParaRPr lang="es-AR" b="1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s-AR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Las diferencias en TFP son la contribución más importante a las diferencias de ingreso. Las diferencias son muy grandes con los países más pobres y se achican sistemáticamente a medida que aumenta la riqueza.</a:t>
                </a:r>
                <a:endParaRPr lang="en-US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16732E4-70F8-3C8E-A30D-6D3270DF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320800"/>
                <a:ext cx="7508240" cy="5329344"/>
              </a:xfrm>
              <a:prstGeom prst="rect">
                <a:avLst/>
              </a:prstGeom>
              <a:blipFill>
                <a:blip r:embed="rId2"/>
                <a:stretch>
                  <a:fillRect l="-649" t="-572" r="-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4A3FFCD5-56D4-84F8-C783-C7B8069133D8}"/>
              </a:ext>
            </a:extLst>
          </p:cNvPr>
          <p:cNvSpPr txBox="1"/>
          <p:nvPr/>
        </p:nvSpPr>
        <p:spPr>
          <a:xfrm>
            <a:off x="2844800" y="499050"/>
            <a:ext cx="51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Tres hechos estilizados clave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736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F1A998-7565-4796-3B24-2D376E6C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976312"/>
            <a:ext cx="589597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8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B68944-F467-BBE1-22C3-8C1281023213}"/>
              </a:ext>
            </a:extLst>
          </p:cNvPr>
          <p:cNvSpPr txBox="1"/>
          <p:nvPr/>
        </p:nvSpPr>
        <p:spPr>
          <a:xfrm>
            <a:off x="2103120" y="247597"/>
            <a:ext cx="638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Modelo</a:t>
            </a:r>
            <a:r>
              <a:rPr lang="en-US" sz="2400" b="1" dirty="0"/>
              <a:t> de c</a:t>
            </a:r>
            <a:r>
              <a:rPr lang="es-ES" sz="2400" b="1" dirty="0" err="1"/>
              <a:t>ómo</a:t>
            </a:r>
            <a:r>
              <a:rPr lang="es-ES" sz="2400" b="1" dirty="0"/>
              <a:t> opera la misallocation</a:t>
            </a:r>
            <a:endParaRPr lang="en-US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53318C-DB06-ACB2-B67B-638BEADEFDD4}"/>
              </a:ext>
            </a:extLst>
          </p:cNvPr>
          <p:cNvSpPr txBox="1"/>
          <p:nvPr/>
        </p:nvSpPr>
        <p:spPr>
          <a:xfrm>
            <a:off x="629920" y="1074274"/>
            <a:ext cx="71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PBI se hace en base a dos tareas X</a:t>
            </a:r>
            <a:r>
              <a:rPr lang="es-AR" sz="18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X</a:t>
            </a:r>
            <a:r>
              <a:rPr lang="es-AR" sz="1800" b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A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se usa sólo trabajo: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50458B-8415-77C9-57E0-107445919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885851"/>
            <a:ext cx="5399532" cy="487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B1AF16-43A0-7EF3-0FAA-310A5666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14" y="2373531"/>
            <a:ext cx="5399532" cy="75590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52E886-D973-65A2-5F79-E25C2A82A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20" y="2598222"/>
            <a:ext cx="5399532" cy="4724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1E1DBEE-611F-FBEB-078A-CD06F9BCE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988" y="3210208"/>
            <a:ext cx="5399532" cy="61112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927BCB0-A63D-4A62-F769-3C2C1A648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6634" y="3845319"/>
            <a:ext cx="5399532" cy="68122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959FB76-843C-C485-38F4-A4F9518C61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634" y="4797423"/>
            <a:ext cx="5399532" cy="44500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BA5A1E3-A09C-D986-30CB-1FEB30DFE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634" y="5488432"/>
            <a:ext cx="5399532" cy="780288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1DC441BB-9C9A-248E-DBFB-D7F45CB931C3}"/>
              </a:ext>
            </a:extLst>
          </p:cNvPr>
          <p:cNvSpPr txBox="1"/>
          <p:nvPr/>
        </p:nvSpPr>
        <p:spPr>
          <a:xfrm>
            <a:off x="629920" y="6210707"/>
            <a:ext cx="398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Si existe misallocation en la realidad:</a:t>
            </a:r>
            <a:endParaRPr lang="en-US" b="1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C7B9CC6-0FEB-3415-7ACC-2553B45927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8554" y="6166773"/>
            <a:ext cx="539953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F7C60EB-D4FF-6BB7-AFF4-BE0F0546FD29}"/>
              </a:ext>
            </a:extLst>
          </p:cNvPr>
          <p:cNvSpPr txBox="1"/>
          <p:nvPr/>
        </p:nvSpPr>
        <p:spPr>
          <a:xfrm>
            <a:off x="388686" y="516835"/>
            <a:ext cx="7668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las firmas tienen  </a:t>
            </a:r>
            <a:r>
              <a:rPr lang="es-A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markups</a:t>
            </a:r>
            <a:r>
              <a:rPr lang="es-A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idénticos </a:t>
            </a:r>
            <a:r>
              <a:rPr lang="es-AR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no enfrentan distorsiones</a:t>
            </a:r>
            <a:r>
              <a:rPr lang="es-A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AR" sz="1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productividad </a:t>
            </a:r>
            <a:r>
              <a:rPr lang="es-AR" sz="1600" b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ingresos debe ser igual para todas las firmas heterogéneas</a:t>
            </a:r>
            <a:r>
              <a:rPr lang="es-A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Los trabajadores deben ganar el mismo salario en todas las firmas y lo mismo para el capital</a:t>
            </a:r>
            <a:endParaRPr lang="es-AR" sz="16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822929-210D-198B-CC67-3800CDD7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384340"/>
            <a:ext cx="5406886" cy="318345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38E89-DC83-ACF4-98F8-4FADB92B5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81255"/>
            <a:ext cx="2703444" cy="12003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EB9210-AAEE-1A7F-C0E4-4CD520BE34D7}"/>
              </a:ext>
            </a:extLst>
          </p:cNvPr>
          <p:cNvSpPr txBox="1"/>
          <p:nvPr/>
        </p:nvSpPr>
        <p:spPr>
          <a:xfrm>
            <a:off x="388686" y="3015008"/>
            <a:ext cx="795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b="1" dirty="0"/>
              <a:t>Dispersión en los retornos de las firmas: heterogeneidad, sugiere misallocation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C0B0298-2DD0-6103-0CED-A6474D795403}"/>
                  </a:ext>
                </a:extLst>
              </p:cNvPr>
              <p:cNvSpPr txBox="1"/>
              <p:nvPr/>
            </p:nvSpPr>
            <p:spPr>
              <a:xfrm>
                <a:off x="5459895" y="1445348"/>
                <a:ext cx="270344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0&lt;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&lt;1</m:t>
                    </m:r>
                  </m:oMath>
                </a14:m>
                <a:r>
                  <a:rPr lang="en-US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s-AR" sz="1400" b="1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determina la elasticidad de sustitución entre productos similares para una firma</a:t>
                </a:r>
                <a:r>
                  <a:rPr lang="es-AR" sz="1400" b="1" i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 un mercado de competencia monopolística.</a:t>
                </a:r>
                <a:endParaRPr lang="es-AR" sz="1400" b="1" i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C0B0298-2DD0-6103-0CED-A6474D795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95" y="1445348"/>
                <a:ext cx="2703444" cy="1169551"/>
              </a:xfrm>
              <a:prstGeom prst="rect">
                <a:avLst/>
              </a:prstGeom>
              <a:blipFill>
                <a:blip r:embed="rId4"/>
                <a:stretch>
                  <a:fillRect l="-677" t="-1042" b="-468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672</Words>
  <Application>Microsoft Office PowerPoint</Application>
  <PresentationFormat>Presentación en pantalla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Maria Jesus Fanelli</dc:creator>
  <cp:lastModifiedBy>Jose Maria Jesus Fanelli</cp:lastModifiedBy>
  <cp:revision>10</cp:revision>
  <dcterms:created xsi:type="dcterms:W3CDTF">2022-05-19T02:21:26Z</dcterms:created>
  <dcterms:modified xsi:type="dcterms:W3CDTF">2022-05-26T02:53:46Z</dcterms:modified>
</cp:coreProperties>
</file>