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297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3" r:id="rId10"/>
    <p:sldId id="284" r:id="rId11"/>
    <p:sldId id="285" r:id="rId12"/>
    <p:sldId id="286" r:id="rId13"/>
    <p:sldId id="287" r:id="rId14"/>
    <p:sldId id="289" r:id="rId15"/>
    <p:sldId id="290" r:id="rId16"/>
    <p:sldId id="30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se\Documents\Trabajos%202017\Banco%20Mundial\Edad%20Median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Esperanza de vida a los 60 años (1950-2015)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Hoja1!$A$75:$A$90</c:f>
              <c:strCache>
                <c:ptCount val="16"/>
                <c:pt idx="0">
                  <c:v>América Central</c:v>
                </c:pt>
                <c:pt idx="1">
                  <c:v>Caribe</c:v>
                </c:pt>
                <c:pt idx="2">
                  <c:v>América del Sur</c:v>
                </c:pt>
                <c:pt idx="3">
                  <c:v>Argentina</c:v>
                </c:pt>
                <c:pt idx="4">
                  <c:v>PR Bolivia</c:v>
                </c:pt>
                <c:pt idx="5">
                  <c:v>Brasl</c:v>
                </c:pt>
                <c:pt idx="6">
                  <c:v>Chile</c:v>
                </c:pt>
                <c:pt idx="7">
                  <c:v>Colombia</c:v>
                </c:pt>
                <c:pt idx="8">
                  <c:v>Ecuador</c:v>
                </c:pt>
                <c:pt idx="9">
                  <c:v>French Guiana</c:v>
                </c:pt>
                <c:pt idx="10">
                  <c:v>Guyana</c:v>
                </c:pt>
                <c:pt idx="11">
                  <c:v>Paraguay</c:v>
                </c:pt>
                <c:pt idx="12">
                  <c:v>Peru</c:v>
                </c:pt>
                <c:pt idx="13">
                  <c:v>Suriname</c:v>
                </c:pt>
                <c:pt idx="14">
                  <c:v>Uruguay</c:v>
                </c:pt>
                <c:pt idx="15">
                  <c:v>BR Venezuela </c:v>
                </c:pt>
              </c:strCache>
            </c:strRef>
          </c:cat>
          <c:val>
            <c:numRef>
              <c:f>Hoja1!$B$75:$B$90</c:f>
              <c:numCache>
                <c:formatCode>##0.00;\-##0.00;0</c:formatCode>
                <c:ptCount val="16"/>
                <c:pt idx="0">
                  <c:v>15.141229664106298</c:v>
                </c:pt>
                <c:pt idx="1">
                  <c:v>15.554467410409707</c:v>
                </c:pt>
                <c:pt idx="2">
                  <c:v>15.079783211271607</c:v>
                </c:pt>
                <c:pt idx="3">
                  <c:v>16.313061078422415</c:v>
                </c:pt>
                <c:pt idx="4">
                  <c:v>12.7041165531974</c:v>
                </c:pt>
                <c:pt idx="5">
                  <c:v>14.879525303488611</c:v>
                </c:pt>
                <c:pt idx="6">
                  <c:v>16.208328543936382</c:v>
                </c:pt>
                <c:pt idx="7">
                  <c:v>14.675583035977212</c:v>
                </c:pt>
                <c:pt idx="8">
                  <c:v>14.680028362720298</c:v>
                </c:pt>
                <c:pt idx="9">
                  <c:v>14.770992936748307</c:v>
                </c:pt>
                <c:pt idx="10">
                  <c:v>16.037996190212528</c:v>
                </c:pt>
                <c:pt idx="11">
                  <c:v>16.8439968550583</c:v>
                </c:pt>
                <c:pt idx="12">
                  <c:v>13.783385132935498</c:v>
                </c:pt>
                <c:pt idx="13">
                  <c:v>15.0911380045372</c:v>
                </c:pt>
                <c:pt idx="14">
                  <c:v>16.945356082237879</c:v>
                </c:pt>
                <c:pt idx="15">
                  <c:v>15.345420265377404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9D-44D8-88F9-D0E6494F8A69}"/>
            </c:ext>
          </c:extLst>
        </c:ser>
        <c:ser>
          <c:idx val="1"/>
          <c:order val="1"/>
          <c:invertIfNegative val="0"/>
          <c:cat>
            <c:strRef>
              <c:f>Hoja1!$A$75:$A$90</c:f>
              <c:strCache>
                <c:ptCount val="16"/>
                <c:pt idx="0">
                  <c:v>América Central</c:v>
                </c:pt>
                <c:pt idx="1">
                  <c:v>Caribe</c:v>
                </c:pt>
                <c:pt idx="2">
                  <c:v>América del Sur</c:v>
                </c:pt>
                <c:pt idx="3">
                  <c:v>Argentina</c:v>
                </c:pt>
                <c:pt idx="4">
                  <c:v>PR Bolivia</c:v>
                </c:pt>
                <c:pt idx="5">
                  <c:v>Brasl</c:v>
                </c:pt>
                <c:pt idx="6">
                  <c:v>Chile</c:v>
                </c:pt>
                <c:pt idx="7">
                  <c:v>Colombia</c:v>
                </c:pt>
                <c:pt idx="8">
                  <c:v>Ecuador</c:v>
                </c:pt>
                <c:pt idx="9">
                  <c:v>French Guiana</c:v>
                </c:pt>
                <c:pt idx="10">
                  <c:v>Guyana</c:v>
                </c:pt>
                <c:pt idx="11">
                  <c:v>Paraguay</c:v>
                </c:pt>
                <c:pt idx="12">
                  <c:v>Peru</c:v>
                </c:pt>
                <c:pt idx="13">
                  <c:v>Suriname</c:v>
                </c:pt>
                <c:pt idx="14">
                  <c:v>Uruguay</c:v>
                </c:pt>
                <c:pt idx="15">
                  <c:v>BR Venezuela </c:v>
                </c:pt>
              </c:strCache>
            </c:strRef>
          </c:cat>
          <c:val>
            <c:numRef>
              <c:f>Hoja1!$C$75:$C$90</c:f>
              <c:numCache>
                <c:formatCode>##0.00;\-##0.00;0</c:formatCode>
                <c:ptCount val="16"/>
                <c:pt idx="0">
                  <c:v>16.31692145228023</c:v>
                </c:pt>
                <c:pt idx="1">
                  <c:v>16.275088237622189</c:v>
                </c:pt>
                <c:pt idx="2">
                  <c:v>15.665808317157207</c:v>
                </c:pt>
                <c:pt idx="3">
                  <c:v>16.9747516418803</c:v>
                </c:pt>
                <c:pt idx="4">
                  <c:v>12.804051083721799</c:v>
                </c:pt>
                <c:pt idx="5">
                  <c:v>15.3315683201896</c:v>
                </c:pt>
                <c:pt idx="6">
                  <c:v>16.774985112275424</c:v>
                </c:pt>
                <c:pt idx="7">
                  <c:v>15.536806715003006</c:v>
                </c:pt>
                <c:pt idx="8">
                  <c:v>15.593704711863207</c:v>
                </c:pt>
                <c:pt idx="9">
                  <c:v>15.1693652303567</c:v>
                </c:pt>
                <c:pt idx="10">
                  <c:v>16.000907303886713</c:v>
                </c:pt>
                <c:pt idx="11">
                  <c:v>16.893970549269302</c:v>
                </c:pt>
                <c:pt idx="12">
                  <c:v>14.151363826453901</c:v>
                </c:pt>
                <c:pt idx="13">
                  <c:v>15.653640612396007</c:v>
                </c:pt>
                <c:pt idx="14">
                  <c:v>17.308590883819381</c:v>
                </c:pt>
                <c:pt idx="15">
                  <c:v>16.02642459617898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9D-44D8-88F9-D0E6494F8A69}"/>
            </c:ext>
          </c:extLst>
        </c:ser>
        <c:ser>
          <c:idx val="2"/>
          <c:order val="2"/>
          <c:invertIfNegative val="0"/>
          <c:cat>
            <c:strRef>
              <c:f>Hoja1!$A$75:$A$90</c:f>
              <c:strCache>
                <c:ptCount val="16"/>
                <c:pt idx="0">
                  <c:v>América Central</c:v>
                </c:pt>
                <c:pt idx="1">
                  <c:v>Caribe</c:v>
                </c:pt>
                <c:pt idx="2">
                  <c:v>América del Sur</c:v>
                </c:pt>
                <c:pt idx="3">
                  <c:v>Argentina</c:v>
                </c:pt>
                <c:pt idx="4">
                  <c:v>PR Bolivia</c:v>
                </c:pt>
                <c:pt idx="5">
                  <c:v>Brasl</c:v>
                </c:pt>
                <c:pt idx="6">
                  <c:v>Chile</c:v>
                </c:pt>
                <c:pt idx="7">
                  <c:v>Colombia</c:v>
                </c:pt>
                <c:pt idx="8">
                  <c:v>Ecuador</c:v>
                </c:pt>
                <c:pt idx="9">
                  <c:v>French Guiana</c:v>
                </c:pt>
                <c:pt idx="10">
                  <c:v>Guyana</c:v>
                </c:pt>
                <c:pt idx="11">
                  <c:v>Paraguay</c:v>
                </c:pt>
                <c:pt idx="12">
                  <c:v>Peru</c:v>
                </c:pt>
                <c:pt idx="13">
                  <c:v>Suriname</c:v>
                </c:pt>
                <c:pt idx="14">
                  <c:v>Uruguay</c:v>
                </c:pt>
                <c:pt idx="15">
                  <c:v>BR Venezuela </c:v>
                </c:pt>
              </c:strCache>
            </c:strRef>
          </c:cat>
          <c:val>
            <c:numRef>
              <c:f>Hoja1!$D$75:$D$90</c:f>
              <c:numCache>
                <c:formatCode>##0.00;\-##0.00;0</c:formatCode>
                <c:ptCount val="16"/>
                <c:pt idx="0">
                  <c:v>17.115654903578701</c:v>
                </c:pt>
                <c:pt idx="1">
                  <c:v>16.792286012600989</c:v>
                </c:pt>
                <c:pt idx="2">
                  <c:v>16.068338466453501</c:v>
                </c:pt>
                <c:pt idx="3">
                  <c:v>16.855314881448887</c:v>
                </c:pt>
                <c:pt idx="4">
                  <c:v>12.860274144981799</c:v>
                </c:pt>
                <c:pt idx="5">
                  <c:v>15.8014186339367</c:v>
                </c:pt>
                <c:pt idx="6">
                  <c:v>17.239594955379381</c:v>
                </c:pt>
                <c:pt idx="7">
                  <c:v>16.03953923239218</c:v>
                </c:pt>
                <c:pt idx="8">
                  <c:v>16.606157820749399</c:v>
                </c:pt>
                <c:pt idx="9">
                  <c:v>15.6575815853385</c:v>
                </c:pt>
                <c:pt idx="10">
                  <c:v>15.955282595311216</c:v>
                </c:pt>
                <c:pt idx="11">
                  <c:v>17.009202962494701</c:v>
                </c:pt>
                <c:pt idx="12">
                  <c:v>14.609067876964307</c:v>
                </c:pt>
                <c:pt idx="13">
                  <c:v>15.817888692423599</c:v>
                </c:pt>
                <c:pt idx="14">
                  <c:v>17.763084113221087</c:v>
                </c:pt>
                <c:pt idx="15">
                  <c:v>16.620130173421689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9D-44D8-88F9-D0E6494F8A69}"/>
            </c:ext>
          </c:extLst>
        </c:ser>
        <c:ser>
          <c:idx val="3"/>
          <c:order val="3"/>
          <c:invertIfNegative val="0"/>
          <c:cat>
            <c:strRef>
              <c:f>Hoja1!$A$75:$A$90</c:f>
              <c:strCache>
                <c:ptCount val="16"/>
                <c:pt idx="0">
                  <c:v>América Central</c:v>
                </c:pt>
                <c:pt idx="1">
                  <c:v>Caribe</c:v>
                </c:pt>
                <c:pt idx="2">
                  <c:v>América del Sur</c:v>
                </c:pt>
                <c:pt idx="3">
                  <c:v>Argentina</c:v>
                </c:pt>
                <c:pt idx="4">
                  <c:v>PR Bolivia</c:v>
                </c:pt>
                <c:pt idx="5">
                  <c:v>Brasl</c:v>
                </c:pt>
                <c:pt idx="6">
                  <c:v>Chile</c:v>
                </c:pt>
                <c:pt idx="7">
                  <c:v>Colombia</c:v>
                </c:pt>
                <c:pt idx="8">
                  <c:v>Ecuador</c:v>
                </c:pt>
                <c:pt idx="9">
                  <c:v>French Guiana</c:v>
                </c:pt>
                <c:pt idx="10">
                  <c:v>Guyana</c:v>
                </c:pt>
                <c:pt idx="11">
                  <c:v>Paraguay</c:v>
                </c:pt>
                <c:pt idx="12">
                  <c:v>Peru</c:v>
                </c:pt>
                <c:pt idx="13">
                  <c:v>Suriname</c:v>
                </c:pt>
                <c:pt idx="14">
                  <c:v>Uruguay</c:v>
                </c:pt>
                <c:pt idx="15">
                  <c:v>BR Venezuela </c:v>
                </c:pt>
              </c:strCache>
            </c:strRef>
          </c:cat>
          <c:val>
            <c:numRef>
              <c:f>Hoja1!$E$75:$E$90</c:f>
              <c:numCache>
                <c:formatCode>##0.00;\-##0.00;0</c:formatCode>
                <c:ptCount val="16"/>
                <c:pt idx="0">
                  <c:v>17.468465293117685</c:v>
                </c:pt>
                <c:pt idx="1">
                  <c:v>17.303742898468581</c:v>
                </c:pt>
                <c:pt idx="2">
                  <c:v>16.365397102852501</c:v>
                </c:pt>
                <c:pt idx="3">
                  <c:v>17.086521556378081</c:v>
                </c:pt>
                <c:pt idx="4">
                  <c:v>12.8497867621578</c:v>
                </c:pt>
                <c:pt idx="5">
                  <c:v>16.107001171785701</c:v>
                </c:pt>
                <c:pt idx="6">
                  <c:v>17.4203758553824</c:v>
                </c:pt>
                <c:pt idx="7">
                  <c:v>16.428785050899499</c:v>
                </c:pt>
                <c:pt idx="8">
                  <c:v>16.792018921065686</c:v>
                </c:pt>
                <c:pt idx="9">
                  <c:v>16.435770738845086</c:v>
                </c:pt>
                <c:pt idx="10">
                  <c:v>15.902329940191498</c:v>
                </c:pt>
                <c:pt idx="11">
                  <c:v>16.980152213680885</c:v>
                </c:pt>
                <c:pt idx="12">
                  <c:v>15.0040536839069</c:v>
                </c:pt>
                <c:pt idx="13">
                  <c:v>16.238531643876087</c:v>
                </c:pt>
                <c:pt idx="14">
                  <c:v>17.853852110467514</c:v>
                </c:pt>
                <c:pt idx="15">
                  <c:v>17.215325815055401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9D-44D8-88F9-D0E6494F8A69}"/>
            </c:ext>
          </c:extLst>
        </c:ser>
        <c:ser>
          <c:idx val="4"/>
          <c:order val="4"/>
          <c:invertIfNegative val="0"/>
          <c:cat>
            <c:strRef>
              <c:f>Hoja1!$A$75:$A$90</c:f>
              <c:strCache>
                <c:ptCount val="16"/>
                <c:pt idx="0">
                  <c:v>América Central</c:v>
                </c:pt>
                <c:pt idx="1">
                  <c:v>Caribe</c:v>
                </c:pt>
                <c:pt idx="2">
                  <c:v>América del Sur</c:v>
                </c:pt>
                <c:pt idx="3">
                  <c:v>Argentina</c:v>
                </c:pt>
                <c:pt idx="4">
                  <c:v>PR Bolivia</c:v>
                </c:pt>
                <c:pt idx="5">
                  <c:v>Brasl</c:v>
                </c:pt>
                <c:pt idx="6">
                  <c:v>Chile</c:v>
                </c:pt>
                <c:pt idx="7">
                  <c:v>Colombia</c:v>
                </c:pt>
                <c:pt idx="8">
                  <c:v>Ecuador</c:v>
                </c:pt>
                <c:pt idx="9">
                  <c:v>French Guiana</c:v>
                </c:pt>
                <c:pt idx="10">
                  <c:v>Guyana</c:v>
                </c:pt>
                <c:pt idx="11">
                  <c:v>Paraguay</c:v>
                </c:pt>
                <c:pt idx="12">
                  <c:v>Peru</c:v>
                </c:pt>
                <c:pt idx="13">
                  <c:v>Suriname</c:v>
                </c:pt>
                <c:pt idx="14">
                  <c:v>Uruguay</c:v>
                </c:pt>
                <c:pt idx="15">
                  <c:v>BR Venezuela </c:v>
                </c:pt>
              </c:strCache>
            </c:strRef>
          </c:cat>
          <c:val>
            <c:numRef>
              <c:f>Hoja1!$F$75:$F$90</c:f>
              <c:numCache>
                <c:formatCode>##0.00;\-##0.00;0</c:formatCode>
                <c:ptCount val="16"/>
                <c:pt idx="0">
                  <c:v>17.935949806058787</c:v>
                </c:pt>
                <c:pt idx="1">
                  <c:v>17.8793844929227</c:v>
                </c:pt>
                <c:pt idx="2">
                  <c:v>16.645921419431101</c:v>
                </c:pt>
                <c:pt idx="3">
                  <c:v>17.43218022176638</c:v>
                </c:pt>
                <c:pt idx="4">
                  <c:v>12.841580557251307</c:v>
                </c:pt>
                <c:pt idx="5">
                  <c:v>16.298242316541579</c:v>
                </c:pt>
                <c:pt idx="6">
                  <c:v>17.573661371139689</c:v>
                </c:pt>
                <c:pt idx="7">
                  <c:v>16.736086146961277</c:v>
                </c:pt>
                <c:pt idx="8">
                  <c:v>16.987084521297302</c:v>
                </c:pt>
                <c:pt idx="9">
                  <c:v>16.699755590658615</c:v>
                </c:pt>
                <c:pt idx="10">
                  <c:v>15.613130369080602</c:v>
                </c:pt>
                <c:pt idx="11">
                  <c:v>17.213133274577679</c:v>
                </c:pt>
                <c:pt idx="12">
                  <c:v>15.703202949583099</c:v>
                </c:pt>
                <c:pt idx="13">
                  <c:v>16.651597741055905</c:v>
                </c:pt>
                <c:pt idx="14">
                  <c:v>17.94956060134308</c:v>
                </c:pt>
                <c:pt idx="15">
                  <c:v>17.748082556256499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9D-44D8-88F9-D0E6494F8A69}"/>
            </c:ext>
          </c:extLst>
        </c:ser>
        <c:ser>
          <c:idx val="5"/>
          <c:order val="5"/>
          <c:invertIfNegative val="0"/>
          <c:cat>
            <c:strRef>
              <c:f>Hoja1!$A$75:$A$90</c:f>
              <c:strCache>
                <c:ptCount val="16"/>
                <c:pt idx="0">
                  <c:v>América Central</c:v>
                </c:pt>
                <c:pt idx="1">
                  <c:v>Caribe</c:v>
                </c:pt>
                <c:pt idx="2">
                  <c:v>América del Sur</c:v>
                </c:pt>
                <c:pt idx="3">
                  <c:v>Argentina</c:v>
                </c:pt>
                <c:pt idx="4">
                  <c:v>PR Bolivia</c:v>
                </c:pt>
                <c:pt idx="5">
                  <c:v>Brasl</c:v>
                </c:pt>
                <c:pt idx="6">
                  <c:v>Chile</c:v>
                </c:pt>
                <c:pt idx="7">
                  <c:v>Colombia</c:v>
                </c:pt>
                <c:pt idx="8">
                  <c:v>Ecuador</c:v>
                </c:pt>
                <c:pt idx="9">
                  <c:v>French Guiana</c:v>
                </c:pt>
                <c:pt idx="10">
                  <c:v>Guyana</c:v>
                </c:pt>
                <c:pt idx="11">
                  <c:v>Paraguay</c:v>
                </c:pt>
                <c:pt idx="12">
                  <c:v>Peru</c:v>
                </c:pt>
                <c:pt idx="13">
                  <c:v>Suriname</c:v>
                </c:pt>
                <c:pt idx="14">
                  <c:v>Uruguay</c:v>
                </c:pt>
                <c:pt idx="15">
                  <c:v>BR Venezuela </c:v>
                </c:pt>
              </c:strCache>
            </c:strRef>
          </c:cat>
          <c:val>
            <c:numRef>
              <c:f>Hoja1!$G$75:$G$90</c:f>
              <c:numCache>
                <c:formatCode>##0.00;\-##0.00;0</c:formatCode>
                <c:ptCount val="16"/>
                <c:pt idx="0">
                  <c:v>18.503196096002405</c:v>
                </c:pt>
                <c:pt idx="1">
                  <c:v>18.476813807277189</c:v>
                </c:pt>
                <c:pt idx="2">
                  <c:v>16.806315322135799</c:v>
                </c:pt>
                <c:pt idx="3">
                  <c:v>17.779057852110999</c:v>
                </c:pt>
                <c:pt idx="4">
                  <c:v>13.2906259965416</c:v>
                </c:pt>
                <c:pt idx="5">
                  <c:v>16.123787659330699</c:v>
                </c:pt>
                <c:pt idx="6">
                  <c:v>18.116660432066901</c:v>
                </c:pt>
                <c:pt idx="7">
                  <c:v>17.261795452944799</c:v>
                </c:pt>
                <c:pt idx="8">
                  <c:v>17.6762420990895</c:v>
                </c:pt>
                <c:pt idx="9">
                  <c:v>16.828663416948299</c:v>
                </c:pt>
                <c:pt idx="10">
                  <c:v>15.5729216488122</c:v>
                </c:pt>
                <c:pt idx="11">
                  <c:v>17.604874268361701</c:v>
                </c:pt>
                <c:pt idx="12">
                  <c:v>16.2798806057204</c:v>
                </c:pt>
                <c:pt idx="13">
                  <c:v>16.913124045760277</c:v>
                </c:pt>
                <c:pt idx="14">
                  <c:v>18.244365594908</c:v>
                </c:pt>
                <c:pt idx="15">
                  <c:v>17.931756347450801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49D-44D8-88F9-D0E6494F8A69}"/>
            </c:ext>
          </c:extLst>
        </c:ser>
        <c:ser>
          <c:idx val="6"/>
          <c:order val="6"/>
          <c:invertIfNegative val="0"/>
          <c:cat>
            <c:strRef>
              <c:f>Hoja1!$A$75:$A$90</c:f>
              <c:strCache>
                <c:ptCount val="16"/>
                <c:pt idx="0">
                  <c:v>América Central</c:v>
                </c:pt>
                <c:pt idx="1">
                  <c:v>Caribe</c:v>
                </c:pt>
                <c:pt idx="2">
                  <c:v>América del Sur</c:v>
                </c:pt>
                <c:pt idx="3">
                  <c:v>Argentina</c:v>
                </c:pt>
                <c:pt idx="4">
                  <c:v>PR Bolivia</c:v>
                </c:pt>
                <c:pt idx="5">
                  <c:v>Brasl</c:v>
                </c:pt>
                <c:pt idx="6">
                  <c:v>Chile</c:v>
                </c:pt>
                <c:pt idx="7">
                  <c:v>Colombia</c:v>
                </c:pt>
                <c:pt idx="8">
                  <c:v>Ecuador</c:v>
                </c:pt>
                <c:pt idx="9">
                  <c:v>French Guiana</c:v>
                </c:pt>
                <c:pt idx="10">
                  <c:v>Guyana</c:v>
                </c:pt>
                <c:pt idx="11">
                  <c:v>Paraguay</c:v>
                </c:pt>
                <c:pt idx="12">
                  <c:v>Peru</c:v>
                </c:pt>
                <c:pt idx="13">
                  <c:v>Suriname</c:v>
                </c:pt>
                <c:pt idx="14">
                  <c:v>Uruguay</c:v>
                </c:pt>
                <c:pt idx="15">
                  <c:v>BR Venezuela </c:v>
                </c:pt>
              </c:strCache>
            </c:strRef>
          </c:cat>
          <c:val>
            <c:numRef>
              <c:f>Hoja1!$H$75:$H$90</c:f>
              <c:numCache>
                <c:formatCode>##0.00;\-##0.00;0</c:formatCode>
                <c:ptCount val="16"/>
                <c:pt idx="0">
                  <c:v>19.070773297247385</c:v>
                </c:pt>
                <c:pt idx="1">
                  <c:v>18.979103507651981</c:v>
                </c:pt>
                <c:pt idx="2">
                  <c:v>17.077703579878289</c:v>
                </c:pt>
                <c:pt idx="3">
                  <c:v>18.293528565704989</c:v>
                </c:pt>
                <c:pt idx="4">
                  <c:v>14.073461312387504</c:v>
                </c:pt>
                <c:pt idx="5">
                  <c:v>16.070212779038499</c:v>
                </c:pt>
                <c:pt idx="6">
                  <c:v>18.631795142628913</c:v>
                </c:pt>
                <c:pt idx="7">
                  <c:v>18.079068469426314</c:v>
                </c:pt>
                <c:pt idx="8">
                  <c:v>18.402182066762581</c:v>
                </c:pt>
                <c:pt idx="9">
                  <c:v>17.430471287497401</c:v>
                </c:pt>
                <c:pt idx="10">
                  <c:v>15.542832831818806</c:v>
                </c:pt>
                <c:pt idx="11">
                  <c:v>17.968383737977479</c:v>
                </c:pt>
                <c:pt idx="12">
                  <c:v>17.024274510827187</c:v>
                </c:pt>
                <c:pt idx="13">
                  <c:v>17.320249655073681</c:v>
                </c:pt>
                <c:pt idx="14">
                  <c:v>18.657414857777887</c:v>
                </c:pt>
                <c:pt idx="15">
                  <c:v>17.920801581133279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49D-44D8-88F9-D0E6494F8A69}"/>
            </c:ext>
          </c:extLst>
        </c:ser>
        <c:ser>
          <c:idx val="7"/>
          <c:order val="7"/>
          <c:invertIfNegative val="0"/>
          <c:cat>
            <c:strRef>
              <c:f>Hoja1!$A$75:$A$90</c:f>
              <c:strCache>
                <c:ptCount val="16"/>
                <c:pt idx="0">
                  <c:v>América Central</c:v>
                </c:pt>
                <c:pt idx="1">
                  <c:v>Caribe</c:v>
                </c:pt>
                <c:pt idx="2">
                  <c:v>América del Sur</c:v>
                </c:pt>
                <c:pt idx="3">
                  <c:v>Argentina</c:v>
                </c:pt>
                <c:pt idx="4">
                  <c:v>PR Bolivia</c:v>
                </c:pt>
                <c:pt idx="5">
                  <c:v>Brasl</c:v>
                </c:pt>
                <c:pt idx="6">
                  <c:v>Chile</c:v>
                </c:pt>
                <c:pt idx="7">
                  <c:v>Colombia</c:v>
                </c:pt>
                <c:pt idx="8">
                  <c:v>Ecuador</c:v>
                </c:pt>
                <c:pt idx="9">
                  <c:v>French Guiana</c:v>
                </c:pt>
                <c:pt idx="10">
                  <c:v>Guyana</c:v>
                </c:pt>
                <c:pt idx="11">
                  <c:v>Paraguay</c:v>
                </c:pt>
                <c:pt idx="12">
                  <c:v>Peru</c:v>
                </c:pt>
                <c:pt idx="13">
                  <c:v>Suriname</c:v>
                </c:pt>
                <c:pt idx="14">
                  <c:v>Uruguay</c:v>
                </c:pt>
                <c:pt idx="15">
                  <c:v>BR Venezuela </c:v>
                </c:pt>
              </c:strCache>
            </c:strRef>
          </c:cat>
          <c:val>
            <c:numRef>
              <c:f>Hoja1!$I$75:$I$90</c:f>
              <c:numCache>
                <c:formatCode>##0.00;\-##0.00;0</c:formatCode>
                <c:ptCount val="16"/>
                <c:pt idx="0">
                  <c:v>19.626273682841799</c:v>
                </c:pt>
                <c:pt idx="1">
                  <c:v>19.3157689412797</c:v>
                </c:pt>
                <c:pt idx="2">
                  <c:v>17.388713943240379</c:v>
                </c:pt>
                <c:pt idx="3">
                  <c:v>18.6166441960718</c:v>
                </c:pt>
                <c:pt idx="4">
                  <c:v>14.956781358605314</c:v>
                </c:pt>
                <c:pt idx="5">
                  <c:v>16.258908776695513</c:v>
                </c:pt>
                <c:pt idx="6">
                  <c:v>19.458085650726989</c:v>
                </c:pt>
                <c:pt idx="7">
                  <c:v>18.5339303922607</c:v>
                </c:pt>
                <c:pt idx="8">
                  <c:v>19.27995462923273</c:v>
                </c:pt>
                <c:pt idx="9">
                  <c:v>18.021641113231102</c:v>
                </c:pt>
                <c:pt idx="10">
                  <c:v>15.638891097144098</c:v>
                </c:pt>
                <c:pt idx="11">
                  <c:v>18.307011258518813</c:v>
                </c:pt>
                <c:pt idx="12">
                  <c:v>17.870718348187687</c:v>
                </c:pt>
                <c:pt idx="13">
                  <c:v>17.52829322810398</c:v>
                </c:pt>
                <c:pt idx="14">
                  <c:v>18.8997747762416</c:v>
                </c:pt>
                <c:pt idx="15">
                  <c:v>17.610461083428714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49D-44D8-88F9-D0E6494F8A69}"/>
            </c:ext>
          </c:extLst>
        </c:ser>
        <c:ser>
          <c:idx val="8"/>
          <c:order val="8"/>
          <c:invertIfNegative val="0"/>
          <c:cat>
            <c:strRef>
              <c:f>Hoja1!$A$75:$A$90</c:f>
              <c:strCache>
                <c:ptCount val="16"/>
                <c:pt idx="0">
                  <c:v>América Central</c:v>
                </c:pt>
                <c:pt idx="1">
                  <c:v>Caribe</c:v>
                </c:pt>
                <c:pt idx="2">
                  <c:v>América del Sur</c:v>
                </c:pt>
                <c:pt idx="3">
                  <c:v>Argentina</c:v>
                </c:pt>
                <c:pt idx="4">
                  <c:v>PR Bolivia</c:v>
                </c:pt>
                <c:pt idx="5">
                  <c:v>Brasl</c:v>
                </c:pt>
                <c:pt idx="6">
                  <c:v>Chile</c:v>
                </c:pt>
                <c:pt idx="7">
                  <c:v>Colombia</c:v>
                </c:pt>
                <c:pt idx="8">
                  <c:v>Ecuador</c:v>
                </c:pt>
                <c:pt idx="9">
                  <c:v>French Guiana</c:v>
                </c:pt>
                <c:pt idx="10">
                  <c:v>Guyana</c:v>
                </c:pt>
                <c:pt idx="11">
                  <c:v>Paraguay</c:v>
                </c:pt>
                <c:pt idx="12">
                  <c:v>Peru</c:v>
                </c:pt>
                <c:pt idx="13">
                  <c:v>Suriname</c:v>
                </c:pt>
                <c:pt idx="14">
                  <c:v>Uruguay</c:v>
                </c:pt>
                <c:pt idx="15">
                  <c:v>BR Venezuela </c:v>
                </c:pt>
              </c:strCache>
            </c:strRef>
          </c:cat>
          <c:val>
            <c:numRef>
              <c:f>Hoja1!$J$75:$J$90</c:f>
              <c:numCache>
                <c:formatCode>##0.00;\-##0.00;0</c:formatCode>
                <c:ptCount val="16"/>
                <c:pt idx="0">
                  <c:v>20.199230829160381</c:v>
                </c:pt>
                <c:pt idx="1">
                  <c:v>19.498074950598401</c:v>
                </c:pt>
                <c:pt idx="2">
                  <c:v>18.025863116543199</c:v>
                </c:pt>
                <c:pt idx="3">
                  <c:v>19.191782419210519</c:v>
                </c:pt>
                <c:pt idx="4">
                  <c:v>15.951469150366007</c:v>
                </c:pt>
                <c:pt idx="5">
                  <c:v>16.9150678012805</c:v>
                </c:pt>
                <c:pt idx="6">
                  <c:v>20.383581285717586</c:v>
                </c:pt>
                <c:pt idx="7">
                  <c:v>18.94352311777298</c:v>
                </c:pt>
                <c:pt idx="8">
                  <c:v>20.501792948739382</c:v>
                </c:pt>
                <c:pt idx="9">
                  <c:v>18.659891228569201</c:v>
                </c:pt>
                <c:pt idx="10">
                  <c:v>15.6823220250467</c:v>
                </c:pt>
                <c:pt idx="11">
                  <c:v>18.879181360104713</c:v>
                </c:pt>
                <c:pt idx="12">
                  <c:v>18.684731422248614</c:v>
                </c:pt>
                <c:pt idx="13">
                  <c:v>17.547944340044605</c:v>
                </c:pt>
                <c:pt idx="14">
                  <c:v>19.522092556609486</c:v>
                </c:pt>
                <c:pt idx="15">
                  <c:v>17.980221992075382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49D-44D8-88F9-D0E6494F8A69}"/>
            </c:ext>
          </c:extLst>
        </c:ser>
        <c:ser>
          <c:idx val="9"/>
          <c:order val="9"/>
          <c:invertIfNegative val="0"/>
          <c:cat>
            <c:strRef>
              <c:f>Hoja1!$A$75:$A$90</c:f>
              <c:strCache>
                <c:ptCount val="16"/>
                <c:pt idx="0">
                  <c:v>América Central</c:v>
                </c:pt>
                <c:pt idx="1">
                  <c:v>Caribe</c:v>
                </c:pt>
                <c:pt idx="2">
                  <c:v>América del Sur</c:v>
                </c:pt>
                <c:pt idx="3">
                  <c:v>Argentina</c:v>
                </c:pt>
                <c:pt idx="4">
                  <c:v>PR Bolivia</c:v>
                </c:pt>
                <c:pt idx="5">
                  <c:v>Brasl</c:v>
                </c:pt>
                <c:pt idx="6">
                  <c:v>Chile</c:v>
                </c:pt>
                <c:pt idx="7">
                  <c:v>Colombia</c:v>
                </c:pt>
                <c:pt idx="8">
                  <c:v>Ecuador</c:v>
                </c:pt>
                <c:pt idx="9">
                  <c:v>French Guiana</c:v>
                </c:pt>
                <c:pt idx="10">
                  <c:v>Guyana</c:v>
                </c:pt>
                <c:pt idx="11">
                  <c:v>Paraguay</c:v>
                </c:pt>
                <c:pt idx="12">
                  <c:v>Peru</c:v>
                </c:pt>
                <c:pt idx="13">
                  <c:v>Suriname</c:v>
                </c:pt>
                <c:pt idx="14">
                  <c:v>Uruguay</c:v>
                </c:pt>
                <c:pt idx="15">
                  <c:v>BR Venezuela </c:v>
                </c:pt>
              </c:strCache>
            </c:strRef>
          </c:cat>
          <c:val>
            <c:numRef>
              <c:f>Hoja1!$K$75:$K$90</c:f>
              <c:numCache>
                <c:formatCode>##0.00;\-##0.00;0</c:formatCode>
                <c:ptCount val="16"/>
                <c:pt idx="0">
                  <c:v>20.842594352323779</c:v>
                </c:pt>
                <c:pt idx="1">
                  <c:v>20.018939635542289</c:v>
                </c:pt>
                <c:pt idx="2">
                  <c:v>19.341145195767702</c:v>
                </c:pt>
                <c:pt idx="3">
                  <c:v>19.836842606123689</c:v>
                </c:pt>
                <c:pt idx="4">
                  <c:v>17.066746516520364</c:v>
                </c:pt>
                <c:pt idx="5">
                  <c:v>18.747780642478087</c:v>
                </c:pt>
                <c:pt idx="6">
                  <c:v>21.433849462762588</c:v>
                </c:pt>
                <c:pt idx="7">
                  <c:v>19.606872713512114</c:v>
                </c:pt>
                <c:pt idx="8">
                  <c:v>21.920007115158</c:v>
                </c:pt>
                <c:pt idx="9">
                  <c:v>19.326097544160085</c:v>
                </c:pt>
                <c:pt idx="10">
                  <c:v>15.773646813712611</c:v>
                </c:pt>
                <c:pt idx="11">
                  <c:v>19.459532019302486</c:v>
                </c:pt>
                <c:pt idx="12">
                  <c:v>19.430225737750501</c:v>
                </c:pt>
                <c:pt idx="13">
                  <c:v>17.548975768047715</c:v>
                </c:pt>
                <c:pt idx="14">
                  <c:v>20.1402053918533</c:v>
                </c:pt>
                <c:pt idx="15">
                  <c:v>19.425583199433177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49D-44D8-88F9-D0E6494F8A69}"/>
            </c:ext>
          </c:extLst>
        </c:ser>
        <c:ser>
          <c:idx val="10"/>
          <c:order val="10"/>
          <c:invertIfNegative val="0"/>
          <c:cat>
            <c:strRef>
              <c:f>Hoja1!$A$75:$A$90</c:f>
              <c:strCache>
                <c:ptCount val="16"/>
                <c:pt idx="0">
                  <c:v>América Central</c:v>
                </c:pt>
                <c:pt idx="1">
                  <c:v>Caribe</c:v>
                </c:pt>
                <c:pt idx="2">
                  <c:v>América del Sur</c:v>
                </c:pt>
                <c:pt idx="3">
                  <c:v>Argentina</c:v>
                </c:pt>
                <c:pt idx="4">
                  <c:v>PR Bolivia</c:v>
                </c:pt>
                <c:pt idx="5">
                  <c:v>Brasl</c:v>
                </c:pt>
                <c:pt idx="6">
                  <c:v>Chile</c:v>
                </c:pt>
                <c:pt idx="7">
                  <c:v>Colombia</c:v>
                </c:pt>
                <c:pt idx="8">
                  <c:v>Ecuador</c:v>
                </c:pt>
                <c:pt idx="9">
                  <c:v>French Guiana</c:v>
                </c:pt>
                <c:pt idx="10">
                  <c:v>Guyana</c:v>
                </c:pt>
                <c:pt idx="11">
                  <c:v>Paraguay</c:v>
                </c:pt>
                <c:pt idx="12">
                  <c:v>Peru</c:v>
                </c:pt>
                <c:pt idx="13">
                  <c:v>Suriname</c:v>
                </c:pt>
                <c:pt idx="14">
                  <c:v>Uruguay</c:v>
                </c:pt>
                <c:pt idx="15">
                  <c:v>BR Venezuela </c:v>
                </c:pt>
              </c:strCache>
            </c:strRef>
          </c:cat>
          <c:val>
            <c:numRef>
              <c:f>Hoja1!$L$75:$L$90</c:f>
              <c:numCache>
                <c:formatCode>##0.00;\-##0.00;0</c:formatCode>
                <c:ptCount val="16"/>
                <c:pt idx="0">
                  <c:v>21.317172931327686</c:v>
                </c:pt>
                <c:pt idx="1">
                  <c:v>20.475119502989479</c:v>
                </c:pt>
                <c:pt idx="2">
                  <c:v>20.267684901614501</c:v>
                </c:pt>
                <c:pt idx="3">
                  <c:v>20.271518254859199</c:v>
                </c:pt>
                <c:pt idx="4">
                  <c:v>18.307232859064687</c:v>
                </c:pt>
                <c:pt idx="5">
                  <c:v>19.945120357536382</c:v>
                </c:pt>
                <c:pt idx="6">
                  <c:v>22.703878337363189</c:v>
                </c:pt>
                <c:pt idx="7">
                  <c:v>20.197693697880901</c:v>
                </c:pt>
                <c:pt idx="8">
                  <c:v>22.649674102215101</c:v>
                </c:pt>
                <c:pt idx="9">
                  <c:v>20.405960895762277</c:v>
                </c:pt>
                <c:pt idx="10">
                  <c:v>15.859858944913499</c:v>
                </c:pt>
                <c:pt idx="11">
                  <c:v>20.229623473971479</c:v>
                </c:pt>
                <c:pt idx="12">
                  <c:v>20.147858889404024</c:v>
                </c:pt>
                <c:pt idx="13">
                  <c:v>17.5724694571865</c:v>
                </c:pt>
                <c:pt idx="14">
                  <c:v>20.725273927851202</c:v>
                </c:pt>
                <c:pt idx="15">
                  <c:v>20.336362812386302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49D-44D8-88F9-D0E6494F8A69}"/>
            </c:ext>
          </c:extLst>
        </c:ser>
        <c:ser>
          <c:idx val="11"/>
          <c:order val="11"/>
          <c:invertIfNegative val="0"/>
          <c:cat>
            <c:strRef>
              <c:f>Hoja1!$A$75:$A$90</c:f>
              <c:strCache>
                <c:ptCount val="16"/>
                <c:pt idx="0">
                  <c:v>América Central</c:v>
                </c:pt>
                <c:pt idx="1">
                  <c:v>Caribe</c:v>
                </c:pt>
                <c:pt idx="2">
                  <c:v>América del Sur</c:v>
                </c:pt>
                <c:pt idx="3">
                  <c:v>Argentina</c:v>
                </c:pt>
                <c:pt idx="4">
                  <c:v>PR Bolivia</c:v>
                </c:pt>
                <c:pt idx="5">
                  <c:v>Brasl</c:v>
                </c:pt>
                <c:pt idx="6">
                  <c:v>Chile</c:v>
                </c:pt>
                <c:pt idx="7">
                  <c:v>Colombia</c:v>
                </c:pt>
                <c:pt idx="8">
                  <c:v>Ecuador</c:v>
                </c:pt>
                <c:pt idx="9">
                  <c:v>French Guiana</c:v>
                </c:pt>
                <c:pt idx="10">
                  <c:v>Guyana</c:v>
                </c:pt>
                <c:pt idx="11">
                  <c:v>Paraguay</c:v>
                </c:pt>
                <c:pt idx="12">
                  <c:v>Peru</c:v>
                </c:pt>
                <c:pt idx="13">
                  <c:v>Suriname</c:v>
                </c:pt>
                <c:pt idx="14">
                  <c:v>Uruguay</c:v>
                </c:pt>
                <c:pt idx="15">
                  <c:v>BR Venezuela </c:v>
                </c:pt>
              </c:strCache>
            </c:strRef>
          </c:cat>
          <c:val>
            <c:numRef>
              <c:f>Hoja1!$M$75:$M$90</c:f>
              <c:numCache>
                <c:formatCode>##0.00;\-##0.00;0</c:formatCode>
                <c:ptCount val="16"/>
                <c:pt idx="0">
                  <c:v>22.068816929515499</c:v>
                </c:pt>
                <c:pt idx="1">
                  <c:v>21.271618799888305</c:v>
                </c:pt>
                <c:pt idx="2">
                  <c:v>20.855674891006501</c:v>
                </c:pt>
                <c:pt idx="3">
                  <c:v>20.8142411877878</c:v>
                </c:pt>
                <c:pt idx="4">
                  <c:v>19.670365531732287</c:v>
                </c:pt>
                <c:pt idx="5">
                  <c:v>20.523359113375189</c:v>
                </c:pt>
                <c:pt idx="6">
                  <c:v>23.988163611855377</c:v>
                </c:pt>
                <c:pt idx="7">
                  <c:v>20.88048077134388</c:v>
                </c:pt>
                <c:pt idx="8">
                  <c:v>22.5471613531512</c:v>
                </c:pt>
                <c:pt idx="9">
                  <c:v>21.485993693811789</c:v>
                </c:pt>
                <c:pt idx="10">
                  <c:v>15.947457711611699</c:v>
                </c:pt>
                <c:pt idx="11">
                  <c:v>20.631458940940519</c:v>
                </c:pt>
                <c:pt idx="12">
                  <c:v>20.778196594750277</c:v>
                </c:pt>
                <c:pt idx="13">
                  <c:v>18.178592811978877</c:v>
                </c:pt>
                <c:pt idx="14">
                  <c:v>21.473759894753179</c:v>
                </c:pt>
                <c:pt idx="15">
                  <c:v>20.410022903265382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49D-44D8-88F9-D0E6494F8A69}"/>
            </c:ext>
          </c:extLst>
        </c:ser>
        <c:ser>
          <c:idx val="12"/>
          <c:order val="12"/>
          <c:invertIfNegative val="0"/>
          <c:cat>
            <c:strRef>
              <c:f>Hoja1!$A$75:$A$90</c:f>
              <c:strCache>
                <c:ptCount val="16"/>
                <c:pt idx="0">
                  <c:v>América Central</c:v>
                </c:pt>
                <c:pt idx="1">
                  <c:v>Caribe</c:v>
                </c:pt>
                <c:pt idx="2">
                  <c:v>América del Sur</c:v>
                </c:pt>
                <c:pt idx="3">
                  <c:v>Argentina</c:v>
                </c:pt>
                <c:pt idx="4">
                  <c:v>PR Bolivia</c:v>
                </c:pt>
                <c:pt idx="5">
                  <c:v>Brasl</c:v>
                </c:pt>
                <c:pt idx="6">
                  <c:v>Chile</c:v>
                </c:pt>
                <c:pt idx="7">
                  <c:v>Colombia</c:v>
                </c:pt>
                <c:pt idx="8">
                  <c:v>Ecuador</c:v>
                </c:pt>
                <c:pt idx="9">
                  <c:v>French Guiana</c:v>
                </c:pt>
                <c:pt idx="10">
                  <c:v>Guyana</c:v>
                </c:pt>
                <c:pt idx="11">
                  <c:v>Paraguay</c:v>
                </c:pt>
                <c:pt idx="12">
                  <c:v>Peru</c:v>
                </c:pt>
                <c:pt idx="13">
                  <c:v>Suriname</c:v>
                </c:pt>
                <c:pt idx="14">
                  <c:v>Uruguay</c:v>
                </c:pt>
                <c:pt idx="15">
                  <c:v>BR Venezuela </c:v>
                </c:pt>
              </c:strCache>
            </c:strRef>
          </c:cat>
          <c:val>
            <c:numRef>
              <c:f>Hoja1!$N$75:$N$90</c:f>
              <c:numCache>
                <c:formatCode>##0.00;\-##0.00;0</c:formatCode>
                <c:ptCount val="16"/>
                <c:pt idx="0">
                  <c:v>22.561810205659199</c:v>
                </c:pt>
                <c:pt idx="1">
                  <c:v>21.831257907162399</c:v>
                </c:pt>
                <c:pt idx="2">
                  <c:v>21.533160336341187</c:v>
                </c:pt>
                <c:pt idx="3">
                  <c:v>21.377626338949486</c:v>
                </c:pt>
                <c:pt idx="4">
                  <c:v>21.118988274699813</c:v>
                </c:pt>
                <c:pt idx="5">
                  <c:v>21.309232293838381</c:v>
                </c:pt>
                <c:pt idx="6">
                  <c:v>25.186799364684799</c:v>
                </c:pt>
                <c:pt idx="7">
                  <c:v>21.389464953064888</c:v>
                </c:pt>
                <c:pt idx="8">
                  <c:v>22.871061253978901</c:v>
                </c:pt>
                <c:pt idx="9">
                  <c:v>22.164930909134501</c:v>
                </c:pt>
                <c:pt idx="10">
                  <c:v>16.032381995389699</c:v>
                </c:pt>
                <c:pt idx="11">
                  <c:v>21.041806525771602</c:v>
                </c:pt>
                <c:pt idx="12">
                  <c:v>21.248408242612889</c:v>
                </c:pt>
                <c:pt idx="13">
                  <c:v>18.507456500670099</c:v>
                </c:pt>
                <c:pt idx="14">
                  <c:v>22.005063846037281</c:v>
                </c:pt>
                <c:pt idx="15">
                  <c:v>20.647102222530286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49D-44D8-88F9-D0E6494F8A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3188864"/>
        <c:axId val="93190400"/>
      </c:barChart>
      <c:catAx>
        <c:axId val="931888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800" b="1"/>
            </a:pPr>
            <a:endParaRPr lang="es-AR"/>
          </a:p>
        </c:txPr>
        <c:crossAx val="93190400"/>
        <c:crosses val="autoZero"/>
        <c:auto val="1"/>
        <c:lblAlgn val="ctr"/>
        <c:lblOffset val="100"/>
        <c:noMultiLvlLbl val="0"/>
      </c:catAx>
      <c:valAx>
        <c:axId val="93190400"/>
        <c:scaling>
          <c:orientation val="minMax"/>
        </c:scaling>
        <c:delete val="0"/>
        <c:axPos val="l"/>
        <c:majorGridlines/>
        <c:numFmt formatCode="##0.00;\-##0.00;0" sourceLinked="1"/>
        <c:majorTickMark val="none"/>
        <c:minorTickMark val="none"/>
        <c:tickLblPos val="nextTo"/>
        <c:crossAx val="931888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B089-F24D-4300-B490-53210BD58989}" type="datetimeFigureOut">
              <a:rPr lang="es-AR" smtClean="0"/>
              <a:t>9/6/2023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152D2-0521-46BE-A90E-6E60AC2978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1765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03C7A-3B92-432D-81FC-7F363E4C2565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F298-F1E3-4F86-844D-8D86238E1076}" type="datetimeFigureOut">
              <a:rPr lang="es-AR" smtClean="0"/>
              <a:t>9/6/2023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EF15-9AC0-4C80-A887-E8E78584687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377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F298-F1E3-4F86-844D-8D86238E1076}" type="datetimeFigureOut">
              <a:rPr lang="es-AR" smtClean="0"/>
              <a:t>9/6/2023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EF15-9AC0-4C80-A887-E8E78584687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250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F298-F1E3-4F86-844D-8D86238E1076}" type="datetimeFigureOut">
              <a:rPr lang="es-AR" smtClean="0"/>
              <a:t>9/6/2023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EF15-9AC0-4C80-A887-E8E78584687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7706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C80CD-1229-4CB2-9170-E11AB8683C3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104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F298-F1E3-4F86-844D-8D86238E1076}" type="datetimeFigureOut">
              <a:rPr lang="es-AR" smtClean="0"/>
              <a:t>9/6/2023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EF15-9AC0-4C80-A887-E8E78584687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007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F298-F1E3-4F86-844D-8D86238E1076}" type="datetimeFigureOut">
              <a:rPr lang="es-AR" smtClean="0"/>
              <a:t>9/6/2023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EF15-9AC0-4C80-A887-E8E78584687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259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F298-F1E3-4F86-844D-8D86238E1076}" type="datetimeFigureOut">
              <a:rPr lang="es-AR" smtClean="0"/>
              <a:t>9/6/2023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EF15-9AC0-4C80-A887-E8E78584687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502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F298-F1E3-4F86-844D-8D86238E1076}" type="datetimeFigureOut">
              <a:rPr lang="es-AR" smtClean="0"/>
              <a:t>9/6/2023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EF15-9AC0-4C80-A887-E8E78584687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821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F298-F1E3-4F86-844D-8D86238E1076}" type="datetimeFigureOut">
              <a:rPr lang="es-AR" smtClean="0"/>
              <a:t>9/6/2023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EF15-9AC0-4C80-A887-E8E78584687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295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F298-F1E3-4F86-844D-8D86238E1076}" type="datetimeFigureOut">
              <a:rPr lang="es-AR" smtClean="0"/>
              <a:t>9/6/2023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EF15-9AC0-4C80-A887-E8E78584687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908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F298-F1E3-4F86-844D-8D86238E1076}" type="datetimeFigureOut">
              <a:rPr lang="es-AR" smtClean="0"/>
              <a:t>9/6/2023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EF15-9AC0-4C80-A887-E8E78584687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884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F298-F1E3-4F86-844D-8D86238E1076}" type="datetimeFigureOut">
              <a:rPr lang="es-AR" smtClean="0"/>
              <a:t>9/6/2023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EF15-9AC0-4C80-A887-E8E78584687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708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F298-F1E3-4F86-844D-8D86238E1076}" type="datetimeFigureOut">
              <a:rPr lang="es-AR" smtClean="0"/>
              <a:t>9/6/2023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4EF15-9AC0-4C80-A887-E8E78584687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698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9E372B6-6E28-4C74-B594-E5E77959BD92}"/>
              </a:ext>
            </a:extLst>
          </p:cNvPr>
          <p:cNvSpPr txBox="1"/>
          <p:nvPr/>
        </p:nvSpPr>
        <p:spPr>
          <a:xfrm>
            <a:off x="3601997" y="1951672"/>
            <a:ext cx="2646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500" b="1" dirty="0"/>
              <a:t>Clase 13</a:t>
            </a:r>
          </a:p>
          <a:p>
            <a:endParaRPr lang="es-AR" sz="4500" b="1" dirty="0"/>
          </a:p>
        </p:txBody>
      </p:sp>
    </p:spTree>
    <p:extLst>
      <p:ext uri="{BB962C8B-B14F-4D97-AF65-F5344CB8AC3E}">
        <p14:creationId xmlns:p14="http://schemas.microsoft.com/office/powerpoint/2010/main" val="1345202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-180528" y="764704"/>
            <a:ext cx="97210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chemeClr val="bg1"/>
                </a:solidFill>
              </a:rPr>
              <a:t>El desafío que le plantea el </a:t>
            </a:r>
          </a:p>
          <a:p>
            <a:pPr algn="ctr"/>
            <a:r>
              <a:rPr lang="es-ES" sz="4000" b="1" dirty="0">
                <a:solidFill>
                  <a:schemeClr val="bg1"/>
                </a:solidFill>
              </a:rPr>
              <a:t>bono demográfico a América Latina               es simple, hay que…</a:t>
            </a:r>
          </a:p>
          <a:p>
            <a:endParaRPr lang="es-ES" sz="4000" b="1" dirty="0">
              <a:solidFill>
                <a:schemeClr val="bg1"/>
              </a:solidFill>
            </a:endParaRPr>
          </a:p>
          <a:p>
            <a:r>
              <a:rPr lang="es-ES" sz="4000" b="1" dirty="0">
                <a:solidFill>
                  <a:schemeClr val="bg1"/>
                </a:solidFill>
              </a:rPr>
              <a:t>   HACERSE RICO ANTES DE HACERSE VIEJO</a:t>
            </a:r>
          </a:p>
          <a:p>
            <a:endParaRPr lang="es-ES" sz="4000" b="1" dirty="0">
              <a:solidFill>
                <a:schemeClr val="bg1"/>
              </a:solidFill>
            </a:endParaRPr>
          </a:p>
          <a:p>
            <a:pPr algn="ctr"/>
            <a:endParaRPr lang="es-ES" sz="4000" b="1" dirty="0">
              <a:solidFill>
                <a:schemeClr val="bg1"/>
              </a:solidFill>
            </a:endParaRPr>
          </a:p>
          <a:p>
            <a:pPr algn="ctr"/>
            <a:r>
              <a:rPr lang="es-ES" sz="4000" b="1" dirty="0">
                <a:solidFill>
                  <a:schemeClr val="bg1"/>
                </a:solidFill>
              </a:rPr>
              <a:t>¿Cómo lograrlo?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1"/>
          <p:cNvSpPr txBox="1">
            <a:spLocks noChangeArrowheads="1"/>
          </p:cNvSpPr>
          <p:nvPr/>
        </p:nvSpPr>
        <p:spPr bwMode="auto">
          <a:xfrm>
            <a:off x="251520" y="692698"/>
            <a:ext cx="9145016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3200" b="1" dirty="0">
                <a:solidFill>
                  <a:schemeClr val="bg1"/>
                </a:solidFill>
              </a:rPr>
              <a:t>Afortunadamente, </a:t>
            </a:r>
          </a:p>
          <a:p>
            <a:pPr algn="ctr">
              <a:spcBef>
                <a:spcPct val="50000"/>
              </a:spcBef>
            </a:pPr>
            <a:r>
              <a:rPr lang="es-ES" sz="3200" b="1" dirty="0">
                <a:solidFill>
                  <a:schemeClr val="bg1"/>
                </a:solidFill>
              </a:rPr>
              <a:t>la transición demográfica genera</a:t>
            </a:r>
          </a:p>
          <a:p>
            <a:pPr algn="ctr">
              <a:spcBef>
                <a:spcPct val="50000"/>
              </a:spcBef>
            </a:pPr>
            <a:r>
              <a:rPr lang="es-ES" sz="4000" b="1" dirty="0">
                <a:solidFill>
                  <a:schemeClr val="bg1"/>
                </a:solidFill>
              </a:rPr>
              <a:t> </a:t>
            </a:r>
            <a:r>
              <a:rPr lang="es-ES" sz="4000" b="1" u="sng" dirty="0">
                <a:solidFill>
                  <a:schemeClr val="bg1"/>
                </a:solidFill>
              </a:rPr>
              <a:t>DOS DIVIDENDOS DEMOGRÁFICOS</a:t>
            </a:r>
          </a:p>
          <a:p>
            <a:pPr algn="ctr">
              <a:spcBef>
                <a:spcPct val="50000"/>
              </a:spcBef>
            </a:pPr>
            <a:r>
              <a:rPr lang="es-ES" sz="4000" b="1" dirty="0">
                <a:solidFill>
                  <a:schemeClr val="bg1"/>
                </a:solidFill>
              </a:rPr>
              <a:t>que son oportunidades para </a:t>
            </a:r>
          </a:p>
          <a:p>
            <a:pPr algn="ctr">
              <a:spcBef>
                <a:spcPct val="50000"/>
              </a:spcBef>
            </a:pPr>
            <a:r>
              <a:rPr lang="es-ES" sz="4000" b="1" u="sng" dirty="0">
                <a:solidFill>
                  <a:schemeClr val="bg1"/>
                </a:solidFill>
              </a:rPr>
              <a:t>ACELERAR EL CRECIMIENTO</a:t>
            </a:r>
            <a:endParaRPr lang="en-US" sz="4000" b="1" u="sng" dirty="0">
              <a:solidFill>
                <a:schemeClr val="bg1"/>
              </a:solidFill>
            </a:endParaRPr>
          </a:p>
          <a:p>
            <a:pPr algn="ctr">
              <a:spcBef>
                <a:spcPct val="50000"/>
              </a:spcBef>
            </a:pP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971602" y="2852938"/>
          <a:ext cx="7405687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64414" imgH="1400231" progId="Word.Document.8">
                  <p:embed/>
                </p:oleObj>
              </mc:Choice>
              <mc:Fallback>
                <p:oleObj name="Document" r:id="rId2" imgW="5864414" imgH="1400231" progId="Word.Document.8">
                  <p:embed/>
                  <p:pic>
                    <p:nvPicPr>
                      <p:cNvPr id="604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2" y="2852938"/>
                        <a:ext cx="7405687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5364088" y="4798893"/>
            <a:ext cx="3779912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2400" b="1" u="sng" dirty="0">
                <a:solidFill>
                  <a:srgbClr val="002060"/>
                </a:solidFill>
              </a:rPr>
              <a:t>Número de trabajadores    </a:t>
            </a:r>
            <a:r>
              <a:rPr lang="es-ES" b="1" dirty="0">
                <a:solidFill>
                  <a:srgbClr val="002060"/>
                </a:solidFill>
              </a:rPr>
              <a:t>(L) en relación con los habitantes  (N)</a:t>
            </a:r>
          </a:p>
          <a:p>
            <a:pPr>
              <a:spcBef>
                <a:spcPct val="50000"/>
              </a:spcBef>
            </a:pPr>
            <a:endParaRPr lang="es-ES" dirty="0"/>
          </a:p>
        </p:txBody>
      </p:sp>
      <p:sp>
        <p:nvSpPr>
          <p:cNvPr id="60435" name="Text Box 19"/>
          <p:cNvSpPr txBox="1">
            <a:spLocks noChangeArrowheads="1"/>
          </p:cNvSpPr>
          <p:nvPr/>
        </p:nvSpPr>
        <p:spPr bwMode="auto">
          <a:xfrm>
            <a:off x="611560" y="5949280"/>
            <a:ext cx="828092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2400" b="1" u="sng" dirty="0">
                <a:solidFill>
                  <a:srgbClr val="002060"/>
                </a:solidFill>
              </a:rPr>
              <a:t>Productividad del trabajo</a:t>
            </a:r>
            <a:r>
              <a:rPr lang="es-ES" sz="2400" b="1" dirty="0">
                <a:solidFill>
                  <a:srgbClr val="002060"/>
                </a:solidFill>
              </a:rPr>
              <a:t>                                                                 </a:t>
            </a:r>
            <a:r>
              <a:rPr lang="es-ES" b="1" dirty="0">
                <a:solidFill>
                  <a:srgbClr val="002060"/>
                </a:solidFill>
              </a:rPr>
              <a:t>Ingreso (Y) producido por cada trabajador (L): es en función del CAPITAL ahorrado</a:t>
            </a:r>
          </a:p>
        </p:txBody>
      </p:sp>
      <p:sp>
        <p:nvSpPr>
          <p:cNvPr id="60436" name="Line 20"/>
          <p:cNvSpPr>
            <a:spLocks noChangeShapeType="1"/>
          </p:cNvSpPr>
          <p:nvPr/>
        </p:nvSpPr>
        <p:spPr bwMode="auto">
          <a:xfrm flipH="1" flipV="1">
            <a:off x="4355976" y="4006805"/>
            <a:ext cx="0" cy="180020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 dirty="0"/>
          </a:p>
        </p:txBody>
      </p:sp>
      <p:sp>
        <p:nvSpPr>
          <p:cNvPr id="60437" name="Line 21"/>
          <p:cNvSpPr>
            <a:spLocks noChangeShapeType="1"/>
          </p:cNvSpPr>
          <p:nvPr/>
        </p:nvSpPr>
        <p:spPr bwMode="auto">
          <a:xfrm flipH="1" flipV="1">
            <a:off x="6948264" y="3934799"/>
            <a:ext cx="0" cy="504057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 dirty="0"/>
          </a:p>
        </p:txBody>
      </p:sp>
      <p:sp>
        <p:nvSpPr>
          <p:cNvPr id="60438" name="Line 22"/>
          <p:cNvSpPr>
            <a:spLocks noChangeShapeType="1"/>
          </p:cNvSpPr>
          <p:nvPr/>
        </p:nvSpPr>
        <p:spPr bwMode="auto">
          <a:xfrm flipH="1" flipV="1">
            <a:off x="1547664" y="4006805"/>
            <a:ext cx="0" cy="792088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 dirty="0"/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0" y="2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spcBef>
                <a:spcPct val="50000"/>
              </a:spcBef>
            </a:pPr>
            <a:r>
              <a:rPr lang="es-ES" sz="3200" b="1" dirty="0">
                <a:solidFill>
                  <a:srgbClr val="1F0B97"/>
                </a:solidFill>
              </a:rPr>
              <a:t>Los dos dividendos</a:t>
            </a:r>
          </a:p>
          <a:p>
            <a:pPr lvl="1">
              <a:spcBef>
                <a:spcPct val="50000"/>
              </a:spcBef>
            </a:pPr>
            <a:endParaRPr lang="es-ES" sz="800" b="1" dirty="0">
              <a:solidFill>
                <a:srgbClr val="1F0B97"/>
              </a:solidFill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323528" y="4870901"/>
            <a:ext cx="309634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2400" b="1" u="sng" dirty="0">
                <a:solidFill>
                  <a:srgbClr val="002060"/>
                </a:solidFill>
              </a:rPr>
              <a:t>Meta de desarrollo </a:t>
            </a:r>
            <a:r>
              <a:rPr lang="es-ES" b="1" dirty="0">
                <a:solidFill>
                  <a:srgbClr val="002060"/>
                </a:solidFill>
              </a:rPr>
              <a:t>Ingreso (</a:t>
            </a:r>
            <a:r>
              <a:rPr lang="es-ES" b="1" dirty="0"/>
              <a:t>Y</a:t>
            </a:r>
            <a:r>
              <a:rPr lang="es-ES" b="1" dirty="0">
                <a:solidFill>
                  <a:srgbClr val="002060"/>
                </a:solidFill>
              </a:rPr>
              <a:t>) por habitante (</a:t>
            </a:r>
            <a:r>
              <a:rPr lang="es-ES" b="1" dirty="0"/>
              <a:t>N</a:t>
            </a:r>
            <a:r>
              <a:rPr lang="es-ES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475656" y="908722"/>
            <a:ext cx="64807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b="1" dirty="0">
                <a:sym typeface="Wingdings" pitchFamily="2" charset="2"/>
              </a:rPr>
              <a:t> Mayor cantidad de trabajadores: </a:t>
            </a:r>
            <a:r>
              <a:rPr lang="es-ES" sz="2400" b="1" u="sng" dirty="0">
                <a:solidFill>
                  <a:srgbClr val="FF0000"/>
                </a:solidFill>
                <a:sym typeface="Wingdings" pitchFamily="2" charset="2"/>
              </a:rPr>
              <a:t>PRIMER DIVIDENDO</a:t>
            </a:r>
            <a:endParaRPr lang="es-ES" sz="2400" b="1" u="sng" dirty="0">
              <a:solidFill>
                <a:srgbClr val="FF0000"/>
              </a:solidFill>
            </a:endParaRP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1187624" y="1628802"/>
            <a:ext cx="5904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b="1" dirty="0"/>
              <a:t>Mayor ahorro = más capital:</a:t>
            </a:r>
            <a:r>
              <a:rPr lang="es-ES" b="1" dirty="0">
                <a:sym typeface="Wingdings" pitchFamily="2" charset="2"/>
              </a:rPr>
              <a:t> </a:t>
            </a:r>
            <a:r>
              <a:rPr lang="es-ES" sz="2400" b="1" u="sng" dirty="0">
                <a:solidFill>
                  <a:srgbClr val="00B050"/>
                </a:solidFill>
                <a:sym typeface="Wingdings" pitchFamily="2" charset="2"/>
              </a:rPr>
              <a:t>SEGUNDO DIVIDENDO</a:t>
            </a:r>
            <a:endParaRPr lang="es-ES" sz="2400" b="1" u="sng" dirty="0">
              <a:solidFill>
                <a:srgbClr val="00B050"/>
              </a:solidFill>
            </a:endParaRPr>
          </a:p>
        </p:txBody>
      </p:sp>
      <p:sp>
        <p:nvSpPr>
          <p:cNvPr id="25" name="24 Elipse"/>
          <p:cNvSpPr/>
          <p:nvPr/>
        </p:nvSpPr>
        <p:spPr>
          <a:xfrm>
            <a:off x="5868144" y="2780928"/>
            <a:ext cx="2088232" cy="129614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2" name="31 Conector recto de flecha"/>
          <p:cNvCxnSpPr/>
          <p:nvPr/>
        </p:nvCxnSpPr>
        <p:spPr>
          <a:xfrm>
            <a:off x="611560" y="1340768"/>
            <a:ext cx="720080" cy="165618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Elipse"/>
          <p:cNvSpPr/>
          <p:nvPr/>
        </p:nvSpPr>
        <p:spPr>
          <a:xfrm>
            <a:off x="467544" y="2996952"/>
            <a:ext cx="2088232" cy="93610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2" name="81 Elipse"/>
          <p:cNvSpPr/>
          <p:nvPr/>
        </p:nvSpPr>
        <p:spPr>
          <a:xfrm>
            <a:off x="3347864" y="2780928"/>
            <a:ext cx="2088232" cy="1224136"/>
          </a:xfrm>
          <a:prstGeom prst="ellipse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3" name="82 Elipse"/>
          <p:cNvSpPr/>
          <p:nvPr/>
        </p:nvSpPr>
        <p:spPr>
          <a:xfrm>
            <a:off x="395536" y="2852936"/>
            <a:ext cx="2088232" cy="1296144"/>
          </a:xfrm>
          <a:prstGeom prst="ellipse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86" name="85 Conector recto"/>
          <p:cNvCxnSpPr/>
          <p:nvPr/>
        </p:nvCxnSpPr>
        <p:spPr>
          <a:xfrm>
            <a:off x="611560" y="1340768"/>
            <a:ext cx="68407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"/>
          <p:cNvCxnSpPr/>
          <p:nvPr/>
        </p:nvCxnSpPr>
        <p:spPr>
          <a:xfrm flipV="1">
            <a:off x="7020272" y="1340768"/>
            <a:ext cx="432048" cy="14401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Conector recto"/>
          <p:cNvCxnSpPr/>
          <p:nvPr/>
        </p:nvCxnSpPr>
        <p:spPr>
          <a:xfrm flipV="1">
            <a:off x="4860032" y="2204864"/>
            <a:ext cx="216024" cy="64807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recto"/>
          <p:cNvCxnSpPr/>
          <p:nvPr/>
        </p:nvCxnSpPr>
        <p:spPr>
          <a:xfrm>
            <a:off x="1403648" y="2204864"/>
            <a:ext cx="367240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03 Conector recto de flecha"/>
          <p:cNvCxnSpPr/>
          <p:nvPr/>
        </p:nvCxnSpPr>
        <p:spPr>
          <a:xfrm>
            <a:off x="1403648" y="2204864"/>
            <a:ext cx="288032" cy="72008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 rot="1064271">
            <a:off x="5356137" y="967365"/>
            <a:ext cx="329324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dirty="0"/>
              <a:t>AMERICA LATINA JOVEN</a:t>
            </a:r>
          </a:p>
        </p:txBody>
      </p:sp>
      <p:sp>
        <p:nvSpPr>
          <p:cNvPr id="26" name="25 CuadroTexto"/>
          <p:cNvSpPr txBox="1"/>
          <p:nvPr/>
        </p:nvSpPr>
        <p:spPr>
          <a:xfrm rot="1064271">
            <a:off x="5198382" y="1775485"/>
            <a:ext cx="38712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dirty="0"/>
              <a:t>AMERICA LATINA MADURA</a:t>
            </a:r>
          </a:p>
        </p:txBody>
      </p:sp>
      <p:cxnSp>
        <p:nvCxnSpPr>
          <p:cNvPr id="27" name="26 Conector recto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>
            <a:solidFill>
              <a:srgbClr val="1F0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4" grpId="0"/>
      <p:bldP spid="60435" grpId="0"/>
      <p:bldP spid="60436" grpId="0" animBg="1"/>
      <p:bldP spid="60437" grpId="0" animBg="1"/>
      <p:bldP spid="60438" grpId="0" animBg="1"/>
      <p:bldP spid="20" grpId="0"/>
      <p:bldP spid="22" grpId="0"/>
      <p:bldP spid="23" grpId="0"/>
      <p:bldP spid="25" grpId="0" animBg="1"/>
      <p:bldP spid="81" grpId="0" animBg="1"/>
      <p:bldP spid="82" grpId="0" animBg="1"/>
      <p:bldP spid="83" grpId="0" animBg="1"/>
      <p:bldP spid="24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1"/>
          <p:cNvSpPr txBox="1">
            <a:spLocks noChangeArrowheads="1"/>
          </p:cNvSpPr>
          <p:nvPr/>
        </p:nvSpPr>
        <p:spPr bwMode="auto">
          <a:xfrm>
            <a:off x="251520" y="692698"/>
            <a:ext cx="9145016" cy="621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3200" b="1" dirty="0">
                <a:solidFill>
                  <a:schemeClr val="bg1"/>
                </a:solidFill>
              </a:rPr>
              <a:t>Pero los dividendos  </a:t>
            </a:r>
          </a:p>
          <a:p>
            <a:pPr algn="ctr">
              <a:spcBef>
                <a:spcPct val="50000"/>
              </a:spcBef>
            </a:pPr>
            <a:r>
              <a:rPr lang="es-ES" sz="3200" b="1" dirty="0">
                <a:solidFill>
                  <a:schemeClr val="bg1"/>
                </a:solidFill>
              </a:rPr>
              <a:t>NO SON </a:t>
            </a:r>
            <a:r>
              <a:rPr lang="es-ES" sz="3200" b="1" u="sng" dirty="0">
                <a:solidFill>
                  <a:schemeClr val="bg1"/>
                </a:solidFill>
              </a:rPr>
              <a:t>AUTOMATICOS</a:t>
            </a:r>
            <a:r>
              <a:rPr lang="es-ES" sz="3200" b="1" dirty="0">
                <a:solidFill>
                  <a:schemeClr val="bg1"/>
                </a:solidFill>
              </a:rPr>
              <a:t> </a:t>
            </a:r>
          </a:p>
          <a:p>
            <a:pPr algn="ctr">
              <a:spcBef>
                <a:spcPct val="50000"/>
              </a:spcBef>
            </a:pPr>
            <a:r>
              <a:rPr lang="es-ES" sz="3200" b="1" dirty="0">
                <a:solidFill>
                  <a:schemeClr val="bg1"/>
                </a:solidFill>
              </a:rPr>
              <a:t>y  mientras tanto …</a:t>
            </a:r>
          </a:p>
          <a:p>
            <a:pPr algn="ctr">
              <a:spcBef>
                <a:spcPct val="50000"/>
              </a:spcBef>
            </a:pPr>
            <a:r>
              <a:rPr lang="es-ES" sz="3200" b="1" dirty="0">
                <a:solidFill>
                  <a:schemeClr val="bg1"/>
                </a:solidFill>
              </a:rPr>
              <a:t>EL </a:t>
            </a:r>
            <a:r>
              <a:rPr lang="es-ES" sz="3200" b="1" u="sng" dirty="0">
                <a:solidFill>
                  <a:schemeClr val="bg1"/>
                </a:solidFill>
              </a:rPr>
              <a:t>ENVEJECIMIENTO AVANZA</a:t>
            </a:r>
          </a:p>
          <a:p>
            <a:pPr algn="ctr">
              <a:spcBef>
                <a:spcPct val="50000"/>
              </a:spcBef>
            </a:pPr>
            <a:r>
              <a:rPr lang="es-ES" sz="3200" b="1" dirty="0">
                <a:solidFill>
                  <a:schemeClr val="bg1"/>
                </a:solidFill>
              </a:rPr>
              <a:t>Aquí aparece la necesidad del</a:t>
            </a:r>
          </a:p>
          <a:p>
            <a:pPr algn="ctr">
              <a:spcBef>
                <a:spcPct val="50000"/>
              </a:spcBef>
            </a:pPr>
            <a:r>
              <a:rPr lang="es-ES" sz="3200" b="1" dirty="0">
                <a:solidFill>
                  <a:schemeClr val="bg1"/>
                </a:solidFill>
              </a:rPr>
              <a:t>DESARROLLO FINANCIERO  y  el </a:t>
            </a:r>
          </a:p>
          <a:p>
            <a:pPr algn="ctr">
              <a:spcBef>
                <a:spcPct val="50000"/>
              </a:spcBef>
            </a:pPr>
            <a:r>
              <a:rPr lang="es-ES" sz="3200" b="1" u="sng" dirty="0">
                <a:solidFill>
                  <a:schemeClr val="bg1"/>
                </a:solidFill>
              </a:rPr>
              <a:t>AHORRO PARA EL RETIRO PUEDE SER CLAVE</a:t>
            </a:r>
          </a:p>
          <a:p>
            <a:pPr algn="ctr">
              <a:spcBef>
                <a:spcPct val="50000"/>
              </a:spcBef>
            </a:pPr>
            <a:endParaRPr lang="es-ES" sz="3200" b="1" dirty="0">
              <a:solidFill>
                <a:schemeClr val="bg1"/>
              </a:solidFill>
            </a:endParaRPr>
          </a:p>
          <a:p>
            <a:pPr algn="ctr">
              <a:spcBef>
                <a:spcPct val="50000"/>
              </a:spcBef>
            </a:pP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251522" y="5103674"/>
            <a:ext cx="83153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s-ES" dirty="0"/>
              <a:t> </a:t>
            </a:r>
            <a:r>
              <a:rPr lang="es-ES" b="1" dirty="0"/>
              <a:t>Alcanza el máximo de ahorradores primarios a mediados de los 1990s.</a:t>
            </a:r>
          </a:p>
          <a:p>
            <a:pPr>
              <a:buFont typeface="Arial" charset="0"/>
              <a:buChar char="•"/>
            </a:pPr>
            <a:r>
              <a:rPr lang="es-ES" b="1" dirty="0"/>
              <a:t> Inversión/PBI  pasa de 20% a principios de los 1950s a 37% en tempranos 1970s y cae sustancialmente desde 1995 en adelante</a:t>
            </a:r>
          </a:p>
          <a:p>
            <a:pPr>
              <a:buFont typeface="Arial" charset="0"/>
              <a:buChar char="•"/>
            </a:pPr>
            <a:r>
              <a:rPr lang="es-ES" b="1" dirty="0"/>
              <a:t> De importador de capital en los 1950s a exportador a principios de los 1980s</a:t>
            </a:r>
          </a:p>
          <a:p>
            <a:pPr>
              <a:buFont typeface="Arial" charset="0"/>
              <a:buChar char="•"/>
            </a:pPr>
            <a:r>
              <a:rPr lang="es-ES" b="1" dirty="0"/>
              <a:t> De deudor neto del resto del mundo a acreedor neto 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548682"/>
            <a:ext cx="6267450" cy="4608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0" y="2"/>
            <a:ext cx="87484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1F0B97"/>
                </a:solidFill>
              </a:rPr>
              <a:t>¿Qué paso en Japón, el país más envejecido? </a:t>
            </a:r>
          </a:p>
        </p:txBody>
      </p:sp>
      <p:cxnSp>
        <p:nvCxnSpPr>
          <p:cNvPr id="6" name="5 Conector recto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>
            <a:solidFill>
              <a:srgbClr val="1F0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H="1">
            <a:off x="6516216" y="2564904"/>
            <a:ext cx="1728192" cy="5760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7631832" y="184482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Ingresos por activos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6" y="476672"/>
            <a:ext cx="8353425" cy="57606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7380312" y="12687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China</a:t>
            </a:r>
          </a:p>
        </p:txBody>
      </p:sp>
      <p:cxnSp>
        <p:nvCxnSpPr>
          <p:cNvPr id="5" name="4 Conector recto de flecha"/>
          <p:cNvCxnSpPr/>
          <p:nvPr/>
        </p:nvCxnSpPr>
        <p:spPr>
          <a:xfrm flipH="1">
            <a:off x="6804248" y="1628800"/>
            <a:ext cx="936104" cy="1008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4572000" y="6021288"/>
            <a:ext cx="9277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Brasil</a:t>
            </a:r>
          </a:p>
        </p:txBody>
      </p:sp>
      <p:cxnSp>
        <p:nvCxnSpPr>
          <p:cNvPr id="8" name="7 Conector recto de flecha"/>
          <p:cNvCxnSpPr/>
          <p:nvPr/>
        </p:nvCxnSpPr>
        <p:spPr>
          <a:xfrm flipV="1">
            <a:off x="4716016" y="4365104"/>
            <a:ext cx="216024" cy="1584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3635896" y="404664"/>
            <a:ext cx="16561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1187624" y="1196752"/>
            <a:ext cx="16561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4644008" y="1196752"/>
            <a:ext cx="16561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3779912" y="404664"/>
            <a:ext cx="16561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3707904" y="13407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Corea</a:t>
            </a:r>
          </a:p>
        </p:txBody>
      </p:sp>
      <p:cxnSp>
        <p:nvCxnSpPr>
          <p:cNvPr id="18" name="17 Conector recto de flecha"/>
          <p:cNvCxnSpPr/>
          <p:nvPr/>
        </p:nvCxnSpPr>
        <p:spPr>
          <a:xfrm>
            <a:off x="4355976" y="1628800"/>
            <a:ext cx="936104" cy="18722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0" y="2"/>
            <a:ext cx="87484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1F0B97"/>
                </a:solidFill>
              </a:rPr>
              <a:t>En </a:t>
            </a:r>
            <a:r>
              <a:rPr lang="es-ES" sz="3200" b="1" dirty="0" err="1">
                <a:solidFill>
                  <a:srgbClr val="1F0B97"/>
                </a:solidFill>
              </a:rPr>
              <a:t>Latam</a:t>
            </a:r>
            <a:r>
              <a:rPr lang="es-ES" sz="3200" b="1" dirty="0">
                <a:solidFill>
                  <a:srgbClr val="1F0B97"/>
                </a:solidFill>
              </a:rPr>
              <a:t> el Consumo de ciclo de vida es alto</a:t>
            </a:r>
          </a:p>
        </p:txBody>
      </p:sp>
      <p:cxnSp>
        <p:nvCxnSpPr>
          <p:cNvPr id="14" name="13 Conector recto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>
            <a:solidFill>
              <a:srgbClr val="1F0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6160277B-782D-4550-81C2-0ACBCBF7F5AA}"/>
              </a:ext>
            </a:extLst>
          </p:cNvPr>
          <p:cNvSpPr txBox="1"/>
          <p:nvPr/>
        </p:nvSpPr>
        <p:spPr>
          <a:xfrm>
            <a:off x="1039273" y="437722"/>
            <a:ext cx="27003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s-ES" sz="1350" b="1" i="1" dirty="0">
                <a:solidFill>
                  <a:prstClr val="black"/>
                </a:solidFill>
                <a:latin typeface="Calibri" panose="020F0502020204030204"/>
              </a:rPr>
              <a:t>¿Qué tengo que leer?</a:t>
            </a:r>
            <a:endParaRPr lang="es-AR" sz="1350" b="1" i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7F723A0-BA08-4C0B-85ED-9D4E2B6631AB}"/>
              </a:ext>
            </a:extLst>
          </p:cNvPr>
          <p:cNvCxnSpPr/>
          <p:nvPr/>
        </p:nvCxnSpPr>
        <p:spPr>
          <a:xfrm>
            <a:off x="1081138" y="773616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6F89346D-D8E4-4177-A4F3-64379FC32ACA}"/>
              </a:ext>
            </a:extLst>
          </p:cNvPr>
          <p:cNvCxnSpPr/>
          <p:nvPr/>
        </p:nvCxnSpPr>
        <p:spPr>
          <a:xfrm>
            <a:off x="1262270" y="4867557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8A63009E-B376-4FD9-8F9B-5B44E8079253}"/>
              </a:ext>
            </a:extLst>
          </p:cNvPr>
          <p:cNvSpPr txBox="1"/>
          <p:nvPr/>
        </p:nvSpPr>
        <p:spPr>
          <a:xfrm>
            <a:off x="1133673" y="4293096"/>
            <a:ext cx="27003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s-ES" sz="1350" b="1" i="1" dirty="0">
                <a:solidFill>
                  <a:prstClr val="black"/>
                </a:solidFill>
                <a:latin typeface="Calibri" panose="020F0502020204030204"/>
              </a:rPr>
              <a:t>¿Qué leo para la próxima?</a:t>
            </a:r>
            <a:endParaRPr lang="es-AR" sz="1350" b="1" i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572C19-BEBB-EB12-8FDB-57EE8DF1C9D9}"/>
              </a:ext>
            </a:extLst>
          </p:cNvPr>
          <p:cNvSpPr txBox="1"/>
          <p:nvPr/>
        </p:nvSpPr>
        <p:spPr>
          <a:xfrm>
            <a:off x="1009446" y="1012183"/>
            <a:ext cx="7232776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Rofman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Rafael and Ignacio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Apella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We’re Sixty-Four Opportunities and Challenges for Public Policies in a Population-Aging Context in Latin America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World Bank, 2020, Chapter 4</a:t>
            </a:r>
            <a:endParaRPr lang="es-A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6EBD1F5-BA4E-772D-9BD8-0452E07A6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273" y="5060987"/>
            <a:ext cx="755146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r>
              <a:rPr kumimoji="0" lang="en-US" alt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Lafrance, R. and Schembri, L, (2002) "Purchasing-Power Parity: Definition, Measurement, and</a:t>
            </a:r>
          </a:p>
          <a:p>
            <a:pPr algn="just"/>
            <a:r>
              <a:rPr kumimoji="0" lang="en-US" alt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Interpretation",  </a:t>
            </a:r>
            <a:r>
              <a:rPr kumimoji="0" lang="en-US" altLang="es-AR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Bank of Canada Review</a:t>
            </a:r>
            <a:r>
              <a:rPr kumimoji="0" lang="en-US" alt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Autumn.</a:t>
            </a:r>
            <a:r>
              <a:rPr lang="en-US" sz="1600" spc="-1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600" b="1" spc="-15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European Central Bank (2003), “Exchange Rate Regimes for Emerging Market Economies”,</a:t>
            </a:r>
          </a:p>
          <a:p>
            <a:pPr algn="just"/>
            <a:r>
              <a:rPr lang="en-US" sz="1600" b="1" spc="-15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u="sng" spc="-15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Monthly Bulletin</a:t>
            </a:r>
            <a:r>
              <a:rPr lang="en-US" sz="1600" b="1" spc="-15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February.</a:t>
            </a:r>
            <a:endParaRPr lang="es-AR" sz="16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endParaRPr kumimoji="0" lang="en-US" altLang="es-A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61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1"/>
          <p:cNvSpPr txBox="1">
            <a:spLocks noChangeArrowheads="1"/>
          </p:cNvSpPr>
          <p:nvPr/>
        </p:nvSpPr>
        <p:spPr bwMode="auto">
          <a:xfrm>
            <a:off x="971602" y="476673"/>
            <a:ext cx="7489825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s-ES" sz="3200" b="1" dirty="0">
              <a:solidFill>
                <a:schemeClr val="bg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s-AR" sz="4400" b="1" dirty="0">
                <a:solidFill>
                  <a:schemeClr val="bg1"/>
                </a:solidFill>
              </a:rPr>
              <a:t>Transición Demográfica</a:t>
            </a:r>
          </a:p>
          <a:p>
            <a:pPr algn="ctr">
              <a:spcBef>
                <a:spcPct val="50000"/>
              </a:spcBef>
            </a:pPr>
            <a:r>
              <a:rPr lang="es-AR" sz="4400" b="1" dirty="0">
                <a:solidFill>
                  <a:schemeClr val="bg1"/>
                </a:solidFill>
              </a:rPr>
              <a:t>Y </a:t>
            </a:r>
          </a:p>
          <a:p>
            <a:pPr algn="ctr">
              <a:spcBef>
                <a:spcPct val="50000"/>
              </a:spcBef>
            </a:pPr>
            <a:r>
              <a:rPr lang="es-AR" sz="4400" b="1" dirty="0">
                <a:solidFill>
                  <a:schemeClr val="bg1"/>
                </a:solidFill>
              </a:rPr>
              <a:t>Crecimiento </a:t>
            </a:r>
          </a:p>
          <a:p>
            <a:pPr algn="ctr">
              <a:spcBef>
                <a:spcPct val="50000"/>
              </a:spcBef>
            </a:pPr>
            <a:endParaRPr lang="es-E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55576" y="1988840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chemeClr val="bg1"/>
                </a:solidFill>
              </a:rPr>
              <a:t>¿Qué es la transición demográfica?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4211960" y="1196752"/>
            <a:ext cx="792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chemeClr val="bg1"/>
                </a:solidFill>
              </a:rPr>
              <a:t>(I)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907704" y="766447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Alta Natalidad y Alta Mortalidad</a:t>
            </a:r>
          </a:p>
        </p:txBody>
      </p:sp>
      <p:sp>
        <p:nvSpPr>
          <p:cNvPr id="5" name="4 Flecha abajo"/>
          <p:cNvSpPr/>
          <p:nvPr/>
        </p:nvSpPr>
        <p:spPr>
          <a:xfrm>
            <a:off x="4716016" y="1412776"/>
            <a:ext cx="576064" cy="453650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1979712" y="5951023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Baja Natalidad y Baja Mortalidad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51520" y="1556794"/>
            <a:ext cx="396044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Alto crecimiento poblacional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51520" y="5127577"/>
            <a:ext cx="396044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Bajo crecimiento poblacional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796136" y="1628802"/>
            <a:ext cx="2880320" cy="461665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POBLACION JOVEN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5724128" y="3255369"/>
            <a:ext cx="3024336" cy="461665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BONO DEMOGRÁFICO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5724128" y="4869162"/>
            <a:ext cx="3312368" cy="461665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POBLACION ENVEJECIDA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107504" y="3717034"/>
            <a:ext cx="4176464" cy="461665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INCREMENTO de  LONGEVIDAD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51520" y="2564906"/>
            <a:ext cx="4176464" cy="461665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MAS OFERTA DE TRABAJO</a:t>
            </a:r>
          </a:p>
        </p:txBody>
      </p:sp>
      <p:cxnSp>
        <p:nvCxnSpPr>
          <p:cNvPr id="17" name="16 Conector recto de flecha"/>
          <p:cNvCxnSpPr>
            <a:stCxn id="10" idx="1"/>
          </p:cNvCxnSpPr>
          <p:nvPr/>
        </p:nvCxnSpPr>
        <p:spPr>
          <a:xfrm flipH="1">
            <a:off x="4283968" y="1859635"/>
            <a:ext cx="1512168" cy="9212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11" idx="1"/>
          </p:cNvCxnSpPr>
          <p:nvPr/>
        </p:nvCxnSpPr>
        <p:spPr>
          <a:xfrm flipH="1">
            <a:off x="4211960" y="3486200"/>
            <a:ext cx="1512168" cy="5188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15" idx="3"/>
            <a:endCxn id="12" idx="1"/>
          </p:cNvCxnSpPr>
          <p:nvPr/>
        </p:nvCxnSpPr>
        <p:spPr>
          <a:xfrm>
            <a:off x="4283968" y="3947865"/>
            <a:ext cx="1440160" cy="11521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>
            <a:solidFill>
              <a:srgbClr val="1F0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0" y="2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1F0B97"/>
                </a:solidFill>
              </a:rPr>
              <a:t>Transición demográfica</a:t>
            </a:r>
          </a:p>
        </p:txBody>
      </p:sp>
      <p:sp>
        <p:nvSpPr>
          <p:cNvPr id="32" name="31 CuadroTexto"/>
          <p:cNvSpPr txBox="1"/>
          <p:nvPr/>
        </p:nvSpPr>
        <p:spPr>
          <a:xfrm rot="18718369">
            <a:off x="5999902" y="3098031"/>
            <a:ext cx="241468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dirty="0"/>
              <a:t>AMERICA LATINA</a:t>
            </a:r>
          </a:p>
        </p:txBody>
      </p:sp>
      <p:cxnSp>
        <p:nvCxnSpPr>
          <p:cNvPr id="21" name="20 Conector recto de flecha"/>
          <p:cNvCxnSpPr>
            <a:stCxn id="14" idx="3"/>
            <a:endCxn id="11" idx="1"/>
          </p:cNvCxnSpPr>
          <p:nvPr/>
        </p:nvCxnSpPr>
        <p:spPr>
          <a:xfrm>
            <a:off x="4427984" y="2795739"/>
            <a:ext cx="1296144" cy="6904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4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44626"/>
            <a:ext cx="8931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b="1" dirty="0">
                <a:solidFill>
                  <a:srgbClr val="1F0B97"/>
                </a:solidFill>
              </a:rPr>
              <a:t>La fertilidad  total cayó significativamente en </a:t>
            </a:r>
            <a:r>
              <a:rPr lang="es-ES" sz="3200" b="1" dirty="0" err="1">
                <a:solidFill>
                  <a:srgbClr val="1F0B97"/>
                </a:solidFill>
              </a:rPr>
              <a:t>Latam</a:t>
            </a:r>
            <a:endParaRPr lang="es-ES" sz="3200" b="1" dirty="0">
              <a:solidFill>
                <a:srgbClr val="1F0B97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27584" y="648866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Fuente: Naciones Unidas   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>
            <a:solidFill>
              <a:srgbClr val="1F0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96752"/>
            <a:ext cx="8604448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19 Conector recto de flecha"/>
          <p:cNvCxnSpPr/>
          <p:nvPr/>
        </p:nvCxnSpPr>
        <p:spPr>
          <a:xfrm>
            <a:off x="7812360" y="2348880"/>
            <a:ext cx="720080" cy="172819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" y="44626"/>
            <a:ext cx="79307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b="1" dirty="0">
                <a:solidFill>
                  <a:srgbClr val="1F0B97"/>
                </a:solidFill>
              </a:rPr>
              <a:t>Y la esperanza de vida a los 60 años aumentó </a:t>
            </a:r>
          </a:p>
        </p:txBody>
      </p:sp>
      <p:cxnSp>
        <p:nvCxnSpPr>
          <p:cNvPr id="4" name="3 Conector recto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>
            <a:solidFill>
              <a:srgbClr val="1F0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827584" y="648866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Fuente: Naciones Unidas y BID  </a:t>
            </a:r>
          </a:p>
        </p:txBody>
      </p:sp>
      <p:graphicFrame>
        <p:nvGraphicFramePr>
          <p:cNvPr id="7" name="5 Gráfico"/>
          <p:cNvGraphicFramePr/>
          <p:nvPr/>
        </p:nvGraphicFramePr>
        <p:xfrm>
          <a:off x="971600" y="1124744"/>
          <a:ext cx="7200800" cy="5112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8 Conector recto de flecha"/>
          <p:cNvCxnSpPr/>
          <p:nvPr/>
        </p:nvCxnSpPr>
        <p:spPr>
          <a:xfrm flipV="1">
            <a:off x="3995936" y="1844824"/>
            <a:ext cx="216024" cy="11521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44626"/>
            <a:ext cx="8444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b="1" dirty="0">
                <a:solidFill>
                  <a:srgbClr val="1F0B97"/>
                </a:solidFill>
              </a:rPr>
              <a:t>Evolución de la edad mediana: </a:t>
            </a:r>
            <a:r>
              <a:rPr lang="es-ES" sz="3200" b="1" dirty="0" err="1">
                <a:solidFill>
                  <a:srgbClr val="1F0B97"/>
                </a:solidFill>
              </a:rPr>
              <a:t>Latam</a:t>
            </a:r>
            <a:r>
              <a:rPr lang="es-ES" sz="3200" b="1" dirty="0">
                <a:solidFill>
                  <a:srgbClr val="1F0B97"/>
                </a:solidFill>
              </a:rPr>
              <a:t> envejecerá</a:t>
            </a:r>
          </a:p>
        </p:txBody>
      </p:sp>
      <p:cxnSp>
        <p:nvCxnSpPr>
          <p:cNvPr id="5" name="4 Conector recto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>
            <a:solidFill>
              <a:srgbClr val="1F0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1" y="980728"/>
            <a:ext cx="8136904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CuadroTexto"/>
          <p:cNvSpPr txBox="1"/>
          <p:nvPr/>
        </p:nvSpPr>
        <p:spPr>
          <a:xfrm>
            <a:off x="827584" y="648866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Fuente: Naciones Unidas   </a:t>
            </a:r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7740352" y="1700808"/>
            <a:ext cx="720080" cy="7920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46854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5724128" y="764704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Bono</a:t>
            </a:r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6228184" y="1124744"/>
            <a:ext cx="1224136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-36512" y="0"/>
            <a:ext cx="8496944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1F0B97"/>
                </a:solidFill>
              </a:rPr>
              <a:t>Proporción de la población en </a:t>
            </a:r>
            <a:r>
              <a:rPr lang="es-ES" sz="3200" b="1" u="sng" dirty="0">
                <a:solidFill>
                  <a:srgbClr val="1F0B97"/>
                </a:solidFill>
              </a:rPr>
              <a:t>edad de trabajar </a:t>
            </a:r>
            <a:endParaRPr lang="es-ES" sz="3200" b="1" dirty="0">
              <a:solidFill>
                <a:srgbClr val="1F0B97"/>
              </a:solidFill>
            </a:endParaRPr>
          </a:p>
          <a:p>
            <a:r>
              <a:rPr lang="es-ES" dirty="0"/>
              <a:t> </a:t>
            </a:r>
          </a:p>
        </p:txBody>
      </p:sp>
      <p:cxnSp>
        <p:nvCxnSpPr>
          <p:cNvPr id="4" name="3 Conector recto de flecha"/>
          <p:cNvCxnSpPr/>
          <p:nvPr/>
        </p:nvCxnSpPr>
        <p:spPr>
          <a:xfrm flipH="1">
            <a:off x="3563888" y="980728"/>
            <a:ext cx="504056" cy="16561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2555776" y="620688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Envejecimiento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6516216" y="692696"/>
            <a:ext cx="2627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Economía Joven</a:t>
            </a:r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8207896" y="980728"/>
            <a:ext cx="540568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 flipH="1" flipV="1">
            <a:off x="3203848" y="1412776"/>
            <a:ext cx="72008" cy="3312368"/>
          </a:xfrm>
          <a:prstGeom prst="line">
            <a:avLst/>
          </a:prstGeom>
          <a:ln w="28575"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 flipV="1">
            <a:off x="7236296" y="1412776"/>
            <a:ext cx="0" cy="3312368"/>
          </a:xfrm>
          <a:prstGeom prst="line">
            <a:avLst/>
          </a:prstGeom>
          <a:ln w="28575"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7236296" y="3501008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2015</a:t>
            </a:r>
          </a:p>
          <a:p>
            <a:r>
              <a:rPr lang="es-ES" sz="2000" b="1" dirty="0"/>
              <a:t>Emergentes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1763688" y="3573016"/>
            <a:ext cx="16561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2015</a:t>
            </a:r>
          </a:p>
          <a:p>
            <a:r>
              <a:rPr lang="es-ES" sz="2000" b="1" dirty="0"/>
              <a:t>Desarrollados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683568" y="6453336"/>
            <a:ext cx="4320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b="1" dirty="0"/>
              <a:t>Fuente: Naciones Unidas</a:t>
            </a:r>
          </a:p>
        </p:txBody>
      </p:sp>
      <p:cxnSp>
        <p:nvCxnSpPr>
          <p:cNvPr id="15" name="14 Conector recto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>
            <a:solidFill>
              <a:srgbClr val="1F0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8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195736" y="404664"/>
            <a:ext cx="48985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b="1" dirty="0">
                <a:solidFill>
                  <a:schemeClr val="bg1"/>
                </a:solidFill>
              </a:rPr>
              <a:t>BONO DEMOGRÁFICO</a:t>
            </a:r>
          </a:p>
        </p:txBody>
      </p:sp>
      <p:sp>
        <p:nvSpPr>
          <p:cNvPr id="3" name="2 Rectángulo"/>
          <p:cNvSpPr/>
          <p:nvPr/>
        </p:nvSpPr>
        <p:spPr>
          <a:xfrm>
            <a:off x="2483770" y="3573016"/>
            <a:ext cx="39047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b="1" dirty="0">
                <a:solidFill>
                  <a:schemeClr val="bg1"/>
                </a:solidFill>
              </a:rPr>
              <a:t>ENVEJECIMIENTO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899592" y="1340768"/>
            <a:ext cx="82444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" sz="2400" b="1" dirty="0">
                <a:solidFill>
                  <a:schemeClr val="bg1"/>
                </a:solidFill>
              </a:rPr>
              <a:t> Aumenta el tamaño de la fuerza de trabajo</a:t>
            </a:r>
          </a:p>
          <a:p>
            <a:pPr>
              <a:buFont typeface="Wingdings" pitchFamily="2" charset="2"/>
              <a:buChar char="ü"/>
            </a:pPr>
            <a:endParaRPr lang="es-ES" sz="24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s-ES" sz="2400" b="1" dirty="0">
                <a:solidFill>
                  <a:schemeClr val="bg1"/>
                </a:solidFill>
              </a:rPr>
              <a:t> Aumenta el ahorro  y mayor demanda de capital humano</a:t>
            </a:r>
          </a:p>
          <a:p>
            <a:pPr>
              <a:buFont typeface="Wingdings" pitchFamily="2" charset="2"/>
              <a:buChar char="ü"/>
            </a:pPr>
            <a:endParaRPr lang="es-ES" sz="24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s-ES" sz="2400" b="1" dirty="0">
                <a:solidFill>
                  <a:schemeClr val="bg1"/>
                </a:solidFill>
              </a:rPr>
              <a:t> Aumenta el espacio fiscal (impuestos y deuda)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043608" y="4221088"/>
            <a:ext cx="7632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" sz="2400" b="1" dirty="0">
                <a:solidFill>
                  <a:schemeClr val="bg1"/>
                </a:solidFill>
              </a:rPr>
              <a:t> Aumenta  la cantidad de retirados</a:t>
            </a:r>
          </a:p>
          <a:p>
            <a:pPr>
              <a:buFont typeface="Wingdings" pitchFamily="2" charset="2"/>
              <a:buChar char="ü"/>
            </a:pPr>
            <a:endParaRPr lang="es-ES" sz="24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s-ES" sz="2400" b="1" dirty="0">
                <a:solidFill>
                  <a:schemeClr val="bg1"/>
                </a:solidFill>
              </a:rPr>
              <a:t> Cae el ahorro pero también se necesita menos capital</a:t>
            </a:r>
          </a:p>
          <a:p>
            <a:pPr>
              <a:buFont typeface="Wingdings" pitchFamily="2" charset="2"/>
              <a:buChar char="ü"/>
            </a:pPr>
            <a:endParaRPr lang="es-ES" sz="24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s-ES" sz="2400" b="1" dirty="0">
                <a:solidFill>
                  <a:schemeClr val="bg1"/>
                </a:solidFill>
              </a:rPr>
              <a:t> Menos espacio fiscal por pensiones y gasto en salud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511</Words>
  <Application>Microsoft Office PowerPoint</Application>
  <PresentationFormat>Presentación en pantalla (4:3)</PresentationFormat>
  <Paragraphs>92</Paragraphs>
  <Slides>16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Tema de Office</vt:lpstr>
      <vt:lpstr>Document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Fanelli</dc:creator>
  <cp:lastModifiedBy>Jose Maria Jesus Fanelli</cp:lastModifiedBy>
  <cp:revision>14</cp:revision>
  <dcterms:created xsi:type="dcterms:W3CDTF">2021-06-12T02:42:16Z</dcterms:created>
  <dcterms:modified xsi:type="dcterms:W3CDTF">2023-06-09T20:16:49Z</dcterms:modified>
</cp:coreProperties>
</file>