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300" r:id="rId3"/>
    <p:sldId id="292" r:id="rId4"/>
    <p:sldId id="325" r:id="rId5"/>
    <p:sldId id="328" r:id="rId6"/>
    <p:sldId id="327" r:id="rId7"/>
    <p:sldId id="259" r:id="rId8"/>
    <p:sldId id="260" r:id="rId9"/>
    <p:sldId id="261" r:id="rId10"/>
    <p:sldId id="262" r:id="rId11"/>
    <p:sldId id="331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454EB-C1F2-4678-8DCF-89A74880D2B3}" type="datetimeFigureOut">
              <a:rPr lang="es-AR" smtClean="0"/>
              <a:t>13/6/2023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99991-5D92-4AFE-BBCE-6AAE44F58B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405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A4CA-AB8C-4D7A-9E0D-95688A4FBD0C}" type="datetimeFigureOut">
              <a:rPr lang="es-AR" smtClean="0"/>
              <a:t>13/6/2023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F770-6835-4A72-9ABC-228B32C8F19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752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A4CA-AB8C-4D7A-9E0D-95688A4FBD0C}" type="datetimeFigureOut">
              <a:rPr lang="es-AR" smtClean="0"/>
              <a:t>13/6/2023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F770-6835-4A72-9ABC-228B32C8F19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934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A4CA-AB8C-4D7A-9E0D-95688A4FBD0C}" type="datetimeFigureOut">
              <a:rPr lang="es-AR" smtClean="0"/>
              <a:t>13/6/2023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F770-6835-4A72-9ABC-228B32C8F19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414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A4CA-AB8C-4D7A-9E0D-95688A4FBD0C}" type="datetimeFigureOut">
              <a:rPr lang="es-AR" smtClean="0"/>
              <a:t>13/6/2023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F770-6835-4A72-9ABC-228B32C8F19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31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A4CA-AB8C-4D7A-9E0D-95688A4FBD0C}" type="datetimeFigureOut">
              <a:rPr lang="es-AR" smtClean="0"/>
              <a:t>13/6/2023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F770-6835-4A72-9ABC-228B32C8F19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060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A4CA-AB8C-4D7A-9E0D-95688A4FBD0C}" type="datetimeFigureOut">
              <a:rPr lang="es-AR" smtClean="0"/>
              <a:t>13/6/2023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F770-6835-4A72-9ABC-228B32C8F19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535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A4CA-AB8C-4D7A-9E0D-95688A4FBD0C}" type="datetimeFigureOut">
              <a:rPr lang="es-AR" smtClean="0"/>
              <a:t>13/6/2023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F770-6835-4A72-9ABC-228B32C8F19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265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A4CA-AB8C-4D7A-9E0D-95688A4FBD0C}" type="datetimeFigureOut">
              <a:rPr lang="es-AR" smtClean="0"/>
              <a:t>13/6/2023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F770-6835-4A72-9ABC-228B32C8F19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52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A4CA-AB8C-4D7A-9E0D-95688A4FBD0C}" type="datetimeFigureOut">
              <a:rPr lang="es-AR" smtClean="0"/>
              <a:t>13/6/2023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F770-6835-4A72-9ABC-228B32C8F19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65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A4CA-AB8C-4D7A-9E0D-95688A4FBD0C}" type="datetimeFigureOut">
              <a:rPr lang="es-AR" smtClean="0"/>
              <a:t>13/6/2023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F770-6835-4A72-9ABC-228B32C8F19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380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A4CA-AB8C-4D7A-9E0D-95688A4FBD0C}" type="datetimeFigureOut">
              <a:rPr lang="es-AR" smtClean="0"/>
              <a:t>13/6/2023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F770-6835-4A72-9ABC-228B32C8F19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031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EA4CA-AB8C-4D7A-9E0D-95688A4FBD0C}" type="datetimeFigureOut">
              <a:rPr lang="es-AR" smtClean="0"/>
              <a:t>13/6/2023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0F770-6835-4A72-9ABC-228B32C8F19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443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3.emf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E372B6-6E28-4C74-B594-E5E77959BD92}"/>
              </a:ext>
            </a:extLst>
          </p:cNvPr>
          <p:cNvSpPr txBox="1"/>
          <p:nvPr/>
        </p:nvSpPr>
        <p:spPr>
          <a:xfrm>
            <a:off x="3248853" y="1739637"/>
            <a:ext cx="2646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500" b="1" dirty="0"/>
              <a:t>Clase 14</a:t>
            </a:r>
          </a:p>
          <a:p>
            <a:endParaRPr lang="es-AR" sz="4500" b="1" dirty="0"/>
          </a:p>
        </p:txBody>
      </p:sp>
    </p:spTree>
    <p:extLst>
      <p:ext uri="{BB962C8B-B14F-4D97-AF65-F5344CB8AC3E}">
        <p14:creationId xmlns:p14="http://schemas.microsoft.com/office/powerpoint/2010/main" val="3527467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331476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Tipo de cambio fijo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771800" y="13407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Patrón oro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699792" y="183553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Caja de conversión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771800" y="9714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Fijación soft</a:t>
            </a:r>
          </a:p>
        </p:txBody>
      </p:sp>
      <p:sp>
        <p:nvSpPr>
          <p:cNvPr id="8" name="7 Abrir llave"/>
          <p:cNvSpPr/>
          <p:nvPr/>
        </p:nvSpPr>
        <p:spPr>
          <a:xfrm>
            <a:off x="2627784" y="1052736"/>
            <a:ext cx="72008" cy="10801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539552" y="2771636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Moneda compartida</a:t>
            </a:r>
          </a:p>
        </p:txBody>
      </p:sp>
      <p:sp>
        <p:nvSpPr>
          <p:cNvPr id="11" name="10 Abrir llave"/>
          <p:cNvSpPr/>
          <p:nvPr/>
        </p:nvSpPr>
        <p:spPr>
          <a:xfrm>
            <a:off x="2627784" y="2411596"/>
            <a:ext cx="72008" cy="10801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2835424" y="29876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Dolarización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843808" y="24836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Unión Monetaria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539552" y="4427820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Tipo de Cambio Flexible </a:t>
            </a:r>
          </a:p>
        </p:txBody>
      </p:sp>
      <p:sp>
        <p:nvSpPr>
          <p:cNvPr id="15" name="14 Abrir llave"/>
          <p:cNvSpPr/>
          <p:nvPr/>
        </p:nvSpPr>
        <p:spPr>
          <a:xfrm>
            <a:off x="2627784" y="4139788"/>
            <a:ext cx="72008" cy="10801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2843808" y="41397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Meta de Moneda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843808" y="485986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Meta de Inflación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5868144" y="332656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u="sng" dirty="0"/>
              <a:t>T r i l e m 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5724128" y="980728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/>
              <a:t>Tipo cambio fijo + Movilidad de K </a:t>
            </a:r>
            <a:r>
              <a:rPr lang="es-ES" sz="1600" b="1" i="1" dirty="0">
                <a:sym typeface="Wingdings" pitchFamily="2" charset="2"/>
              </a:rPr>
              <a:t> </a:t>
            </a:r>
          </a:p>
          <a:p>
            <a:r>
              <a:rPr lang="es-ES" sz="1600" b="1" i="1" dirty="0">
                <a:sym typeface="Wingdings" pitchFamily="2" charset="2"/>
              </a:rPr>
              <a:t>Sin Autonomía Monetaria</a:t>
            </a:r>
            <a:endParaRPr lang="es-ES" sz="1600" b="1" i="1" dirty="0"/>
          </a:p>
        </p:txBody>
      </p:sp>
      <p:sp>
        <p:nvSpPr>
          <p:cNvPr id="31" name="30 CuadroTexto"/>
          <p:cNvSpPr txBox="1"/>
          <p:nvPr/>
        </p:nvSpPr>
        <p:spPr>
          <a:xfrm>
            <a:off x="5724128" y="227687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/>
              <a:t>Tipo cambio fijo + Movilidad de K </a:t>
            </a:r>
            <a:r>
              <a:rPr lang="es-ES" sz="1600" b="1" i="1" dirty="0">
                <a:sym typeface="Wingdings" pitchFamily="2" charset="2"/>
              </a:rPr>
              <a:t> </a:t>
            </a:r>
          </a:p>
          <a:p>
            <a:r>
              <a:rPr lang="es-ES" sz="1600" b="1" i="1" dirty="0">
                <a:sym typeface="Wingdings" pitchFamily="2" charset="2"/>
              </a:rPr>
              <a:t>Sin Autonomía Monetaria</a:t>
            </a:r>
            <a:endParaRPr lang="es-ES" sz="1600" b="1" i="1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652120" y="4149080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/>
              <a:t>Tipo cambio flexible + Movilidad de K </a:t>
            </a:r>
            <a:r>
              <a:rPr lang="es-ES" sz="1600" b="1" i="1" dirty="0">
                <a:sym typeface="Wingdings" pitchFamily="2" charset="2"/>
              </a:rPr>
              <a:t> </a:t>
            </a:r>
          </a:p>
          <a:p>
            <a:r>
              <a:rPr lang="es-ES" sz="1600" b="1" i="1" dirty="0">
                <a:sym typeface="Wingdings" pitchFamily="2" charset="2"/>
              </a:rPr>
              <a:t>Autonomía Monetaria</a:t>
            </a:r>
            <a:endParaRPr lang="es-ES" sz="1600" b="1" i="1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11560" y="5445224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Control de K</a:t>
            </a:r>
          </a:p>
          <a:p>
            <a:r>
              <a:rPr lang="es-ES" sz="2000" b="1" dirty="0"/>
              <a:t>Cepo 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5652120" y="5373216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/>
              <a:t>Sin Movilidad de K + </a:t>
            </a:r>
          </a:p>
          <a:p>
            <a:r>
              <a:rPr lang="es-ES" sz="1600" b="1" i="1" dirty="0"/>
              <a:t>Tipo de cambio flexible </a:t>
            </a:r>
            <a:r>
              <a:rPr lang="es-ES" sz="1600" b="1" i="1" dirty="0">
                <a:sym typeface="Wingdings" pitchFamily="2" charset="2"/>
              </a:rPr>
              <a:t> </a:t>
            </a:r>
          </a:p>
          <a:p>
            <a:r>
              <a:rPr lang="es-ES" sz="1600" b="1" i="1" dirty="0"/>
              <a:t>Autonomía Monetaria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 animBg="1"/>
      <p:bldP spid="9" grpId="0"/>
      <p:bldP spid="11" grpId="0" animBg="1"/>
      <p:bldP spid="12" grpId="0"/>
      <p:bldP spid="13" grpId="0"/>
      <p:bldP spid="14" grpId="0"/>
      <p:bldP spid="15" grpId="0" animBg="1"/>
      <p:bldP spid="16" grpId="0"/>
      <p:bldP spid="17" grpId="0"/>
      <p:bldP spid="18" grpId="0"/>
      <p:bldP spid="30" grpId="0"/>
      <p:bldP spid="31" grpId="0"/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609600" y="1143000"/>
            <a:ext cx="78486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1219200" y="1752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 flipH="1">
            <a:off x="609600" y="1143000"/>
            <a:ext cx="0" cy="41910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8458200" y="1143000"/>
            <a:ext cx="0" cy="41910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2514600" y="1143000"/>
            <a:ext cx="0" cy="41910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038600" y="1143000"/>
            <a:ext cx="0" cy="41910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5562600" y="1143000"/>
            <a:ext cx="0" cy="41910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7010400" y="1143000"/>
            <a:ext cx="0" cy="419100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685800" y="4572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b="1">
                <a:solidFill>
                  <a:srgbClr val="000099"/>
                </a:solidFill>
              </a:rPr>
              <a:t>Regímenes Internacionales e Instituciones de Coordinación</a:t>
            </a:r>
            <a:endParaRPr lang="es-ES_tradnl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609600" y="1981200"/>
            <a:ext cx="784860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7162800" y="1219200"/>
            <a:ext cx="1158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1800" b="1"/>
              <a:t>Mundo</a:t>
            </a:r>
          </a:p>
          <a:p>
            <a:pPr algn="ctr"/>
            <a:r>
              <a:rPr lang="es-ES_tradnl" sz="1800" b="1"/>
              <a:t>Global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4191000" y="12192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1800" b="1"/>
              <a:t>Autarquía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2743200" y="1219200"/>
            <a:ext cx="1158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1800" b="1"/>
              <a:t>Patrón Oro</a:t>
            </a:r>
            <a:endParaRPr lang="es-ES_tradnl" sz="1800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5715000" y="1219200"/>
            <a:ext cx="1158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1800" b="1"/>
              <a:t>Bretton Woods</a:t>
            </a:r>
            <a:endParaRPr lang="es-ES_tradnl" sz="1800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609600" y="2743200"/>
            <a:ext cx="784860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V="1">
            <a:off x="609600" y="3581400"/>
            <a:ext cx="7848600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V="1">
            <a:off x="609600" y="5334000"/>
            <a:ext cx="78486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 flipV="1">
            <a:off x="609600" y="4419600"/>
            <a:ext cx="7848600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898525" y="2347913"/>
            <a:ext cx="1235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1600"/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762000" y="2819400"/>
            <a:ext cx="16525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600" b="1"/>
              <a:t>Régimen</a:t>
            </a:r>
          </a:p>
          <a:p>
            <a:r>
              <a:rPr lang="es-ES_tradnl" sz="1600" b="1"/>
              <a:t>Cambiario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762000" y="2057400"/>
            <a:ext cx="16525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600" b="1"/>
              <a:t>Movimientos</a:t>
            </a:r>
          </a:p>
          <a:p>
            <a:r>
              <a:rPr lang="es-ES_tradnl" sz="1600" b="1"/>
              <a:t> de Capital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762000" y="3581400"/>
            <a:ext cx="16525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600" b="1"/>
              <a:t>Evolución del </a:t>
            </a:r>
          </a:p>
          <a:p>
            <a:r>
              <a:rPr lang="es-ES_tradnl" sz="1600" b="1"/>
              <a:t>Comercio Internacional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762000" y="4419600"/>
            <a:ext cx="16764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600" b="1"/>
              <a:t>Mecanismos de Coordinación Internacional</a:t>
            </a: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2981325" y="2157413"/>
            <a:ext cx="3540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sz="1600" b="1"/>
              <a:t>Sí</a:t>
            </a:r>
            <a:endParaRPr lang="es-ES_tradnl" sz="1400"/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6067425" y="2157413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sz="1600" b="1"/>
              <a:t>No</a:t>
            </a:r>
            <a:endParaRPr lang="es-ES_tradnl" sz="1600"/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4543425" y="2157413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sz="1600" b="1"/>
              <a:t>No</a:t>
            </a:r>
            <a:endParaRPr lang="es-ES_tradnl" sz="1600"/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7553325" y="2157413"/>
            <a:ext cx="3540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_tradnl" sz="1600" b="1"/>
              <a:t>Sí</a:t>
            </a:r>
            <a:endParaRPr lang="es-ES_tradnl" sz="1600"/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4114800" y="2971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1400" b="1"/>
              <a:t>Heterodoxo</a:t>
            </a:r>
            <a:endParaRPr lang="es-ES_tradnl" sz="1600"/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2590800" y="29718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1400" b="1"/>
              <a:t>Fijo</a:t>
            </a:r>
            <a:endParaRPr lang="es-ES_tradnl" sz="1400"/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5562600" y="2971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1400" b="1"/>
              <a:t>Fijo</a:t>
            </a:r>
            <a:endParaRPr lang="es-ES_tradnl" sz="1400"/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7086600" y="2819400"/>
            <a:ext cx="1524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400" b="1"/>
              <a:t>Flotación -</a:t>
            </a:r>
          </a:p>
          <a:p>
            <a:r>
              <a:rPr lang="es-ES_tradnl" sz="1400" b="1"/>
              <a:t>U. Monetaria -</a:t>
            </a:r>
          </a:p>
          <a:p>
            <a:r>
              <a:rPr lang="es-ES_tradnl" sz="1400" b="1"/>
              <a:t>Varios</a:t>
            </a:r>
            <a:endParaRPr lang="es-ES_tradnl" sz="1400"/>
          </a:p>
        </p:txBody>
      </p:sp>
      <p:sp>
        <p:nvSpPr>
          <p:cNvPr id="26657" name="Text Box 33"/>
          <p:cNvSpPr txBox="1">
            <a:spLocks noChangeArrowheads="1"/>
          </p:cNvSpPr>
          <p:nvPr/>
        </p:nvSpPr>
        <p:spPr bwMode="auto">
          <a:xfrm>
            <a:off x="2590800" y="38100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1400" b="1"/>
              <a:t>Muy Buena</a:t>
            </a:r>
            <a:endParaRPr lang="es-ES_tradnl" sz="1600"/>
          </a:p>
        </p:txBody>
      </p:sp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5562600" y="38100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1400" b="1"/>
              <a:t>Muy Buena</a:t>
            </a:r>
            <a:endParaRPr lang="es-ES_tradnl" sz="1600"/>
          </a:p>
        </p:txBody>
      </p:sp>
      <p:sp>
        <p:nvSpPr>
          <p:cNvPr id="26659" name="Text Box 35"/>
          <p:cNvSpPr txBox="1">
            <a:spLocks noChangeArrowheads="1"/>
          </p:cNvSpPr>
          <p:nvPr/>
        </p:nvSpPr>
        <p:spPr bwMode="auto">
          <a:xfrm>
            <a:off x="7010400" y="38100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1400" b="1"/>
              <a:t>Muy Buena</a:t>
            </a:r>
            <a:endParaRPr lang="es-ES_tradnl" sz="1600"/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4038600" y="38100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1400" b="1"/>
              <a:t>Mala</a:t>
            </a:r>
            <a:endParaRPr lang="es-ES_tradnl" sz="1600"/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4038600" y="4572000"/>
            <a:ext cx="1600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1400" b="1"/>
              <a:t>Falla de Coordinación</a:t>
            </a:r>
            <a:endParaRPr lang="es-ES_tradnl" sz="1600"/>
          </a:p>
        </p:txBody>
      </p:sp>
      <p:sp>
        <p:nvSpPr>
          <p:cNvPr id="26662" name="Text Box 38"/>
          <p:cNvSpPr txBox="1">
            <a:spLocks noChangeArrowheads="1"/>
          </p:cNvSpPr>
          <p:nvPr/>
        </p:nvSpPr>
        <p:spPr bwMode="auto">
          <a:xfrm>
            <a:off x="2514600" y="4572000"/>
            <a:ext cx="1447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1400" b="1"/>
              <a:t>Automático</a:t>
            </a:r>
          </a:p>
          <a:p>
            <a:pPr algn="ctr"/>
            <a:r>
              <a:rPr lang="es-ES_tradnl" sz="1400" b="1"/>
              <a:t>No Cooperativo</a:t>
            </a:r>
            <a:endParaRPr lang="es-ES_tradnl" sz="1600"/>
          </a:p>
        </p:txBody>
      </p:sp>
      <p:sp>
        <p:nvSpPr>
          <p:cNvPr id="26663" name="Text Box 39"/>
          <p:cNvSpPr txBox="1">
            <a:spLocks noChangeArrowheads="1"/>
          </p:cNvSpPr>
          <p:nvPr/>
        </p:nvSpPr>
        <p:spPr bwMode="auto">
          <a:xfrm>
            <a:off x="5562600" y="4572000"/>
            <a:ext cx="1676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1400" b="1"/>
              <a:t>IFIs-GATT</a:t>
            </a:r>
          </a:p>
          <a:p>
            <a:r>
              <a:rPr lang="es-ES_tradnl" sz="1400" b="1"/>
              <a:t>Algo Cooperativo</a:t>
            </a:r>
            <a:endParaRPr lang="es-ES_tradnl" sz="1600"/>
          </a:p>
        </p:txBody>
      </p:sp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6934200" y="4572000"/>
            <a:ext cx="1676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1400" b="1"/>
              <a:t>IFIs-OMC-AR</a:t>
            </a:r>
          </a:p>
          <a:p>
            <a:pPr algn="ctr"/>
            <a:r>
              <a:rPr lang="es-ES_tradnl" sz="1400" b="1"/>
              <a:t>Algo Cooperativo</a:t>
            </a:r>
            <a:endParaRPr lang="es-ES_tradnl" sz="1600"/>
          </a:p>
        </p:txBody>
      </p:sp>
    </p:spTree>
    <p:extLst>
      <p:ext uri="{BB962C8B-B14F-4D97-AF65-F5344CB8AC3E}">
        <p14:creationId xmlns:p14="http://schemas.microsoft.com/office/powerpoint/2010/main" val="872609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6160277B-782D-4550-81C2-0ACBCBF7F5AA}"/>
              </a:ext>
            </a:extLst>
          </p:cNvPr>
          <p:cNvSpPr txBox="1"/>
          <p:nvPr/>
        </p:nvSpPr>
        <p:spPr>
          <a:xfrm>
            <a:off x="1039273" y="437722"/>
            <a:ext cx="2700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s-ES" sz="1350" b="1" i="1" dirty="0">
                <a:solidFill>
                  <a:prstClr val="black"/>
                </a:solidFill>
                <a:latin typeface="Calibri" panose="020F0502020204030204"/>
              </a:rPr>
              <a:t>¿Qué tengo que leer?</a:t>
            </a:r>
            <a:endParaRPr lang="es-AR" sz="1350" b="1" i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7F723A0-BA08-4C0B-85ED-9D4E2B6631AB}"/>
              </a:ext>
            </a:extLst>
          </p:cNvPr>
          <p:cNvCxnSpPr/>
          <p:nvPr/>
        </p:nvCxnSpPr>
        <p:spPr>
          <a:xfrm>
            <a:off x="1081138" y="773616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F89346D-D8E4-4177-A4F3-64379FC32ACA}"/>
              </a:ext>
            </a:extLst>
          </p:cNvPr>
          <p:cNvCxnSpPr/>
          <p:nvPr/>
        </p:nvCxnSpPr>
        <p:spPr>
          <a:xfrm>
            <a:off x="1206412" y="4867557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8A63009E-B376-4FD9-8F9B-5B44E8079253}"/>
              </a:ext>
            </a:extLst>
          </p:cNvPr>
          <p:cNvSpPr txBox="1"/>
          <p:nvPr/>
        </p:nvSpPr>
        <p:spPr>
          <a:xfrm>
            <a:off x="1133673" y="4293096"/>
            <a:ext cx="2700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s-ES" sz="1350" b="1" i="1" dirty="0">
                <a:solidFill>
                  <a:prstClr val="black"/>
                </a:solidFill>
                <a:latin typeface="Calibri" panose="020F0502020204030204"/>
              </a:rPr>
              <a:t>¿Qué leo para la próxima?</a:t>
            </a:r>
            <a:endParaRPr lang="es-AR" sz="1350" b="1" i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158574C-5E84-4602-9C99-6E9DE3628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863" y="973928"/>
            <a:ext cx="7108549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r>
              <a:rPr kumimoji="0" lang="en-US" altLang="es-A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Lafrance, R. and Schembri, L, (2002) "Purchasing-Power Parity: Definition, Measurement, and</a:t>
            </a:r>
          </a:p>
          <a:p>
            <a:pPr algn="just"/>
            <a:r>
              <a:rPr kumimoji="0" lang="en-US" altLang="es-A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Interpretation",  </a:t>
            </a:r>
            <a:r>
              <a:rPr kumimoji="0" lang="en-US" altLang="es-AR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Bank of Canada Review</a:t>
            </a:r>
            <a:r>
              <a:rPr kumimoji="0" lang="en-US" altLang="es-A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Autumn.</a:t>
            </a:r>
            <a:r>
              <a:rPr lang="en-US" sz="1800" spc="-1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400" b="1" spc="-15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European Central Bank (2003), “Exchange Rate Regimes for Emerging Market Economies”,</a:t>
            </a:r>
          </a:p>
          <a:p>
            <a:pPr algn="just"/>
            <a:r>
              <a:rPr lang="en-US" sz="1400" b="1" spc="-15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u="sng" spc="-15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Monthly Bulletin</a:t>
            </a:r>
            <a:r>
              <a:rPr lang="en-US" sz="1400" b="1" spc="-15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February.</a:t>
            </a:r>
            <a:endParaRPr lang="es-AR" sz="14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endParaRPr kumimoji="0" lang="en-US" altLang="es-A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B104BCC-DFFC-29EE-E71D-C839B16AE6A8}"/>
              </a:ext>
            </a:extLst>
          </p:cNvPr>
          <p:cNvSpPr txBox="1"/>
          <p:nvPr/>
        </p:nvSpPr>
        <p:spPr>
          <a:xfrm>
            <a:off x="1206412" y="5141937"/>
            <a:ext cx="8278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4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Gourinchas</a:t>
            </a:r>
            <a:r>
              <a:rPr lang="es-AR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Pierre-Olivier and Helene Rey (2013), "</a:t>
            </a:r>
            <a:r>
              <a:rPr lang="es-AR" sz="14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External</a:t>
            </a:r>
            <a:r>
              <a:rPr lang="es-AR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AR" sz="14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Adjustment</a:t>
            </a:r>
            <a:r>
              <a:rPr lang="es-AR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Global </a:t>
            </a:r>
            <a:r>
              <a:rPr lang="es-AR" sz="14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Imbalances</a:t>
            </a:r>
            <a:r>
              <a:rPr lang="es-AR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s-AR" sz="14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Valuation</a:t>
            </a:r>
            <a:r>
              <a:rPr lang="es-AR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AR" sz="14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Effects</a:t>
            </a:r>
            <a:r>
              <a:rPr lang="es-AR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", </a:t>
            </a:r>
            <a:r>
              <a:rPr lang="es-AR" sz="14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Science</a:t>
            </a:r>
            <a:r>
              <a:rPr lang="es-AR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Po, </a:t>
            </a:r>
            <a:r>
              <a:rPr lang="es-AR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PP 1-8</a:t>
            </a:r>
            <a:r>
              <a:rPr lang="es-AR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es-AR" sz="1400" b="1" dirty="0"/>
          </a:p>
        </p:txBody>
      </p:sp>
    </p:spTree>
    <p:extLst>
      <p:ext uri="{BB962C8B-B14F-4D97-AF65-F5344CB8AC3E}">
        <p14:creationId xmlns:p14="http://schemas.microsoft.com/office/powerpoint/2010/main" val="408254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8" y="188640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quiere decir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ECONOMIA ABIERTA 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la macroeconomía?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39552" y="980728"/>
            <a:ext cx="86044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b="1" dirty="0"/>
              <a:t>El punto de partida es:</a:t>
            </a:r>
          </a:p>
          <a:p>
            <a:pPr marL="1257300" lvl="2" indent="-342900"/>
            <a:r>
              <a:rPr lang="es-ES" b="1" dirty="0">
                <a:solidFill>
                  <a:srgbClr val="FF0000"/>
                </a:solidFill>
              </a:rPr>
              <a:t>      CUENTA CORRIENTE =  - SUPERAVIT RESTO del MUNDO</a:t>
            </a:r>
            <a:endParaRPr lang="es-ES" b="1" dirty="0"/>
          </a:p>
          <a:p>
            <a:pPr marL="342900" indent="-342900">
              <a:buAutoNum type="arabicPeriod"/>
            </a:pPr>
            <a:r>
              <a:rPr lang="es-ES" b="1" dirty="0"/>
              <a:t>Es fundamental el comportamiento de la </a:t>
            </a:r>
            <a:r>
              <a:rPr lang="es-ES" b="1" dirty="0">
                <a:solidFill>
                  <a:srgbClr val="FF0000"/>
                </a:solidFill>
              </a:rPr>
              <a:t>CUENTA COMERCIAL</a:t>
            </a:r>
            <a:r>
              <a:rPr lang="es-ES" b="1" dirty="0"/>
              <a:t>.  Problemas básicos: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b="1" dirty="0"/>
              <a:t>La competitividad y la especialización internacional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b="1" dirty="0"/>
              <a:t>Tipo de cambio real y PPP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b="1" dirty="0"/>
              <a:t>Términos del intercambio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b="1" dirty="0"/>
              <a:t>Productividad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b="1" dirty="0"/>
              <a:t>Shocks: ¿Cuáles son relevantes para la macroeconomía?</a:t>
            </a:r>
          </a:p>
          <a:p>
            <a:pPr marL="800100" lvl="1" indent="-342900"/>
            <a:endParaRPr lang="es-ES" b="1" dirty="0"/>
          </a:p>
          <a:p>
            <a:pPr marL="342900" indent="-342900">
              <a:buAutoNum type="arabicPeriod"/>
            </a:pPr>
            <a:r>
              <a:rPr lang="es-ES" b="1" dirty="0"/>
              <a:t>Se agrega el comportamiento de la cuenta de capital y financiera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s-ES" b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s-ES" b="1" dirty="0"/>
              <a:t>Régimen cambiario: </a:t>
            </a:r>
            <a:r>
              <a:rPr lang="es-ES" b="1" dirty="0" err="1"/>
              <a:t>Trilema</a:t>
            </a:r>
            <a:endParaRPr lang="es-ES" b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s-ES" b="1" dirty="0"/>
              <a:t>Movimientos de capital y fallas de mercado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b="1" dirty="0"/>
              <a:t>Shocks y  economías emergentes</a:t>
            </a:r>
          </a:p>
          <a:p>
            <a:pPr marL="342900" indent="-342900">
              <a:buAutoNum type="arabicPeriod"/>
            </a:pPr>
            <a:endParaRPr lang="es-ES" b="1" dirty="0"/>
          </a:p>
          <a:p>
            <a:pPr marL="342900" indent="-342900">
              <a:buAutoNum type="arabicPeriod"/>
            </a:pPr>
            <a:r>
              <a:rPr lang="es-ES" b="1" dirty="0"/>
              <a:t>El régimen internacional </a:t>
            </a:r>
          </a:p>
          <a:p>
            <a:pPr marL="800100" lvl="2" indent="-342900">
              <a:buFont typeface="Arial" pitchFamily="34" charset="0"/>
              <a:buChar char="•"/>
            </a:pPr>
            <a:r>
              <a:rPr lang="es-ES" b="1" dirty="0"/>
              <a:t>Finanzas internacionales vs. Macro de economías abiertas</a:t>
            </a:r>
          </a:p>
          <a:p>
            <a:pPr marL="800100" lvl="2" indent="-342900">
              <a:buFont typeface="Arial" pitchFamily="34" charset="0"/>
              <a:buChar char="•"/>
            </a:pPr>
            <a:r>
              <a:rPr lang="es-ES" b="1" dirty="0"/>
              <a:t>La arquitectura financiera internacional y los bienes públicos globales</a:t>
            </a:r>
          </a:p>
          <a:p>
            <a:pPr marL="342900" indent="-342900">
              <a:buAutoNum type="arabicPeriod"/>
            </a:pPr>
            <a:endParaRPr lang="es-ES" b="1" dirty="0"/>
          </a:p>
        </p:txBody>
      </p:sp>
      <p:cxnSp>
        <p:nvCxnSpPr>
          <p:cNvPr id="7" name="6 Conector recto"/>
          <p:cNvCxnSpPr/>
          <p:nvPr/>
        </p:nvCxnSpPr>
        <p:spPr>
          <a:xfrm flipV="1">
            <a:off x="0" y="692696"/>
            <a:ext cx="914400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2797184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¿Bien expuesto a la competencia internacional?</a:t>
            </a:r>
          </a:p>
        </p:txBody>
      </p:sp>
      <p:cxnSp>
        <p:nvCxnSpPr>
          <p:cNvPr id="4" name="3 Conector recto de flecha"/>
          <p:cNvCxnSpPr/>
          <p:nvPr/>
        </p:nvCxnSpPr>
        <p:spPr>
          <a:xfrm flipV="1">
            <a:off x="3275856" y="2924944"/>
            <a:ext cx="1728192" cy="330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5076056" y="2708920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SI    </a:t>
            </a:r>
            <a:r>
              <a:rPr lang="es-ES" b="1" dirty="0">
                <a:sym typeface="Wingdings" pitchFamily="2" charset="2"/>
              </a:rPr>
              <a:t></a:t>
            </a:r>
            <a:r>
              <a:rPr lang="es-ES" b="1" dirty="0"/>
              <a:t>TRANSABLES ≈ Mayoristas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004048" y="3227491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N0  </a:t>
            </a:r>
            <a:r>
              <a:rPr lang="es-ES" b="1" dirty="0">
                <a:sym typeface="Wingdings" pitchFamily="2" charset="2"/>
              </a:rPr>
              <a:t> NO </a:t>
            </a:r>
            <a:r>
              <a:rPr lang="es-ES" b="1" dirty="0"/>
              <a:t>TRANSABLES ≈ Minoristas</a:t>
            </a:r>
          </a:p>
          <a:p>
            <a:endParaRPr lang="es-ES" dirty="0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3275856" y="3229232"/>
            <a:ext cx="1728192" cy="142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95536" y="376464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TCR ≈ Transables / No transables ≈ IPM/IPC 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03548" y="73695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En macroeconomía abierta hay  </a:t>
            </a:r>
            <a:r>
              <a:rPr lang="es-ES" b="1" u="sng" dirty="0"/>
              <a:t>dos precios relativos que son clave </a:t>
            </a:r>
            <a:r>
              <a:rPr lang="es-ES" b="1" dirty="0"/>
              <a:t>por tener que ver con el equilibrio en el </a:t>
            </a:r>
            <a:r>
              <a:rPr lang="es-ES" b="1" u="sng" dirty="0"/>
              <a:t>mercado de trabajo </a:t>
            </a:r>
            <a:r>
              <a:rPr lang="es-ES" b="1" dirty="0"/>
              <a:t>y la </a:t>
            </a:r>
            <a:r>
              <a:rPr lang="es-ES" b="1" u="sng" dirty="0"/>
              <a:t>competitividad</a:t>
            </a:r>
            <a:r>
              <a:rPr lang="es-ES" b="1" dirty="0"/>
              <a:t>.</a:t>
            </a:r>
          </a:p>
        </p:txBody>
      </p:sp>
      <p:cxnSp>
        <p:nvCxnSpPr>
          <p:cNvPr id="14" name="13 Conector recto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179512" y="116632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Precios relativos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395536" y="1556792"/>
            <a:ext cx="5112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Salario real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s-ES" b="1" dirty="0"/>
              <a:t>Salario nominal (</a:t>
            </a:r>
            <a:r>
              <a:rPr lang="es-ES" b="1" i="1" dirty="0"/>
              <a:t>W</a:t>
            </a:r>
            <a:r>
              <a:rPr lang="es-ES" b="1" dirty="0"/>
              <a:t>) dividido el IPC</a:t>
            </a:r>
            <a:endParaRPr lang="es-ES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340768"/>
            <a:ext cx="453650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28 Rectángulo"/>
          <p:cNvSpPr/>
          <p:nvPr/>
        </p:nvSpPr>
        <p:spPr>
          <a:xfrm>
            <a:off x="467544" y="2276872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 de cambio real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(TCR)</a:t>
            </a:r>
            <a:endParaRPr lang="es-ES" dirty="0"/>
          </a:p>
        </p:txBody>
      </p:sp>
      <p:sp>
        <p:nvSpPr>
          <p:cNvPr id="30" name="29 Rectángulo"/>
          <p:cNvSpPr/>
          <p:nvPr/>
        </p:nvSpPr>
        <p:spPr>
          <a:xfrm>
            <a:off x="358775" y="4334257"/>
            <a:ext cx="82089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El tipo de cambio real se puede definir de diferentes maneras. Si llamamos  </a:t>
            </a:r>
            <a:r>
              <a:rPr lang="es-ES" b="1" i="1" dirty="0"/>
              <a:t>E</a:t>
            </a:r>
            <a:r>
              <a:rPr lang="es-ES" b="1" dirty="0"/>
              <a:t> al tipo de cambio nominal, </a:t>
            </a:r>
            <a:r>
              <a:rPr lang="es-ES" b="1" i="1" dirty="0"/>
              <a:t>P*</a:t>
            </a:r>
            <a:r>
              <a:rPr lang="es-ES" b="1" dirty="0"/>
              <a:t> a los precios internacionales  y </a:t>
            </a:r>
            <a:r>
              <a:rPr lang="es-ES" b="1" i="1" dirty="0"/>
              <a:t>Z </a:t>
            </a:r>
            <a:r>
              <a:rPr lang="es-ES" b="1" dirty="0"/>
              <a:t>al tipo de cambio real: </a:t>
            </a:r>
          </a:p>
          <a:p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endParaRPr lang="es-ES" dirty="0"/>
          </a:p>
        </p:txBody>
      </p:sp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6" y="5130672"/>
            <a:ext cx="539908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999D9ED1-E73E-D276-B367-EC0AABEA83BC}"/>
              </a:ext>
            </a:extLst>
          </p:cNvPr>
          <p:cNvSpPr txBox="1"/>
          <p:nvPr/>
        </p:nvSpPr>
        <p:spPr>
          <a:xfrm>
            <a:off x="503358" y="5877272"/>
            <a:ext cx="86406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1" dirty="0"/>
              <a:t>E está expresado como cantidad de unidades de moneda local por unidad extranjera: ej., pesos por dólar. 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10" grpId="0"/>
      <p:bldP spid="11" grpId="0"/>
      <p:bldP spid="21" grpId="0"/>
      <p:bldP spid="29" grpId="0"/>
      <p:bldP spid="30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227B13B-B706-6336-F660-6514FFFEBD88}"/>
              </a:ext>
            </a:extLst>
          </p:cNvPr>
          <p:cNvSpPr txBox="1"/>
          <p:nvPr/>
        </p:nvSpPr>
        <p:spPr>
          <a:xfrm>
            <a:off x="695064" y="404664"/>
            <a:ext cx="76328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Si </a:t>
            </a:r>
            <a:r>
              <a:rPr lang="es-ES" b="1" i="1" dirty="0"/>
              <a:t>Z =1 </a:t>
            </a:r>
            <a:r>
              <a:rPr lang="es-ES" b="1" dirty="0"/>
              <a:t>en equilibrio, diremos que se cumple la paridad del poder de compra o PPP absoluta.</a:t>
            </a:r>
          </a:p>
          <a:p>
            <a:r>
              <a:rPr lang="es-ES" b="1" dirty="0"/>
              <a:t>Si z </a:t>
            </a:r>
            <a:r>
              <a:rPr lang="es-ES" b="1" dirty="0">
                <a:sym typeface="Symbol" panose="05050102010706020507" pitchFamily="18" charset="2"/>
              </a:rPr>
              <a:t> 1 en equilibrio, diremos que se cumple la paridad del poder de compra relativa, PPP relativa. En equilibrio, </a:t>
            </a: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C0D42CB7-B348-ADB2-D572-8D47177361F5}"/>
                  </a:ext>
                </a:extLst>
              </p:cNvPr>
              <p:cNvSpPr txBox="1"/>
              <p:nvPr/>
            </p:nvSpPr>
            <p:spPr>
              <a:xfrm>
                <a:off x="647564" y="2873002"/>
                <a:ext cx="8280920" cy="17617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b="1" dirty="0"/>
                  <a:t>En equilibrio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A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acc>
                    <m:r>
                      <a:rPr lang="es-E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s-ES" b="1" dirty="0"/>
                  <a:t>), tanto en el caso de la PPP relativa como la absoluta, la tasa de inflación local tiene que ser igual a la tasa de devaluación. Nótese que si el país competidor deprecia su moneda,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AR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E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</m:acc>
                    <m:r>
                      <a:rPr lang="es-E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s-E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s-ES" b="1" dirty="0"/>
                  <a:t> y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s-ES" b="1" dirty="0"/>
                  <a:t> debe caer o tiene que haber una devaluación local compensatoria para no perder competitividad.</a:t>
                </a:r>
              </a:p>
              <a:p>
                <a:r>
                  <a:rPr lang="es-ES" b="1" dirty="0"/>
                  <a:t>En el corto plazo puede haber desvíos respecto del tipo de cambio real, por ejemplo, porque los salarios no ajustan, debido a fricciones. Ejemplo:  </a:t>
                </a:r>
                <a:endParaRPr lang="es-AR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C0D42CB7-B348-ADB2-D572-8D4717736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2873002"/>
                <a:ext cx="8280920" cy="1761764"/>
              </a:xfrm>
              <a:prstGeom prst="rect">
                <a:avLst/>
              </a:prstGeom>
              <a:blipFill>
                <a:blip r:embed="rId2"/>
                <a:stretch>
                  <a:fillRect l="-589" t="-1038" b="-449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agen 23">
            <a:extLst>
              <a:ext uri="{FF2B5EF4-FFF2-40B4-BE49-F238E27FC236}">
                <a16:creationId xmlns:a16="http://schemas.microsoft.com/office/drawing/2014/main" id="{A1311904-BCE8-CD2B-35A4-9B59A36DB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3307" y="2318554"/>
            <a:ext cx="5001291" cy="451191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892DD2FF-80A1-1F6E-3C66-A6014A705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48" y="1718773"/>
            <a:ext cx="4104456" cy="329451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BA22C566-7740-427C-45A7-8E074D986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1669614"/>
            <a:ext cx="3554761" cy="507492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8EF73592-0904-3325-71A0-6C1EBC13B5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234" y="2351176"/>
            <a:ext cx="5399532" cy="48920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EEA1398B-F3BC-70D8-0092-324856364938}"/>
              </a:ext>
            </a:extLst>
          </p:cNvPr>
          <p:cNvSpPr/>
          <p:nvPr/>
        </p:nvSpPr>
        <p:spPr>
          <a:xfrm>
            <a:off x="3693030" y="2279168"/>
            <a:ext cx="1707596" cy="578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B7354039-8A13-8418-32C5-88E1CAAAD229}"/>
                  </a:ext>
                </a:extLst>
              </p:cNvPr>
              <p:cNvSpPr txBox="1"/>
              <p:nvPr/>
            </p:nvSpPr>
            <p:spPr>
              <a:xfrm>
                <a:off x="-300810" y="4686333"/>
                <a:ext cx="5088834" cy="669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s-AR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s-AR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s-AR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s-AR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s-AR" b="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es-AR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s-AR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  <m:sSub>
                            <m:sSubPr>
                              <m:ctrlPr>
                                <a:rPr lang="es-AR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s-AR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den>
                      </m:f>
                      <m:r>
                        <a:rPr lang="es-AR" b="0" i="0">
                          <a:latin typeface="Cambria Math" panose="02040503050406030204" pitchFamily="18" charset="0"/>
                        </a:rPr>
                        <m:t>==&gt;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B7354039-8A13-8418-32C5-88E1CAAAD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0810" y="4686333"/>
                <a:ext cx="5088834" cy="6699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Imagen 45">
            <a:extLst>
              <a:ext uri="{FF2B5EF4-FFF2-40B4-BE49-F238E27FC236}">
                <a16:creationId xmlns:a16="http://schemas.microsoft.com/office/drawing/2014/main" id="{61E82DF6-D2E1-512B-D479-063A9772C0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3808" y="4830349"/>
            <a:ext cx="5399532" cy="507492"/>
          </a:xfrm>
          <a:prstGeom prst="rect">
            <a:avLst/>
          </a:prstGeom>
        </p:spPr>
      </p:pic>
      <p:sp>
        <p:nvSpPr>
          <p:cNvPr id="47" name="Rectángulo 46">
            <a:extLst>
              <a:ext uri="{FF2B5EF4-FFF2-40B4-BE49-F238E27FC236}">
                <a16:creationId xmlns:a16="http://schemas.microsoft.com/office/drawing/2014/main" id="{C1CD95E8-A88C-423B-1801-5DCC1EE6B9D0}"/>
              </a:ext>
            </a:extLst>
          </p:cNvPr>
          <p:cNvSpPr/>
          <p:nvPr/>
        </p:nvSpPr>
        <p:spPr>
          <a:xfrm>
            <a:off x="3923928" y="4686333"/>
            <a:ext cx="3384376" cy="669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DCFAC6C5-5EDD-E0CC-36C7-58591EF38ACA}"/>
                  </a:ext>
                </a:extLst>
              </p:cNvPr>
              <p:cNvSpPr txBox="1"/>
              <p:nvPr/>
            </p:nvSpPr>
            <p:spPr>
              <a:xfrm>
                <a:off x="4716016" y="4288167"/>
                <a:ext cx="52412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s-AR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AR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sSub>
                        <m:sSubPr>
                          <m:ctrlPr>
                            <a:rPr lang="es-AR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DCFAC6C5-5EDD-E0CC-36C7-58591EF38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288167"/>
                <a:ext cx="5241234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uadroTexto 52">
            <a:extLst>
              <a:ext uri="{FF2B5EF4-FFF2-40B4-BE49-F238E27FC236}">
                <a16:creationId xmlns:a16="http://schemas.microsoft.com/office/drawing/2014/main" id="{93AB58DC-062E-F42C-D1E0-C2CCFAF195C4}"/>
              </a:ext>
            </a:extLst>
          </p:cNvPr>
          <p:cNvSpPr txBox="1"/>
          <p:nvPr/>
        </p:nvSpPr>
        <p:spPr>
          <a:xfrm>
            <a:off x="679576" y="5391710"/>
            <a:ext cx="84969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En el corto plazo las variaciones del salario nominal inciden en la competitividad y deben ser consistentes con la inflación y la depreciación de la moneda. Son todas variables nominales. Aparece a corto plazo, entonces, un posible conflicto entre la nominalidad y los fundamentos de largo plazo, asociados con la evolución de la productividad local y externa y, por ende, con la competitividad del país.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3443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4" grpId="0" animBg="1"/>
      <p:bldP spid="44" grpId="0"/>
      <p:bldP spid="47" grpId="0" animBg="1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432CA1-7B72-0FCA-8082-C15679830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17" y="859661"/>
            <a:ext cx="6851374" cy="530259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8028133-D6CD-7AB4-7099-5668E7057617}"/>
              </a:ext>
            </a:extLst>
          </p:cNvPr>
          <p:cNvSpPr txBox="1"/>
          <p:nvPr/>
        </p:nvSpPr>
        <p:spPr>
          <a:xfrm>
            <a:off x="2557670" y="490330"/>
            <a:ext cx="556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Tipo de cambio real multilateral, Argentina (BCRA)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17485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C63EEF4-300C-B628-FAEB-F59F8F96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0" y="1444487"/>
            <a:ext cx="6016487" cy="39690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769B66D-B679-4A81-6FEE-1B4607215DD5}"/>
              </a:ext>
            </a:extLst>
          </p:cNvPr>
          <p:cNvSpPr txBox="1"/>
          <p:nvPr/>
        </p:nvSpPr>
        <p:spPr>
          <a:xfrm>
            <a:off x="2557670" y="490330"/>
            <a:ext cx="556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Términos del Intercambio, Argentina (INDEC)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26589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429000"/>
            <a:ext cx="705678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764704"/>
            <a:ext cx="6047159" cy="28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2" name="Picture 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356992"/>
            <a:ext cx="5615111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692696"/>
            <a:ext cx="597666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18 Conector recto de flecha"/>
          <p:cNvCxnSpPr/>
          <p:nvPr/>
        </p:nvCxnSpPr>
        <p:spPr>
          <a:xfrm>
            <a:off x="2627784" y="1700808"/>
            <a:ext cx="648072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H="1">
            <a:off x="2771800" y="2276872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Elipse"/>
          <p:cNvSpPr/>
          <p:nvPr/>
        </p:nvSpPr>
        <p:spPr>
          <a:xfrm>
            <a:off x="2483768" y="1412776"/>
            <a:ext cx="43204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Elipse"/>
          <p:cNvSpPr/>
          <p:nvPr/>
        </p:nvSpPr>
        <p:spPr>
          <a:xfrm>
            <a:off x="2483768" y="1916832"/>
            <a:ext cx="43204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Elipse"/>
          <p:cNvSpPr/>
          <p:nvPr/>
        </p:nvSpPr>
        <p:spPr>
          <a:xfrm>
            <a:off x="2483768" y="2564904"/>
            <a:ext cx="43204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Elipse"/>
          <p:cNvSpPr/>
          <p:nvPr/>
        </p:nvSpPr>
        <p:spPr>
          <a:xfrm>
            <a:off x="2267744" y="5013176"/>
            <a:ext cx="432048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Elipse"/>
          <p:cNvSpPr/>
          <p:nvPr/>
        </p:nvSpPr>
        <p:spPr>
          <a:xfrm>
            <a:off x="2843808" y="5013176"/>
            <a:ext cx="43204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Elipse"/>
          <p:cNvSpPr/>
          <p:nvPr/>
        </p:nvSpPr>
        <p:spPr>
          <a:xfrm>
            <a:off x="3491880" y="4437112"/>
            <a:ext cx="43204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Elipse"/>
          <p:cNvSpPr/>
          <p:nvPr/>
        </p:nvSpPr>
        <p:spPr>
          <a:xfrm>
            <a:off x="2267744" y="5661248"/>
            <a:ext cx="43204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47 Conector recto de flecha"/>
          <p:cNvCxnSpPr/>
          <p:nvPr/>
        </p:nvCxnSpPr>
        <p:spPr>
          <a:xfrm>
            <a:off x="2555776" y="5373216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endCxn id="30" idx="4"/>
          </p:cNvCxnSpPr>
          <p:nvPr/>
        </p:nvCxnSpPr>
        <p:spPr>
          <a:xfrm>
            <a:off x="2771800" y="4725144"/>
            <a:ext cx="93610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>
            <a:off x="3923928" y="4797152"/>
            <a:ext cx="216024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 flipH="1">
            <a:off x="2627784" y="6021288"/>
            <a:ext cx="14401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Elipse"/>
          <p:cNvSpPr/>
          <p:nvPr/>
        </p:nvSpPr>
        <p:spPr>
          <a:xfrm>
            <a:off x="3491880" y="692696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9" name="58 Conector recto de flecha"/>
          <p:cNvCxnSpPr/>
          <p:nvPr/>
        </p:nvCxnSpPr>
        <p:spPr>
          <a:xfrm flipH="1" flipV="1">
            <a:off x="2627784" y="4653136"/>
            <a:ext cx="36004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Elipse"/>
          <p:cNvSpPr/>
          <p:nvPr/>
        </p:nvSpPr>
        <p:spPr>
          <a:xfrm>
            <a:off x="5076056" y="3356992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55" grpId="0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819150"/>
            <a:ext cx="6768751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28 Elipse"/>
          <p:cNvSpPr/>
          <p:nvPr/>
        </p:nvSpPr>
        <p:spPr>
          <a:xfrm>
            <a:off x="2339752" y="2060848"/>
            <a:ext cx="50405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30 Conector recto de flecha"/>
          <p:cNvCxnSpPr/>
          <p:nvPr/>
        </p:nvCxnSpPr>
        <p:spPr>
          <a:xfrm>
            <a:off x="2627784" y="1628800"/>
            <a:ext cx="100811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Elipse"/>
          <p:cNvSpPr/>
          <p:nvPr/>
        </p:nvSpPr>
        <p:spPr>
          <a:xfrm>
            <a:off x="3131840" y="2132856"/>
            <a:ext cx="504056" cy="36004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6" name="35 Conector recto de flecha"/>
          <p:cNvCxnSpPr/>
          <p:nvPr/>
        </p:nvCxnSpPr>
        <p:spPr>
          <a:xfrm flipH="1">
            <a:off x="2699792" y="2060848"/>
            <a:ext cx="64807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Elipse"/>
          <p:cNvSpPr/>
          <p:nvPr/>
        </p:nvSpPr>
        <p:spPr>
          <a:xfrm>
            <a:off x="3923928" y="1556792"/>
            <a:ext cx="50405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" name="41 Conector recto de flecha"/>
          <p:cNvCxnSpPr/>
          <p:nvPr/>
        </p:nvCxnSpPr>
        <p:spPr>
          <a:xfrm>
            <a:off x="4067944" y="1988840"/>
            <a:ext cx="576064" cy="7200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Elipse"/>
          <p:cNvSpPr/>
          <p:nvPr/>
        </p:nvSpPr>
        <p:spPr>
          <a:xfrm>
            <a:off x="2267744" y="2564904"/>
            <a:ext cx="50405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46 Conector recto de flecha"/>
          <p:cNvCxnSpPr/>
          <p:nvPr/>
        </p:nvCxnSpPr>
        <p:spPr>
          <a:xfrm flipH="1">
            <a:off x="2771800" y="2988568"/>
            <a:ext cx="1656184" cy="838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Elipse"/>
          <p:cNvSpPr/>
          <p:nvPr/>
        </p:nvSpPr>
        <p:spPr>
          <a:xfrm>
            <a:off x="2339752" y="5013176"/>
            <a:ext cx="504056" cy="36004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5" name="54 Conector recto de flecha"/>
          <p:cNvCxnSpPr/>
          <p:nvPr/>
        </p:nvCxnSpPr>
        <p:spPr>
          <a:xfrm>
            <a:off x="3131840" y="5373216"/>
            <a:ext cx="100811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Elipse"/>
          <p:cNvSpPr/>
          <p:nvPr/>
        </p:nvSpPr>
        <p:spPr>
          <a:xfrm>
            <a:off x="4499992" y="5013176"/>
            <a:ext cx="50405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9" name="58 Conector recto de flecha"/>
          <p:cNvCxnSpPr/>
          <p:nvPr/>
        </p:nvCxnSpPr>
        <p:spPr>
          <a:xfrm flipH="1" flipV="1">
            <a:off x="4211960" y="4365104"/>
            <a:ext cx="50405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 flipH="1">
            <a:off x="2627784" y="3933056"/>
            <a:ext cx="1656184" cy="838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Elipse"/>
          <p:cNvSpPr/>
          <p:nvPr/>
        </p:nvSpPr>
        <p:spPr>
          <a:xfrm>
            <a:off x="2339752" y="4005064"/>
            <a:ext cx="50405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4" name="63 Conector recto de flecha"/>
          <p:cNvCxnSpPr/>
          <p:nvPr/>
        </p:nvCxnSpPr>
        <p:spPr>
          <a:xfrm>
            <a:off x="2267744" y="4293096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Elipse"/>
          <p:cNvSpPr/>
          <p:nvPr/>
        </p:nvSpPr>
        <p:spPr>
          <a:xfrm>
            <a:off x="2411760" y="4509120"/>
            <a:ext cx="50405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67 Elipse"/>
          <p:cNvSpPr/>
          <p:nvPr/>
        </p:nvSpPr>
        <p:spPr>
          <a:xfrm>
            <a:off x="2339752" y="1628800"/>
            <a:ext cx="504056" cy="36004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68 Elipse"/>
          <p:cNvSpPr/>
          <p:nvPr/>
        </p:nvSpPr>
        <p:spPr>
          <a:xfrm>
            <a:off x="6012160" y="692696"/>
            <a:ext cx="1080120" cy="64807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69 Elipse"/>
          <p:cNvSpPr/>
          <p:nvPr/>
        </p:nvSpPr>
        <p:spPr>
          <a:xfrm>
            <a:off x="6084168" y="2996952"/>
            <a:ext cx="1080120" cy="64807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6093296"/>
            <a:ext cx="539908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  <p:bldP spid="40" grpId="0" animBg="1"/>
      <p:bldP spid="43" grpId="0" animBg="1"/>
      <p:bldP spid="54" grpId="0" animBg="1"/>
      <p:bldP spid="57" grpId="0" animBg="1"/>
      <p:bldP spid="62" grpId="0" animBg="1"/>
      <p:bldP spid="65" grpId="0" animBg="1"/>
      <p:bldP spid="68" grpId="0" animBg="1"/>
      <p:bldP spid="69" grpId="0" animBg="1"/>
      <p:bldP spid="70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710</Words>
  <Application>Microsoft Office PowerPoint</Application>
  <PresentationFormat>Presentación en pantalla (4:3)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Maria Jesus Fanelli</dc:creator>
  <cp:lastModifiedBy>Jose Maria Jesus Fanelli</cp:lastModifiedBy>
  <cp:revision>13</cp:revision>
  <dcterms:created xsi:type="dcterms:W3CDTF">2022-05-26T02:30:35Z</dcterms:created>
  <dcterms:modified xsi:type="dcterms:W3CDTF">2023-06-13T03:56:12Z</dcterms:modified>
</cp:coreProperties>
</file>