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32" r:id="rId2"/>
    <p:sldId id="331" r:id="rId3"/>
    <p:sldId id="359" r:id="rId4"/>
    <p:sldId id="346" r:id="rId5"/>
    <p:sldId id="347"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135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8ED4889-E0F3-4DC9-B2D7-10F9D1A55DDF}" type="datetimeFigureOut">
              <a:rPr lang="es-AR" smtClean="0"/>
              <a:t>15/6/2023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E164303C-5ED2-4D48-8C2F-91DB52A4BBA6}" type="slidenum">
              <a:rPr lang="es-AR" smtClean="0"/>
              <a:t>‹Nº›</a:t>
            </a:fld>
            <a:endParaRPr lang="es-AR"/>
          </a:p>
        </p:txBody>
      </p:sp>
    </p:spTree>
    <p:extLst>
      <p:ext uri="{BB962C8B-B14F-4D97-AF65-F5344CB8AC3E}">
        <p14:creationId xmlns:p14="http://schemas.microsoft.com/office/powerpoint/2010/main" val="1657409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8ED4889-E0F3-4DC9-B2D7-10F9D1A55DDF}" type="datetimeFigureOut">
              <a:rPr lang="es-AR" smtClean="0"/>
              <a:t>15/6/2023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E164303C-5ED2-4D48-8C2F-91DB52A4BBA6}" type="slidenum">
              <a:rPr lang="es-AR" smtClean="0"/>
              <a:t>‹Nº›</a:t>
            </a:fld>
            <a:endParaRPr lang="es-AR"/>
          </a:p>
        </p:txBody>
      </p:sp>
    </p:spTree>
    <p:extLst>
      <p:ext uri="{BB962C8B-B14F-4D97-AF65-F5344CB8AC3E}">
        <p14:creationId xmlns:p14="http://schemas.microsoft.com/office/powerpoint/2010/main" val="3737073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8ED4889-E0F3-4DC9-B2D7-10F9D1A55DDF}" type="datetimeFigureOut">
              <a:rPr lang="es-AR" smtClean="0"/>
              <a:t>15/6/2023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E164303C-5ED2-4D48-8C2F-91DB52A4BBA6}" type="slidenum">
              <a:rPr lang="es-AR" smtClean="0"/>
              <a:t>‹Nº›</a:t>
            </a:fld>
            <a:endParaRPr lang="es-AR"/>
          </a:p>
        </p:txBody>
      </p:sp>
    </p:spTree>
    <p:extLst>
      <p:ext uri="{BB962C8B-B14F-4D97-AF65-F5344CB8AC3E}">
        <p14:creationId xmlns:p14="http://schemas.microsoft.com/office/powerpoint/2010/main" val="549253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8ED4889-E0F3-4DC9-B2D7-10F9D1A55DDF}" type="datetimeFigureOut">
              <a:rPr lang="es-AR" smtClean="0"/>
              <a:t>15/6/2023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E164303C-5ED2-4D48-8C2F-91DB52A4BBA6}" type="slidenum">
              <a:rPr lang="es-AR" smtClean="0"/>
              <a:t>‹Nº›</a:t>
            </a:fld>
            <a:endParaRPr lang="es-AR"/>
          </a:p>
        </p:txBody>
      </p:sp>
    </p:spTree>
    <p:extLst>
      <p:ext uri="{BB962C8B-B14F-4D97-AF65-F5344CB8AC3E}">
        <p14:creationId xmlns:p14="http://schemas.microsoft.com/office/powerpoint/2010/main" val="4053614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8ED4889-E0F3-4DC9-B2D7-10F9D1A55DDF}" type="datetimeFigureOut">
              <a:rPr lang="es-AR" smtClean="0"/>
              <a:t>15/6/2023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E164303C-5ED2-4D48-8C2F-91DB52A4BBA6}" type="slidenum">
              <a:rPr lang="es-AR" smtClean="0"/>
              <a:t>‹Nº›</a:t>
            </a:fld>
            <a:endParaRPr lang="es-AR"/>
          </a:p>
        </p:txBody>
      </p:sp>
    </p:spTree>
    <p:extLst>
      <p:ext uri="{BB962C8B-B14F-4D97-AF65-F5344CB8AC3E}">
        <p14:creationId xmlns:p14="http://schemas.microsoft.com/office/powerpoint/2010/main" val="3957881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8ED4889-E0F3-4DC9-B2D7-10F9D1A55DDF}" type="datetimeFigureOut">
              <a:rPr lang="es-AR" smtClean="0"/>
              <a:t>15/6/2023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E164303C-5ED2-4D48-8C2F-91DB52A4BBA6}" type="slidenum">
              <a:rPr lang="es-AR" smtClean="0"/>
              <a:t>‹Nº›</a:t>
            </a:fld>
            <a:endParaRPr lang="es-AR"/>
          </a:p>
        </p:txBody>
      </p:sp>
    </p:spTree>
    <p:extLst>
      <p:ext uri="{BB962C8B-B14F-4D97-AF65-F5344CB8AC3E}">
        <p14:creationId xmlns:p14="http://schemas.microsoft.com/office/powerpoint/2010/main" val="490718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8ED4889-E0F3-4DC9-B2D7-10F9D1A55DDF}" type="datetimeFigureOut">
              <a:rPr lang="es-AR" smtClean="0"/>
              <a:t>15/6/2023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E164303C-5ED2-4D48-8C2F-91DB52A4BBA6}" type="slidenum">
              <a:rPr lang="es-AR" smtClean="0"/>
              <a:t>‹Nº›</a:t>
            </a:fld>
            <a:endParaRPr lang="es-AR"/>
          </a:p>
        </p:txBody>
      </p:sp>
    </p:spTree>
    <p:extLst>
      <p:ext uri="{BB962C8B-B14F-4D97-AF65-F5344CB8AC3E}">
        <p14:creationId xmlns:p14="http://schemas.microsoft.com/office/powerpoint/2010/main" val="70948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8ED4889-E0F3-4DC9-B2D7-10F9D1A55DDF}" type="datetimeFigureOut">
              <a:rPr lang="es-AR" smtClean="0"/>
              <a:t>15/6/2023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E164303C-5ED2-4D48-8C2F-91DB52A4BBA6}" type="slidenum">
              <a:rPr lang="es-AR" smtClean="0"/>
              <a:t>‹Nº›</a:t>
            </a:fld>
            <a:endParaRPr lang="es-AR"/>
          </a:p>
        </p:txBody>
      </p:sp>
    </p:spTree>
    <p:extLst>
      <p:ext uri="{BB962C8B-B14F-4D97-AF65-F5344CB8AC3E}">
        <p14:creationId xmlns:p14="http://schemas.microsoft.com/office/powerpoint/2010/main" val="2810987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ED4889-E0F3-4DC9-B2D7-10F9D1A55DDF}" type="datetimeFigureOut">
              <a:rPr lang="es-AR" smtClean="0"/>
              <a:t>15/6/2023</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E164303C-5ED2-4D48-8C2F-91DB52A4BBA6}" type="slidenum">
              <a:rPr lang="es-AR" smtClean="0"/>
              <a:t>‹Nº›</a:t>
            </a:fld>
            <a:endParaRPr lang="es-AR"/>
          </a:p>
        </p:txBody>
      </p:sp>
    </p:spTree>
    <p:extLst>
      <p:ext uri="{BB962C8B-B14F-4D97-AF65-F5344CB8AC3E}">
        <p14:creationId xmlns:p14="http://schemas.microsoft.com/office/powerpoint/2010/main" val="3441753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8ED4889-E0F3-4DC9-B2D7-10F9D1A55DDF}" type="datetimeFigureOut">
              <a:rPr lang="es-AR" smtClean="0"/>
              <a:t>15/6/2023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E164303C-5ED2-4D48-8C2F-91DB52A4BBA6}" type="slidenum">
              <a:rPr lang="es-AR" smtClean="0"/>
              <a:t>‹Nº›</a:t>
            </a:fld>
            <a:endParaRPr lang="es-AR"/>
          </a:p>
        </p:txBody>
      </p:sp>
    </p:spTree>
    <p:extLst>
      <p:ext uri="{BB962C8B-B14F-4D97-AF65-F5344CB8AC3E}">
        <p14:creationId xmlns:p14="http://schemas.microsoft.com/office/powerpoint/2010/main" val="2275989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8ED4889-E0F3-4DC9-B2D7-10F9D1A55DDF}" type="datetimeFigureOut">
              <a:rPr lang="es-AR" smtClean="0"/>
              <a:t>15/6/2023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E164303C-5ED2-4D48-8C2F-91DB52A4BBA6}" type="slidenum">
              <a:rPr lang="es-AR" smtClean="0"/>
              <a:t>‹Nº›</a:t>
            </a:fld>
            <a:endParaRPr lang="es-AR"/>
          </a:p>
        </p:txBody>
      </p:sp>
    </p:spTree>
    <p:extLst>
      <p:ext uri="{BB962C8B-B14F-4D97-AF65-F5344CB8AC3E}">
        <p14:creationId xmlns:p14="http://schemas.microsoft.com/office/powerpoint/2010/main" val="1111655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ED4889-E0F3-4DC9-B2D7-10F9D1A55DDF}" type="datetimeFigureOut">
              <a:rPr lang="es-AR" smtClean="0"/>
              <a:t>15/6/2023</a:t>
            </a:fld>
            <a:endParaRPr lang="es-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64303C-5ED2-4D48-8C2F-91DB52A4BBA6}" type="slidenum">
              <a:rPr lang="es-AR" smtClean="0"/>
              <a:t>‹Nº›</a:t>
            </a:fld>
            <a:endParaRPr lang="es-AR"/>
          </a:p>
        </p:txBody>
      </p:sp>
    </p:spTree>
    <p:extLst>
      <p:ext uri="{BB962C8B-B14F-4D97-AF65-F5344CB8AC3E}">
        <p14:creationId xmlns:p14="http://schemas.microsoft.com/office/powerpoint/2010/main" val="39822236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DD4DEEC-8436-EADD-5B50-75A9882E2B75}"/>
              </a:ext>
            </a:extLst>
          </p:cNvPr>
          <p:cNvSpPr txBox="1"/>
          <p:nvPr/>
        </p:nvSpPr>
        <p:spPr>
          <a:xfrm>
            <a:off x="3412435" y="1776656"/>
            <a:ext cx="4572000" cy="707886"/>
          </a:xfrm>
          <a:prstGeom prst="rect">
            <a:avLst/>
          </a:prstGeom>
          <a:noFill/>
        </p:spPr>
        <p:txBody>
          <a:bodyPr wrap="square">
            <a:spAutoFit/>
          </a:bodyPr>
          <a:lstStyle/>
          <a:p>
            <a:r>
              <a:rPr lang="es-ES" sz="4000" b="1" dirty="0"/>
              <a:t>Clase 15</a:t>
            </a:r>
          </a:p>
        </p:txBody>
      </p:sp>
    </p:spTree>
    <p:extLst>
      <p:ext uri="{BB962C8B-B14F-4D97-AF65-F5344CB8AC3E}">
        <p14:creationId xmlns:p14="http://schemas.microsoft.com/office/powerpoint/2010/main" val="570593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2"/>
          <p:cNvSpPr>
            <a:spLocks noChangeShapeType="1"/>
          </p:cNvSpPr>
          <p:nvPr/>
        </p:nvSpPr>
        <p:spPr bwMode="auto">
          <a:xfrm>
            <a:off x="609600" y="1143000"/>
            <a:ext cx="7848600" cy="0"/>
          </a:xfrm>
          <a:prstGeom prst="line">
            <a:avLst/>
          </a:prstGeom>
          <a:noFill/>
          <a:ln w="38100">
            <a:solidFill>
              <a:srgbClr val="000099"/>
            </a:solidFill>
            <a:round/>
            <a:headEnd/>
            <a:tailEnd/>
          </a:ln>
        </p:spPr>
        <p:txBody>
          <a:bodyPr wrap="none" anchor="ctr"/>
          <a:lstStyle/>
          <a:p>
            <a:endParaRPr lang="es-ES"/>
          </a:p>
        </p:txBody>
      </p:sp>
      <p:sp>
        <p:nvSpPr>
          <p:cNvPr id="26627" name="Line 3"/>
          <p:cNvSpPr>
            <a:spLocks noChangeShapeType="1"/>
          </p:cNvSpPr>
          <p:nvPr/>
        </p:nvSpPr>
        <p:spPr bwMode="auto">
          <a:xfrm>
            <a:off x="1219200" y="1752600"/>
            <a:ext cx="0" cy="0"/>
          </a:xfrm>
          <a:prstGeom prst="line">
            <a:avLst/>
          </a:prstGeom>
          <a:noFill/>
          <a:ln w="9525">
            <a:solidFill>
              <a:schemeClr val="tx1"/>
            </a:solidFill>
            <a:round/>
            <a:headEnd/>
            <a:tailEnd/>
          </a:ln>
        </p:spPr>
        <p:txBody>
          <a:bodyPr wrap="none" anchor="ctr"/>
          <a:lstStyle/>
          <a:p>
            <a:endParaRPr lang="es-ES"/>
          </a:p>
        </p:txBody>
      </p:sp>
      <p:sp>
        <p:nvSpPr>
          <p:cNvPr id="26628" name="Line 4"/>
          <p:cNvSpPr>
            <a:spLocks noChangeShapeType="1"/>
          </p:cNvSpPr>
          <p:nvPr/>
        </p:nvSpPr>
        <p:spPr bwMode="auto">
          <a:xfrm flipH="1">
            <a:off x="609600" y="1143000"/>
            <a:ext cx="0" cy="4191000"/>
          </a:xfrm>
          <a:prstGeom prst="line">
            <a:avLst/>
          </a:prstGeom>
          <a:noFill/>
          <a:ln w="38100">
            <a:solidFill>
              <a:srgbClr val="000099"/>
            </a:solidFill>
            <a:round/>
            <a:headEnd/>
            <a:tailEnd/>
          </a:ln>
        </p:spPr>
        <p:txBody>
          <a:bodyPr wrap="none" anchor="ctr"/>
          <a:lstStyle/>
          <a:p>
            <a:endParaRPr lang="es-ES"/>
          </a:p>
        </p:txBody>
      </p:sp>
      <p:sp>
        <p:nvSpPr>
          <p:cNvPr id="26629" name="Line 5"/>
          <p:cNvSpPr>
            <a:spLocks noChangeShapeType="1"/>
          </p:cNvSpPr>
          <p:nvPr/>
        </p:nvSpPr>
        <p:spPr bwMode="auto">
          <a:xfrm>
            <a:off x="8458200" y="1143000"/>
            <a:ext cx="0" cy="4191000"/>
          </a:xfrm>
          <a:prstGeom prst="line">
            <a:avLst/>
          </a:prstGeom>
          <a:noFill/>
          <a:ln w="38100">
            <a:solidFill>
              <a:srgbClr val="000099"/>
            </a:solidFill>
            <a:round/>
            <a:headEnd/>
            <a:tailEnd/>
          </a:ln>
        </p:spPr>
        <p:txBody>
          <a:bodyPr wrap="none" anchor="ctr"/>
          <a:lstStyle/>
          <a:p>
            <a:endParaRPr lang="es-ES"/>
          </a:p>
        </p:txBody>
      </p:sp>
      <p:sp>
        <p:nvSpPr>
          <p:cNvPr id="26630" name="Line 6"/>
          <p:cNvSpPr>
            <a:spLocks noChangeShapeType="1"/>
          </p:cNvSpPr>
          <p:nvPr/>
        </p:nvSpPr>
        <p:spPr bwMode="auto">
          <a:xfrm>
            <a:off x="2514600" y="1143000"/>
            <a:ext cx="0" cy="4191000"/>
          </a:xfrm>
          <a:prstGeom prst="line">
            <a:avLst/>
          </a:prstGeom>
          <a:noFill/>
          <a:ln w="19050">
            <a:solidFill>
              <a:srgbClr val="000099"/>
            </a:solidFill>
            <a:round/>
            <a:headEnd/>
            <a:tailEnd/>
          </a:ln>
        </p:spPr>
        <p:txBody>
          <a:bodyPr wrap="none" anchor="ctr"/>
          <a:lstStyle/>
          <a:p>
            <a:endParaRPr lang="es-ES"/>
          </a:p>
        </p:txBody>
      </p:sp>
      <p:sp>
        <p:nvSpPr>
          <p:cNvPr id="26631" name="Line 7"/>
          <p:cNvSpPr>
            <a:spLocks noChangeShapeType="1"/>
          </p:cNvSpPr>
          <p:nvPr/>
        </p:nvSpPr>
        <p:spPr bwMode="auto">
          <a:xfrm>
            <a:off x="4038600" y="1143000"/>
            <a:ext cx="0" cy="4191000"/>
          </a:xfrm>
          <a:prstGeom prst="line">
            <a:avLst/>
          </a:prstGeom>
          <a:noFill/>
          <a:ln w="19050">
            <a:solidFill>
              <a:srgbClr val="000099"/>
            </a:solidFill>
            <a:round/>
            <a:headEnd/>
            <a:tailEnd/>
          </a:ln>
        </p:spPr>
        <p:txBody>
          <a:bodyPr wrap="none" anchor="ctr"/>
          <a:lstStyle/>
          <a:p>
            <a:endParaRPr lang="es-ES"/>
          </a:p>
        </p:txBody>
      </p:sp>
      <p:sp>
        <p:nvSpPr>
          <p:cNvPr id="26632" name="Line 8"/>
          <p:cNvSpPr>
            <a:spLocks noChangeShapeType="1"/>
          </p:cNvSpPr>
          <p:nvPr/>
        </p:nvSpPr>
        <p:spPr bwMode="auto">
          <a:xfrm>
            <a:off x="5562600" y="1143000"/>
            <a:ext cx="0" cy="4191000"/>
          </a:xfrm>
          <a:prstGeom prst="line">
            <a:avLst/>
          </a:prstGeom>
          <a:noFill/>
          <a:ln w="19050">
            <a:solidFill>
              <a:srgbClr val="000099"/>
            </a:solidFill>
            <a:round/>
            <a:headEnd/>
            <a:tailEnd/>
          </a:ln>
        </p:spPr>
        <p:txBody>
          <a:bodyPr wrap="none" anchor="ctr"/>
          <a:lstStyle/>
          <a:p>
            <a:endParaRPr lang="es-ES"/>
          </a:p>
        </p:txBody>
      </p:sp>
      <p:sp>
        <p:nvSpPr>
          <p:cNvPr id="26633" name="Line 9"/>
          <p:cNvSpPr>
            <a:spLocks noChangeShapeType="1"/>
          </p:cNvSpPr>
          <p:nvPr/>
        </p:nvSpPr>
        <p:spPr bwMode="auto">
          <a:xfrm>
            <a:off x="7010400" y="1143000"/>
            <a:ext cx="0" cy="4191000"/>
          </a:xfrm>
          <a:prstGeom prst="line">
            <a:avLst/>
          </a:prstGeom>
          <a:noFill/>
          <a:ln w="19050">
            <a:solidFill>
              <a:srgbClr val="000099"/>
            </a:solidFill>
            <a:round/>
            <a:headEnd/>
            <a:tailEnd/>
          </a:ln>
        </p:spPr>
        <p:txBody>
          <a:bodyPr wrap="none" anchor="ctr"/>
          <a:lstStyle/>
          <a:p>
            <a:endParaRPr lang="es-ES"/>
          </a:p>
        </p:txBody>
      </p:sp>
      <p:sp>
        <p:nvSpPr>
          <p:cNvPr id="26634" name="Text Box 10"/>
          <p:cNvSpPr txBox="1">
            <a:spLocks noChangeArrowheads="1"/>
          </p:cNvSpPr>
          <p:nvPr/>
        </p:nvSpPr>
        <p:spPr bwMode="auto">
          <a:xfrm>
            <a:off x="685800" y="457200"/>
            <a:ext cx="7924800" cy="457200"/>
          </a:xfrm>
          <a:prstGeom prst="rect">
            <a:avLst/>
          </a:prstGeom>
          <a:noFill/>
          <a:ln w="9525">
            <a:noFill/>
            <a:miter lim="800000"/>
            <a:headEnd/>
            <a:tailEnd/>
          </a:ln>
        </p:spPr>
        <p:txBody>
          <a:bodyPr>
            <a:spAutoFit/>
          </a:bodyPr>
          <a:lstStyle/>
          <a:p>
            <a:pPr algn="ctr">
              <a:spcBef>
                <a:spcPct val="50000"/>
              </a:spcBef>
            </a:pPr>
            <a:r>
              <a:rPr lang="es-ES_tradnl" b="1">
                <a:solidFill>
                  <a:srgbClr val="000099"/>
                </a:solidFill>
              </a:rPr>
              <a:t>Regímenes Internacionales e Instituciones de Coordinación</a:t>
            </a:r>
            <a:endParaRPr lang="es-ES_tradnl"/>
          </a:p>
        </p:txBody>
      </p:sp>
      <p:sp>
        <p:nvSpPr>
          <p:cNvPr id="26635" name="Line 11"/>
          <p:cNvSpPr>
            <a:spLocks noChangeShapeType="1"/>
          </p:cNvSpPr>
          <p:nvPr/>
        </p:nvSpPr>
        <p:spPr bwMode="auto">
          <a:xfrm>
            <a:off x="609600" y="1981200"/>
            <a:ext cx="7848600" cy="0"/>
          </a:xfrm>
          <a:prstGeom prst="line">
            <a:avLst/>
          </a:prstGeom>
          <a:noFill/>
          <a:ln w="19050">
            <a:solidFill>
              <a:srgbClr val="000099"/>
            </a:solidFill>
            <a:round/>
            <a:headEnd/>
            <a:tailEnd/>
          </a:ln>
        </p:spPr>
        <p:txBody>
          <a:bodyPr wrap="none" anchor="ctr"/>
          <a:lstStyle/>
          <a:p>
            <a:endParaRPr lang="es-ES"/>
          </a:p>
        </p:txBody>
      </p:sp>
      <p:sp>
        <p:nvSpPr>
          <p:cNvPr id="26636" name="Text Box 12"/>
          <p:cNvSpPr txBox="1">
            <a:spLocks noChangeArrowheads="1"/>
          </p:cNvSpPr>
          <p:nvPr/>
        </p:nvSpPr>
        <p:spPr bwMode="auto">
          <a:xfrm>
            <a:off x="7162800" y="1219200"/>
            <a:ext cx="1158875" cy="641350"/>
          </a:xfrm>
          <a:prstGeom prst="rect">
            <a:avLst/>
          </a:prstGeom>
          <a:noFill/>
          <a:ln w="9525">
            <a:noFill/>
            <a:miter lim="800000"/>
            <a:headEnd/>
            <a:tailEnd/>
          </a:ln>
        </p:spPr>
        <p:txBody>
          <a:bodyPr>
            <a:spAutoFit/>
          </a:bodyPr>
          <a:lstStyle/>
          <a:p>
            <a:pPr algn="ctr"/>
            <a:r>
              <a:rPr lang="es-ES_tradnl" sz="1800" b="1"/>
              <a:t>Mundo</a:t>
            </a:r>
          </a:p>
          <a:p>
            <a:pPr algn="ctr"/>
            <a:r>
              <a:rPr lang="es-ES_tradnl" sz="1800" b="1"/>
              <a:t>Global</a:t>
            </a:r>
          </a:p>
        </p:txBody>
      </p:sp>
      <p:sp>
        <p:nvSpPr>
          <p:cNvPr id="26637" name="Text Box 13"/>
          <p:cNvSpPr txBox="1">
            <a:spLocks noChangeArrowheads="1"/>
          </p:cNvSpPr>
          <p:nvPr/>
        </p:nvSpPr>
        <p:spPr bwMode="auto">
          <a:xfrm>
            <a:off x="4191000" y="1219200"/>
            <a:ext cx="1295400" cy="366713"/>
          </a:xfrm>
          <a:prstGeom prst="rect">
            <a:avLst/>
          </a:prstGeom>
          <a:noFill/>
          <a:ln w="9525">
            <a:noFill/>
            <a:miter lim="800000"/>
            <a:headEnd/>
            <a:tailEnd/>
          </a:ln>
        </p:spPr>
        <p:txBody>
          <a:bodyPr>
            <a:spAutoFit/>
          </a:bodyPr>
          <a:lstStyle/>
          <a:p>
            <a:pPr algn="ctr"/>
            <a:r>
              <a:rPr lang="es-ES_tradnl" sz="1800" b="1"/>
              <a:t>Autarquía</a:t>
            </a:r>
          </a:p>
        </p:txBody>
      </p:sp>
      <p:sp>
        <p:nvSpPr>
          <p:cNvPr id="26638" name="Text Box 14"/>
          <p:cNvSpPr txBox="1">
            <a:spLocks noChangeArrowheads="1"/>
          </p:cNvSpPr>
          <p:nvPr/>
        </p:nvSpPr>
        <p:spPr bwMode="auto">
          <a:xfrm>
            <a:off x="2743200" y="1219200"/>
            <a:ext cx="1158875" cy="641350"/>
          </a:xfrm>
          <a:prstGeom prst="rect">
            <a:avLst/>
          </a:prstGeom>
          <a:noFill/>
          <a:ln w="9525">
            <a:noFill/>
            <a:miter lim="800000"/>
            <a:headEnd/>
            <a:tailEnd/>
          </a:ln>
        </p:spPr>
        <p:txBody>
          <a:bodyPr>
            <a:spAutoFit/>
          </a:bodyPr>
          <a:lstStyle/>
          <a:p>
            <a:pPr algn="ctr"/>
            <a:r>
              <a:rPr lang="es-ES_tradnl" sz="1800" b="1"/>
              <a:t>Patrón Oro</a:t>
            </a:r>
            <a:endParaRPr lang="es-ES_tradnl" sz="1800"/>
          </a:p>
        </p:txBody>
      </p:sp>
      <p:sp>
        <p:nvSpPr>
          <p:cNvPr id="26639" name="Text Box 15"/>
          <p:cNvSpPr txBox="1">
            <a:spLocks noChangeArrowheads="1"/>
          </p:cNvSpPr>
          <p:nvPr/>
        </p:nvSpPr>
        <p:spPr bwMode="auto">
          <a:xfrm>
            <a:off x="5715000" y="1219200"/>
            <a:ext cx="1158875" cy="641350"/>
          </a:xfrm>
          <a:prstGeom prst="rect">
            <a:avLst/>
          </a:prstGeom>
          <a:noFill/>
          <a:ln w="9525">
            <a:noFill/>
            <a:miter lim="800000"/>
            <a:headEnd/>
            <a:tailEnd/>
          </a:ln>
        </p:spPr>
        <p:txBody>
          <a:bodyPr>
            <a:spAutoFit/>
          </a:bodyPr>
          <a:lstStyle/>
          <a:p>
            <a:pPr algn="ctr"/>
            <a:r>
              <a:rPr lang="es-ES_tradnl" sz="1800" b="1"/>
              <a:t>Bretton Woods</a:t>
            </a:r>
            <a:endParaRPr lang="es-ES_tradnl" sz="1800"/>
          </a:p>
        </p:txBody>
      </p:sp>
      <p:sp>
        <p:nvSpPr>
          <p:cNvPr id="26640" name="Line 16"/>
          <p:cNvSpPr>
            <a:spLocks noChangeShapeType="1"/>
          </p:cNvSpPr>
          <p:nvPr/>
        </p:nvSpPr>
        <p:spPr bwMode="auto">
          <a:xfrm>
            <a:off x="609600" y="2743200"/>
            <a:ext cx="7848600" cy="0"/>
          </a:xfrm>
          <a:prstGeom prst="line">
            <a:avLst/>
          </a:prstGeom>
          <a:noFill/>
          <a:ln w="19050">
            <a:solidFill>
              <a:srgbClr val="000099"/>
            </a:solidFill>
            <a:round/>
            <a:headEnd/>
            <a:tailEnd/>
          </a:ln>
        </p:spPr>
        <p:txBody>
          <a:bodyPr wrap="none" anchor="ctr"/>
          <a:lstStyle/>
          <a:p>
            <a:endParaRPr lang="es-ES"/>
          </a:p>
        </p:txBody>
      </p:sp>
      <p:sp>
        <p:nvSpPr>
          <p:cNvPr id="26641" name="Line 17"/>
          <p:cNvSpPr>
            <a:spLocks noChangeShapeType="1"/>
          </p:cNvSpPr>
          <p:nvPr/>
        </p:nvSpPr>
        <p:spPr bwMode="auto">
          <a:xfrm flipV="1">
            <a:off x="609600" y="3581400"/>
            <a:ext cx="7848600" cy="0"/>
          </a:xfrm>
          <a:prstGeom prst="line">
            <a:avLst/>
          </a:prstGeom>
          <a:noFill/>
          <a:ln w="9525">
            <a:solidFill>
              <a:srgbClr val="000099"/>
            </a:solidFill>
            <a:round/>
            <a:headEnd/>
            <a:tailEnd/>
          </a:ln>
        </p:spPr>
        <p:txBody>
          <a:bodyPr wrap="none" anchor="ctr"/>
          <a:lstStyle/>
          <a:p>
            <a:endParaRPr lang="es-ES"/>
          </a:p>
        </p:txBody>
      </p:sp>
      <p:sp>
        <p:nvSpPr>
          <p:cNvPr id="26642" name="Line 18"/>
          <p:cNvSpPr>
            <a:spLocks noChangeShapeType="1"/>
          </p:cNvSpPr>
          <p:nvPr/>
        </p:nvSpPr>
        <p:spPr bwMode="auto">
          <a:xfrm flipV="1">
            <a:off x="609600" y="5334000"/>
            <a:ext cx="7848600" cy="0"/>
          </a:xfrm>
          <a:prstGeom prst="line">
            <a:avLst/>
          </a:prstGeom>
          <a:noFill/>
          <a:ln w="38100">
            <a:solidFill>
              <a:srgbClr val="000099"/>
            </a:solidFill>
            <a:round/>
            <a:headEnd/>
            <a:tailEnd/>
          </a:ln>
        </p:spPr>
        <p:txBody>
          <a:bodyPr wrap="none" anchor="ctr"/>
          <a:lstStyle/>
          <a:p>
            <a:endParaRPr lang="es-ES"/>
          </a:p>
        </p:txBody>
      </p:sp>
      <p:sp>
        <p:nvSpPr>
          <p:cNvPr id="26643" name="Line 19"/>
          <p:cNvSpPr>
            <a:spLocks noChangeShapeType="1"/>
          </p:cNvSpPr>
          <p:nvPr/>
        </p:nvSpPr>
        <p:spPr bwMode="auto">
          <a:xfrm flipV="1">
            <a:off x="609600" y="4419600"/>
            <a:ext cx="7848600" cy="0"/>
          </a:xfrm>
          <a:prstGeom prst="line">
            <a:avLst/>
          </a:prstGeom>
          <a:noFill/>
          <a:ln w="9525">
            <a:solidFill>
              <a:srgbClr val="000099"/>
            </a:solidFill>
            <a:round/>
            <a:headEnd/>
            <a:tailEnd/>
          </a:ln>
        </p:spPr>
        <p:txBody>
          <a:bodyPr wrap="none" anchor="ctr"/>
          <a:lstStyle/>
          <a:p>
            <a:endParaRPr lang="es-ES"/>
          </a:p>
        </p:txBody>
      </p:sp>
      <p:sp>
        <p:nvSpPr>
          <p:cNvPr id="26644" name="Text Box 20"/>
          <p:cNvSpPr txBox="1">
            <a:spLocks noChangeArrowheads="1"/>
          </p:cNvSpPr>
          <p:nvPr/>
        </p:nvSpPr>
        <p:spPr bwMode="auto">
          <a:xfrm>
            <a:off x="898525" y="2347913"/>
            <a:ext cx="1235075" cy="336550"/>
          </a:xfrm>
          <a:prstGeom prst="rect">
            <a:avLst/>
          </a:prstGeom>
          <a:noFill/>
          <a:ln w="9525">
            <a:noFill/>
            <a:miter lim="800000"/>
            <a:headEnd/>
            <a:tailEnd/>
          </a:ln>
        </p:spPr>
        <p:txBody>
          <a:bodyPr>
            <a:spAutoFit/>
          </a:bodyPr>
          <a:lstStyle/>
          <a:p>
            <a:pPr algn="ctr"/>
            <a:endParaRPr lang="en-US" sz="1600"/>
          </a:p>
        </p:txBody>
      </p:sp>
      <p:sp>
        <p:nvSpPr>
          <p:cNvPr id="26645" name="Text Box 21"/>
          <p:cNvSpPr txBox="1">
            <a:spLocks noChangeArrowheads="1"/>
          </p:cNvSpPr>
          <p:nvPr/>
        </p:nvSpPr>
        <p:spPr bwMode="auto">
          <a:xfrm>
            <a:off x="762000" y="2819400"/>
            <a:ext cx="1652588" cy="581025"/>
          </a:xfrm>
          <a:prstGeom prst="rect">
            <a:avLst/>
          </a:prstGeom>
          <a:noFill/>
          <a:ln w="9525">
            <a:noFill/>
            <a:miter lim="800000"/>
            <a:headEnd/>
            <a:tailEnd/>
          </a:ln>
        </p:spPr>
        <p:txBody>
          <a:bodyPr>
            <a:spAutoFit/>
          </a:bodyPr>
          <a:lstStyle/>
          <a:p>
            <a:r>
              <a:rPr lang="es-ES_tradnl" sz="1600" b="1"/>
              <a:t>Régimen</a:t>
            </a:r>
          </a:p>
          <a:p>
            <a:r>
              <a:rPr lang="es-ES_tradnl" sz="1600" b="1"/>
              <a:t>Cambiario</a:t>
            </a:r>
          </a:p>
        </p:txBody>
      </p:sp>
      <p:sp>
        <p:nvSpPr>
          <p:cNvPr id="26646" name="Text Box 22"/>
          <p:cNvSpPr txBox="1">
            <a:spLocks noChangeArrowheads="1"/>
          </p:cNvSpPr>
          <p:nvPr/>
        </p:nvSpPr>
        <p:spPr bwMode="auto">
          <a:xfrm>
            <a:off x="762000" y="2057400"/>
            <a:ext cx="1652588" cy="581025"/>
          </a:xfrm>
          <a:prstGeom prst="rect">
            <a:avLst/>
          </a:prstGeom>
          <a:noFill/>
          <a:ln w="9525">
            <a:noFill/>
            <a:miter lim="800000"/>
            <a:headEnd/>
            <a:tailEnd/>
          </a:ln>
        </p:spPr>
        <p:txBody>
          <a:bodyPr>
            <a:spAutoFit/>
          </a:bodyPr>
          <a:lstStyle/>
          <a:p>
            <a:r>
              <a:rPr lang="es-ES_tradnl" sz="1600" b="1"/>
              <a:t>Movimientos</a:t>
            </a:r>
          </a:p>
          <a:p>
            <a:r>
              <a:rPr lang="es-ES_tradnl" sz="1600" b="1"/>
              <a:t> de Capital</a:t>
            </a:r>
          </a:p>
        </p:txBody>
      </p:sp>
      <p:sp>
        <p:nvSpPr>
          <p:cNvPr id="26647" name="Text Box 23"/>
          <p:cNvSpPr txBox="1">
            <a:spLocks noChangeArrowheads="1"/>
          </p:cNvSpPr>
          <p:nvPr/>
        </p:nvSpPr>
        <p:spPr bwMode="auto">
          <a:xfrm>
            <a:off x="762000" y="3581400"/>
            <a:ext cx="1652588" cy="825500"/>
          </a:xfrm>
          <a:prstGeom prst="rect">
            <a:avLst/>
          </a:prstGeom>
          <a:noFill/>
          <a:ln w="9525">
            <a:noFill/>
            <a:miter lim="800000"/>
            <a:headEnd/>
            <a:tailEnd/>
          </a:ln>
        </p:spPr>
        <p:txBody>
          <a:bodyPr>
            <a:spAutoFit/>
          </a:bodyPr>
          <a:lstStyle/>
          <a:p>
            <a:r>
              <a:rPr lang="es-ES_tradnl" sz="1600" b="1"/>
              <a:t>Evolución del </a:t>
            </a:r>
          </a:p>
          <a:p>
            <a:r>
              <a:rPr lang="es-ES_tradnl" sz="1600" b="1"/>
              <a:t>Comercio Internacional</a:t>
            </a:r>
          </a:p>
        </p:txBody>
      </p:sp>
      <p:sp>
        <p:nvSpPr>
          <p:cNvPr id="26648" name="Text Box 24"/>
          <p:cNvSpPr txBox="1">
            <a:spLocks noChangeArrowheads="1"/>
          </p:cNvSpPr>
          <p:nvPr/>
        </p:nvSpPr>
        <p:spPr bwMode="auto">
          <a:xfrm>
            <a:off x="762000" y="4419600"/>
            <a:ext cx="1676400" cy="825500"/>
          </a:xfrm>
          <a:prstGeom prst="rect">
            <a:avLst/>
          </a:prstGeom>
          <a:noFill/>
          <a:ln w="9525">
            <a:noFill/>
            <a:miter lim="800000"/>
            <a:headEnd/>
            <a:tailEnd/>
          </a:ln>
        </p:spPr>
        <p:txBody>
          <a:bodyPr>
            <a:spAutoFit/>
          </a:bodyPr>
          <a:lstStyle/>
          <a:p>
            <a:r>
              <a:rPr lang="es-ES_tradnl" sz="1600" b="1"/>
              <a:t>Mecanismos de Coordinación Internacional</a:t>
            </a:r>
          </a:p>
        </p:txBody>
      </p:sp>
      <p:sp>
        <p:nvSpPr>
          <p:cNvPr id="26649" name="Text Box 25"/>
          <p:cNvSpPr txBox="1">
            <a:spLocks noChangeArrowheads="1"/>
          </p:cNvSpPr>
          <p:nvPr/>
        </p:nvSpPr>
        <p:spPr bwMode="auto">
          <a:xfrm>
            <a:off x="2981325" y="2157413"/>
            <a:ext cx="354013" cy="336550"/>
          </a:xfrm>
          <a:prstGeom prst="rect">
            <a:avLst/>
          </a:prstGeom>
          <a:noFill/>
          <a:ln w="9525">
            <a:noFill/>
            <a:miter lim="800000"/>
            <a:headEnd/>
            <a:tailEnd/>
          </a:ln>
        </p:spPr>
        <p:txBody>
          <a:bodyPr wrap="none">
            <a:spAutoFit/>
          </a:bodyPr>
          <a:lstStyle/>
          <a:p>
            <a:pPr algn="ctr"/>
            <a:r>
              <a:rPr lang="es-ES_tradnl" sz="1600" b="1"/>
              <a:t>Sí</a:t>
            </a:r>
            <a:endParaRPr lang="es-ES_tradnl" sz="1400"/>
          </a:p>
        </p:txBody>
      </p:sp>
      <p:sp>
        <p:nvSpPr>
          <p:cNvPr id="26650" name="Text Box 26"/>
          <p:cNvSpPr txBox="1">
            <a:spLocks noChangeArrowheads="1"/>
          </p:cNvSpPr>
          <p:nvPr/>
        </p:nvSpPr>
        <p:spPr bwMode="auto">
          <a:xfrm>
            <a:off x="6067425" y="2157413"/>
            <a:ext cx="431800" cy="336550"/>
          </a:xfrm>
          <a:prstGeom prst="rect">
            <a:avLst/>
          </a:prstGeom>
          <a:noFill/>
          <a:ln w="9525">
            <a:noFill/>
            <a:miter lim="800000"/>
            <a:headEnd/>
            <a:tailEnd/>
          </a:ln>
        </p:spPr>
        <p:txBody>
          <a:bodyPr wrap="none">
            <a:spAutoFit/>
          </a:bodyPr>
          <a:lstStyle/>
          <a:p>
            <a:pPr algn="ctr"/>
            <a:r>
              <a:rPr lang="es-ES_tradnl" sz="1600" b="1"/>
              <a:t>No</a:t>
            </a:r>
            <a:endParaRPr lang="es-ES_tradnl" sz="1600"/>
          </a:p>
        </p:txBody>
      </p:sp>
      <p:sp>
        <p:nvSpPr>
          <p:cNvPr id="26651" name="Text Box 27"/>
          <p:cNvSpPr txBox="1">
            <a:spLocks noChangeArrowheads="1"/>
          </p:cNvSpPr>
          <p:nvPr/>
        </p:nvSpPr>
        <p:spPr bwMode="auto">
          <a:xfrm>
            <a:off x="4543425" y="2157413"/>
            <a:ext cx="431800" cy="336550"/>
          </a:xfrm>
          <a:prstGeom prst="rect">
            <a:avLst/>
          </a:prstGeom>
          <a:noFill/>
          <a:ln w="9525">
            <a:noFill/>
            <a:miter lim="800000"/>
            <a:headEnd/>
            <a:tailEnd/>
          </a:ln>
        </p:spPr>
        <p:txBody>
          <a:bodyPr wrap="none">
            <a:spAutoFit/>
          </a:bodyPr>
          <a:lstStyle/>
          <a:p>
            <a:pPr algn="ctr"/>
            <a:r>
              <a:rPr lang="es-ES_tradnl" sz="1600" b="1"/>
              <a:t>No</a:t>
            </a:r>
            <a:endParaRPr lang="es-ES_tradnl" sz="1600"/>
          </a:p>
        </p:txBody>
      </p:sp>
      <p:sp>
        <p:nvSpPr>
          <p:cNvPr id="26652" name="Text Box 28"/>
          <p:cNvSpPr txBox="1">
            <a:spLocks noChangeArrowheads="1"/>
          </p:cNvSpPr>
          <p:nvPr/>
        </p:nvSpPr>
        <p:spPr bwMode="auto">
          <a:xfrm>
            <a:off x="7553325" y="2157413"/>
            <a:ext cx="354013" cy="336550"/>
          </a:xfrm>
          <a:prstGeom prst="rect">
            <a:avLst/>
          </a:prstGeom>
          <a:noFill/>
          <a:ln w="9525">
            <a:noFill/>
            <a:miter lim="800000"/>
            <a:headEnd/>
            <a:tailEnd/>
          </a:ln>
        </p:spPr>
        <p:txBody>
          <a:bodyPr wrap="none">
            <a:spAutoFit/>
          </a:bodyPr>
          <a:lstStyle/>
          <a:p>
            <a:pPr algn="ctr"/>
            <a:r>
              <a:rPr lang="es-ES_tradnl" sz="1600" b="1"/>
              <a:t>Sí</a:t>
            </a:r>
            <a:endParaRPr lang="es-ES_tradnl" sz="1600"/>
          </a:p>
        </p:txBody>
      </p:sp>
      <p:sp>
        <p:nvSpPr>
          <p:cNvPr id="26653" name="Text Box 29"/>
          <p:cNvSpPr txBox="1">
            <a:spLocks noChangeArrowheads="1"/>
          </p:cNvSpPr>
          <p:nvPr/>
        </p:nvSpPr>
        <p:spPr bwMode="auto">
          <a:xfrm>
            <a:off x="4114800" y="2971800"/>
            <a:ext cx="1447800" cy="304800"/>
          </a:xfrm>
          <a:prstGeom prst="rect">
            <a:avLst/>
          </a:prstGeom>
          <a:noFill/>
          <a:ln w="9525">
            <a:noFill/>
            <a:miter lim="800000"/>
            <a:headEnd/>
            <a:tailEnd/>
          </a:ln>
        </p:spPr>
        <p:txBody>
          <a:bodyPr>
            <a:spAutoFit/>
          </a:bodyPr>
          <a:lstStyle/>
          <a:p>
            <a:pPr algn="ctr"/>
            <a:r>
              <a:rPr lang="es-ES_tradnl" sz="1400" b="1"/>
              <a:t>Heterodoxo</a:t>
            </a:r>
            <a:endParaRPr lang="es-ES_tradnl" sz="1600"/>
          </a:p>
        </p:txBody>
      </p:sp>
      <p:sp>
        <p:nvSpPr>
          <p:cNvPr id="26654" name="Text Box 30"/>
          <p:cNvSpPr txBox="1">
            <a:spLocks noChangeArrowheads="1"/>
          </p:cNvSpPr>
          <p:nvPr/>
        </p:nvSpPr>
        <p:spPr bwMode="auto">
          <a:xfrm>
            <a:off x="2590800" y="2971800"/>
            <a:ext cx="1219200" cy="304800"/>
          </a:xfrm>
          <a:prstGeom prst="rect">
            <a:avLst/>
          </a:prstGeom>
          <a:noFill/>
          <a:ln w="9525">
            <a:noFill/>
            <a:miter lim="800000"/>
            <a:headEnd/>
            <a:tailEnd/>
          </a:ln>
        </p:spPr>
        <p:txBody>
          <a:bodyPr>
            <a:spAutoFit/>
          </a:bodyPr>
          <a:lstStyle/>
          <a:p>
            <a:pPr algn="ctr"/>
            <a:r>
              <a:rPr lang="es-ES_tradnl" sz="1400" b="1"/>
              <a:t>Fijo</a:t>
            </a:r>
            <a:endParaRPr lang="es-ES_tradnl" sz="1400"/>
          </a:p>
        </p:txBody>
      </p:sp>
      <p:sp>
        <p:nvSpPr>
          <p:cNvPr id="26655" name="Text Box 31"/>
          <p:cNvSpPr txBox="1">
            <a:spLocks noChangeArrowheads="1"/>
          </p:cNvSpPr>
          <p:nvPr/>
        </p:nvSpPr>
        <p:spPr bwMode="auto">
          <a:xfrm>
            <a:off x="5562600" y="2971800"/>
            <a:ext cx="1447800" cy="304800"/>
          </a:xfrm>
          <a:prstGeom prst="rect">
            <a:avLst/>
          </a:prstGeom>
          <a:noFill/>
          <a:ln w="9525">
            <a:noFill/>
            <a:miter lim="800000"/>
            <a:headEnd/>
            <a:tailEnd/>
          </a:ln>
        </p:spPr>
        <p:txBody>
          <a:bodyPr>
            <a:spAutoFit/>
          </a:bodyPr>
          <a:lstStyle/>
          <a:p>
            <a:pPr algn="ctr"/>
            <a:r>
              <a:rPr lang="es-ES_tradnl" sz="1400" b="1"/>
              <a:t>Fijo</a:t>
            </a:r>
            <a:endParaRPr lang="es-ES_tradnl" sz="1400"/>
          </a:p>
        </p:txBody>
      </p:sp>
      <p:sp>
        <p:nvSpPr>
          <p:cNvPr id="26656" name="Text Box 32"/>
          <p:cNvSpPr txBox="1">
            <a:spLocks noChangeArrowheads="1"/>
          </p:cNvSpPr>
          <p:nvPr/>
        </p:nvSpPr>
        <p:spPr bwMode="auto">
          <a:xfrm>
            <a:off x="7086600" y="2819400"/>
            <a:ext cx="1524000" cy="730250"/>
          </a:xfrm>
          <a:prstGeom prst="rect">
            <a:avLst/>
          </a:prstGeom>
          <a:noFill/>
          <a:ln w="9525">
            <a:noFill/>
            <a:miter lim="800000"/>
            <a:headEnd/>
            <a:tailEnd/>
          </a:ln>
        </p:spPr>
        <p:txBody>
          <a:bodyPr>
            <a:spAutoFit/>
          </a:bodyPr>
          <a:lstStyle/>
          <a:p>
            <a:r>
              <a:rPr lang="es-ES_tradnl" sz="1400" b="1"/>
              <a:t>Flotación -</a:t>
            </a:r>
          </a:p>
          <a:p>
            <a:r>
              <a:rPr lang="es-ES_tradnl" sz="1400" b="1"/>
              <a:t>U. Monetaria -</a:t>
            </a:r>
          </a:p>
          <a:p>
            <a:r>
              <a:rPr lang="es-ES_tradnl" sz="1400" b="1"/>
              <a:t>Varios</a:t>
            </a:r>
            <a:endParaRPr lang="es-ES_tradnl" sz="1400"/>
          </a:p>
        </p:txBody>
      </p:sp>
      <p:sp>
        <p:nvSpPr>
          <p:cNvPr id="26657" name="Text Box 33"/>
          <p:cNvSpPr txBox="1">
            <a:spLocks noChangeArrowheads="1"/>
          </p:cNvSpPr>
          <p:nvPr/>
        </p:nvSpPr>
        <p:spPr bwMode="auto">
          <a:xfrm>
            <a:off x="2590800" y="3810000"/>
            <a:ext cx="1447800" cy="304800"/>
          </a:xfrm>
          <a:prstGeom prst="rect">
            <a:avLst/>
          </a:prstGeom>
          <a:noFill/>
          <a:ln w="9525">
            <a:noFill/>
            <a:miter lim="800000"/>
            <a:headEnd/>
            <a:tailEnd/>
          </a:ln>
        </p:spPr>
        <p:txBody>
          <a:bodyPr>
            <a:spAutoFit/>
          </a:bodyPr>
          <a:lstStyle/>
          <a:p>
            <a:pPr algn="ctr"/>
            <a:r>
              <a:rPr lang="es-ES_tradnl" sz="1400" b="1"/>
              <a:t>Muy Buena</a:t>
            </a:r>
            <a:endParaRPr lang="es-ES_tradnl" sz="1600"/>
          </a:p>
        </p:txBody>
      </p:sp>
      <p:sp>
        <p:nvSpPr>
          <p:cNvPr id="26658" name="Text Box 34"/>
          <p:cNvSpPr txBox="1">
            <a:spLocks noChangeArrowheads="1"/>
          </p:cNvSpPr>
          <p:nvPr/>
        </p:nvSpPr>
        <p:spPr bwMode="auto">
          <a:xfrm>
            <a:off x="5562600" y="3810000"/>
            <a:ext cx="1447800" cy="304800"/>
          </a:xfrm>
          <a:prstGeom prst="rect">
            <a:avLst/>
          </a:prstGeom>
          <a:noFill/>
          <a:ln w="9525">
            <a:noFill/>
            <a:miter lim="800000"/>
            <a:headEnd/>
            <a:tailEnd/>
          </a:ln>
        </p:spPr>
        <p:txBody>
          <a:bodyPr>
            <a:spAutoFit/>
          </a:bodyPr>
          <a:lstStyle/>
          <a:p>
            <a:pPr algn="ctr"/>
            <a:r>
              <a:rPr lang="es-ES_tradnl" sz="1400" b="1"/>
              <a:t>Muy Buena</a:t>
            </a:r>
            <a:endParaRPr lang="es-ES_tradnl" sz="1600"/>
          </a:p>
        </p:txBody>
      </p:sp>
      <p:sp>
        <p:nvSpPr>
          <p:cNvPr id="26659" name="Text Box 35"/>
          <p:cNvSpPr txBox="1">
            <a:spLocks noChangeArrowheads="1"/>
          </p:cNvSpPr>
          <p:nvPr/>
        </p:nvSpPr>
        <p:spPr bwMode="auto">
          <a:xfrm>
            <a:off x="7010400" y="3810000"/>
            <a:ext cx="1447800" cy="304800"/>
          </a:xfrm>
          <a:prstGeom prst="rect">
            <a:avLst/>
          </a:prstGeom>
          <a:noFill/>
          <a:ln w="9525">
            <a:noFill/>
            <a:miter lim="800000"/>
            <a:headEnd/>
            <a:tailEnd/>
          </a:ln>
        </p:spPr>
        <p:txBody>
          <a:bodyPr>
            <a:spAutoFit/>
          </a:bodyPr>
          <a:lstStyle/>
          <a:p>
            <a:pPr algn="ctr"/>
            <a:r>
              <a:rPr lang="es-ES_tradnl" sz="1400" b="1"/>
              <a:t>Muy Buena</a:t>
            </a:r>
            <a:endParaRPr lang="es-ES_tradnl" sz="1600"/>
          </a:p>
        </p:txBody>
      </p:sp>
      <p:sp>
        <p:nvSpPr>
          <p:cNvPr id="26660" name="Text Box 36"/>
          <p:cNvSpPr txBox="1">
            <a:spLocks noChangeArrowheads="1"/>
          </p:cNvSpPr>
          <p:nvPr/>
        </p:nvSpPr>
        <p:spPr bwMode="auto">
          <a:xfrm>
            <a:off x="4038600" y="3810000"/>
            <a:ext cx="1447800" cy="304800"/>
          </a:xfrm>
          <a:prstGeom prst="rect">
            <a:avLst/>
          </a:prstGeom>
          <a:noFill/>
          <a:ln w="9525">
            <a:noFill/>
            <a:miter lim="800000"/>
            <a:headEnd/>
            <a:tailEnd/>
          </a:ln>
        </p:spPr>
        <p:txBody>
          <a:bodyPr>
            <a:spAutoFit/>
          </a:bodyPr>
          <a:lstStyle/>
          <a:p>
            <a:pPr algn="ctr"/>
            <a:r>
              <a:rPr lang="es-ES_tradnl" sz="1400" b="1"/>
              <a:t>Mala</a:t>
            </a:r>
            <a:endParaRPr lang="es-ES_tradnl" sz="1600"/>
          </a:p>
        </p:txBody>
      </p:sp>
      <p:sp>
        <p:nvSpPr>
          <p:cNvPr id="26661" name="Text Box 37"/>
          <p:cNvSpPr txBox="1">
            <a:spLocks noChangeArrowheads="1"/>
          </p:cNvSpPr>
          <p:nvPr/>
        </p:nvSpPr>
        <p:spPr bwMode="auto">
          <a:xfrm>
            <a:off x="4038600" y="4572000"/>
            <a:ext cx="1600200" cy="517525"/>
          </a:xfrm>
          <a:prstGeom prst="rect">
            <a:avLst/>
          </a:prstGeom>
          <a:noFill/>
          <a:ln w="9525">
            <a:noFill/>
            <a:miter lim="800000"/>
            <a:headEnd/>
            <a:tailEnd/>
          </a:ln>
        </p:spPr>
        <p:txBody>
          <a:bodyPr>
            <a:spAutoFit/>
          </a:bodyPr>
          <a:lstStyle/>
          <a:p>
            <a:pPr algn="ctr"/>
            <a:r>
              <a:rPr lang="es-ES_tradnl" sz="1400" b="1"/>
              <a:t>Falla de Coordinación</a:t>
            </a:r>
            <a:endParaRPr lang="es-ES_tradnl" sz="1600"/>
          </a:p>
        </p:txBody>
      </p:sp>
      <p:sp>
        <p:nvSpPr>
          <p:cNvPr id="26662" name="Text Box 38"/>
          <p:cNvSpPr txBox="1">
            <a:spLocks noChangeArrowheads="1"/>
          </p:cNvSpPr>
          <p:nvPr/>
        </p:nvSpPr>
        <p:spPr bwMode="auto">
          <a:xfrm>
            <a:off x="2514600" y="4572000"/>
            <a:ext cx="1447800" cy="517525"/>
          </a:xfrm>
          <a:prstGeom prst="rect">
            <a:avLst/>
          </a:prstGeom>
          <a:noFill/>
          <a:ln w="9525">
            <a:noFill/>
            <a:miter lim="800000"/>
            <a:headEnd/>
            <a:tailEnd/>
          </a:ln>
        </p:spPr>
        <p:txBody>
          <a:bodyPr>
            <a:spAutoFit/>
          </a:bodyPr>
          <a:lstStyle/>
          <a:p>
            <a:pPr algn="ctr"/>
            <a:r>
              <a:rPr lang="es-ES_tradnl" sz="1400" b="1"/>
              <a:t>Automático</a:t>
            </a:r>
          </a:p>
          <a:p>
            <a:pPr algn="ctr"/>
            <a:r>
              <a:rPr lang="es-ES_tradnl" sz="1400" b="1"/>
              <a:t>No Cooperativo</a:t>
            </a:r>
            <a:endParaRPr lang="es-ES_tradnl" sz="1600"/>
          </a:p>
        </p:txBody>
      </p:sp>
      <p:sp>
        <p:nvSpPr>
          <p:cNvPr id="26663" name="Text Box 39"/>
          <p:cNvSpPr txBox="1">
            <a:spLocks noChangeArrowheads="1"/>
          </p:cNvSpPr>
          <p:nvPr/>
        </p:nvSpPr>
        <p:spPr bwMode="auto">
          <a:xfrm>
            <a:off x="5562600" y="4572000"/>
            <a:ext cx="1676400" cy="517525"/>
          </a:xfrm>
          <a:prstGeom prst="rect">
            <a:avLst/>
          </a:prstGeom>
          <a:noFill/>
          <a:ln w="9525">
            <a:noFill/>
            <a:miter lim="800000"/>
            <a:headEnd/>
            <a:tailEnd/>
          </a:ln>
        </p:spPr>
        <p:txBody>
          <a:bodyPr>
            <a:spAutoFit/>
          </a:bodyPr>
          <a:lstStyle/>
          <a:p>
            <a:r>
              <a:rPr lang="es-ES_tradnl" sz="1400" b="1"/>
              <a:t>IFIs-GATT</a:t>
            </a:r>
          </a:p>
          <a:p>
            <a:r>
              <a:rPr lang="es-ES_tradnl" sz="1400" b="1"/>
              <a:t>Algo Cooperativo</a:t>
            </a:r>
            <a:endParaRPr lang="es-ES_tradnl" sz="1600"/>
          </a:p>
        </p:txBody>
      </p:sp>
      <p:sp>
        <p:nvSpPr>
          <p:cNvPr id="26664" name="Text Box 40"/>
          <p:cNvSpPr txBox="1">
            <a:spLocks noChangeArrowheads="1"/>
          </p:cNvSpPr>
          <p:nvPr/>
        </p:nvSpPr>
        <p:spPr bwMode="auto">
          <a:xfrm>
            <a:off x="6934200" y="4572000"/>
            <a:ext cx="1676400" cy="517525"/>
          </a:xfrm>
          <a:prstGeom prst="rect">
            <a:avLst/>
          </a:prstGeom>
          <a:noFill/>
          <a:ln w="9525">
            <a:noFill/>
            <a:miter lim="800000"/>
            <a:headEnd/>
            <a:tailEnd/>
          </a:ln>
        </p:spPr>
        <p:txBody>
          <a:bodyPr>
            <a:spAutoFit/>
          </a:bodyPr>
          <a:lstStyle/>
          <a:p>
            <a:pPr algn="ctr"/>
            <a:r>
              <a:rPr lang="es-ES_tradnl" sz="1400" b="1"/>
              <a:t>IFIs-OMC-AR</a:t>
            </a:r>
          </a:p>
          <a:p>
            <a:pPr algn="ctr"/>
            <a:r>
              <a:rPr lang="es-ES_tradnl" sz="1400" b="1"/>
              <a:t>Algo Cooperativo</a:t>
            </a:r>
            <a:endParaRPr lang="es-ES_tradnl" sz="1600"/>
          </a:p>
        </p:txBody>
      </p:sp>
    </p:spTree>
    <p:extLst>
      <p:ext uri="{BB962C8B-B14F-4D97-AF65-F5344CB8AC3E}">
        <p14:creationId xmlns:p14="http://schemas.microsoft.com/office/powerpoint/2010/main" val="1629961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2 Conector recto de flecha"/>
          <p:cNvCxnSpPr/>
          <p:nvPr/>
        </p:nvCxnSpPr>
        <p:spPr>
          <a:xfrm flipH="1" flipV="1">
            <a:off x="251520" y="3933056"/>
            <a:ext cx="5832648" cy="7200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3 Conector recto de flecha"/>
          <p:cNvCxnSpPr/>
          <p:nvPr/>
        </p:nvCxnSpPr>
        <p:spPr>
          <a:xfrm flipV="1">
            <a:off x="5796136" y="1412776"/>
            <a:ext cx="0" cy="26642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4 Conector recto de flecha"/>
          <p:cNvCxnSpPr/>
          <p:nvPr/>
        </p:nvCxnSpPr>
        <p:spPr>
          <a:xfrm>
            <a:off x="5004048" y="3068960"/>
            <a:ext cx="2736304" cy="295232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14 CuadroTexto"/>
          <p:cNvSpPr txBox="1"/>
          <p:nvPr/>
        </p:nvSpPr>
        <p:spPr>
          <a:xfrm>
            <a:off x="5076056" y="836712"/>
            <a:ext cx="2592288" cy="923330"/>
          </a:xfrm>
          <a:prstGeom prst="rect">
            <a:avLst/>
          </a:prstGeom>
          <a:noFill/>
        </p:spPr>
        <p:txBody>
          <a:bodyPr wrap="square" rtlCol="0">
            <a:spAutoFit/>
          </a:bodyPr>
          <a:lstStyle/>
          <a:p>
            <a:r>
              <a:rPr lang="es-ES" b="1" dirty="0">
                <a:solidFill>
                  <a:srgbClr val="FF0000"/>
                </a:solidFill>
              </a:rPr>
              <a:t>Comercio internacional</a:t>
            </a:r>
          </a:p>
          <a:p>
            <a:r>
              <a:rPr lang="es-ES" b="1" dirty="0">
                <a:solidFill>
                  <a:srgbClr val="FF0000"/>
                </a:solidFill>
              </a:rPr>
              <a:t>(</a:t>
            </a:r>
            <a:r>
              <a:rPr lang="es-ES" b="1" i="1" dirty="0">
                <a:solidFill>
                  <a:srgbClr val="FF0000"/>
                </a:solidFill>
              </a:rPr>
              <a:t>Ventajas comparativas)</a:t>
            </a:r>
          </a:p>
          <a:p>
            <a:r>
              <a:rPr lang="es-ES" b="1" dirty="0">
                <a:solidFill>
                  <a:srgbClr val="FF0000"/>
                </a:solidFill>
              </a:rPr>
              <a:t> </a:t>
            </a:r>
            <a:endParaRPr lang="es-ES" b="1" dirty="0"/>
          </a:p>
        </p:txBody>
      </p:sp>
      <p:sp>
        <p:nvSpPr>
          <p:cNvPr id="16" name="15 CuadroTexto"/>
          <p:cNvSpPr txBox="1"/>
          <p:nvPr/>
        </p:nvSpPr>
        <p:spPr>
          <a:xfrm>
            <a:off x="0" y="4149082"/>
            <a:ext cx="3384376" cy="646331"/>
          </a:xfrm>
          <a:prstGeom prst="rect">
            <a:avLst/>
          </a:prstGeom>
          <a:noFill/>
        </p:spPr>
        <p:txBody>
          <a:bodyPr wrap="square" rtlCol="0">
            <a:spAutoFit/>
          </a:bodyPr>
          <a:lstStyle/>
          <a:p>
            <a:r>
              <a:rPr lang="es-ES" b="1" dirty="0">
                <a:solidFill>
                  <a:srgbClr val="FF0000"/>
                </a:solidFill>
              </a:rPr>
              <a:t>Comercio Inter-temporal</a:t>
            </a:r>
          </a:p>
          <a:p>
            <a:r>
              <a:rPr lang="es-ES" b="1" dirty="0">
                <a:solidFill>
                  <a:srgbClr val="FF0000"/>
                </a:solidFill>
              </a:rPr>
              <a:t>(</a:t>
            </a:r>
            <a:r>
              <a:rPr lang="es-ES" b="1" i="1" dirty="0">
                <a:solidFill>
                  <a:srgbClr val="FF0000"/>
                </a:solidFill>
              </a:rPr>
              <a:t>Suavización del consumo)</a:t>
            </a:r>
            <a:endParaRPr lang="es-ES" b="1" dirty="0"/>
          </a:p>
        </p:txBody>
      </p:sp>
      <p:sp>
        <p:nvSpPr>
          <p:cNvPr id="17" name="16 CuadroTexto"/>
          <p:cNvSpPr txBox="1"/>
          <p:nvPr/>
        </p:nvSpPr>
        <p:spPr>
          <a:xfrm>
            <a:off x="4895528" y="6093298"/>
            <a:ext cx="4248472" cy="646331"/>
          </a:xfrm>
          <a:prstGeom prst="rect">
            <a:avLst/>
          </a:prstGeom>
          <a:noFill/>
        </p:spPr>
        <p:txBody>
          <a:bodyPr wrap="square" rtlCol="0">
            <a:spAutoFit/>
          </a:bodyPr>
          <a:lstStyle/>
          <a:p>
            <a:pPr algn="ctr"/>
            <a:r>
              <a:rPr lang="es-ES" b="1" dirty="0">
                <a:solidFill>
                  <a:srgbClr val="FF0000"/>
                </a:solidFill>
              </a:rPr>
              <a:t>Comercio entre Estados de la Naturaleza</a:t>
            </a:r>
          </a:p>
          <a:p>
            <a:pPr algn="ctr"/>
            <a:r>
              <a:rPr lang="es-ES" b="1" dirty="0">
                <a:solidFill>
                  <a:srgbClr val="FF0000"/>
                </a:solidFill>
              </a:rPr>
              <a:t>(Manejo de riesgos)  </a:t>
            </a:r>
          </a:p>
        </p:txBody>
      </p:sp>
      <p:sp>
        <p:nvSpPr>
          <p:cNvPr id="21" name="20 CuadroTexto"/>
          <p:cNvSpPr txBox="1"/>
          <p:nvPr/>
        </p:nvSpPr>
        <p:spPr>
          <a:xfrm>
            <a:off x="395536" y="1916834"/>
            <a:ext cx="2520280" cy="584775"/>
          </a:xfrm>
          <a:prstGeom prst="rect">
            <a:avLst/>
          </a:prstGeom>
          <a:noFill/>
          <a:ln>
            <a:solidFill>
              <a:srgbClr val="FFC000"/>
            </a:solidFill>
          </a:ln>
        </p:spPr>
        <p:txBody>
          <a:bodyPr wrap="square" rtlCol="0">
            <a:spAutoFit/>
          </a:bodyPr>
          <a:lstStyle/>
          <a:p>
            <a:pPr algn="ctr"/>
            <a:r>
              <a:rPr lang="es-ES" sz="1600" b="1" i="1" dirty="0"/>
              <a:t>Bancos </a:t>
            </a:r>
            <a:r>
              <a:rPr lang="es-ES" sz="1600" b="1" i="1" dirty="0" err="1"/>
              <a:t>lnternacionales</a:t>
            </a:r>
            <a:endParaRPr lang="es-ES" sz="1600" b="1" i="1" dirty="0"/>
          </a:p>
          <a:p>
            <a:pPr algn="ctr"/>
            <a:r>
              <a:rPr lang="es-ES" sz="1600" b="1" i="1" dirty="0"/>
              <a:t>(Crédito Comercial) </a:t>
            </a:r>
          </a:p>
        </p:txBody>
      </p:sp>
      <p:sp>
        <p:nvSpPr>
          <p:cNvPr id="22" name="21 CuadroTexto"/>
          <p:cNvSpPr txBox="1"/>
          <p:nvPr/>
        </p:nvSpPr>
        <p:spPr>
          <a:xfrm>
            <a:off x="467544" y="2708922"/>
            <a:ext cx="2448272" cy="584775"/>
          </a:xfrm>
          <a:prstGeom prst="rect">
            <a:avLst/>
          </a:prstGeom>
          <a:noFill/>
          <a:ln>
            <a:solidFill>
              <a:srgbClr val="FFC000"/>
            </a:solidFill>
          </a:ln>
        </p:spPr>
        <p:txBody>
          <a:bodyPr wrap="square" rtlCol="0">
            <a:spAutoFit/>
          </a:bodyPr>
          <a:lstStyle/>
          <a:p>
            <a:pPr algn="ctr"/>
            <a:r>
              <a:rPr lang="es-ES" sz="1600" b="1" i="1" dirty="0"/>
              <a:t>Fondos Soberanos (Recursos Naturales)</a:t>
            </a:r>
          </a:p>
        </p:txBody>
      </p:sp>
      <p:sp>
        <p:nvSpPr>
          <p:cNvPr id="23" name="22 Rectángulo"/>
          <p:cNvSpPr/>
          <p:nvPr/>
        </p:nvSpPr>
        <p:spPr>
          <a:xfrm>
            <a:off x="755578" y="5085186"/>
            <a:ext cx="2742739" cy="584775"/>
          </a:xfrm>
          <a:prstGeom prst="rect">
            <a:avLst/>
          </a:prstGeom>
          <a:ln>
            <a:solidFill>
              <a:srgbClr val="00B0F0"/>
            </a:solidFill>
          </a:ln>
        </p:spPr>
        <p:txBody>
          <a:bodyPr wrap="none">
            <a:spAutoFit/>
          </a:bodyPr>
          <a:lstStyle/>
          <a:p>
            <a:pPr algn="ctr"/>
            <a:r>
              <a:rPr lang="es-ES" sz="1600" b="1" i="1" dirty="0"/>
              <a:t>Fondos Soberanos Anticíclicos</a:t>
            </a:r>
          </a:p>
          <a:p>
            <a:pPr algn="ctr"/>
            <a:r>
              <a:rPr lang="es-ES" sz="1600" b="1" i="1" dirty="0"/>
              <a:t>(Riesgo Macroeconómico)</a:t>
            </a:r>
          </a:p>
        </p:txBody>
      </p:sp>
      <p:sp>
        <p:nvSpPr>
          <p:cNvPr id="24" name="23 CuadroTexto"/>
          <p:cNvSpPr txBox="1"/>
          <p:nvPr/>
        </p:nvSpPr>
        <p:spPr>
          <a:xfrm>
            <a:off x="6012160" y="2132858"/>
            <a:ext cx="2376264" cy="584775"/>
          </a:xfrm>
          <a:prstGeom prst="rect">
            <a:avLst/>
          </a:prstGeom>
          <a:noFill/>
          <a:ln>
            <a:solidFill>
              <a:srgbClr val="92D050"/>
            </a:solidFill>
          </a:ln>
        </p:spPr>
        <p:txBody>
          <a:bodyPr wrap="square" rtlCol="0">
            <a:spAutoFit/>
          </a:bodyPr>
          <a:lstStyle/>
          <a:p>
            <a:pPr algn="ctr"/>
            <a:r>
              <a:rPr lang="es-ES" sz="1600" b="1" i="1" dirty="0"/>
              <a:t>Compañías de Seguros (Comercio internacional)</a:t>
            </a:r>
          </a:p>
        </p:txBody>
      </p:sp>
      <p:sp>
        <p:nvSpPr>
          <p:cNvPr id="25" name="24 Rectángulo"/>
          <p:cNvSpPr/>
          <p:nvPr/>
        </p:nvSpPr>
        <p:spPr>
          <a:xfrm>
            <a:off x="323528" y="5805266"/>
            <a:ext cx="1778628" cy="584775"/>
          </a:xfrm>
          <a:prstGeom prst="rect">
            <a:avLst/>
          </a:prstGeom>
          <a:ln>
            <a:solidFill>
              <a:srgbClr val="00B0F0"/>
            </a:solidFill>
          </a:ln>
        </p:spPr>
        <p:txBody>
          <a:bodyPr wrap="none">
            <a:spAutoFit/>
          </a:bodyPr>
          <a:lstStyle/>
          <a:p>
            <a:pPr algn="ctr"/>
            <a:r>
              <a:rPr lang="es-ES" sz="1600" b="1" i="1" dirty="0"/>
              <a:t>Fondos de Pensión</a:t>
            </a:r>
          </a:p>
          <a:p>
            <a:pPr algn="ctr"/>
            <a:r>
              <a:rPr lang="es-ES" sz="1600" b="1" i="1" dirty="0"/>
              <a:t>(Envejecimiento</a:t>
            </a:r>
            <a:r>
              <a:rPr lang="es-ES" sz="1600" i="1" dirty="0"/>
              <a:t>)</a:t>
            </a:r>
          </a:p>
        </p:txBody>
      </p:sp>
      <p:sp>
        <p:nvSpPr>
          <p:cNvPr id="26" name="25 CuadroTexto"/>
          <p:cNvSpPr txBox="1"/>
          <p:nvPr/>
        </p:nvSpPr>
        <p:spPr>
          <a:xfrm>
            <a:off x="5940152" y="2924946"/>
            <a:ext cx="3024336" cy="584775"/>
          </a:xfrm>
          <a:prstGeom prst="rect">
            <a:avLst/>
          </a:prstGeom>
          <a:noFill/>
          <a:ln>
            <a:solidFill>
              <a:srgbClr val="92D050"/>
            </a:solidFill>
          </a:ln>
        </p:spPr>
        <p:txBody>
          <a:bodyPr wrap="square" rtlCol="0">
            <a:spAutoFit/>
          </a:bodyPr>
          <a:lstStyle/>
          <a:p>
            <a:pPr algn="ctr"/>
            <a:r>
              <a:rPr lang="es-ES" sz="1600" b="1" i="1" dirty="0"/>
              <a:t>Mercados Derivados         (Comercio internacional y varios)</a:t>
            </a:r>
          </a:p>
        </p:txBody>
      </p:sp>
      <p:sp>
        <p:nvSpPr>
          <p:cNvPr id="27" name="26 Rectángulo"/>
          <p:cNvSpPr/>
          <p:nvPr/>
        </p:nvSpPr>
        <p:spPr>
          <a:xfrm>
            <a:off x="2339752" y="5661250"/>
            <a:ext cx="2777620" cy="584775"/>
          </a:xfrm>
          <a:prstGeom prst="rect">
            <a:avLst/>
          </a:prstGeom>
          <a:ln>
            <a:solidFill>
              <a:srgbClr val="00B0F0"/>
            </a:solidFill>
          </a:ln>
        </p:spPr>
        <p:txBody>
          <a:bodyPr wrap="none">
            <a:spAutoFit/>
          </a:bodyPr>
          <a:lstStyle/>
          <a:p>
            <a:pPr algn="ctr"/>
            <a:r>
              <a:rPr lang="es-ES" sz="1600" b="1" i="1" dirty="0"/>
              <a:t>Inversión Extranjera Directa</a:t>
            </a:r>
          </a:p>
          <a:p>
            <a:pPr algn="ctr"/>
            <a:r>
              <a:rPr lang="es-ES" sz="1600" b="1" i="1" dirty="0"/>
              <a:t>(Productividad /Convergencia</a:t>
            </a:r>
            <a:r>
              <a:rPr lang="es-ES" sz="1600" i="1" dirty="0"/>
              <a:t>)</a:t>
            </a:r>
          </a:p>
        </p:txBody>
      </p:sp>
      <p:sp>
        <p:nvSpPr>
          <p:cNvPr id="29" name="28 Rectángulo"/>
          <p:cNvSpPr/>
          <p:nvPr/>
        </p:nvSpPr>
        <p:spPr>
          <a:xfrm>
            <a:off x="3059832" y="4221090"/>
            <a:ext cx="2777620" cy="584775"/>
          </a:xfrm>
          <a:prstGeom prst="rect">
            <a:avLst/>
          </a:prstGeom>
          <a:ln>
            <a:solidFill>
              <a:srgbClr val="00B0F0"/>
            </a:solidFill>
          </a:ln>
        </p:spPr>
        <p:txBody>
          <a:bodyPr wrap="none">
            <a:spAutoFit/>
          </a:bodyPr>
          <a:lstStyle/>
          <a:p>
            <a:pPr algn="ctr"/>
            <a:r>
              <a:rPr lang="es-ES" sz="1600" b="1" i="1" dirty="0"/>
              <a:t>Bonos Soberanos</a:t>
            </a:r>
          </a:p>
          <a:p>
            <a:r>
              <a:rPr lang="es-ES" sz="1600" b="1" i="1" dirty="0"/>
              <a:t>(Productividad /Convergencia)</a:t>
            </a:r>
            <a:endParaRPr lang="es-ES" sz="1600" i="1" dirty="0"/>
          </a:p>
        </p:txBody>
      </p:sp>
      <p:cxnSp>
        <p:nvCxnSpPr>
          <p:cNvPr id="30" name="29 Conector recto"/>
          <p:cNvCxnSpPr/>
          <p:nvPr/>
        </p:nvCxnSpPr>
        <p:spPr>
          <a:xfrm>
            <a:off x="0" y="764704"/>
            <a:ext cx="9144000"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32" name="31 Rectángulo"/>
          <p:cNvSpPr/>
          <p:nvPr/>
        </p:nvSpPr>
        <p:spPr>
          <a:xfrm>
            <a:off x="2" y="188640"/>
            <a:ext cx="7987123" cy="400110"/>
          </a:xfrm>
          <a:prstGeom prst="rect">
            <a:avLst/>
          </a:prstGeom>
        </p:spPr>
        <p:txBody>
          <a:bodyPr wrap="none">
            <a:spAutoFit/>
          </a:bodyPr>
          <a:lstStyle/>
          <a:p>
            <a:r>
              <a:rPr lang="es-ES" sz="2000" b="1" dirty="0"/>
              <a:t>Funciones de las finanzas y flujos de capital y monetarios internacionales </a:t>
            </a:r>
            <a:endParaRPr lang="es-ES" sz="2000" dirty="0"/>
          </a:p>
        </p:txBody>
      </p:sp>
      <p:sp>
        <p:nvSpPr>
          <p:cNvPr id="46" name="45 CuadroTexto"/>
          <p:cNvSpPr txBox="1"/>
          <p:nvPr/>
        </p:nvSpPr>
        <p:spPr>
          <a:xfrm>
            <a:off x="3347864" y="2204866"/>
            <a:ext cx="2232248" cy="646331"/>
          </a:xfrm>
          <a:prstGeom prst="rect">
            <a:avLst/>
          </a:prstGeom>
          <a:noFill/>
          <a:ln>
            <a:solidFill>
              <a:srgbClr val="FF0000"/>
            </a:solidFill>
          </a:ln>
        </p:spPr>
        <p:txBody>
          <a:bodyPr wrap="square" rtlCol="0">
            <a:spAutoFit/>
          </a:bodyPr>
          <a:lstStyle/>
          <a:p>
            <a:pPr algn="ctr"/>
            <a:r>
              <a:rPr lang="es-ES" b="1" i="1" dirty="0"/>
              <a:t>Moneda de Reserva</a:t>
            </a:r>
          </a:p>
          <a:p>
            <a:pPr algn="ctr"/>
            <a:r>
              <a:rPr lang="es-ES" b="1" i="1" dirty="0"/>
              <a:t>(liquidez)</a:t>
            </a:r>
          </a:p>
        </p:txBody>
      </p:sp>
      <p:sp>
        <p:nvSpPr>
          <p:cNvPr id="47" name="46 CuadroTexto"/>
          <p:cNvSpPr txBox="1"/>
          <p:nvPr/>
        </p:nvSpPr>
        <p:spPr>
          <a:xfrm>
            <a:off x="5148064" y="4797154"/>
            <a:ext cx="2232248" cy="646331"/>
          </a:xfrm>
          <a:prstGeom prst="rect">
            <a:avLst/>
          </a:prstGeom>
          <a:noFill/>
          <a:ln>
            <a:solidFill>
              <a:srgbClr val="FF0000"/>
            </a:solidFill>
          </a:ln>
        </p:spPr>
        <p:txBody>
          <a:bodyPr wrap="square" rtlCol="0">
            <a:spAutoFit/>
          </a:bodyPr>
          <a:lstStyle/>
          <a:p>
            <a:pPr algn="ctr"/>
            <a:r>
              <a:rPr lang="es-ES" b="1" i="1" dirty="0"/>
              <a:t>Moneda de Reserva</a:t>
            </a:r>
          </a:p>
          <a:p>
            <a:pPr algn="ctr"/>
            <a:r>
              <a:rPr lang="es-ES" b="1" i="1" dirty="0"/>
              <a:t>(liquidez)</a:t>
            </a:r>
          </a:p>
        </p:txBody>
      </p:sp>
      <p:sp>
        <p:nvSpPr>
          <p:cNvPr id="20" name="19 Forma libre"/>
          <p:cNvSpPr/>
          <p:nvPr/>
        </p:nvSpPr>
        <p:spPr>
          <a:xfrm>
            <a:off x="3429000" y="1244600"/>
            <a:ext cx="4383360" cy="3624560"/>
          </a:xfrm>
          <a:custGeom>
            <a:avLst/>
            <a:gdLst>
              <a:gd name="connsiteX0" fmla="*/ 0 w 4406900"/>
              <a:gd name="connsiteY0" fmla="*/ 0 h 3632200"/>
              <a:gd name="connsiteX1" fmla="*/ 114300 w 4406900"/>
              <a:gd name="connsiteY1" fmla="*/ 165100 h 3632200"/>
              <a:gd name="connsiteX2" fmla="*/ 165100 w 4406900"/>
              <a:gd name="connsiteY2" fmla="*/ 266700 h 3632200"/>
              <a:gd name="connsiteX3" fmla="*/ 177800 w 4406900"/>
              <a:gd name="connsiteY3" fmla="*/ 304800 h 3632200"/>
              <a:gd name="connsiteX4" fmla="*/ 215900 w 4406900"/>
              <a:gd name="connsiteY4" fmla="*/ 317500 h 3632200"/>
              <a:gd name="connsiteX5" fmla="*/ 279400 w 4406900"/>
              <a:gd name="connsiteY5" fmla="*/ 279400 h 3632200"/>
              <a:gd name="connsiteX6" fmla="*/ 317500 w 4406900"/>
              <a:gd name="connsiteY6" fmla="*/ 266700 h 3632200"/>
              <a:gd name="connsiteX7" fmla="*/ 368300 w 4406900"/>
              <a:gd name="connsiteY7" fmla="*/ 228600 h 3632200"/>
              <a:gd name="connsiteX8" fmla="*/ 444500 w 4406900"/>
              <a:gd name="connsiteY8" fmla="*/ 203200 h 3632200"/>
              <a:gd name="connsiteX9" fmla="*/ 495300 w 4406900"/>
              <a:gd name="connsiteY9" fmla="*/ 241300 h 3632200"/>
              <a:gd name="connsiteX10" fmla="*/ 520700 w 4406900"/>
              <a:gd name="connsiteY10" fmla="*/ 279400 h 3632200"/>
              <a:gd name="connsiteX11" fmla="*/ 558800 w 4406900"/>
              <a:gd name="connsiteY11" fmla="*/ 330200 h 3632200"/>
              <a:gd name="connsiteX12" fmla="*/ 635000 w 4406900"/>
              <a:gd name="connsiteY12" fmla="*/ 419100 h 3632200"/>
              <a:gd name="connsiteX13" fmla="*/ 647700 w 4406900"/>
              <a:gd name="connsiteY13" fmla="*/ 457200 h 3632200"/>
              <a:gd name="connsiteX14" fmla="*/ 660400 w 4406900"/>
              <a:gd name="connsiteY14" fmla="*/ 533400 h 3632200"/>
              <a:gd name="connsiteX15" fmla="*/ 762000 w 4406900"/>
              <a:gd name="connsiteY15" fmla="*/ 508000 h 3632200"/>
              <a:gd name="connsiteX16" fmla="*/ 939800 w 4406900"/>
              <a:gd name="connsiteY16" fmla="*/ 520700 h 3632200"/>
              <a:gd name="connsiteX17" fmla="*/ 977900 w 4406900"/>
              <a:gd name="connsiteY17" fmla="*/ 584200 h 3632200"/>
              <a:gd name="connsiteX18" fmla="*/ 1003300 w 4406900"/>
              <a:gd name="connsiteY18" fmla="*/ 635000 h 3632200"/>
              <a:gd name="connsiteX19" fmla="*/ 1028700 w 4406900"/>
              <a:gd name="connsiteY19" fmla="*/ 673100 h 3632200"/>
              <a:gd name="connsiteX20" fmla="*/ 1066800 w 4406900"/>
              <a:gd name="connsiteY20" fmla="*/ 762000 h 3632200"/>
              <a:gd name="connsiteX21" fmla="*/ 1104900 w 4406900"/>
              <a:gd name="connsiteY21" fmla="*/ 774700 h 3632200"/>
              <a:gd name="connsiteX22" fmla="*/ 1181100 w 4406900"/>
              <a:gd name="connsiteY22" fmla="*/ 774700 h 3632200"/>
              <a:gd name="connsiteX23" fmla="*/ 1193800 w 4406900"/>
              <a:gd name="connsiteY23" fmla="*/ 825500 h 3632200"/>
              <a:gd name="connsiteX24" fmla="*/ 1244600 w 4406900"/>
              <a:gd name="connsiteY24" fmla="*/ 901700 h 3632200"/>
              <a:gd name="connsiteX25" fmla="*/ 1257300 w 4406900"/>
              <a:gd name="connsiteY25" fmla="*/ 952500 h 3632200"/>
              <a:gd name="connsiteX26" fmla="*/ 1282700 w 4406900"/>
              <a:gd name="connsiteY26" fmla="*/ 990600 h 3632200"/>
              <a:gd name="connsiteX27" fmla="*/ 1308100 w 4406900"/>
              <a:gd name="connsiteY27" fmla="*/ 1041400 h 3632200"/>
              <a:gd name="connsiteX28" fmla="*/ 1333500 w 4406900"/>
              <a:gd name="connsiteY28" fmla="*/ 1079500 h 3632200"/>
              <a:gd name="connsiteX29" fmla="*/ 1358900 w 4406900"/>
              <a:gd name="connsiteY29" fmla="*/ 1130300 h 3632200"/>
              <a:gd name="connsiteX30" fmla="*/ 1371600 w 4406900"/>
              <a:gd name="connsiteY30" fmla="*/ 1168400 h 3632200"/>
              <a:gd name="connsiteX31" fmla="*/ 1409700 w 4406900"/>
              <a:gd name="connsiteY31" fmla="*/ 1206500 h 3632200"/>
              <a:gd name="connsiteX32" fmla="*/ 1447800 w 4406900"/>
              <a:gd name="connsiteY32" fmla="*/ 1346200 h 3632200"/>
              <a:gd name="connsiteX33" fmla="*/ 1714500 w 4406900"/>
              <a:gd name="connsiteY33" fmla="*/ 1244600 h 3632200"/>
              <a:gd name="connsiteX34" fmla="*/ 1752600 w 4406900"/>
              <a:gd name="connsiteY34" fmla="*/ 1231900 h 3632200"/>
              <a:gd name="connsiteX35" fmla="*/ 1790700 w 4406900"/>
              <a:gd name="connsiteY35" fmla="*/ 1206500 h 3632200"/>
              <a:gd name="connsiteX36" fmla="*/ 1841500 w 4406900"/>
              <a:gd name="connsiteY36" fmla="*/ 1219200 h 3632200"/>
              <a:gd name="connsiteX37" fmla="*/ 1866900 w 4406900"/>
              <a:gd name="connsiteY37" fmla="*/ 1282700 h 3632200"/>
              <a:gd name="connsiteX38" fmla="*/ 1905000 w 4406900"/>
              <a:gd name="connsiteY38" fmla="*/ 1397000 h 3632200"/>
              <a:gd name="connsiteX39" fmla="*/ 1930400 w 4406900"/>
              <a:gd name="connsiteY39" fmla="*/ 1435100 h 3632200"/>
              <a:gd name="connsiteX40" fmla="*/ 1955800 w 4406900"/>
              <a:gd name="connsiteY40" fmla="*/ 1485900 h 3632200"/>
              <a:gd name="connsiteX41" fmla="*/ 1993900 w 4406900"/>
              <a:gd name="connsiteY41" fmla="*/ 1536700 h 3632200"/>
              <a:gd name="connsiteX42" fmla="*/ 2019300 w 4406900"/>
              <a:gd name="connsiteY42" fmla="*/ 1600200 h 3632200"/>
              <a:gd name="connsiteX43" fmla="*/ 2095500 w 4406900"/>
              <a:gd name="connsiteY43" fmla="*/ 1676400 h 3632200"/>
              <a:gd name="connsiteX44" fmla="*/ 2120900 w 4406900"/>
              <a:gd name="connsiteY44" fmla="*/ 1714500 h 3632200"/>
              <a:gd name="connsiteX45" fmla="*/ 2222500 w 4406900"/>
              <a:gd name="connsiteY45" fmla="*/ 1651000 h 3632200"/>
              <a:gd name="connsiteX46" fmla="*/ 2260600 w 4406900"/>
              <a:gd name="connsiteY46" fmla="*/ 1638300 h 3632200"/>
              <a:gd name="connsiteX47" fmla="*/ 2336800 w 4406900"/>
              <a:gd name="connsiteY47" fmla="*/ 1600200 h 3632200"/>
              <a:gd name="connsiteX48" fmla="*/ 2387600 w 4406900"/>
              <a:gd name="connsiteY48" fmla="*/ 1625600 h 3632200"/>
              <a:gd name="connsiteX49" fmla="*/ 2413000 w 4406900"/>
              <a:gd name="connsiteY49" fmla="*/ 1701800 h 3632200"/>
              <a:gd name="connsiteX50" fmla="*/ 2438400 w 4406900"/>
              <a:gd name="connsiteY50" fmla="*/ 1816100 h 3632200"/>
              <a:gd name="connsiteX51" fmla="*/ 2489200 w 4406900"/>
              <a:gd name="connsiteY51" fmla="*/ 1917700 h 3632200"/>
              <a:gd name="connsiteX52" fmla="*/ 2501900 w 4406900"/>
              <a:gd name="connsiteY52" fmla="*/ 1981200 h 3632200"/>
              <a:gd name="connsiteX53" fmla="*/ 2514600 w 4406900"/>
              <a:gd name="connsiteY53" fmla="*/ 2057400 h 3632200"/>
              <a:gd name="connsiteX54" fmla="*/ 2540000 w 4406900"/>
              <a:gd name="connsiteY54" fmla="*/ 2108200 h 3632200"/>
              <a:gd name="connsiteX55" fmla="*/ 2565400 w 4406900"/>
              <a:gd name="connsiteY55" fmla="*/ 2222500 h 3632200"/>
              <a:gd name="connsiteX56" fmla="*/ 2578100 w 4406900"/>
              <a:gd name="connsiteY56" fmla="*/ 2260600 h 3632200"/>
              <a:gd name="connsiteX57" fmla="*/ 2603500 w 4406900"/>
              <a:gd name="connsiteY57" fmla="*/ 2374900 h 3632200"/>
              <a:gd name="connsiteX58" fmla="*/ 2641600 w 4406900"/>
              <a:gd name="connsiteY58" fmla="*/ 2349500 h 3632200"/>
              <a:gd name="connsiteX59" fmla="*/ 2768600 w 4406900"/>
              <a:gd name="connsiteY59" fmla="*/ 2286000 h 3632200"/>
              <a:gd name="connsiteX60" fmla="*/ 2806700 w 4406900"/>
              <a:gd name="connsiteY60" fmla="*/ 2260600 h 3632200"/>
              <a:gd name="connsiteX61" fmla="*/ 2882900 w 4406900"/>
              <a:gd name="connsiteY61" fmla="*/ 2235200 h 3632200"/>
              <a:gd name="connsiteX62" fmla="*/ 2933700 w 4406900"/>
              <a:gd name="connsiteY62" fmla="*/ 2336800 h 3632200"/>
              <a:gd name="connsiteX63" fmla="*/ 2971800 w 4406900"/>
              <a:gd name="connsiteY63" fmla="*/ 2400300 h 3632200"/>
              <a:gd name="connsiteX64" fmla="*/ 3009900 w 4406900"/>
              <a:gd name="connsiteY64" fmla="*/ 2438400 h 3632200"/>
              <a:gd name="connsiteX65" fmla="*/ 3060700 w 4406900"/>
              <a:gd name="connsiteY65" fmla="*/ 2514600 h 3632200"/>
              <a:gd name="connsiteX66" fmla="*/ 3086100 w 4406900"/>
              <a:gd name="connsiteY66" fmla="*/ 2552700 h 3632200"/>
              <a:gd name="connsiteX67" fmla="*/ 3098800 w 4406900"/>
              <a:gd name="connsiteY67" fmla="*/ 2679700 h 3632200"/>
              <a:gd name="connsiteX68" fmla="*/ 3556000 w 4406900"/>
              <a:gd name="connsiteY68" fmla="*/ 2755900 h 3632200"/>
              <a:gd name="connsiteX69" fmla="*/ 3568700 w 4406900"/>
              <a:gd name="connsiteY69" fmla="*/ 2819400 h 3632200"/>
              <a:gd name="connsiteX70" fmla="*/ 3594100 w 4406900"/>
              <a:gd name="connsiteY70" fmla="*/ 2895600 h 3632200"/>
              <a:gd name="connsiteX71" fmla="*/ 3581400 w 4406900"/>
              <a:gd name="connsiteY71" fmla="*/ 2997200 h 3632200"/>
              <a:gd name="connsiteX72" fmla="*/ 3543300 w 4406900"/>
              <a:gd name="connsiteY72" fmla="*/ 3035300 h 3632200"/>
              <a:gd name="connsiteX73" fmla="*/ 3581400 w 4406900"/>
              <a:gd name="connsiteY73" fmla="*/ 3022600 h 3632200"/>
              <a:gd name="connsiteX74" fmla="*/ 3619500 w 4406900"/>
              <a:gd name="connsiteY74" fmla="*/ 3060700 h 3632200"/>
              <a:gd name="connsiteX75" fmla="*/ 3683000 w 4406900"/>
              <a:gd name="connsiteY75" fmla="*/ 3136900 h 3632200"/>
              <a:gd name="connsiteX76" fmla="*/ 3695700 w 4406900"/>
              <a:gd name="connsiteY76" fmla="*/ 3175000 h 3632200"/>
              <a:gd name="connsiteX77" fmla="*/ 3733800 w 4406900"/>
              <a:gd name="connsiteY77" fmla="*/ 3213100 h 3632200"/>
              <a:gd name="connsiteX78" fmla="*/ 3759200 w 4406900"/>
              <a:gd name="connsiteY78" fmla="*/ 3251200 h 3632200"/>
              <a:gd name="connsiteX79" fmla="*/ 3835400 w 4406900"/>
              <a:gd name="connsiteY79" fmla="*/ 3352800 h 3632200"/>
              <a:gd name="connsiteX80" fmla="*/ 3860800 w 4406900"/>
              <a:gd name="connsiteY80" fmla="*/ 3390900 h 3632200"/>
              <a:gd name="connsiteX81" fmla="*/ 3937000 w 4406900"/>
              <a:gd name="connsiteY81" fmla="*/ 3467100 h 3632200"/>
              <a:gd name="connsiteX82" fmla="*/ 4013200 w 4406900"/>
              <a:gd name="connsiteY82" fmla="*/ 3517900 h 3632200"/>
              <a:gd name="connsiteX83" fmla="*/ 4089400 w 4406900"/>
              <a:gd name="connsiteY83" fmla="*/ 3543300 h 3632200"/>
              <a:gd name="connsiteX84" fmla="*/ 4127500 w 4406900"/>
              <a:gd name="connsiteY84" fmla="*/ 3530600 h 3632200"/>
              <a:gd name="connsiteX85" fmla="*/ 4140200 w 4406900"/>
              <a:gd name="connsiteY85" fmla="*/ 3467100 h 3632200"/>
              <a:gd name="connsiteX86" fmla="*/ 4216400 w 4406900"/>
              <a:gd name="connsiteY86" fmla="*/ 3517900 h 3632200"/>
              <a:gd name="connsiteX87" fmla="*/ 4305300 w 4406900"/>
              <a:gd name="connsiteY87" fmla="*/ 3581400 h 3632200"/>
              <a:gd name="connsiteX88" fmla="*/ 4343400 w 4406900"/>
              <a:gd name="connsiteY88" fmla="*/ 3606800 h 3632200"/>
              <a:gd name="connsiteX89" fmla="*/ 4381500 w 4406900"/>
              <a:gd name="connsiteY89" fmla="*/ 3619500 h 3632200"/>
              <a:gd name="connsiteX90" fmla="*/ 4406900 w 4406900"/>
              <a:gd name="connsiteY90" fmla="*/ 3632200 h 363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4406900" h="3632200">
                <a:moveTo>
                  <a:pt x="0" y="0"/>
                </a:moveTo>
                <a:cubicBezTo>
                  <a:pt x="87941" y="131912"/>
                  <a:pt x="48726" y="77668"/>
                  <a:pt x="114300" y="165100"/>
                </a:cubicBezTo>
                <a:cubicBezTo>
                  <a:pt x="139551" y="266104"/>
                  <a:pt x="107532" y="165957"/>
                  <a:pt x="165100" y="266700"/>
                </a:cubicBezTo>
                <a:cubicBezTo>
                  <a:pt x="171742" y="278323"/>
                  <a:pt x="168334" y="295334"/>
                  <a:pt x="177800" y="304800"/>
                </a:cubicBezTo>
                <a:cubicBezTo>
                  <a:pt x="187266" y="314266"/>
                  <a:pt x="203200" y="313267"/>
                  <a:pt x="215900" y="317500"/>
                </a:cubicBezTo>
                <a:cubicBezTo>
                  <a:pt x="237067" y="304800"/>
                  <a:pt x="257322" y="290439"/>
                  <a:pt x="279400" y="279400"/>
                </a:cubicBezTo>
                <a:cubicBezTo>
                  <a:pt x="291374" y="273413"/>
                  <a:pt x="305877" y="273342"/>
                  <a:pt x="317500" y="266700"/>
                </a:cubicBezTo>
                <a:cubicBezTo>
                  <a:pt x="335878" y="256198"/>
                  <a:pt x="349368" y="238066"/>
                  <a:pt x="368300" y="228600"/>
                </a:cubicBezTo>
                <a:cubicBezTo>
                  <a:pt x="392247" y="216626"/>
                  <a:pt x="444500" y="203200"/>
                  <a:pt x="444500" y="203200"/>
                </a:cubicBezTo>
                <a:cubicBezTo>
                  <a:pt x="461433" y="215900"/>
                  <a:pt x="480333" y="226333"/>
                  <a:pt x="495300" y="241300"/>
                </a:cubicBezTo>
                <a:cubicBezTo>
                  <a:pt x="506093" y="252093"/>
                  <a:pt x="511828" y="266980"/>
                  <a:pt x="520700" y="279400"/>
                </a:cubicBezTo>
                <a:cubicBezTo>
                  <a:pt x="533003" y="296624"/>
                  <a:pt x="545025" y="314129"/>
                  <a:pt x="558800" y="330200"/>
                </a:cubicBezTo>
                <a:cubicBezTo>
                  <a:pt x="664934" y="454023"/>
                  <a:pt x="523584" y="270545"/>
                  <a:pt x="635000" y="419100"/>
                </a:cubicBezTo>
                <a:cubicBezTo>
                  <a:pt x="639233" y="431800"/>
                  <a:pt x="644796" y="444132"/>
                  <a:pt x="647700" y="457200"/>
                </a:cubicBezTo>
                <a:cubicBezTo>
                  <a:pt x="653286" y="482337"/>
                  <a:pt x="636869" y="522942"/>
                  <a:pt x="660400" y="533400"/>
                </a:cubicBezTo>
                <a:cubicBezTo>
                  <a:pt x="692300" y="547578"/>
                  <a:pt x="762000" y="508000"/>
                  <a:pt x="762000" y="508000"/>
                </a:cubicBezTo>
                <a:cubicBezTo>
                  <a:pt x="821267" y="512233"/>
                  <a:pt x="883770" y="500925"/>
                  <a:pt x="939800" y="520700"/>
                </a:cubicBezTo>
                <a:cubicBezTo>
                  <a:pt x="963077" y="528915"/>
                  <a:pt x="965912" y="562622"/>
                  <a:pt x="977900" y="584200"/>
                </a:cubicBezTo>
                <a:cubicBezTo>
                  <a:pt x="987094" y="600750"/>
                  <a:pt x="993907" y="618562"/>
                  <a:pt x="1003300" y="635000"/>
                </a:cubicBezTo>
                <a:cubicBezTo>
                  <a:pt x="1010873" y="648252"/>
                  <a:pt x="1021874" y="659448"/>
                  <a:pt x="1028700" y="673100"/>
                </a:cubicBezTo>
                <a:cubicBezTo>
                  <a:pt x="1043880" y="703460"/>
                  <a:pt x="1040373" y="735573"/>
                  <a:pt x="1066800" y="762000"/>
                </a:cubicBezTo>
                <a:cubicBezTo>
                  <a:pt x="1076266" y="771466"/>
                  <a:pt x="1092200" y="770467"/>
                  <a:pt x="1104900" y="774700"/>
                </a:cubicBezTo>
                <a:cubicBezTo>
                  <a:pt x="1126289" y="767570"/>
                  <a:pt x="1159711" y="747963"/>
                  <a:pt x="1181100" y="774700"/>
                </a:cubicBezTo>
                <a:cubicBezTo>
                  <a:pt x="1192004" y="788330"/>
                  <a:pt x="1185994" y="809888"/>
                  <a:pt x="1193800" y="825500"/>
                </a:cubicBezTo>
                <a:cubicBezTo>
                  <a:pt x="1207452" y="852804"/>
                  <a:pt x="1244600" y="901700"/>
                  <a:pt x="1244600" y="901700"/>
                </a:cubicBezTo>
                <a:cubicBezTo>
                  <a:pt x="1248833" y="918633"/>
                  <a:pt x="1250424" y="936457"/>
                  <a:pt x="1257300" y="952500"/>
                </a:cubicBezTo>
                <a:cubicBezTo>
                  <a:pt x="1263313" y="966529"/>
                  <a:pt x="1275127" y="977348"/>
                  <a:pt x="1282700" y="990600"/>
                </a:cubicBezTo>
                <a:cubicBezTo>
                  <a:pt x="1292093" y="1007038"/>
                  <a:pt x="1298707" y="1024962"/>
                  <a:pt x="1308100" y="1041400"/>
                </a:cubicBezTo>
                <a:cubicBezTo>
                  <a:pt x="1315673" y="1054652"/>
                  <a:pt x="1325927" y="1066248"/>
                  <a:pt x="1333500" y="1079500"/>
                </a:cubicBezTo>
                <a:cubicBezTo>
                  <a:pt x="1342893" y="1095938"/>
                  <a:pt x="1351442" y="1112899"/>
                  <a:pt x="1358900" y="1130300"/>
                </a:cubicBezTo>
                <a:cubicBezTo>
                  <a:pt x="1364173" y="1142605"/>
                  <a:pt x="1364174" y="1157261"/>
                  <a:pt x="1371600" y="1168400"/>
                </a:cubicBezTo>
                <a:cubicBezTo>
                  <a:pt x="1381563" y="1183344"/>
                  <a:pt x="1397000" y="1193800"/>
                  <a:pt x="1409700" y="1206500"/>
                </a:cubicBezTo>
                <a:cubicBezTo>
                  <a:pt x="1441926" y="1303178"/>
                  <a:pt x="1429849" y="1256446"/>
                  <a:pt x="1447800" y="1346200"/>
                </a:cubicBezTo>
                <a:cubicBezTo>
                  <a:pt x="1536700" y="1312333"/>
                  <a:pt x="1624250" y="1274683"/>
                  <a:pt x="1714500" y="1244600"/>
                </a:cubicBezTo>
                <a:cubicBezTo>
                  <a:pt x="1727200" y="1240367"/>
                  <a:pt x="1740626" y="1237887"/>
                  <a:pt x="1752600" y="1231900"/>
                </a:cubicBezTo>
                <a:cubicBezTo>
                  <a:pt x="1766252" y="1225074"/>
                  <a:pt x="1778000" y="1214967"/>
                  <a:pt x="1790700" y="1206500"/>
                </a:cubicBezTo>
                <a:cubicBezTo>
                  <a:pt x="1807633" y="1210733"/>
                  <a:pt x="1829158" y="1206858"/>
                  <a:pt x="1841500" y="1219200"/>
                </a:cubicBezTo>
                <a:cubicBezTo>
                  <a:pt x="1857620" y="1235320"/>
                  <a:pt x="1859691" y="1261073"/>
                  <a:pt x="1866900" y="1282700"/>
                </a:cubicBezTo>
                <a:cubicBezTo>
                  <a:pt x="1891153" y="1355459"/>
                  <a:pt x="1865250" y="1317500"/>
                  <a:pt x="1905000" y="1397000"/>
                </a:cubicBezTo>
                <a:cubicBezTo>
                  <a:pt x="1911826" y="1410652"/>
                  <a:pt x="1922827" y="1421848"/>
                  <a:pt x="1930400" y="1435100"/>
                </a:cubicBezTo>
                <a:cubicBezTo>
                  <a:pt x="1939793" y="1451538"/>
                  <a:pt x="1945766" y="1469846"/>
                  <a:pt x="1955800" y="1485900"/>
                </a:cubicBezTo>
                <a:cubicBezTo>
                  <a:pt x="1967018" y="1503849"/>
                  <a:pt x="1983621" y="1518197"/>
                  <a:pt x="1993900" y="1536700"/>
                </a:cubicBezTo>
                <a:cubicBezTo>
                  <a:pt x="2004971" y="1556628"/>
                  <a:pt x="2008229" y="1580272"/>
                  <a:pt x="2019300" y="1600200"/>
                </a:cubicBezTo>
                <a:cubicBezTo>
                  <a:pt x="2047099" y="1650238"/>
                  <a:pt x="2053821" y="1648614"/>
                  <a:pt x="2095500" y="1676400"/>
                </a:cubicBezTo>
                <a:cubicBezTo>
                  <a:pt x="2103967" y="1689100"/>
                  <a:pt x="2105790" y="1712341"/>
                  <a:pt x="2120900" y="1714500"/>
                </a:cubicBezTo>
                <a:cubicBezTo>
                  <a:pt x="2175649" y="1722321"/>
                  <a:pt x="2188312" y="1673792"/>
                  <a:pt x="2222500" y="1651000"/>
                </a:cubicBezTo>
                <a:cubicBezTo>
                  <a:pt x="2233639" y="1643574"/>
                  <a:pt x="2248626" y="1644287"/>
                  <a:pt x="2260600" y="1638300"/>
                </a:cubicBezTo>
                <a:cubicBezTo>
                  <a:pt x="2359077" y="1589061"/>
                  <a:pt x="2241035" y="1632122"/>
                  <a:pt x="2336800" y="1600200"/>
                </a:cubicBezTo>
                <a:cubicBezTo>
                  <a:pt x="2353733" y="1608667"/>
                  <a:pt x="2376241" y="1610454"/>
                  <a:pt x="2387600" y="1625600"/>
                </a:cubicBezTo>
                <a:cubicBezTo>
                  <a:pt x="2403664" y="1647019"/>
                  <a:pt x="2405955" y="1675969"/>
                  <a:pt x="2413000" y="1701800"/>
                </a:cubicBezTo>
                <a:cubicBezTo>
                  <a:pt x="2418077" y="1720417"/>
                  <a:pt x="2429396" y="1794491"/>
                  <a:pt x="2438400" y="1816100"/>
                </a:cubicBezTo>
                <a:cubicBezTo>
                  <a:pt x="2452963" y="1851051"/>
                  <a:pt x="2489200" y="1917700"/>
                  <a:pt x="2489200" y="1917700"/>
                </a:cubicBezTo>
                <a:cubicBezTo>
                  <a:pt x="2493433" y="1938867"/>
                  <a:pt x="2498039" y="1959962"/>
                  <a:pt x="2501900" y="1981200"/>
                </a:cubicBezTo>
                <a:cubicBezTo>
                  <a:pt x="2506506" y="2006535"/>
                  <a:pt x="2507201" y="2032736"/>
                  <a:pt x="2514600" y="2057400"/>
                </a:cubicBezTo>
                <a:cubicBezTo>
                  <a:pt x="2520040" y="2075534"/>
                  <a:pt x="2533353" y="2090473"/>
                  <a:pt x="2540000" y="2108200"/>
                </a:cubicBezTo>
                <a:cubicBezTo>
                  <a:pt x="2549778" y="2134275"/>
                  <a:pt x="2559365" y="2198360"/>
                  <a:pt x="2565400" y="2222500"/>
                </a:cubicBezTo>
                <a:cubicBezTo>
                  <a:pt x="2568647" y="2235487"/>
                  <a:pt x="2574422" y="2247728"/>
                  <a:pt x="2578100" y="2260600"/>
                </a:cubicBezTo>
                <a:cubicBezTo>
                  <a:pt x="2590057" y="2302449"/>
                  <a:pt x="2594770" y="2331252"/>
                  <a:pt x="2603500" y="2374900"/>
                </a:cubicBezTo>
                <a:cubicBezTo>
                  <a:pt x="2616200" y="2366433"/>
                  <a:pt x="2628161" y="2356736"/>
                  <a:pt x="2641600" y="2349500"/>
                </a:cubicBezTo>
                <a:cubicBezTo>
                  <a:pt x="2683273" y="2327061"/>
                  <a:pt x="2729219" y="2312254"/>
                  <a:pt x="2768600" y="2286000"/>
                </a:cubicBezTo>
                <a:cubicBezTo>
                  <a:pt x="2781300" y="2277533"/>
                  <a:pt x="2792752" y="2266799"/>
                  <a:pt x="2806700" y="2260600"/>
                </a:cubicBezTo>
                <a:cubicBezTo>
                  <a:pt x="2831166" y="2249726"/>
                  <a:pt x="2882900" y="2235200"/>
                  <a:pt x="2882900" y="2235200"/>
                </a:cubicBezTo>
                <a:cubicBezTo>
                  <a:pt x="2920283" y="2328656"/>
                  <a:pt x="2891427" y="2269163"/>
                  <a:pt x="2933700" y="2336800"/>
                </a:cubicBezTo>
                <a:cubicBezTo>
                  <a:pt x="2946783" y="2357732"/>
                  <a:pt x="2956989" y="2380553"/>
                  <a:pt x="2971800" y="2400300"/>
                </a:cubicBezTo>
                <a:cubicBezTo>
                  <a:pt x="2982576" y="2414668"/>
                  <a:pt x="2998873" y="2424223"/>
                  <a:pt x="3009900" y="2438400"/>
                </a:cubicBezTo>
                <a:cubicBezTo>
                  <a:pt x="3028642" y="2462497"/>
                  <a:pt x="3043767" y="2489200"/>
                  <a:pt x="3060700" y="2514600"/>
                </a:cubicBezTo>
                <a:lnTo>
                  <a:pt x="3086100" y="2552700"/>
                </a:lnTo>
                <a:cubicBezTo>
                  <a:pt x="3090333" y="2595033"/>
                  <a:pt x="3058681" y="2665540"/>
                  <a:pt x="3098800" y="2679700"/>
                </a:cubicBezTo>
                <a:cubicBezTo>
                  <a:pt x="3670296" y="2881404"/>
                  <a:pt x="3414074" y="2566665"/>
                  <a:pt x="3556000" y="2755900"/>
                </a:cubicBezTo>
                <a:cubicBezTo>
                  <a:pt x="3560233" y="2777067"/>
                  <a:pt x="3563020" y="2798575"/>
                  <a:pt x="3568700" y="2819400"/>
                </a:cubicBezTo>
                <a:cubicBezTo>
                  <a:pt x="3575745" y="2845231"/>
                  <a:pt x="3594100" y="2895600"/>
                  <a:pt x="3594100" y="2895600"/>
                </a:cubicBezTo>
                <a:cubicBezTo>
                  <a:pt x="3589867" y="2929467"/>
                  <a:pt x="3593064" y="2965125"/>
                  <a:pt x="3581400" y="2997200"/>
                </a:cubicBezTo>
                <a:cubicBezTo>
                  <a:pt x="3575262" y="3014079"/>
                  <a:pt x="3543300" y="3017339"/>
                  <a:pt x="3543300" y="3035300"/>
                </a:cubicBezTo>
                <a:cubicBezTo>
                  <a:pt x="3543300" y="3048687"/>
                  <a:pt x="3568700" y="3026833"/>
                  <a:pt x="3581400" y="3022600"/>
                </a:cubicBezTo>
                <a:cubicBezTo>
                  <a:pt x="3594100" y="3035300"/>
                  <a:pt x="3608002" y="3046902"/>
                  <a:pt x="3619500" y="3060700"/>
                </a:cubicBezTo>
                <a:cubicBezTo>
                  <a:pt x="3707907" y="3166788"/>
                  <a:pt x="3571690" y="3025590"/>
                  <a:pt x="3683000" y="3136900"/>
                </a:cubicBezTo>
                <a:cubicBezTo>
                  <a:pt x="3687233" y="3149600"/>
                  <a:pt x="3688274" y="3163861"/>
                  <a:pt x="3695700" y="3175000"/>
                </a:cubicBezTo>
                <a:cubicBezTo>
                  <a:pt x="3705663" y="3189944"/>
                  <a:pt x="3722302" y="3199302"/>
                  <a:pt x="3733800" y="3213100"/>
                </a:cubicBezTo>
                <a:cubicBezTo>
                  <a:pt x="3743571" y="3224826"/>
                  <a:pt x="3750222" y="3238856"/>
                  <a:pt x="3759200" y="3251200"/>
                </a:cubicBezTo>
                <a:cubicBezTo>
                  <a:pt x="3784099" y="3285436"/>
                  <a:pt x="3811918" y="3317577"/>
                  <a:pt x="3835400" y="3352800"/>
                </a:cubicBezTo>
                <a:cubicBezTo>
                  <a:pt x="3843867" y="3365500"/>
                  <a:pt x="3850659" y="3379492"/>
                  <a:pt x="3860800" y="3390900"/>
                </a:cubicBezTo>
                <a:cubicBezTo>
                  <a:pt x="3884665" y="3417748"/>
                  <a:pt x="3907112" y="3447175"/>
                  <a:pt x="3937000" y="3467100"/>
                </a:cubicBezTo>
                <a:cubicBezTo>
                  <a:pt x="3962400" y="3484033"/>
                  <a:pt x="3984240" y="3508247"/>
                  <a:pt x="4013200" y="3517900"/>
                </a:cubicBezTo>
                <a:lnTo>
                  <a:pt x="4089400" y="3543300"/>
                </a:lnTo>
                <a:cubicBezTo>
                  <a:pt x="4102100" y="3539067"/>
                  <a:pt x="4120074" y="3541739"/>
                  <a:pt x="4127500" y="3530600"/>
                </a:cubicBezTo>
                <a:cubicBezTo>
                  <a:pt x="4139474" y="3512639"/>
                  <a:pt x="4118831" y="3470153"/>
                  <a:pt x="4140200" y="3467100"/>
                </a:cubicBezTo>
                <a:cubicBezTo>
                  <a:pt x="4170420" y="3462783"/>
                  <a:pt x="4191000" y="3500967"/>
                  <a:pt x="4216400" y="3517900"/>
                </a:cubicBezTo>
                <a:cubicBezTo>
                  <a:pt x="4306190" y="3577760"/>
                  <a:pt x="4195031" y="3502636"/>
                  <a:pt x="4305300" y="3581400"/>
                </a:cubicBezTo>
                <a:cubicBezTo>
                  <a:pt x="4317720" y="3590272"/>
                  <a:pt x="4329748" y="3599974"/>
                  <a:pt x="4343400" y="3606800"/>
                </a:cubicBezTo>
                <a:cubicBezTo>
                  <a:pt x="4355374" y="3612787"/>
                  <a:pt x="4369071" y="3614528"/>
                  <a:pt x="4381500" y="3619500"/>
                </a:cubicBezTo>
                <a:cubicBezTo>
                  <a:pt x="4390289" y="3623016"/>
                  <a:pt x="4398433" y="3627967"/>
                  <a:pt x="4406900" y="3632200"/>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8" name="27 CuadroTexto"/>
          <p:cNvSpPr txBox="1"/>
          <p:nvPr/>
        </p:nvSpPr>
        <p:spPr>
          <a:xfrm>
            <a:off x="7164288" y="3861050"/>
            <a:ext cx="2232248" cy="646331"/>
          </a:xfrm>
          <a:prstGeom prst="rect">
            <a:avLst/>
          </a:prstGeom>
          <a:noFill/>
          <a:ln>
            <a:solidFill>
              <a:srgbClr val="FF0000"/>
            </a:solidFill>
          </a:ln>
        </p:spPr>
        <p:txBody>
          <a:bodyPr wrap="square" rtlCol="0">
            <a:spAutoFit/>
          </a:bodyPr>
          <a:lstStyle/>
          <a:p>
            <a:pPr algn="ctr"/>
            <a:r>
              <a:rPr lang="es-ES" b="1" i="1" dirty="0"/>
              <a:t>Moneda de Reserva</a:t>
            </a:r>
          </a:p>
          <a:p>
            <a:pPr algn="ctr"/>
            <a:r>
              <a:rPr lang="es-ES" b="1" i="1" dirty="0"/>
              <a:t>(liquidez)</a:t>
            </a:r>
          </a:p>
        </p:txBody>
      </p:sp>
    </p:spTree>
    <p:extLst>
      <p:ext uri="{BB962C8B-B14F-4D97-AF65-F5344CB8AC3E}">
        <p14:creationId xmlns:p14="http://schemas.microsoft.com/office/powerpoint/2010/main" val="86528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ox(in)">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ox(in)">
                                      <p:cBhvr>
                                        <p:cTn id="15" dur="500"/>
                                        <p:tgtEl>
                                          <p:spTgt spid="3"/>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ox(in)">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ox(in)">
                                      <p:cBhvr>
                                        <p:cTn id="23" dur="500"/>
                                        <p:tgtEl>
                                          <p:spTgt spid="5"/>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box(in)">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ox(in)">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box(in)">
                                      <p:cBhvr>
                                        <p:cTn id="36" dur="500"/>
                                        <p:tgtEl>
                                          <p:spTgt spid="22"/>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box(in)">
                                      <p:cBhvr>
                                        <p:cTn id="41" dur="500"/>
                                        <p:tgtEl>
                                          <p:spTgt spid="24"/>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box(in)">
                                      <p:cBhvr>
                                        <p:cTn id="44" dur="500"/>
                                        <p:tgtEl>
                                          <p:spTgt spid="26"/>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box(in)">
                                      <p:cBhvr>
                                        <p:cTn id="49" dur="500"/>
                                        <p:tgtEl>
                                          <p:spTgt spid="23"/>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box(in)">
                                      <p:cBhvr>
                                        <p:cTn id="52" dur="500"/>
                                        <p:tgtEl>
                                          <p:spTgt spid="27"/>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box(in)">
                                      <p:cBhvr>
                                        <p:cTn id="55" dur="500"/>
                                        <p:tgtEl>
                                          <p:spTgt spid="29"/>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box(in)">
                                      <p:cBhvr>
                                        <p:cTn id="58" dur="500"/>
                                        <p:tgtEl>
                                          <p:spTgt spid="25"/>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box(in)">
                                      <p:cBhvr>
                                        <p:cTn id="63" dur="500"/>
                                        <p:tgtEl>
                                          <p:spTgt spid="20"/>
                                        </p:tgtEl>
                                      </p:cBhvr>
                                    </p:animEffect>
                                  </p:childTnLst>
                                </p:cTn>
                              </p:par>
                            </p:childTnLst>
                          </p:cTn>
                        </p:par>
                      </p:childTnLst>
                    </p:cTn>
                  </p:par>
                  <p:par>
                    <p:cTn id="64" fill="hold">
                      <p:stCondLst>
                        <p:cond delay="indefinite"/>
                      </p:stCondLst>
                      <p:childTnLst>
                        <p:par>
                          <p:cTn id="65" fill="hold">
                            <p:stCondLst>
                              <p:cond delay="0"/>
                            </p:stCondLst>
                            <p:childTnLst>
                              <p:par>
                                <p:cTn id="66" presetID="4" presetClass="entr" presetSubtype="16" fill="hold" grpId="0" nodeType="clickEffect">
                                  <p:stCondLst>
                                    <p:cond delay="0"/>
                                  </p:stCondLst>
                                  <p:childTnLst>
                                    <p:set>
                                      <p:cBhvr>
                                        <p:cTn id="67" dur="1" fill="hold">
                                          <p:stCondLst>
                                            <p:cond delay="0"/>
                                          </p:stCondLst>
                                        </p:cTn>
                                        <p:tgtEl>
                                          <p:spTgt spid="46"/>
                                        </p:tgtEl>
                                        <p:attrNameLst>
                                          <p:attrName>style.visibility</p:attrName>
                                        </p:attrNameLst>
                                      </p:cBhvr>
                                      <p:to>
                                        <p:strVal val="visible"/>
                                      </p:to>
                                    </p:set>
                                    <p:animEffect transition="in" filter="box(in)">
                                      <p:cBhvr>
                                        <p:cTn id="68" dur="500"/>
                                        <p:tgtEl>
                                          <p:spTgt spid="46"/>
                                        </p:tgtEl>
                                      </p:cBhvr>
                                    </p:animEffect>
                                  </p:childTnLst>
                                </p:cTn>
                              </p:par>
                            </p:childTnLst>
                          </p:cTn>
                        </p:par>
                      </p:childTnLst>
                    </p:cTn>
                  </p:par>
                  <p:par>
                    <p:cTn id="69" fill="hold">
                      <p:stCondLst>
                        <p:cond delay="indefinite"/>
                      </p:stCondLst>
                      <p:childTnLst>
                        <p:par>
                          <p:cTn id="70" fill="hold">
                            <p:stCondLst>
                              <p:cond delay="0"/>
                            </p:stCondLst>
                            <p:childTnLst>
                              <p:par>
                                <p:cTn id="71" presetID="4" presetClass="entr" presetSubtype="16" fill="hold" grpId="0" nodeType="click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box(in)">
                                      <p:cBhvr>
                                        <p:cTn id="73" dur="500"/>
                                        <p:tgtEl>
                                          <p:spTgt spid="28"/>
                                        </p:tgtEl>
                                      </p:cBhvr>
                                    </p:animEffect>
                                  </p:childTnLst>
                                </p:cTn>
                              </p:par>
                            </p:childTnLst>
                          </p:cTn>
                        </p:par>
                      </p:childTnLst>
                    </p:cTn>
                  </p:par>
                  <p:par>
                    <p:cTn id="74" fill="hold">
                      <p:stCondLst>
                        <p:cond delay="indefinite"/>
                      </p:stCondLst>
                      <p:childTnLst>
                        <p:par>
                          <p:cTn id="75" fill="hold">
                            <p:stCondLst>
                              <p:cond delay="0"/>
                            </p:stCondLst>
                            <p:childTnLst>
                              <p:par>
                                <p:cTn id="76" presetID="4" presetClass="entr" presetSubtype="16" fill="hold" grpId="0" nodeType="clickEffect">
                                  <p:stCondLst>
                                    <p:cond delay="0"/>
                                  </p:stCondLst>
                                  <p:childTnLst>
                                    <p:set>
                                      <p:cBhvr>
                                        <p:cTn id="77" dur="1" fill="hold">
                                          <p:stCondLst>
                                            <p:cond delay="0"/>
                                          </p:stCondLst>
                                        </p:cTn>
                                        <p:tgtEl>
                                          <p:spTgt spid="47"/>
                                        </p:tgtEl>
                                        <p:attrNameLst>
                                          <p:attrName>style.visibility</p:attrName>
                                        </p:attrNameLst>
                                      </p:cBhvr>
                                      <p:to>
                                        <p:strVal val="visible"/>
                                      </p:to>
                                    </p:set>
                                    <p:animEffect transition="in" filter="box(in)">
                                      <p:cBhvr>
                                        <p:cTn id="78"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21" grpId="0" animBg="1"/>
      <p:bldP spid="22" grpId="0" animBg="1"/>
      <p:bldP spid="23" grpId="0" animBg="1"/>
      <p:bldP spid="24" grpId="0" animBg="1"/>
      <p:bldP spid="25" grpId="0" animBg="1"/>
      <p:bldP spid="26" grpId="0" animBg="1"/>
      <p:bldP spid="27" grpId="0" animBg="1"/>
      <p:bldP spid="29" grpId="0" animBg="1"/>
      <p:bldP spid="46" grpId="0" animBg="1"/>
      <p:bldP spid="47" grpId="0" animBg="1"/>
      <p:bldP spid="20" grpId="0" animBg="1"/>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23528" y="188640"/>
            <a:ext cx="8280920" cy="461665"/>
          </a:xfrm>
          <a:prstGeom prst="rect">
            <a:avLst/>
          </a:prstGeom>
          <a:noFill/>
        </p:spPr>
        <p:txBody>
          <a:bodyPr wrap="square" rtlCol="0">
            <a:spAutoFit/>
          </a:bodyPr>
          <a:lstStyle/>
          <a:p>
            <a:pPr algn="ctr"/>
            <a:r>
              <a:rPr lang="es-ES" sz="2400" b="1" dirty="0"/>
              <a:t>Cinco Hechos Estilizados sobre Movimientos de Capital </a:t>
            </a:r>
          </a:p>
        </p:txBody>
      </p:sp>
      <p:sp>
        <p:nvSpPr>
          <p:cNvPr id="4" name="3 CuadroTexto"/>
          <p:cNvSpPr txBox="1"/>
          <p:nvPr/>
        </p:nvSpPr>
        <p:spPr>
          <a:xfrm>
            <a:off x="251520" y="548680"/>
            <a:ext cx="8496944" cy="6001643"/>
          </a:xfrm>
          <a:prstGeom prst="rect">
            <a:avLst/>
          </a:prstGeom>
          <a:noFill/>
        </p:spPr>
        <p:txBody>
          <a:bodyPr wrap="square" rtlCol="0">
            <a:spAutoFit/>
          </a:bodyPr>
          <a:lstStyle/>
          <a:p>
            <a:pPr marL="342900" indent="-342900">
              <a:buFont typeface="+mj-lt"/>
              <a:buAutoNum type="arabicPeriod"/>
            </a:pPr>
            <a:endParaRPr lang="es-ES" b="1" dirty="0"/>
          </a:p>
          <a:p>
            <a:pPr marL="342900" indent="-342900">
              <a:buFont typeface="+mj-lt"/>
              <a:buAutoNum type="arabicPeriod"/>
            </a:pPr>
            <a:r>
              <a:rPr lang="es-ES" b="1" dirty="0"/>
              <a:t> </a:t>
            </a:r>
            <a:r>
              <a:rPr lang="es-ES" sz="2000" b="1" u="sng" dirty="0"/>
              <a:t>Desbalances globales  </a:t>
            </a:r>
            <a:r>
              <a:rPr lang="es-ES" b="1" u="sng" dirty="0"/>
              <a:t>                                                                                                     </a:t>
            </a:r>
            <a:r>
              <a:rPr lang="es-ES" sz="1600" b="1" i="1" dirty="0"/>
              <a:t>Estados Unidos ha sido un país importador de capital desde 1982 y ha sido crecientemente financiado por países emergentes. Además el valor absoluto de los desbalances de cuenta corriente crece desde 1996, aunque caen luego de la crisis de 2008. Coincide con una caída de las tasas de interés mundiales </a:t>
            </a:r>
            <a:r>
              <a:rPr lang="es-ES" sz="1600" b="1" dirty="0">
                <a:solidFill>
                  <a:srgbClr val="FF0000"/>
                </a:solidFill>
              </a:rPr>
              <a:t>DEG - Envejecimiento</a:t>
            </a:r>
          </a:p>
          <a:p>
            <a:pPr marL="342900" indent="-342900">
              <a:buFont typeface="+mj-lt"/>
              <a:buAutoNum type="arabicPeriod"/>
            </a:pPr>
            <a:endParaRPr lang="es-ES" b="1" dirty="0"/>
          </a:p>
          <a:p>
            <a:pPr marL="342900" indent="-342900">
              <a:buFont typeface="+mj-lt"/>
              <a:buAutoNum type="arabicPeriod"/>
            </a:pPr>
            <a:r>
              <a:rPr lang="es-ES" sz="2000" b="1" u="sng" dirty="0"/>
              <a:t>Enigma de asignación del capital</a:t>
            </a:r>
            <a:r>
              <a:rPr lang="es-ES" b="1" i="1" u="sng" dirty="0"/>
              <a:t> </a:t>
            </a:r>
            <a:r>
              <a:rPr lang="es-ES" b="1" i="1" dirty="0"/>
              <a:t>                                                                             </a:t>
            </a:r>
            <a:r>
              <a:rPr lang="es-ES" sz="1600" b="1" i="1" dirty="0"/>
              <a:t>Los flujos netos de capital se correlacionan negativamente con el crecimiento de la productividad en los países emergentes    </a:t>
            </a:r>
            <a:r>
              <a:rPr lang="es-ES" sz="1600" b="1" i="1" dirty="0">
                <a:solidFill>
                  <a:srgbClr val="FF0000"/>
                </a:solidFill>
              </a:rPr>
              <a:t>China exporta capitales</a:t>
            </a:r>
            <a:r>
              <a:rPr lang="es-ES" sz="1600" b="1" i="1" dirty="0"/>
              <a:t>                     </a:t>
            </a:r>
          </a:p>
          <a:p>
            <a:pPr marL="342900" indent="-342900">
              <a:buFont typeface="+mj-lt"/>
              <a:buAutoNum type="arabicPeriod"/>
            </a:pPr>
            <a:endParaRPr lang="es-ES" b="1" dirty="0"/>
          </a:p>
          <a:p>
            <a:pPr marL="342900" indent="-342900">
              <a:buFont typeface="+mj-lt"/>
              <a:buAutoNum type="arabicPeriod"/>
            </a:pPr>
            <a:r>
              <a:rPr lang="es-ES" sz="2000" b="1" u="sng" dirty="0"/>
              <a:t>Aumento en los flujos brutos y en las posiciones</a:t>
            </a:r>
            <a:r>
              <a:rPr lang="es-ES" sz="2000" b="1" dirty="0"/>
              <a:t>                                           </a:t>
            </a:r>
            <a:r>
              <a:rPr lang="es-ES" sz="1600" b="1" i="1" dirty="0"/>
              <a:t>Los activos y pasivos brutos a través de las fronteras crecieron sustancialmente desde 1980 y sobre todo en 1990s y 2000s </a:t>
            </a:r>
          </a:p>
          <a:p>
            <a:pPr marL="342900" indent="-342900">
              <a:buFont typeface="+mj-lt"/>
              <a:buAutoNum type="arabicPeriod"/>
            </a:pPr>
            <a:endParaRPr lang="es-ES" b="1" dirty="0"/>
          </a:p>
          <a:p>
            <a:pPr marL="342900" indent="-342900">
              <a:buFont typeface="+mj-lt"/>
              <a:buAutoNum type="arabicPeriod"/>
            </a:pPr>
            <a:r>
              <a:rPr lang="es-ES" sz="2000" b="1" u="sng" dirty="0"/>
              <a:t>Heterogeneidad en el tipo de flujos y en las posiciones</a:t>
            </a:r>
            <a:r>
              <a:rPr lang="es-ES" sz="2000" b="1" dirty="0"/>
              <a:t>                                               </a:t>
            </a:r>
            <a:r>
              <a:rPr lang="es-ES" sz="1600" b="1" dirty="0"/>
              <a:t>Hoja de balance: los  países avanzados están largos en activos en activos de riesgo y  los emergentes, cortos – </a:t>
            </a:r>
            <a:r>
              <a:rPr lang="es-ES" sz="1600" b="1" dirty="0">
                <a:solidFill>
                  <a:srgbClr val="FF0000"/>
                </a:solidFill>
              </a:rPr>
              <a:t>Escasez de activos de riesgo – Acumulación de Reservas en Emergentes</a:t>
            </a:r>
            <a:endParaRPr lang="es-ES" sz="2000" b="1" u="sng" dirty="0"/>
          </a:p>
          <a:p>
            <a:pPr marL="342900" indent="-342900">
              <a:buFont typeface="+mj-lt"/>
              <a:buAutoNum type="arabicPeriod"/>
            </a:pPr>
            <a:endParaRPr lang="es-ES" sz="2000" b="1" u="sng" dirty="0"/>
          </a:p>
          <a:p>
            <a:pPr marL="342900" indent="-342900">
              <a:buFont typeface="+mj-lt"/>
              <a:buAutoNum type="arabicPeriod"/>
            </a:pPr>
            <a:r>
              <a:rPr lang="es-ES" sz="2000" b="1" u="sng" dirty="0"/>
              <a:t>Efectos de valuación                                                                                                </a:t>
            </a:r>
            <a:r>
              <a:rPr lang="es-ES" sz="1600" b="1" i="1" dirty="0"/>
              <a:t>Las pérdidas y ganancias de capital dan cuenta de una parte importante y creciente de los cambios en la posición financiera neta  de los países </a:t>
            </a:r>
          </a:p>
        </p:txBody>
      </p:sp>
      <p:cxnSp>
        <p:nvCxnSpPr>
          <p:cNvPr id="9" name="8 Conector recto"/>
          <p:cNvCxnSpPr/>
          <p:nvPr/>
        </p:nvCxnSpPr>
        <p:spPr>
          <a:xfrm>
            <a:off x="0" y="764704"/>
            <a:ext cx="9144000"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821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ox(in)">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ox(in)">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box(in)">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box(in)">
                                      <p:cBhvr>
                                        <p:cTn id="22" dur="500"/>
                                        <p:tgtEl>
                                          <p:spTgt spid="4">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box(in)">
                                      <p:cBhvr>
                                        <p:cTn id="2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6160277B-782D-4550-81C2-0ACBCBF7F5AA}"/>
              </a:ext>
            </a:extLst>
          </p:cNvPr>
          <p:cNvSpPr txBox="1"/>
          <p:nvPr/>
        </p:nvSpPr>
        <p:spPr>
          <a:xfrm>
            <a:off x="1039273" y="437722"/>
            <a:ext cx="2700300" cy="300082"/>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s-ES" sz="1350" b="1" i="1" u="none" strike="noStrike" kern="1200" cap="none" spc="0" normalizeH="0" baseline="0" noProof="0" dirty="0">
                <a:ln>
                  <a:noFill/>
                </a:ln>
                <a:solidFill>
                  <a:prstClr val="black"/>
                </a:solidFill>
                <a:effectLst/>
                <a:uLnTx/>
                <a:uFillTx/>
                <a:latin typeface="Calibri" panose="020F0502020204030204"/>
                <a:ea typeface="+mn-ea"/>
                <a:cs typeface="+mn-cs"/>
              </a:rPr>
              <a:t>¿Qué tengo que leer?</a:t>
            </a:r>
            <a:endParaRPr kumimoji="0" lang="es-AR" sz="1350" b="1"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2" name="Conector recto 11">
            <a:extLst>
              <a:ext uri="{FF2B5EF4-FFF2-40B4-BE49-F238E27FC236}">
                <a16:creationId xmlns:a16="http://schemas.microsoft.com/office/drawing/2014/main" id="{17F723A0-BA08-4C0B-85ED-9D4E2B6631AB}"/>
              </a:ext>
            </a:extLst>
          </p:cNvPr>
          <p:cNvCxnSpPr/>
          <p:nvPr/>
        </p:nvCxnSpPr>
        <p:spPr>
          <a:xfrm>
            <a:off x="1081138" y="773616"/>
            <a:ext cx="6858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6F89346D-D8E4-4177-A4F3-64379FC32ACA}"/>
              </a:ext>
            </a:extLst>
          </p:cNvPr>
          <p:cNvCxnSpPr/>
          <p:nvPr/>
        </p:nvCxnSpPr>
        <p:spPr>
          <a:xfrm>
            <a:off x="1081138" y="2654444"/>
            <a:ext cx="6858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8A63009E-B376-4FD9-8F9B-5B44E8079253}"/>
              </a:ext>
            </a:extLst>
          </p:cNvPr>
          <p:cNvSpPr txBox="1"/>
          <p:nvPr/>
        </p:nvSpPr>
        <p:spPr>
          <a:xfrm>
            <a:off x="992989" y="2199649"/>
            <a:ext cx="2700300" cy="300082"/>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s-ES" sz="1350" b="1" i="1" u="none" strike="noStrike" kern="1200" cap="none" spc="0" normalizeH="0" baseline="0" noProof="0" dirty="0">
                <a:ln>
                  <a:noFill/>
                </a:ln>
                <a:solidFill>
                  <a:prstClr val="black"/>
                </a:solidFill>
                <a:effectLst/>
                <a:uLnTx/>
                <a:uFillTx/>
                <a:latin typeface="Calibri" panose="020F0502020204030204"/>
                <a:ea typeface="+mn-ea"/>
                <a:cs typeface="+mn-cs"/>
              </a:rPr>
              <a:t>¿Qué leo para la próxima?</a:t>
            </a:r>
            <a:endParaRPr kumimoji="0" lang="es-AR" sz="1350" b="1"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uadroTexto 2">
            <a:extLst>
              <a:ext uri="{FF2B5EF4-FFF2-40B4-BE49-F238E27FC236}">
                <a16:creationId xmlns:a16="http://schemas.microsoft.com/office/drawing/2014/main" id="{02EECFFE-0EE4-0B8D-2394-91A7918F7F04}"/>
              </a:ext>
            </a:extLst>
          </p:cNvPr>
          <p:cNvSpPr txBox="1"/>
          <p:nvPr/>
        </p:nvSpPr>
        <p:spPr>
          <a:xfrm>
            <a:off x="992989" y="2752525"/>
            <a:ext cx="4153471" cy="307777"/>
          </a:xfrm>
          <a:prstGeom prst="rect">
            <a:avLst/>
          </a:prstGeom>
          <a:noFill/>
        </p:spPr>
        <p:txBody>
          <a:bodyPr wrap="square" rtlCol="0">
            <a:spAutoFit/>
          </a:bodyPr>
          <a:lstStyle/>
          <a:p>
            <a:r>
              <a:rPr lang="es-ES" sz="1400" b="1" dirty="0"/>
              <a:t>No agregamos nada, se acabó el curso! </a:t>
            </a:r>
          </a:p>
        </p:txBody>
      </p:sp>
      <p:sp>
        <p:nvSpPr>
          <p:cNvPr id="13" name="CuadroTexto 12">
            <a:extLst>
              <a:ext uri="{FF2B5EF4-FFF2-40B4-BE49-F238E27FC236}">
                <a16:creationId xmlns:a16="http://schemas.microsoft.com/office/drawing/2014/main" id="{1F01ABE7-C283-B7F8-3D6B-53415A7384E1}"/>
              </a:ext>
            </a:extLst>
          </p:cNvPr>
          <p:cNvSpPr txBox="1"/>
          <p:nvPr/>
        </p:nvSpPr>
        <p:spPr>
          <a:xfrm>
            <a:off x="1107902" y="3665104"/>
            <a:ext cx="6858000" cy="646331"/>
          </a:xfrm>
          <a:prstGeom prst="rect">
            <a:avLst/>
          </a:prstGeom>
          <a:noFill/>
        </p:spPr>
        <p:txBody>
          <a:bodyPr wrap="square">
            <a:spAutoFit/>
          </a:bodyPr>
          <a:lstStyle/>
          <a:p>
            <a:r>
              <a:rPr lang="es-ES" b="1" dirty="0"/>
              <a:t>Fue un gran placer compartir estos meses con Uds.!!!</a:t>
            </a:r>
          </a:p>
          <a:p>
            <a:r>
              <a:rPr lang="es-ES" b="1" dirty="0"/>
              <a:t>Nos seguimos viendo … y dentro de poquito vamos a ser colegas!</a:t>
            </a:r>
          </a:p>
        </p:txBody>
      </p:sp>
      <p:sp>
        <p:nvSpPr>
          <p:cNvPr id="2" name="CuadroTexto 1">
            <a:extLst>
              <a:ext uri="{FF2B5EF4-FFF2-40B4-BE49-F238E27FC236}">
                <a16:creationId xmlns:a16="http://schemas.microsoft.com/office/drawing/2014/main" id="{217B6680-0189-453A-082E-4B6303676D64}"/>
              </a:ext>
            </a:extLst>
          </p:cNvPr>
          <p:cNvSpPr txBox="1"/>
          <p:nvPr/>
        </p:nvSpPr>
        <p:spPr>
          <a:xfrm>
            <a:off x="1007314" y="945506"/>
            <a:ext cx="8278292" cy="523220"/>
          </a:xfrm>
          <a:prstGeom prst="rect">
            <a:avLst/>
          </a:prstGeom>
          <a:noFill/>
        </p:spPr>
        <p:txBody>
          <a:bodyPr wrap="square">
            <a:spAutoFit/>
          </a:bodyPr>
          <a:lstStyle/>
          <a:p>
            <a:r>
              <a:rPr lang="es-AR" sz="1400" b="1" i="0" u="none" strike="noStrike" baseline="0" dirty="0" err="1">
                <a:solidFill>
                  <a:srgbClr val="000000"/>
                </a:solidFill>
                <a:latin typeface="Calibri" panose="020F0502020204030204" pitchFamily="34" charset="0"/>
              </a:rPr>
              <a:t>Gourinchas</a:t>
            </a:r>
            <a:r>
              <a:rPr lang="es-AR" sz="1400" b="1" i="0" u="none" strike="noStrike" baseline="0" dirty="0">
                <a:solidFill>
                  <a:srgbClr val="000000"/>
                </a:solidFill>
                <a:latin typeface="Calibri" panose="020F0502020204030204" pitchFamily="34" charset="0"/>
              </a:rPr>
              <a:t>, Pierre-Olivier and Helene Rey (2013), "</a:t>
            </a:r>
            <a:r>
              <a:rPr lang="es-AR" sz="1400" b="1" i="0" u="none" strike="noStrike" baseline="0" dirty="0" err="1">
                <a:solidFill>
                  <a:srgbClr val="000000"/>
                </a:solidFill>
                <a:latin typeface="Calibri" panose="020F0502020204030204" pitchFamily="34" charset="0"/>
              </a:rPr>
              <a:t>External</a:t>
            </a:r>
            <a:r>
              <a:rPr lang="es-AR" sz="1400" b="1" i="0" u="none" strike="noStrike" baseline="0" dirty="0">
                <a:solidFill>
                  <a:srgbClr val="000000"/>
                </a:solidFill>
                <a:latin typeface="Calibri" panose="020F0502020204030204" pitchFamily="34" charset="0"/>
              </a:rPr>
              <a:t> </a:t>
            </a:r>
            <a:r>
              <a:rPr lang="es-AR" sz="1400" b="1" i="0" u="none" strike="noStrike" baseline="0" dirty="0" err="1">
                <a:solidFill>
                  <a:srgbClr val="000000"/>
                </a:solidFill>
                <a:latin typeface="Calibri" panose="020F0502020204030204" pitchFamily="34" charset="0"/>
              </a:rPr>
              <a:t>Adjustment</a:t>
            </a:r>
            <a:r>
              <a:rPr lang="es-AR" sz="1400" b="1" i="0" u="none" strike="noStrike" baseline="0" dirty="0">
                <a:solidFill>
                  <a:srgbClr val="000000"/>
                </a:solidFill>
                <a:latin typeface="Calibri" panose="020F0502020204030204" pitchFamily="34" charset="0"/>
              </a:rPr>
              <a:t>, Global </a:t>
            </a:r>
            <a:r>
              <a:rPr lang="es-AR" sz="1400" b="1" i="0" u="none" strike="noStrike" baseline="0" dirty="0" err="1">
                <a:solidFill>
                  <a:srgbClr val="000000"/>
                </a:solidFill>
                <a:latin typeface="Calibri" panose="020F0502020204030204" pitchFamily="34" charset="0"/>
              </a:rPr>
              <a:t>Imbalances</a:t>
            </a:r>
            <a:r>
              <a:rPr lang="es-AR" sz="1400" b="1" i="0" u="none" strike="noStrike" baseline="0" dirty="0">
                <a:solidFill>
                  <a:srgbClr val="000000"/>
                </a:solidFill>
                <a:latin typeface="Calibri" panose="020F0502020204030204" pitchFamily="34" charset="0"/>
              </a:rPr>
              <a:t>, </a:t>
            </a:r>
            <a:r>
              <a:rPr lang="es-AR" sz="1400" b="1" i="0" u="none" strike="noStrike" baseline="0" dirty="0" err="1">
                <a:solidFill>
                  <a:srgbClr val="000000"/>
                </a:solidFill>
                <a:latin typeface="Calibri" panose="020F0502020204030204" pitchFamily="34" charset="0"/>
              </a:rPr>
              <a:t>Valuation</a:t>
            </a:r>
            <a:r>
              <a:rPr lang="es-AR" sz="1400" b="1" i="0" u="none" strike="noStrike" baseline="0" dirty="0">
                <a:solidFill>
                  <a:srgbClr val="000000"/>
                </a:solidFill>
                <a:latin typeface="Calibri" panose="020F0502020204030204" pitchFamily="34" charset="0"/>
              </a:rPr>
              <a:t> </a:t>
            </a:r>
            <a:r>
              <a:rPr lang="es-AR" sz="1400" b="1" i="0" u="none" strike="noStrike" baseline="0" dirty="0" err="1">
                <a:solidFill>
                  <a:srgbClr val="000000"/>
                </a:solidFill>
                <a:latin typeface="Calibri" panose="020F0502020204030204" pitchFamily="34" charset="0"/>
              </a:rPr>
              <a:t>Effects</a:t>
            </a:r>
            <a:r>
              <a:rPr lang="es-AR" sz="1400" b="1" i="0" u="none" strike="noStrike" baseline="0" dirty="0">
                <a:solidFill>
                  <a:srgbClr val="000000"/>
                </a:solidFill>
                <a:latin typeface="Calibri" panose="020F0502020204030204" pitchFamily="34" charset="0"/>
              </a:rPr>
              <a:t>", </a:t>
            </a:r>
            <a:r>
              <a:rPr lang="es-AR" sz="1400" b="1" i="0" u="none" strike="noStrike" baseline="0" dirty="0" err="1">
                <a:solidFill>
                  <a:srgbClr val="000000"/>
                </a:solidFill>
                <a:latin typeface="Calibri" panose="020F0502020204030204" pitchFamily="34" charset="0"/>
              </a:rPr>
              <a:t>Science</a:t>
            </a:r>
            <a:r>
              <a:rPr lang="es-AR" sz="1400" b="1" i="0" u="none" strike="noStrike" baseline="0" dirty="0">
                <a:solidFill>
                  <a:srgbClr val="000000"/>
                </a:solidFill>
                <a:latin typeface="Calibri" panose="020F0502020204030204" pitchFamily="34" charset="0"/>
              </a:rPr>
              <a:t> Po, </a:t>
            </a:r>
            <a:r>
              <a:rPr lang="es-AR" sz="1400" b="1" dirty="0">
                <a:solidFill>
                  <a:srgbClr val="000000"/>
                </a:solidFill>
                <a:latin typeface="Calibri" panose="020F0502020204030204" pitchFamily="34" charset="0"/>
              </a:rPr>
              <a:t>PP 1-8</a:t>
            </a:r>
            <a:r>
              <a:rPr lang="es-AR" sz="1400" b="1" i="0" u="none" strike="noStrike" baseline="0" dirty="0">
                <a:solidFill>
                  <a:srgbClr val="000000"/>
                </a:solidFill>
                <a:latin typeface="Calibri" panose="020F0502020204030204" pitchFamily="34" charset="0"/>
              </a:rPr>
              <a:t>. </a:t>
            </a:r>
            <a:endParaRPr lang="es-AR" sz="1400" b="1" dirty="0"/>
          </a:p>
        </p:txBody>
      </p:sp>
    </p:spTree>
    <p:extLst>
      <p:ext uri="{BB962C8B-B14F-4D97-AF65-F5344CB8AC3E}">
        <p14:creationId xmlns:p14="http://schemas.microsoft.com/office/powerpoint/2010/main" val="2872903861"/>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TotalTime>
  <Words>433</Words>
  <Application>Microsoft Office PowerPoint</Application>
  <PresentationFormat>Presentación en pantalla (4:3)</PresentationFormat>
  <Paragraphs>79</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 Maria Jesus Fanelli</dc:creator>
  <cp:lastModifiedBy>Jose Maria Jesus Fanelli</cp:lastModifiedBy>
  <cp:revision>1</cp:revision>
  <dcterms:created xsi:type="dcterms:W3CDTF">2023-06-16T02:05:33Z</dcterms:created>
  <dcterms:modified xsi:type="dcterms:W3CDTF">2023-06-16T02:08:53Z</dcterms:modified>
</cp:coreProperties>
</file>