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9" r:id="rId2"/>
    <p:sldId id="277" r:id="rId3"/>
    <p:sldId id="262" r:id="rId4"/>
    <p:sldId id="263" r:id="rId5"/>
    <p:sldId id="264" r:id="rId6"/>
    <p:sldId id="268" r:id="rId7"/>
    <p:sldId id="260" r:id="rId8"/>
    <p:sldId id="261" r:id="rId9"/>
    <p:sldId id="271" r:id="rId10"/>
    <p:sldId id="272" r:id="rId11"/>
    <p:sldId id="273" r:id="rId12"/>
    <p:sldId id="274" r:id="rId13"/>
    <p:sldId id="275" r:id="rId14"/>
    <p:sldId id="276" r:id="rId15"/>
    <p:sldId id="256" r:id="rId16"/>
    <p:sldId id="278" r:id="rId17"/>
    <p:sldId id="279" r:id="rId18"/>
    <p:sldId id="270"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5F8A0-8F81-426C-A1C3-D0406A2E3370}" type="datetimeFigureOut">
              <a:rPr lang="es-AR" smtClean="0"/>
              <a:t>6/3/2023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367F5-6B22-478C-A7C1-AED7AE127774}" type="slidenum">
              <a:rPr lang="es-AR" smtClean="0"/>
              <a:t>‹Nº›</a:t>
            </a:fld>
            <a:endParaRPr lang="es-AR"/>
          </a:p>
        </p:txBody>
      </p:sp>
    </p:spTree>
    <p:extLst>
      <p:ext uri="{BB962C8B-B14F-4D97-AF65-F5344CB8AC3E}">
        <p14:creationId xmlns:p14="http://schemas.microsoft.com/office/powerpoint/2010/main" val="3625907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3D2B9E83-AC53-4A25-B800-69F2E990613C}" type="slidenum">
              <a:rPr lang="es-ES" smtClean="0"/>
              <a:pPr/>
              <a:t>3</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22AE9A6-1DC3-48AE-821C-96E6C8EE26F1}" type="datetimeFigureOut">
              <a:rPr lang="es-ES" smtClean="0"/>
              <a:t>06/03/2023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FA62210-0B02-4F5C-8337-78B3B2F82DCE}"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AE9A6-1DC3-48AE-821C-96E6C8EE26F1}" type="datetimeFigureOut">
              <a:rPr lang="es-ES" smtClean="0"/>
              <a:t>06/03/2023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62210-0B02-4F5C-8337-78B3B2F82DCE}"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1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 Id="rId5" Type="http://schemas.openxmlformats.org/officeDocument/2006/relationships/image" Target="../media/image44.emf"/><Relationship Id="rId4" Type="http://schemas.openxmlformats.org/officeDocument/2006/relationships/image" Target="../media/image43.emf"/></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7.xml"/><Relationship Id="rId4" Type="http://schemas.openxmlformats.org/officeDocument/2006/relationships/image" Target="../media/image50.emf"/></Relationships>
</file>

<file path=ppt/slides/_rels/slide1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3.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5.emf"/></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8AB7-0AD0-44D4-8C80-A01E56856E71}"/>
              </a:ext>
            </a:extLst>
          </p:cNvPr>
          <p:cNvSpPr>
            <a:spLocks noGrp="1"/>
          </p:cNvSpPr>
          <p:nvPr>
            <p:ph type="ctrTitle"/>
          </p:nvPr>
        </p:nvSpPr>
        <p:spPr/>
        <p:txBody>
          <a:bodyPr/>
          <a:lstStyle/>
          <a:p>
            <a:r>
              <a:rPr lang="es-ES" b="1" dirty="0"/>
              <a:t>Clase 2</a:t>
            </a:r>
            <a:endParaRPr lang="es-AR" b="1" dirty="0"/>
          </a:p>
        </p:txBody>
      </p:sp>
    </p:spTree>
    <p:extLst>
      <p:ext uri="{BB962C8B-B14F-4D97-AF65-F5344CB8AC3E}">
        <p14:creationId xmlns:p14="http://schemas.microsoft.com/office/powerpoint/2010/main" val="811482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cstate="print"/>
          <a:srcRect/>
          <a:stretch>
            <a:fillRect/>
          </a:stretch>
        </p:blipFill>
        <p:spPr bwMode="auto">
          <a:xfrm>
            <a:off x="971600" y="332656"/>
            <a:ext cx="6264696" cy="576064"/>
          </a:xfrm>
          <a:prstGeom prst="rect">
            <a:avLst/>
          </a:prstGeom>
          <a:noFill/>
          <a:ln w="9525">
            <a:noFill/>
            <a:miter lim="800000"/>
            <a:headEnd/>
            <a:tailEnd/>
          </a:ln>
          <a:effectLst/>
        </p:spPr>
      </p:pic>
      <p:pic>
        <p:nvPicPr>
          <p:cNvPr id="3079" name="Picture 7"/>
          <p:cNvPicPr>
            <a:picLocks noChangeAspect="1" noChangeArrowheads="1"/>
          </p:cNvPicPr>
          <p:nvPr/>
        </p:nvPicPr>
        <p:blipFill>
          <a:blip r:embed="rId3" cstate="print"/>
          <a:srcRect/>
          <a:stretch>
            <a:fillRect/>
          </a:stretch>
        </p:blipFill>
        <p:spPr bwMode="auto">
          <a:xfrm>
            <a:off x="971600" y="836712"/>
            <a:ext cx="6264696" cy="720080"/>
          </a:xfrm>
          <a:prstGeom prst="rect">
            <a:avLst/>
          </a:prstGeom>
          <a:noFill/>
          <a:ln w="9525">
            <a:noFill/>
            <a:miter lim="800000"/>
            <a:headEnd/>
            <a:tailEnd/>
          </a:ln>
          <a:effectLst/>
        </p:spPr>
      </p:pic>
      <p:pic>
        <p:nvPicPr>
          <p:cNvPr id="3081" name="Picture 9"/>
          <p:cNvPicPr>
            <a:picLocks noChangeAspect="1" noChangeArrowheads="1"/>
          </p:cNvPicPr>
          <p:nvPr/>
        </p:nvPicPr>
        <p:blipFill>
          <a:blip r:embed="rId4" cstate="print"/>
          <a:srcRect/>
          <a:stretch>
            <a:fillRect/>
          </a:stretch>
        </p:blipFill>
        <p:spPr bwMode="auto">
          <a:xfrm>
            <a:off x="971600" y="2564904"/>
            <a:ext cx="6552728" cy="1800200"/>
          </a:xfrm>
          <a:prstGeom prst="rect">
            <a:avLst/>
          </a:prstGeom>
          <a:noFill/>
          <a:ln w="9525">
            <a:noFill/>
            <a:miter lim="800000"/>
            <a:headEnd/>
            <a:tailEnd/>
          </a:ln>
          <a:effectLst/>
        </p:spPr>
      </p:pic>
      <p:pic>
        <p:nvPicPr>
          <p:cNvPr id="3092" name="Picture 20"/>
          <p:cNvPicPr>
            <a:picLocks noChangeAspect="1" noChangeArrowheads="1"/>
          </p:cNvPicPr>
          <p:nvPr/>
        </p:nvPicPr>
        <p:blipFill>
          <a:blip r:embed="rId5" cstate="print"/>
          <a:srcRect/>
          <a:stretch>
            <a:fillRect/>
          </a:stretch>
        </p:blipFill>
        <p:spPr bwMode="auto">
          <a:xfrm>
            <a:off x="899592" y="1340768"/>
            <a:ext cx="6696744" cy="1152128"/>
          </a:xfrm>
          <a:prstGeom prst="rect">
            <a:avLst/>
          </a:prstGeom>
          <a:noFill/>
          <a:ln w="9525">
            <a:noFill/>
            <a:miter lim="800000"/>
            <a:headEnd/>
            <a:tailEnd/>
          </a:ln>
          <a:effectLst/>
        </p:spPr>
      </p:pic>
      <p:pic>
        <p:nvPicPr>
          <p:cNvPr id="3093" name="Picture 21"/>
          <p:cNvPicPr>
            <a:picLocks noChangeAspect="1" noChangeArrowheads="1"/>
          </p:cNvPicPr>
          <p:nvPr/>
        </p:nvPicPr>
        <p:blipFill>
          <a:blip r:embed="rId6" cstate="print"/>
          <a:srcRect/>
          <a:stretch>
            <a:fillRect/>
          </a:stretch>
        </p:blipFill>
        <p:spPr bwMode="auto">
          <a:xfrm>
            <a:off x="899592" y="4293096"/>
            <a:ext cx="6696744" cy="5760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animEffect transition="in" filter="box(in)">
                                      <p:cBhvr>
                                        <p:cTn id="7" dur="500"/>
                                        <p:tgtEl>
                                          <p:spTgt spid="307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92"/>
                                        </p:tgtEl>
                                        <p:attrNameLst>
                                          <p:attrName>style.visibility</p:attrName>
                                        </p:attrNameLst>
                                      </p:cBhvr>
                                      <p:to>
                                        <p:strVal val="visible"/>
                                      </p:to>
                                    </p:set>
                                    <p:animEffect transition="in" filter="box(in)">
                                      <p:cBhvr>
                                        <p:cTn id="12" dur="500"/>
                                        <p:tgtEl>
                                          <p:spTgt spid="309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81"/>
                                        </p:tgtEl>
                                        <p:attrNameLst>
                                          <p:attrName>style.visibility</p:attrName>
                                        </p:attrNameLst>
                                      </p:cBhvr>
                                      <p:to>
                                        <p:strVal val="visible"/>
                                      </p:to>
                                    </p:set>
                                    <p:animEffect transition="in" filter="box(in)">
                                      <p:cBhvr>
                                        <p:cTn id="17" dur="500"/>
                                        <p:tgtEl>
                                          <p:spTgt spid="308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93"/>
                                        </p:tgtEl>
                                        <p:attrNameLst>
                                          <p:attrName>style.visibility</p:attrName>
                                        </p:attrNameLst>
                                      </p:cBhvr>
                                      <p:to>
                                        <p:strVal val="visible"/>
                                      </p:to>
                                    </p:set>
                                    <p:animEffect transition="in" filter="box(in)">
                                      <p:cBhvr>
                                        <p:cTn id="22" dur="500"/>
                                        <p:tgtEl>
                                          <p:spTgt spid="3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43608" y="476672"/>
            <a:ext cx="6480720" cy="72008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cstate="print"/>
          <a:srcRect/>
          <a:stretch>
            <a:fillRect/>
          </a:stretch>
        </p:blipFill>
        <p:spPr bwMode="auto">
          <a:xfrm>
            <a:off x="1043608" y="2492896"/>
            <a:ext cx="7200800" cy="1944216"/>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8760" y="1052736"/>
            <a:ext cx="681560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5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cstate="print"/>
          <a:srcRect/>
          <a:stretch>
            <a:fillRect/>
          </a:stretch>
        </p:blipFill>
        <p:spPr bwMode="auto">
          <a:xfrm>
            <a:off x="899592" y="692696"/>
            <a:ext cx="6696744" cy="1296144"/>
          </a:xfrm>
          <a:prstGeom prst="rect">
            <a:avLst/>
          </a:prstGeom>
          <a:noFill/>
          <a:ln w="9525">
            <a:noFill/>
            <a:miter lim="800000"/>
            <a:headEnd/>
            <a:tailEnd/>
          </a:ln>
          <a:effectLst/>
        </p:spPr>
      </p:pic>
      <p:pic>
        <p:nvPicPr>
          <p:cNvPr id="21507" name="Picture 3"/>
          <p:cNvPicPr>
            <a:picLocks noChangeAspect="1" noChangeArrowheads="1"/>
          </p:cNvPicPr>
          <p:nvPr/>
        </p:nvPicPr>
        <p:blipFill>
          <a:blip r:embed="rId3" cstate="print"/>
          <a:srcRect/>
          <a:stretch>
            <a:fillRect/>
          </a:stretch>
        </p:blipFill>
        <p:spPr bwMode="auto">
          <a:xfrm>
            <a:off x="899592" y="1988840"/>
            <a:ext cx="7128792" cy="1224136"/>
          </a:xfrm>
          <a:prstGeom prst="rect">
            <a:avLst/>
          </a:prstGeom>
          <a:noFill/>
          <a:ln w="9525">
            <a:noFill/>
            <a:miter lim="800000"/>
            <a:headEnd/>
            <a:tailEnd/>
          </a:ln>
          <a:effectLst/>
        </p:spPr>
      </p:pic>
      <p:pic>
        <p:nvPicPr>
          <p:cNvPr id="21508" name="Picture 4"/>
          <p:cNvPicPr>
            <a:picLocks noChangeAspect="1" noChangeArrowheads="1"/>
          </p:cNvPicPr>
          <p:nvPr/>
        </p:nvPicPr>
        <p:blipFill>
          <a:blip r:embed="rId4" cstate="print"/>
          <a:srcRect/>
          <a:stretch>
            <a:fillRect/>
          </a:stretch>
        </p:blipFill>
        <p:spPr bwMode="auto">
          <a:xfrm>
            <a:off x="971600" y="3212976"/>
            <a:ext cx="7200800" cy="1728192"/>
          </a:xfrm>
          <a:prstGeom prst="rect">
            <a:avLst/>
          </a:prstGeom>
          <a:noFill/>
          <a:ln w="9525">
            <a:noFill/>
            <a:miter lim="800000"/>
            <a:headEnd/>
            <a:tailEnd/>
          </a:ln>
          <a:effectLst/>
        </p:spPr>
      </p:pic>
      <p:pic>
        <p:nvPicPr>
          <p:cNvPr id="21510" name="Picture 6"/>
          <p:cNvPicPr>
            <a:picLocks noChangeAspect="1" noChangeArrowheads="1"/>
          </p:cNvPicPr>
          <p:nvPr/>
        </p:nvPicPr>
        <p:blipFill>
          <a:blip r:embed="rId5" cstate="print"/>
          <a:srcRect/>
          <a:stretch>
            <a:fillRect/>
          </a:stretch>
        </p:blipFill>
        <p:spPr bwMode="auto">
          <a:xfrm>
            <a:off x="971600" y="4869160"/>
            <a:ext cx="6912768" cy="122413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box(in)">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box(in)">
                                      <p:cBhvr>
                                        <p:cTn id="12" dur="500"/>
                                        <p:tgtEl>
                                          <p:spTgt spid="215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box(in)">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10"/>
                                        </p:tgtEl>
                                        <p:attrNameLst>
                                          <p:attrName>style.visibility</p:attrName>
                                        </p:attrNameLst>
                                      </p:cBhvr>
                                      <p:to>
                                        <p:strVal val="visible"/>
                                      </p:to>
                                    </p:set>
                                    <p:animEffect transition="in" filter="box(in)">
                                      <p:cBhvr>
                                        <p:cTn id="2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547664" y="260648"/>
            <a:ext cx="655272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1" u="sng" strike="noStrike" cap="none" normalizeH="0" baseline="0" dirty="0">
                <a:ln>
                  <a:noFill/>
                </a:ln>
                <a:solidFill>
                  <a:schemeClr val="tx1"/>
                </a:solidFill>
                <a:effectLst/>
                <a:latin typeface="Calibri" pitchFamily="34" charset="0"/>
                <a:ea typeface="Times New Roman" pitchFamily="18" charset="0"/>
                <a:cs typeface="Times New Roman" pitchFamily="18" charset="0"/>
              </a:rPr>
              <a:t>Transferencias de riqueza e impuesto inflacionario</a:t>
            </a:r>
            <a:endParaRPr kumimoji="0" lang="es-ES" sz="2400" b="0" i="0" u="none" strike="noStrike" cap="none" normalizeH="0" baseline="0" dirty="0">
              <a:ln>
                <a:noFill/>
              </a:ln>
              <a:solidFill>
                <a:schemeClr val="tx1"/>
              </a:solidFill>
              <a:effectLst/>
              <a:latin typeface="Arial" pitchFamily="34" charset="0"/>
              <a:cs typeface="Arial" pitchFamily="34" charset="0"/>
            </a:endParaRPr>
          </a:p>
        </p:txBody>
      </p:sp>
      <p:pic>
        <p:nvPicPr>
          <p:cNvPr id="3094" name="Picture 22"/>
          <p:cNvPicPr>
            <a:picLocks noChangeAspect="1" noChangeArrowheads="1"/>
          </p:cNvPicPr>
          <p:nvPr/>
        </p:nvPicPr>
        <p:blipFill>
          <a:blip r:embed="rId2" cstate="print"/>
          <a:srcRect/>
          <a:stretch>
            <a:fillRect/>
          </a:stretch>
        </p:blipFill>
        <p:spPr bwMode="auto">
          <a:xfrm>
            <a:off x="1259632" y="4077072"/>
            <a:ext cx="6408712" cy="24482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259632" y="836712"/>
            <a:ext cx="6840760" cy="367240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94"/>
                                        </p:tgtEl>
                                        <p:attrNameLst>
                                          <p:attrName>style.visibility</p:attrName>
                                        </p:attrNameLst>
                                      </p:cBhvr>
                                      <p:to>
                                        <p:strVal val="visible"/>
                                      </p:to>
                                    </p:set>
                                    <p:animEffect transition="in" filter="box(in)">
                                      <p:cBhvr>
                                        <p:cTn id="7" dur="500"/>
                                        <p:tgtEl>
                                          <p:spTgt spid="3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2" cstate="print"/>
          <a:srcRect/>
          <a:stretch>
            <a:fillRect/>
          </a:stretch>
        </p:blipFill>
        <p:spPr bwMode="auto">
          <a:xfrm>
            <a:off x="1259632" y="836712"/>
            <a:ext cx="6480719" cy="339950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51265BF7-99F4-4F87-930E-DE106A7EE71D}"/>
              </a:ext>
            </a:extLst>
          </p:cNvPr>
          <p:cNvSpPr>
            <a:spLocks noGrp="1"/>
          </p:cNvSpPr>
          <p:nvPr>
            <p:ph type="subTitle" idx="1"/>
          </p:nvPr>
        </p:nvSpPr>
        <p:spPr>
          <a:xfrm>
            <a:off x="106017" y="1070873"/>
            <a:ext cx="9144000" cy="1655762"/>
          </a:xfrm>
        </p:spPr>
        <p:txBody>
          <a:bodyPr/>
          <a:lstStyle/>
          <a:p>
            <a:r>
              <a:rPr lang="es-ES" b="1" dirty="0">
                <a:solidFill>
                  <a:schemeClr val="tx1"/>
                </a:solidFill>
              </a:rPr>
              <a:t>Nomenclatura</a:t>
            </a:r>
            <a:endParaRPr lang="es-AR" b="1" dirty="0">
              <a:solidFill>
                <a:schemeClr val="tx1"/>
              </a:solidFill>
            </a:endParaRPr>
          </a:p>
        </p:txBody>
      </p:sp>
    </p:spTree>
    <p:extLst>
      <p:ext uri="{BB962C8B-B14F-4D97-AF65-F5344CB8AC3E}">
        <p14:creationId xmlns:p14="http://schemas.microsoft.com/office/powerpoint/2010/main" val="392383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83568" y="332656"/>
            <a:ext cx="5760640" cy="367240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5508106" y="332656"/>
            <a:ext cx="5831135" cy="295232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5580112" y="3284984"/>
            <a:ext cx="5544616" cy="321297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9552" y="404664"/>
            <a:ext cx="6984776" cy="5112568"/>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5295" y="4709733"/>
            <a:ext cx="7720640" cy="33855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Hoover, Kevin D. (2004), </a:t>
            </a:r>
            <a:r>
              <a:rPr kumimoji="0" lang="en-US" sz="1600" b="1" i="0" u="sng" strike="noStrike" cap="none" normalizeH="0" baseline="0" dirty="0">
                <a:ln>
                  <a:noFill/>
                </a:ln>
                <a:solidFill>
                  <a:schemeClr val="tx1"/>
                </a:solidFill>
                <a:effectLst/>
                <a:latin typeface="Arial" pitchFamily="34" charset="0"/>
                <a:ea typeface="Times New Roman" pitchFamily="18" charset="0"/>
                <a:cs typeface="Arial" pitchFamily="34" charset="0"/>
              </a:rPr>
              <a:t>Applied Intermediate Macroeconomics</a:t>
            </a:r>
            <a:r>
              <a:rPr kumimoji="0" lang="en-US" sz="1600" b="1" i="0" u="none" strike="noStrike" cap="none" normalizeH="0" baseline="0" dirty="0">
                <a:ln>
                  <a:noFill/>
                </a:ln>
                <a:solidFill>
                  <a:schemeClr val="tx1"/>
                </a:solidFill>
                <a:effectLst/>
                <a:latin typeface="Arial" pitchFamily="34" charset="0"/>
                <a:ea typeface="Times New Roman" pitchFamily="18" charset="0"/>
                <a:cs typeface="Arial" pitchFamily="34" charset="0"/>
              </a:rPr>
              <a:t>, Draft. Cap. 5.</a:t>
            </a:r>
            <a:endParaRPr kumimoji="0" lang="en-US" sz="1600" b="1" i="0" u="none" strike="noStrike" cap="none" normalizeH="0" baseline="0" dirty="0">
              <a:ln>
                <a:noFill/>
              </a:ln>
              <a:solidFill>
                <a:schemeClr val="tx1"/>
              </a:solidFill>
              <a:effectLst/>
              <a:latin typeface="Arial" pitchFamily="34" charset="0"/>
              <a:cs typeface="Arial" pitchFamily="34" charset="0"/>
            </a:endParaRPr>
          </a:p>
        </p:txBody>
      </p:sp>
      <p:sp>
        <p:nvSpPr>
          <p:cNvPr id="11" name="CuadroTexto 10">
            <a:extLst>
              <a:ext uri="{FF2B5EF4-FFF2-40B4-BE49-F238E27FC236}">
                <a16:creationId xmlns:a16="http://schemas.microsoft.com/office/drawing/2014/main" id="{6160277B-782D-4550-81C2-0ACBCBF7F5AA}"/>
              </a:ext>
            </a:extLst>
          </p:cNvPr>
          <p:cNvSpPr txBox="1"/>
          <p:nvPr/>
        </p:nvSpPr>
        <p:spPr>
          <a:xfrm>
            <a:off x="323528" y="260648"/>
            <a:ext cx="3600400" cy="369332"/>
          </a:xfrm>
          <a:prstGeom prst="rect">
            <a:avLst/>
          </a:prstGeom>
          <a:noFill/>
        </p:spPr>
        <p:txBody>
          <a:bodyPr wrap="square" rtlCol="0">
            <a:spAutoFit/>
          </a:bodyPr>
          <a:lstStyle/>
          <a:p>
            <a:r>
              <a:rPr lang="es-ES" b="1" i="1" dirty="0"/>
              <a:t>¿Qué tengo que leer?</a:t>
            </a:r>
            <a:endParaRPr lang="es-AR" b="1" i="1" dirty="0"/>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0" y="8367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1AC901D0-269B-4D38-9564-1D6155CBE0CC}"/>
              </a:ext>
            </a:extLst>
          </p:cNvPr>
          <p:cNvSpPr>
            <a:spLocks noChangeArrowheads="1"/>
          </p:cNvSpPr>
          <p:nvPr/>
        </p:nvSpPr>
        <p:spPr bwMode="auto">
          <a:xfrm>
            <a:off x="349521" y="1278052"/>
            <a:ext cx="8467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Fanelli, José María (1991),</a:t>
            </a:r>
            <a:r>
              <a:rPr kumimoji="0" lang="es-ES" altLang="es-AR" sz="1600" b="1" i="0" u="sng"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Tópicos de teoría y política monetaria</a:t>
            </a: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(1991), Serie Docente 5 CIEPLAN, Santiago, </a:t>
            </a:r>
            <a:r>
              <a:rPr kumimoji="0" lang="es-ES" altLang="es-AR"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pags</a:t>
            </a: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 a 34.</a:t>
            </a:r>
            <a:endParaRPr kumimoji="0" lang="es-AR" altLang="es-AR" sz="1600" b="1" i="0" u="none" strike="noStrike" cap="none" normalizeH="0" baseline="0" dirty="0">
              <a:ln>
                <a:noFill/>
              </a:ln>
              <a:solidFill>
                <a:schemeClr val="tx1"/>
              </a:solidFill>
              <a:effectLst/>
            </a:endParaRPr>
          </a:p>
        </p:txBody>
      </p:sp>
      <p:sp>
        <p:nvSpPr>
          <p:cNvPr id="10" name="CuadroTexto 9">
            <a:extLst>
              <a:ext uri="{FF2B5EF4-FFF2-40B4-BE49-F238E27FC236}">
                <a16:creationId xmlns:a16="http://schemas.microsoft.com/office/drawing/2014/main" id="{7A59FFC9-7A6D-43A3-A1B2-2C8EC2CF883E}"/>
              </a:ext>
            </a:extLst>
          </p:cNvPr>
          <p:cNvSpPr txBox="1"/>
          <p:nvPr/>
        </p:nvSpPr>
        <p:spPr>
          <a:xfrm>
            <a:off x="415295" y="5270030"/>
            <a:ext cx="8208912" cy="830997"/>
          </a:xfrm>
          <a:prstGeom prst="rect">
            <a:avLst/>
          </a:prstGeom>
          <a:noFill/>
        </p:spPr>
        <p:txBody>
          <a:bodyPr wrap="square">
            <a:spAutoFit/>
          </a:bodyPr>
          <a:lstStyle/>
          <a:p>
            <a:pPr algn="just">
              <a:tabLst>
                <a:tab pos="-457200" algn="l"/>
              </a:tabLst>
            </a:pPr>
            <a:r>
              <a:rPr lang="es-ES" sz="1600" b="1" dirty="0" err="1">
                <a:effectLst/>
                <a:latin typeface="Arial" panose="020B0604020202020204" pitchFamily="34" charset="0"/>
                <a:ea typeface="Times New Roman" panose="02020603050405020304" pitchFamily="18" charset="0"/>
                <a:cs typeface="Arial" panose="020B0604020202020204" pitchFamily="34" charset="0"/>
              </a:rPr>
              <a:t>Blaug</a:t>
            </a:r>
            <a:r>
              <a:rPr lang="es-ES" sz="1600" b="1" dirty="0">
                <a:effectLst/>
                <a:latin typeface="Arial" panose="020B0604020202020204" pitchFamily="34" charset="0"/>
                <a:ea typeface="Times New Roman" panose="02020603050405020304" pitchFamily="18" charset="0"/>
                <a:cs typeface="Arial" panose="020B0604020202020204" pitchFamily="34" charset="0"/>
              </a:rPr>
              <a:t>, Mark (1979), </a:t>
            </a:r>
            <a:r>
              <a:rPr lang="es-ES" sz="1600" b="1" u="sng" dirty="0" err="1">
                <a:effectLst/>
                <a:latin typeface="Arial" panose="020B0604020202020204" pitchFamily="34" charset="0"/>
                <a:ea typeface="Times New Roman" panose="02020603050405020304" pitchFamily="18" charset="0"/>
                <a:cs typeface="Arial" panose="020B0604020202020204" pitchFamily="34" charset="0"/>
              </a:rPr>
              <a:t>Economic</a:t>
            </a:r>
            <a:r>
              <a:rPr lang="es-ES" sz="1600" b="1" u="sng" dirty="0">
                <a:effectLst/>
                <a:latin typeface="Arial" panose="020B0604020202020204" pitchFamily="34" charset="0"/>
                <a:ea typeface="Times New Roman" panose="02020603050405020304" pitchFamily="18" charset="0"/>
                <a:cs typeface="Arial" panose="020B0604020202020204" pitchFamily="34" charset="0"/>
              </a:rPr>
              <a:t> </a:t>
            </a:r>
            <a:r>
              <a:rPr lang="es-ES" sz="1600" b="1" u="sng" dirty="0" err="1">
                <a:effectLst/>
                <a:latin typeface="Arial" panose="020B0604020202020204" pitchFamily="34" charset="0"/>
                <a:ea typeface="Times New Roman" panose="02020603050405020304" pitchFamily="18" charset="0"/>
                <a:cs typeface="Arial" panose="020B0604020202020204" pitchFamily="34" charset="0"/>
              </a:rPr>
              <a:t>Theory</a:t>
            </a:r>
            <a:r>
              <a:rPr lang="es-ES" sz="1600" b="1" u="sng" dirty="0">
                <a:effectLst/>
                <a:latin typeface="Arial" panose="020B0604020202020204" pitchFamily="34" charset="0"/>
                <a:ea typeface="Times New Roman" panose="02020603050405020304" pitchFamily="18" charset="0"/>
                <a:cs typeface="Arial" panose="020B0604020202020204" pitchFamily="34" charset="0"/>
              </a:rPr>
              <a:t> in </a:t>
            </a:r>
            <a:r>
              <a:rPr lang="es-ES" sz="1600" b="1" u="sng" dirty="0" err="1">
                <a:effectLst/>
                <a:latin typeface="Arial" panose="020B0604020202020204" pitchFamily="34" charset="0"/>
                <a:ea typeface="Times New Roman" panose="02020603050405020304" pitchFamily="18" charset="0"/>
                <a:cs typeface="Arial" panose="020B0604020202020204" pitchFamily="34" charset="0"/>
              </a:rPr>
              <a:t>Retrospect</a:t>
            </a:r>
            <a:r>
              <a:rPr lang="es-ES" sz="1600" b="1" dirty="0">
                <a:effectLst/>
                <a:latin typeface="Arial" panose="020B0604020202020204" pitchFamily="34" charset="0"/>
                <a:ea typeface="Times New Roman" panose="02020603050405020304" pitchFamily="18" charset="0"/>
                <a:cs typeface="Arial" panose="020B0604020202020204" pitchFamily="34" charset="0"/>
              </a:rPr>
              <a:t>, Cap. 5 y 14, Cambridge, Cambridge </a:t>
            </a:r>
            <a:r>
              <a:rPr lang="es-ES" sz="1600" b="1" dirty="0" err="1">
                <a:effectLst/>
                <a:latin typeface="Arial" panose="020B0604020202020204" pitchFamily="34" charset="0"/>
                <a:ea typeface="Times New Roman" panose="02020603050405020304" pitchFamily="18" charset="0"/>
                <a:cs typeface="Arial" panose="020B0604020202020204" pitchFamily="34" charset="0"/>
              </a:rPr>
              <a:t>University</a:t>
            </a:r>
            <a:r>
              <a:rPr lang="es-ES" sz="1600" b="1" dirty="0">
                <a:effectLst/>
                <a:latin typeface="Arial" panose="020B0604020202020204" pitchFamily="34" charset="0"/>
                <a:ea typeface="Times New Roman" panose="02020603050405020304" pitchFamily="18" charset="0"/>
                <a:cs typeface="Arial" panose="020B0604020202020204" pitchFamily="34" charset="0"/>
              </a:rPr>
              <a:t> </a:t>
            </a:r>
            <a:r>
              <a:rPr lang="es-ES" sz="1600" b="1" dirty="0" err="1">
                <a:effectLst/>
                <a:latin typeface="Arial" panose="020B0604020202020204" pitchFamily="34" charset="0"/>
                <a:ea typeface="Times New Roman" panose="02020603050405020304" pitchFamily="18" charset="0"/>
                <a:cs typeface="Arial" panose="020B0604020202020204" pitchFamily="34" charset="0"/>
              </a:rPr>
              <a:t>Press</a:t>
            </a:r>
            <a:endParaRPr lang="es-ES" sz="1600" b="1" dirty="0">
              <a:effectLst/>
              <a:latin typeface="Arial" panose="020B0604020202020204" pitchFamily="34" charset="0"/>
              <a:ea typeface="Times New Roman" panose="02020603050405020304" pitchFamily="18" charset="0"/>
              <a:cs typeface="Arial" panose="020B0604020202020204" pitchFamily="34" charset="0"/>
            </a:endParaRPr>
          </a:p>
          <a:p>
            <a:pPr algn="just">
              <a:tabLst>
                <a:tab pos="-457200" algn="l"/>
              </a:tabLst>
            </a:pPr>
            <a:endParaRPr lang="es-ES" sz="1600" b="1" dirty="0">
              <a:latin typeface="Arial" panose="020B0604020202020204" pitchFamily="34" charset="0"/>
              <a:ea typeface="Times New Roman" panose="02020603050405020304" pitchFamily="18" charset="0"/>
              <a:cs typeface="Arial" panose="020B0604020202020204" pitchFamily="34" charset="0"/>
            </a:endParaRPr>
          </a:p>
        </p:txBody>
      </p:sp>
      <p:sp>
        <p:nvSpPr>
          <p:cNvPr id="13" name="CuadroTexto 12">
            <a:extLst>
              <a:ext uri="{FF2B5EF4-FFF2-40B4-BE49-F238E27FC236}">
                <a16:creationId xmlns:a16="http://schemas.microsoft.com/office/drawing/2014/main" id="{25560A4F-987A-4F18-BF43-B105507BDAAB}"/>
              </a:ext>
            </a:extLst>
          </p:cNvPr>
          <p:cNvSpPr txBox="1"/>
          <p:nvPr/>
        </p:nvSpPr>
        <p:spPr>
          <a:xfrm>
            <a:off x="418416" y="3868370"/>
            <a:ext cx="3600400" cy="369332"/>
          </a:xfrm>
          <a:prstGeom prst="rect">
            <a:avLst/>
          </a:prstGeom>
          <a:noFill/>
        </p:spPr>
        <p:txBody>
          <a:bodyPr wrap="square" rtlCol="0">
            <a:spAutoFit/>
          </a:bodyPr>
          <a:lstStyle/>
          <a:p>
            <a:r>
              <a:rPr lang="es-ES" b="1" i="1" dirty="0"/>
              <a:t>¿Qué leo para la próxima?</a:t>
            </a:r>
            <a:endParaRPr lang="es-AR" b="1" i="1" dirty="0"/>
          </a:p>
        </p:txBody>
      </p:sp>
      <p:cxnSp>
        <p:nvCxnSpPr>
          <p:cNvPr id="14" name="Conector recto 13">
            <a:extLst>
              <a:ext uri="{FF2B5EF4-FFF2-40B4-BE49-F238E27FC236}">
                <a16:creationId xmlns:a16="http://schemas.microsoft.com/office/drawing/2014/main" id="{6F89346D-D8E4-4177-A4F3-64379FC32ACA}"/>
              </a:ext>
            </a:extLst>
          </p:cNvPr>
          <p:cNvCxnSpPr/>
          <p:nvPr/>
        </p:nvCxnSpPr>
        <p:spPr>
          <a:xfrm>
            <a:off x="0" y="4365104"/>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2E356DD-FE37-4989-9BEE-9B87AF33A150}"/>
              </a:ext>
            </a:extLst>
          </p:cNvPr>
          <p:cNvSpPr>
            <a:spLocks noChangeArrowheads="1"/>
          </p:cNvSpPr>
          <p:nvPr/>
        </p:nvSpPr>
        <p:spPr bwMode="auto">
          <a:xfrm>
            <a:off x="317808" y="1971909"/>
            <a:ext cx="64371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s-AR" sz="1600" b="1" i="0" u="none" strike="noStrike" cap="none" normalizeH="0" baseline="0" dirty="0">
                <a:ln>
                  <a:noFill/>
                </a:ln>
                <a:solidFill>
                  <a:schemeClr val="tx1"/>
                </a:solidFill>
                <a:effectLst/>
                <a:ea typeface="Times New Roman" panose="02020603050405020304" pitchFamily="18" charset="0"/>
                <a:cs typeface="Arial" panose="020B0604020202020204" pitchFamily="34" charset="0"/>
              </a:rPr>
              <a:t>Howitt, Peter (2001), “Coordination Failures”, Brown University. </a:t>
            </a:r>
            <a:endParaRPr kumimoji="0" lang="es-AR" altLang="es-AR"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AR" altLang="es-AR" sz="1600" b="1" i="0" u="none" strike="noStrike" cap="none" normalizeH="0" baseline="0" dirty="0">
              <a:ln>
                <a:noFill/>
              </a:ln>
              <a:solidFill>
                <a:schemeClr val="tx1"/>
              </a:solidFill>
              <a:effectLst/>
            </a:endParaRPr>
          </a:p>
        </p:txBody>
      </p:sp>
      <p:sp>
        <p:nvSpPr>
          <p:cNvPr id="15" name="CuadroTexto 14">
            <a:extLst>
              <a:ext uri="{FF2B5EF4-FFF2-40B4-BE49-F238E27FC236}">
                <a16:creationId xmlns:a16="http://schemas.microsoft.com/office/drawing/2014/main" id="{42330506-577F-460B-AB3F-D2B7F545ACE4}"/>
              </a:ext>
            </a:extLst>
          </p:cNvPr>
          <p:cNvSpPr txBox="1"/>
          <p:nvPr/>
        </p:nvSpPr>
        <p:spPr>
          <a:xfrm>
            <a:off x="385272" y="2577776"/>
            <a:ext cx="9335048" cy="923330"/>
          </a:xfrm>
          <a:prstGeom prst="rect">
            <a:avLst/>
          </a:prstGeom>
          <a:noFill/>
        </p:spPr>
        <p:txBody>
          <a:bodyPr wrap="square">
            <a:spAutoFit/>
          </a:bodyPr>
          <a:lstStyle/>
          <a:p>
            <a:r>
              <a:rPr lang="es-ES" b="1" u="sng" dirty="0"/>
              <a:t>Para discusión y comentarios</a:t>
            </a:r>
            <a:r>
              <a:rPr lang="es-ES" b="1" dirty="0"/>
              <a:t>: </a:t>
            </a:r>
          </a:p>
          <a:p>
            <a:r>
              <a:rPr lang="es-ES" b="1" dirty="0"/>
              <a:t>Adjunto I. Argentina. “Memorando de políticas económicas y financieras:</a:t>
            </a:r>
          </a:p>
          <a:p>
            <a:r>
              <a:rPr lang="es-ES" b="1" dirty="0"/>
              <a:t> II. Marco de políticas y programa económico 2022-24”, pp. 4 de 44 hasta 23 de 44,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A257DAB-C65E-49D0-895A-3FB73C586024}"/>
              </a:ext>
            </a:extLst>
          </p:cNvPr>
          <p:cNvPicPr>
            <a:picLocks noChangeAspect="1"/>
          </p:cNvPicPr>
          <p:nvPr/>
        </p:nvPicPr>
        <p:blipFill>
          <a:blip r:embed="rId2"/>
          <a:stretch>
            <a:fillRect/>
          </a:stretch>
        </p:blipFill>
        <p:spPr>
          <a:xfrm>
            <a:off x="107504" y="1338899"/>
            <a:ext cx="8806375" cy="4346917"/>
          </a:xfrm>
          <a:prstGeom prst="rect">
            <a:avLst/>
          </a:prstGeom>
        </p:spPr>
      </p:pic>
      <p:sp>
        <p:nvSpPr>
          <p:cNvPr id="2" name="Rectángulo 1"/>
          <p:cNvSpPr/>
          <p:nvPr/>
        </p:nvSpPr>
        <p:spPr>
          <a:xfrm>
            <a:off x="809897" y="1097280"/>
            <a:ext cx="7994469" cy="418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097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cstate="print"/>
          <a:srcRect/>
          <a:stretch>
            <a:fillRect/>
          </a:stretch>
        </p:blipFill>
        <p:spPr bwMode="auto">
          <a:xfrm>
            <a:off x="4716016" y="2636912"/>
            <a:ext cx="5938837" cy="401637"/>
          </a:xfrm>
          <a:prstGeom prst="rect">
            <a:avLst/>
          </a:prstGeom>
          <a:noFill/>
          <a:ln w="9525">
            <a:noFill/>
            <a:miter lim="800000"/>
            <a:headEnd/>
            <a:tailEnd/>
          </a:ln>
          <a:effectLst/>
        </p:spPr>
      </p:pic>
      <p:sp>
        <p:nvSpPr>
          <p:cNvPr id="4" name="3 CuadroTexto"/>
          <p:cNvSpPr txBox="1"/>
          <p:nvPr/>
        </p:nvSpPr>
        <p:spPr>
          <a:xfrm>
            <a:off x="755576" y="908720"/>
            <a:ext cx="2232248" cy="369332"/>
          </a:xfrm>
          <a:prstGeom prst="rect">
            <a:avLst/>
          </a:prstGeom>
          <a:noFill/>
        </p:spPr>
        <p:txBody>
          <a:bodyPr wrap="square" rtlCol="0">
            <a:spAutoFit/>
          </a:bodyPr>
          <a:lstStyle/>
          <a:p>
            <a:r>
              <a:rPr lang="es-ES" b="1" dirty="0"/>
              <a:t>Marco Institucional</a:t>
            </a:r>
          </a:p>
        </p:txBody>
      </p:sp>
      <p:sp>
        <p:nvSpPr>
          <p:cNvPr id="5" name="4 Rectángulo"/>
          <p:cNvSpPr/>
          <p:nvPr/>
        </p:nvSpPr>
        <p:spPr>
          <a:xfrm>
            <a:off x="5580112" y="908720"/>
            <a:ext cx="3563888" cy="369332"/>
          </a:xfrm>
          <a:prstGeom prst="rect">
            <a:avLst/>
          </a:prstGeom>
        </p:spPr>
        <p:txBody>
          <a:bodyPr wrap="square">
            <a:spAutoFit/>
          </a:bodyPr>
          <a:lstStyle/>
          <a:p>
            <a:r>
              <a:rPr lang="es-ES" b="1" dirty="0">
                <a:sym typeface="Wingdings" pitchFamily="2" charset="2"/>
              </a:rPr>
              <a:t> Restricción de Presupuesto</a:t>
            </a:r>
            <a:endParaRPr lang="es-ES" dirty="0"/>
          </a:p>
        </p:txBody>
      </p:sp>
      <p:sp>
        <p:nvSpPr>
          <p:cNvPr id="6" name="5 Rectángulo"/>
          <p:cNvSpPr/>
          <p:nvPr/>
        </p:nvSpPr>
        <p:spPr>
          <a:xfrm>
            <a:off x="2771800" y="908720"/>
            <a:ext cx="2647904" cy="369332"/>
          </a:xfrm>
          <a:prstGeom prst="rect">
            <a:avLst/>
          </a:prstGeom>
        </p:spPr>
        <p:txBody>
          <a:bodyPr wrap="none">
            <a:spAutoFit/>
          </a:bodyPr>
          <a:lstStyle/>
          <a:p>
            <a:r>
              <a:rPr lang="es-ES" b="1" dirty="0">
                <a:sym typeface="Wingdings" pitchFamily="2" charset="2"/>
              </a:rPr>
              <a:t>Derechos de Propiedad</a:t>
            </a:r>
            <a:endParaRPr lang="es-ES" dirty="0"/>
          </a:p>
        </p:txBody>
      </p:sp>
      <p:sp>
        <p:nvSpPr>
          <p:cNvPr id="10" name="9 CuadroTexto"/>
          <p:cNvSpPr txBox="1"/>
          <p:nvPr/>
        </p:nvSpPr>
        <p:spPr>
          <a:xfrm>
            <a:off x="539552" y="2060848"/>
            <a:ext cx="8064896" cy="369332"/>
          </a:xfrm>
          <a:prstGeom prst="rect">
            <a:avLst/>
          </a:prstGeom>
          <a:noFill/>
        </p:spPr>
        <p:txBody>
          <a:bodyPr wrap="square" rtlCol="0">
            <a:spAutoFit/>
          </a:bodyPr>
          <a:lstStyle/>
          <a:p>
            <a:r>
              <a:rPr lang="es-ES" b="1" dirty="0"/>
              <a:t>Todo lo que hay: </a:t>
            </a:r>
            <a:r>
              <a:rPr lang="es-ES" b="1" u="sng" dirty="0"/>
              <a:t>OFERTA GLOBAL</a:t>
            </a:r>
            <a:r>
              <a:rPr lang="es-ES" b="1" dirty="0"/>
              <a:t>  =  Todo lo que se gasta: </a:t>
            </a:r>
            <a:r>
              <a:rPr lang="es-ES" b="1" u="sng" dirty="0"/>
              <a:t>DEMANDA GLOBAL</a:t>
            </a:r>
          </a:p>
        </p:txBody>
      </p:sp>
      <p:sp>
        <p:nvSpPr>
          <p:cNvPr id="15" name="14 CuadroTexto"/>
          <p:cNvSpPr txBox="1"/>
          <p:nvPr/>
        </p:nvSpPr>
        <p:spPr>
          <a:xfrm>
            <a:off x="467544" y="4221088"/>
            <a:ext cx="8064896" cy="369332"/>
          </a:xfrm>
          <a:prstGeom prst="rect">
            <a:avLst/>
          </a:prstGeom>
          <a:solidFill>
            <a:schemeClr val="bg1"/>
          </a:solidFill>
        </p:spPr>
        <p:txBody>
          <a:bodyPr wrap="square" rtlCol="0">
            <a:spAutoFit/>
          </a:bodyPr>
          <a:lstStyle/>
          <a:p>
            <a:r>
              <a:rPr lang="es-ES" b="1" u="sng" dirty="0"/>
              <a:t>INGRESO NACIONAL PRIVADO DISPONIBLE</a:t>
            </a:r>
            <a:r>
              <a:rPr lang="es-ES" b="1" dirty="0"/>
              <a:t>: Descontamos los impuestos (</a:t>
            </a:r>
            <a:r>
              <a:rPr lang="es-ES" b="1" i="1" dirty="0"/>
              <a:t>T):</a:t>
            </a:r>
          </a:p>
        </p:txBody>
      </p:sp>
      <p:sp>
        <p:nvSpPr>
          <p:cNvPr id="11" name="10 CuadroTexto"/>
          <p:cNvSpPr txBox="1"/>
          <p:nvPr/>
        </p:nvSpPr>
        <p:spPr>
          <a:xfrm>
            <a:off x="539552" y="2564904"/>
            <a:ext cx="7920880" cy="369332"/>
          </a:xfrm>
          <a:prstGeom prst="rect">
            <a:avLst/>
          </a:prstGeom>
          <a:noFill/>
        </p:spPr>
        <p:txBody>
          <a:bodyPr wrap="square" rtlCol="0">
            <a:spAutoFit/>
          </a:bodyPr>
          <a:lstStyle/>
          <a:p>
            <a:r>
              <a:rPr lang="es-ES" b="1" u="sng" dirty="0"/>
              <a:t>INGRESO NACIONAL</a:t>
            </a:r>
            <a:r>
              <a:rPr lang="es-ES" b="1" dirty="0"/>
              <a:t>: Descontamos los pagos a factores del exterior (                      )</a:t>
            </a:r>
          </a:p>
        </p:txBody>
      </p:sp>
      <p:sp>
        <p:nvSpPr>
          <p:cNvPr id="17" name="16 CuadroTexto"/>
          <p:cNvSpPr txBox="1"/>
          <p:nvPr/>
        </p:nvSpPr>
        <p:spPr>
          <a:xfrm>
            <a:off x="3347864" y="3645024"/>
            <a:ext cx="3096344" cy="461665"/>
          </a:xfrm>
          <a:prstGeom prst="rect">
            <a:avLst/>
          </a:prstGeom>
          <a:noFill/>
        </p:spPr>
        <p:txBody>
          <a:bodyPr wrap="square" rtlCol="0">
            <a:spAutoFit/>
          </a:bodyPr>
          <a:lstStyle/>
          <a:p>
            <a:r>
              <a:rPr lang="es-ES" sz="2400" b="1" i="1" dirty="0">
                <a:solidFill>
                  <a:srgbClr val="FF0000"/>
                </a:solidFill>
                <a:effectLst>
                  <a:outerShdw blurRad="38100" dist="38100" dir="2700000" algn="tl">
                    <a:srgbClr val="000000">
                      <a:alpha val="43137"/>
                    </a:srgbClr>
                  </a:outerShdw>
                </a:effectLst>
              </a:rPr>
              <a:t>SECTOR PRIVADO</a:t>
            </a:r>
          </a:p>
        </p:txBody>
      </p:sp>
      <p:sp>
        <p:nvSpPr>
          <p:cNvPr id="18" name="17 CuadroTexto"/>
          <p:cNvSpPr txBox="1"/>
          <p:nvPr/>
        </p:nvSpPr>
        <p:spPr>
          <a:xfrm>
            <a:off x="2555776" y="260648"/>
            <a:ext cx="4968552" cy="461665"/>
          </a:xfrm>
          <a:prstGeom prst="rect">
            <a:avLst/>
          </a:prstGeom>
          <a:noFill/>
        </p:spPr>
        <p:txBody>
          <a:bodyPr wrap="square" rtlCol="0">
            <a:spAutoFit/>
          </a:bodyPr>
          <a:lstStyle/>
          <a:p>
            <a:r>
              <a:rPr lang="es-ES" sz="2400" b="1" i="1" dirty="0">
                <a:solidFill>
                  <a:srgbClr val="FF0000"/>
                </a:solidFill>
                <a:effectLst>
                  <a:outerShdw blurRad="38100" dist="38100" dir="2700000" algn="tl">
                    <a:srgbClr val="000000">
                      <a:alpha val="43137"/>
                    </a:srgbClr>
                  </a:outerShdw>
                </a:effectLst>
              </a:rPr>
              <a:t>RESTRICCIÓN de PRESUPUESTO</a:t>
            </a:r>
          </a:p>
        </p:txBody>
      </p:sp>
      <p:sp>
        <p:nvSpPr>
          <p:cNvPr id="23" name="22 CuadroTexto"/>
          <p:cNvSpPr txBox="1"/>
          <p:nvPr/>
        </p:nvSpPr>
        <p:spPr>
          <a:xfrm>
            <a:off x="2555776" y="5282406"/>
            <a:ext cx="6231449" cy="369332"/>
          </a:xfrm>
          <a:prstGeom prst="rect">
            <a:avLst/>
          </a:prstGeom>
          <a:noFill/>
        </p:spPr>
        <p:txBody>
          <a:bodyPr wrap="none" rtlCol="0">
            <a:spAutoFit/>
          </a:bodyPr>
          <a:lstStyle/>
          <a:p>
            <a:r>
              <a:rPr lang="es-ES" b="1" u="sng" dirty="0"/>
              <a:t>AHORRO PRIVADO  NACIONAL </a:t>
            </a:r>
            <a:r>
              <a:rPr lang="es-ES" b="1" dirty="0"/>
              <a:t>= Ingreso nacional no consumido</a:t>
            </a:r>
          </a:p>
        </p:txBody>
      </p:sp>
      <p:sp>
        <p:nvSpPr>
          <p:cNvPr id="25" name="24 Rectángulo"/>
          <p:cNvSpPr/>
          <p:nvPr/>
        </p:nvSpPr>
        <p:spPr>
          <a:xfrm>
            <a:off x="4139952" y="6024711"/>
            <a:ext cx="4743671" cy="369332"/>
          </a:xfrm>
          <a:prstGeom prst="rect">
            <a:avLst/>
          </a:prstGeom>
        </p:spPr>
        <p:txBody>
          <a:bodyPr wrap="none">
            <a:spAutoFit/>
          </a:bodyPr>
          <a:lstStyle/>
          <a:p>
            <a:r>
              <a:rPr lang="es-ES" b="1" u="sng" dirty="0"/>
              <a:t>SUPERAVIT  PRIVADO</a:t>
            </a:r>
            <a:r>
              <a:rPr lang="es-ES" dirty="0"/>
              <a:t> </a:t>
            </a:r>
            <a:r>
              <a:rPr lang="es-ES" b="1" dirty="0"/>
              <a:t>= Ahorro menos </a:t>
            </a:r>
            <a:r>
              <a:rPr lang="es-ES" b="1" dirty="0" err="1"/>
              <a:t>inversion</a:t>
            </a:r>
            <a:endParaRPr lang="es-ES" b="1" dirty="0"/>
          </a:p>
        </p:txBody>
      </p:sp>
      <p:sp>
        <p:nvSpPr>
          <p:cNvPr id="27" name="26 Rectángulo"/>
          <p:cNvSpPr/>
          <p:nvPr/>
        </p:nvSpPr>
        <p:spPr>
          <a:xfrm>
            <a:off x="2843808" y="1484784"/>
            <a:ext cx="3240360" cy="5040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27 Rectángulo"/>
          <p:cNvSpPr/>
          <p:nvPr/>
        </p:nvSpPr>
        <p:spPr>
          <a:xfrm>
            <a:off x="395536" y="5949280"/>
            <a:ext cx="3528392" cy="5040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41" name="Picture 17"/>
          <p:cNvPicPr>
            <a:picLocks noChangeAspect="1" noChangeArrowheads="1"/>
          </p:cNvPicPr>
          <p:nvPr/>
        </p:nvPicPr>
        <p:blipFill>
          <a:blip r:embed="rId4" cstate="print"/>
          <a:srcRect/>
          <a:stretch>
            <a:fillRect/>
          </a:stretch>
        </p:blipFill>
        <p:spPr bwMode="auto">
          <a:xfrm>
            <a:off x="1403648" y="1556792"/>
            <a:ext cx="6029325" cy="576064"/>
          </a:xfrm>
          <a:prstGeom prst="rect">
            <a:avLst/>
          </a:prstGeom>
          <a:noFill/>
          <a:ln w="9525">
            <a:noFill/>
            <a:miter lim="800000"/>
            <a:headEnd/>
            <a:tailEnd/>
          </a:ln>
          <a:effectLst/>
        </p:spPr>
      </p:pic>
      <p:pic>
        <p:nvPicPr>
          <p:cNvPr id="1042" name="Picture 18"/>
          <p:cNvPicPr>
            <a:picLocks noChangeAspect="1" noChangeArrowheads="1"/>
          </p:cNvPicPr>
          <p:nvPr/>
        </p:nvPicPr>
        <p:blipFill>
          <a:blip r:embed="rId5" cstate="print"/>
          <a:srcRect/>
          <a:stretch>
            <a:fillRect/>
          </a:stretch>
        </p:blipFill>
        <p:spPr bwMode="auto">
          <a:xfrm>
            <a:off x="323528" y="3068960"/>
            <a:ext cx="6029325" cy="590103"/>
          </a:xfrm>
          <a:prstGeom prst="rect">
            <a:avLst/>
          </a:prstGeom>
          <a:noFill/>
          <a:ln w="9525">
            <a:noFill/>
            <a:miter lim="800000"/>
            <a:headEnd/>
            <a:tailEnd/>
          </a:ln>
          <a:effectLst/>
        </p:spPr>
      </p:pic>
      <p:pic>
        <p:nvPicPr>
          <p:cNvPr id="1045" name="Picture 21"/>
          <p:cNvPicPr>
            <a:picLocks noChangeAspect="1" noChangeArrowheads="1"/>
          </p:cNvPicPr>
          <p:nvPr/>
        </p:nvPicPr>
        <p:blipFill>
          <a:blip r:embed="rId6" cstate="print"/>
          <a:srcRect/>
          <a:stretch>
            <a:fillRect/>
          </a:stretch>
        </p:blipFill>
        <p:spPr bwMode="auto">
          <a:xfrm>
            <a:off x="395536" y="4725144"/>
            <a:ext cx="6408712" cy="576064"/>
          </a:xfrm>
          <a:prstGeom prst="rect">
            <a:avLst/>
          </a:prstGeom>
          <a:noFill/>
          <a:ln w="9525">
            <a:noFill/>
            <a:miter lim="800000"/>
            <a:headEnd/>
            <a:tailEnd/>
          </a:ln>
          <a:effectLst/>
        </p:spPr>
      </p:pic>
      <p:pic>
        <p:nvPicPr>
          <p:cNvPr id="1046" name="Picture 22"/>
          <p:cNvPicPr>
            <a:picLocks noChangeAspect="1" noChangeArrowheads="1"/>
          </p:cNvPicPr>
          <p:nvPr/>
        </p:nvPicPr>
        <p:blipFill>
          <a:blip r:embed="rId7" cstate="print"/>
          <a:srcRect/>
          <a:stretch>
            <a:fillRect/>
          </a:stretch>
        </p:blipFill>
        <p:spPr bwMode="auto">
          <a:xfrm>
            <a:off x="-1692696" y="5301208"/>
            <a:ext cx="6299200" cy="504056"/>
          </a:xfrm>
          <a:prstGeom prst="rect">
            <a:avLst/>
          </a:prstGeom>
          <a:noFill/>
          <a:ln w="9525">
            <a:noFill/>
            <a:miter lim="800000"/>
            <a:headEnd/>
            <a:tailEnd/>
          </a:ln>
          <a:effectLst/>
        </p:spPr>
      </p:pic>
      <p:pic>
        <p:nvPicPr>
          <p:cNvPr id="1047" name="Picture 23"/>
          <p:cNvPicPr>
            <a:picLocks noChangeAspect="1" noChangeArrowheads="1"/>
          </p:cNvPicPr>
          <p:nvPr/>
        </p:nvPicPr>
        <p:blipFill>
          <a:blip r:embed="rId8" cstate="print"/>
          <a:srcRect/>
          <a:stretch>
            <a:fillRect/>
          </a:stretch>
        </p:blipFill>
        <p:spPr bwMode="auto">
          <a:xfrm>
            <a:off x="-972616" y="6021288"/>
            <a:ext cx="6299200" cy="576064"/>
          </a:xfrm>
          <a:prstGeom prst="rect">
            <a:avLst/>
          </a:prstGeom>
          <a:noFill/>
          <a:ln w="9525">
            <a:noFill/>
            <a:miter lim="800000"/>
            <a:headEnd/>
            <a:tailEnd/>
          </a:ln>
          <a:effectLst/>
        </p:spPr>
      </p:pic>
      <p:sp>
        <p:nvSpPr>
          <p:cNvPr id="2" name="Rectángulo 1">
            <a:extLst>
              <a:ext uri="{FF2B5EF4-FFF2-40B4-BE49-F238E27FC236}">
                <a16:creationId xmlns:a16="http://schemas.microsoft.com/office/drawing/2014/main" id="{F3EAD85E-3EC9-48B0-B40B-E33EF7FF0D8B}"/>
              </a:ext>
            </a:extLst>
          </p:cNvPr>
          <p:cNvSpPr/>
          <p:nvPr/>
        </p:nvSpPr>
        <p:spPr>
          <a:xfrm>
            <a:off x="1786597" y="4734436"/>
            <a:ext cx="121107" cy="245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par>
                                <p:cTn id="18" presetID="4" presetClass="entr" presetSubtype="16" fill="hold" nodeType="withEffect">
                                  <p:stCondLst>
                                    <p:cond delay="0"/>
                                  </p:stCondLst>
                                  <p:childTnLst>
                                    <p:set>
                                      <p:cBhvr>
                                        <p:cTn id="19" dur="1" fill="hold">
                                          <p:stCondLst>
                                            <p:cond delay="0"/>
                                          </p:stCondLst>
                                        </p:cTn>
                                        <p:tgtEl>
                                          <p:spTgt spid="1041"/>
                                        </p:tgtEl>
                                        <p:attrNameLst>
                                          <p:attrName>style.visibility</p:attrName>
                                        </p:attrNameLst>
                                      </p:cBhvr>
                                      <p:to>
                                        <p:strVal val="visible"/>
                                      </p:to>
                                    </p:set>
                                    <p:animEffect transition="in" filter="box(in)">
                                      <p:cBhvr>
                                        <p:cTn id="20" dur="500"/>
                                        <p:tgtEl>
                                          <p:spTgt spid="1041"/>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in)">
                                      <p:cBhvr>
                                        <p:cTn id="25" dur="5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ox(in)">
                                      <p:cBhvr>
                                        <p:cTn id="35" dur="500"/>
                                        <p:tgtEl>
                                          <p:spTgt spid="11"/>
                                        </p:tgtEl>
                                      </p:cBhvr>
                                    </p:animEffect>
                                  </p:childTnLst>
                                </p:cTn>
                              </p:par>
                              <p:par>
                                <p:cTn id="36" presetID="4" presetClass="entr" presetSubtype="16" fill="hold" nodeType="withEffect">
                                  <p:stCondLst>
                                    <p:cond delay="0"/>
                                  </p:stCondLst>
                                  <p:childTnLst>
                                    <p:set>
                                      <p:cBhvr>
                                        <p:cTn id="37" dur="1" fill="hold">
                                          <p:stCondLst>
                                            <p:cond delay="0"/>
                                          </p:stCondLst>
                                        </p:cTn>
                                        <p:tgtEl>
                                          <p:spTgt spid="1032"/>
                                        </p:tgtEl>
                                        <p:attrNameLst>
                                          <p:attrName>style.visibility</p:attrName>
                                        </p:attrNameLst>
                                      </p:cBhvr>
                                      <p:to>
                                        <p:strVal val="visible"/>
                                      </p:to>
                                    </p:set>
                                    <p:animEffect transition="in" filter="box(in)">
                                      <p:cBhvr>
                                        <p:cTn id="38" dur="500"/>
                                        <p:tgtEl>
                                          <p:spTgt spid="1032"/>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042"/>
                                        </p:tgtEl>
                                        <p:attrNameLst>
                                          <p:attrName>style.visibility</p:attrName>
                                        </p:attrNameLst>
                                      </p:cBhvr>
                                      <p:to>
                                        <p:strVal val="visible"/>
                                      </p:to>
                                    </p:set>
                                    <p:animEffect transition="in" filter="box(in)">
                                      <p:cBhvr>
                                        <p:cTn id="43" dur="500"/>
                                        <p:tgtEl>
                                          <p:spTgt spid="1042"/>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ox(in)">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ox(in)">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1045"/>
                                        </p:tgtEl>
                                        <p:attrNameLst>
                                          <p:attrName>style.visibility</p:attrName>
                                        </p:attrNameLst>
                                      </p:cBhvr>
                                      <p:to>
                                        <p:strVal val="visible"/>
                                      </p:to>
                                    </p:set>
                                    <p:animEffect transition="in" filter="box(in)">
                                      <p:cBhvr>
                                        <p:cTn id="58" dur="500"/>
                                        <p:tgtEl>
                                          <p:spTgt spid="1045"/>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box(in)">
                                      <p:cBhvr>
                                        <p:cTn id="63" dur="500"/>
                                        <p:tgtEl>
                                          <p:spTgt spid="23"/>
                                        </p:tgtEl>
                                      </p:cBhvr>
                                    </p:animEffect>
                                  </p:childTnLst>
                                </p:cTn>
                              </p:par>
                              <p:par>
                                <p:cTn id="64" presetID="4" presetClass="entr" presetSubtype="16" fill="hold" nodeType="withEffect">
                                  <p:stCondLst>
                                    <p:cond delay="0"/>
                                  </p:stCondLst>
                                  <p:childTnLst>
                                    <p:set>
                                      <p:cBhvr>
                                        <p:cTn id="65" dur="1" fill="hold">
                                          <p:stCondLst>
                                            <p:cond delay="0"/>
                                          </p:stCondLst>
                                        </p:cTn>
                                        <p:tgtEl>
                                          <p:spTgt spid="1046"/>
                                        </p:tgtEl>
                                        <p:attrNameLst>
                                          <p:attrName>style.visibility</p:attrName>
                                        </p:attrNameLst>
                                      </p:cBhvr>
                                      <p:to>
                                        <p:strVal val="visible"/>
                                      </p:to>
                                    </p:set>
                                    <p:animEffect transition="in" filter="box(in)">
                                      <p:cBhvr>
                                        <p:cTn id="66" dur="500"/>
                                        <p:tgtEl>
                                          <p:spTgt spid="104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047"/>
                                        </p:tgtEl>
                                        <p:attrNameLst>
                                          <p:attrName>style.visibility</p:attrName>
                                        </p:attrNameLst>
                                      </p:cBhvr>
                                      <p:to>
                                        <p:strVal val="visible"/>
                                      </p:to>
                                    </p:set>
                                    <p:animEffect transition="in" filter="box(in)">
                                      <p:cBhvr>
                                        <p:cTn id="71" dur="500"/>
                                        <p:tgtEl>
                                          <p:spTgt spid="1047"/>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ox(in)">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box(in)">
                                      <p:cBhvr>
                                        <p:cTn id="8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5" grpId="0" animBg="1"/>
      <p:bldP spid="11" grpId="0"/>
      <p:bldP spid="17" grpId="0"/>
      <p:bldP spid="23" grpId="0"/>
      <p:bldP spid="25" grpId="0"/>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347864" y="332656"/>
            <a:ext cx="2592288" cy="461665"/>
          </a:xfrm>
          <a:prstGeom prst="rect">
            <a:avLst/>
          </a:prstGeom>
          <a:noFill/>
        </p:spPr>
        <p:txBody>
          <a:bodyPr wrap="square" rtlCol="0">
            <a:spAutoFit/>
          </a:bodyPr>
          <a:lstStyle/>
          <a:p>
            <a:r>
              <a:rPr lang="es-ES" sz="2400" b="1" i="1" dirty="0">
                <a:solidFill>
                  <a:srgbClr val="FF0000"/>
                </a:solidFill>
                <a:effectLst>
                  <a:outerShdw blurRad="38100" dist="38100" dir="2700000" algn="tl">
                    <a:srgbClr val="000000">
                      <a:alpha val="43137"/>
                    </a:srgbClr>
                  </a:outerShdw>
                </a:effectLst>
              </a:rPr>
              <a:t>SECTOR GOBIERNO</a:t>
            </a:r>
          </a:p>
        </p:txBody>
      </p:sp>
      <p:sp>
        <p:nvSpPr>
          <p:cNvPr id="5" name="4 Rectángulo"/>
          <p:cNvSpPr/>
          <p:nvPr/>
        </p:nvSpPr>
        <p:spPr>
          <a:xfrm>
            <a:off x="2555776" y="836712"/>
            <a:ext cx="6174432" cy="369332"/>
          </a:xfrm>
          <a:prstGeom prst="rect">
            <a:avLst/>
          </a:prstGeom>
        </p:spPr>
        <p:txBody>
          <a:bodyPr wrap="square">
            <a:spAutoFit/>
          </a:bodyPr>
          <a:lstStyle/>
          <a:p>
            <a:r>
              <a:rPr lang="es-ES" b="1" u="sng" dirty="0"/>
              <a:t>AHORRO del GOBIERNO </a:t>
            </a:r>
            <a:r>
              <a:rPr lang="es-ES" b="1" dirty="0"/>
              <a:t>= Impuestos no gastados</a:t>
            </a:r>
          </a:p>
        </p:txBody>
      </p:sp>
      <p:pic>
        <p:nvPicPr>
          <p:cNvPr id="14339" name="Picture 3"/>
          <p:cNvPicPr>
            <a:picLocks noChangeAspect="1" noChangeArrowheads="1"/>
          </p:cNvPicPr>
          <p:nvPr/>
        </p:nvPicPr>
        <p:blipFill>
          <a:blip r:embed="rId2" cstate="print"/>
          <a:srcRect/>
          <a:stretch>
            <a:fillRect/>
          </a:stretch>
        </p:blipFill>
        <p:spPr bwMode="auto">
          <a:xfrm>
            <a:off x="-890935" y="1571204"/>
            <a:ext cx="6111007" cy="561652"/>
          </a:xfrm>
          <a:prstGeom prst="rect">
            <a:avLst/>
          </a:prstGeom>
          <a:noFill/>
          <a:ln w="9525">
            <a:noFill/>
            <a:miter lim="800000"/>
            <a:headEnd/>
            <a:tailEnd/>
          </a:ln>
          <a:effectLst/>
        </p:spPr>
      </p:pic>
      <p:sp>
        <p:nvSpPr>
          <p:cNvPr id="8" name="7 Rectángulo"/>
          <p:cNvSpPr/>
          <p:nvPr/>
        </p:nvSpPr>
        <p:spPr>
          <a:xfrm>
            <a:off x="3923928" y="1484784"/>
            <a:ext cx="6174432" cy="369332"/>
          </a:xfrm>
          <a:prstGeom prst="rect">
            <a:avLst/>
          </a:prstGeom>
        </p:spPr>
        <p:txBody>
          <a:bodyPr wrap="square">
            <a:spAutoFit/>
          </a:bodyPr>
          <a:lstStyle/>
          <a:p>
            <a:r>
              <a:rPr lang="es-ES" b="1" u="sng" dirty="0"/>
              <a:t>SUPERAVIT del GOBIERNO </a:t>
            </a:r>
            <a:r>
              <a:rPr lang="es-ES" b="1" dirty="0"/>
              <a:t>= Ahorro menos inversión</a:t>
            </a:r>
          </a:p>
        </p:txBody>
      </p:sp>
      <p:pic>
        <p:nvPicPr>
          <p:cNvPr id="14340" name="Picture 4"/>
          <p:cNvPicPr>
            <a:picLocks noChangeAspect="1" noChangeArrowheads="1"/>
          </p:cNvPicPr>
          <p:nvPr/>
        </p:nvPicPr>
        <p:blipFill>
          <a:blip r:embed="rId3" cstate="print"/>
          <a:srcRect/>
          <a:stretch>
            <a:fillRect/>
          </a:stretch>
        </p:blipFill>
        <p:spPr bwMode="auto">
          <a:xfrm>
            <a:off x="467544" y="2132856"/>
            <a:ext cx="6029325" cy="576064"/>
          </a:xfrm>
          <a:prstGeom prst="rect">
            <a:avLst/>
          </a:prstGeom>
          <a:noFill/>
          <a:ln w="9525">
            <a:noFill/>
            <a:miter lim="800000"/>
            <a:headEnd/>
            <a:tailEnd/>
          </a:ln>
          <a:effectLst/>
        </p:spPr>
      </p:pic>
      <p:sp>
        <p:nvSpPr>
          <p:cNvPr id="10" name="9 Rectángulo"/>
          <p:cNvSpPr/>
          <p:nvPr/>
        </p:nvSpPr>
        <p:spPr>
          <a:xfrm>
            <a:off x="2771800" y="2132856"/>
            <a:ext cx="6174432" cy="369332"/>
          </a:xfrm>
          <a:prstGeom prst="rect">
            <a:avLst/>
          </a:prstGeom>
        </p:spPr>
        <p:txBody>
          <a:bodyPr wrap="square">
            <a:spAutoFit/>
          </a:bodyPr>
          <a:lstStyle/>
          <a:p>
            <a:r>
              <a:rPr lang="es-ES" b="1" u="sng" dirty="0"/>
              <a:t>SUPERAVIT  PRIMARIO del GOBIERNO </a:t>
            </a:r>
            <a:r>
              <a:rPr lang="es-ES" b="1" dirty="0"/>
              <a:t>= Sin intereses de deuda</a:t>
            </a:r>
          </a:p>
        </p:txBody>
      </p:sp>
      <p:sp>
        <p:nvSpPr>
          <p:cNvPr id="11" name="10 Rectángulo"/>
          <p:cNvSpPr/>
          <p:nvPr/>
        </p:nvSpPr>
        <p:spPr>
          <a:xfrm>
            <a:off x="323528" y="1484784"/>
            <a:ext cx="3528392" cy="5040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467544" y="3140968"/>
            <a:ext cx="3143938" cy="369332"/>
          </a:xfrm>
          <a:prstGeom prst="rect">
            <a:avLst/>
          </a:prstGeom>
          <a:noFill/>
        </p:spPr>
        <p:txBody>
          <a:bodyPr wrap="none" rtlCol="0">
            <a:spAutoFit/>
          </a:bodyPr>
          <a:lstStyle/>
          <a:p>
            <a:r>
              <a:rPr lang="es-ES" b="1" dirty="0"/>
              <a:t>Para que el superávit sea cero :</a:t>
            </a:r>
          </a:p>
        </p:txBody>
      </p:sp>
      <p:pic>
        <p:nvPicPr>
          <p:cNvPr id="14344" name="Picture 8"/>
          <p:cNvPicPr>
            <a:picLocks noChangeAspect="1" noChangeArrowheads="1"/>
          </p:cNvPicPr>
          <p:nvPr/>
        </p:nvPicPr>
        <p:blipFill>
          <a:blip r:embed="rId4" cstate="print"/>
          <a:srcRect/>
          <a:stretch>
            <a:fillRect/>
          </a:stretch>
        </p:blipFill>
        <p:spPr bwMode="auto">
          <a:xfrm>
            <a:off x="2699792" y="3140969"/>
            <a:ext cx="6029325" cy="576064"/>
          </a:xfrm>
          <a:prstGeom prst="rect">
            <a:avLst/>
          </a:prstGeom>
          <a:noFill/>
          <a:ln w="9525">
            <a:noFill/>
            <a:miter lim="800000"/>
            <a:headEnd/>
            <a:tailEnd/>
          </a:ln>
          <a:effectLst/>
        </p:spPr>
      </p:pic>
      <p:sp>
        <p:nvSpPr>
          <p:cNvPr id="17" name="16 CuadroTexto"/>
          <p:cNvSpPr txBox="1"/>
          <p:nvPr/>
        </p:nvSpPr>
        <p:spPr>
          <a:xfrm>
            <a:off x="3419872" y="3717032"/>
            <a:ext cx="3960440" cy="461665"/>
          </a:xfrm>
          <a:prstGeom prst="rect">
            <a:avLst/>
          </a:prstGeom>
          <a:noFill/>
        </p:spPr>
        <p:txBody>
          <a:bodyPr wrap="square" rtlCol="0">
            <a:spAutoFit/>
          </a:bodyPr>
          <a:lstStyle/>
          <a:p>
            <a:r>
              <a:rPr lang="es-ES" sz="2400" b="1" i="1" dirty="0">
                <a:solidFill>
                  <a:srgbClr val="FF0000"/>
                </a:solidFill>
                <a:effectLst>
                  <a:outerShdw blurRad="38100" dist="38100" dir="2700000" algn="tl">
                    <a:srgbClr val="000000">
                      <a:alpha val="43137"/>
                    </a:srgbClr>
                  </a:outerShdw>
                </a:effectLst>
              </a:rPr>
              <a:t>RESTO del MUNDO</a:t>
            </a:r>
          </a:p>
        </p:txBody>
      </p:sp>
      <p:sp>
        <p:nvSpPr>
          <p:cNvPr id="19" name="18 Rectángulo"/>
          <p:cNvSpPr/>
          <p:nvPr/>
        </p:nvSpPr>
        <p:spPr>
          <a:xfrm>
            <a:off x="2771800" y="4437112"/>
            <a:ext cx="6480720" cy="369332"/>
          </a:xfrm>
          <a:prstGeom prst="rect">
            <a:avLst/>
          </a:prstGeom>
        </p:spPr>
        <p:txBody>
          <a:bodyPr wrap="square">
            <a:spAutoFit/>
          </a:bodyPr>
          <a:lstStyle/>
          <a:p>
            <a:r>
              <a:rPr lang="es-ES" b="1" u="sng" dirty="0"/>
              <a:t>CUENTA CORRIENTE </a:t>
            </a:r>
            <a:r>
              <a:rPr lang="es-ES" b="1" dirty="0"/>
              <a:t>= Balanza comercial menos pagos a factores</a:t>
            </a:r>
          </a:p>
        </p:txBody>
      </p:sp>
      <p:sp>
        <p:nvSpPr>
          <p:cNvPr id="20" name="19 CuadroTexto"/>
          <p:cNvSpPr txBox="1"/>
          <p:nvPr/>
        </p:nvSpPr>
        <p:spPr>
          <a:xfrm>
            <a:off x="395536" y="5763667"/>
            <a:ext cx="3824701" cy="369332"/>
          </a:xfrm>
          <a:prstGeom prst="rect">
            <a:avLst/>
          </a:prstGeom>
          <a:noFill/>
        </p:spPr>
        <p:txBody>
          <a:bodyPr wrap="none" rtlCol="0">
            <a:spAutoFit/>
          </a:bodyPr>
          <a:lstStyle/>
          <a:p>
            <a:r>
              <a:rPr lang="es-ES" b="1" dirty="0"/>
              <a:t>Para que la cuenta corriente sea cero: </a:t>
            </a:r>
          </a:p>
        </p:txBody>
      </p:sp>
      <p:pic>
        <p:nvPicPr>
          <p:cNvPr id="14348" name="Picture 12"/>
          <p:cNvPicPr>
            <a:picLocks noChangeAspect="1" noChangeArrowheads="1"/>
          </p:cNvPicPr>
          <p:nvPr/>
        </p:nvPicPr>
        <p:blipFill>
          <a:blip r:embed="rId5" cstate="print"/>
          <a:srcRect/>
          <a:stretch>
            <a:fillRect/>
          </a:stretch>
        </p:blipFill>
        <p:spPr bwMode="auto">
          <a:xfrm>
            <a:off x="2951312" y="5805264"/>
            <a:ext cx="6192688" cy="545653"/>
          </a:xfrm>
          <a:prstGeom prst="rect">
            <a:avLst/>
          </a:prstGeom>
          <a:noFill/>
          <a:ln w="9525">
            <a:noFill/>
            <a:miter lim="800000"/>
            <a:headEnd/>
            <a:tailEnd/>
          </a:ln>
          <a:effectLst/>
        </p:spPr>
      </p:pic>
      <p:sp>
        <p:nvSpPr>
          <p:cNvPr id="24" name="23 Rectángulo"/>
          <p:cNvSpPr/>
          <p:nvPr/>
        </p:nvSpPr>
        <p:spPr>
          <a:xfrm>
            <a:off x="3563888" y="5013176"/>
            <a:ext cx="6372200" cy="369332"/>
          </a:xfrm>
          <a:prstGeom prst="rect">
            <a:avLst/>
          </a:prstGeom>
        </p:spPr>
        <p:txBody>
          <a:bodyPr wrap="square">
            <a:spAutoFit/>
          </a:bodyPr>
          <a:lstStyle/>
          <a:p>
            <a:r>
              <a:rPr lang="es-ES" b="1" u="sng" dirty="0"/>
              <a:t>SUPERAVIT RESTO DEL MUNDO </a:t>
            </a:r>
            <a:r>
              <a:rPr lang="es-ES" b="1" dirty="0"/>
              <a:t>= </a:t>
            </a:r>
            <a:r>
              <a:rPr lang="es-ES" b="1" i="1" dirty="0">
                <a:latin typeface="Cambria Math" pitchFamily="18" charset="0"/>
                <a:ea typeface="Cambria Math" pitchFamily="18" charset="0"/>
              </a:rPr>
              <a:t>CC </a:t>
            </a:r>
            <a:r>
              <a:rPr lang="es-ES" b="1" dirty="0"/>
              <a:t>con signo cambiado</a:t>
            </a:r>
          </a:p>
        </p:txBody>
      </p:sp>
      <p:pic>
        <p:nvPicPr>
          <p:cNvPr id="14349" name="Picture 13"/>
          <p:cNvPicPr>
            <a:picLocks noChangeAspect="1" noChangeArrowheads="1"/>
          </p:cNvPicPr>
          <p:nvPr/>
        </p:nvPicPr>
        <p:blipFill>
          <a:blip r:embed="rId6" cstate="print"/>
          <a:srcRect/>
          <a:stretch>
            <a:fillRect/>
          </a:stretch>
        </p:blipFill>
        <p:spPr bwMode="auto">
          <a:xfrm>
            <a:off x="323528" y="5085184"/>
            <a:ext cx="6192688" cy="576064"/>
          </a:xfrm>
          <a:prstGeom prst="rect">
            <a:avLst/>
          </a:prstGeom>
          <a:noFill/>
          <a:ln w="9525">
            <a:noFill/>
            <a:miter lim="800000"/>
            <a:headEnd/>
            <a:tailEnd/>
          </a:ln>
          <a:effectLst/>
        </p:spPr>
      </p:pic>
      <p:sp>
        <p:nvSpPr>
          <p:cNvPr id="27" name="26 Rectángulo"/>
          <p:cNvSpPr/>
          <p:nvPr/>
        </p:nvSpPr>
        <p:spPr>
          <a:xfrm>
            <a:off x="179512" y="4365104"/>
            <a:ext cx="2520280" cy="504056"/>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351" name="Picture 15"/>
          <p:cNvPicPr>
            <a:picLocks noChangeAspect="1" noChangeArrowheads="1"/>
          </p:cNvPicPr>
          <p:nvPr/>
        </p:nvPicPr>
        <p:blipFill>
          <a:blip r:embed="rId7" cstate="print"/>
          <a:srcRect/>
          <a:stretch>
            <a:fillRect/>
          </a:stretch>
        </p:blipFill>
        <p:spPr bwMode="auto">
          <a:xfrm>
            <a:off x="-1692696" y="908720"/>
            <a:ext cx="6255022" cy="561652"/>
          </a:xfrm>
          <a:prstGeom prst="rect">
            <a:avLst/>
          </a:prstGeom>
          <a:noFill/>
          <a:ln w="9525">
            <a:noFill/>
            <a:miter lim="800000"/>
            <a:headEnd/>
            <a:tailEnd/>
          </a:ln>
          <a:effectLst/>
        </p:spPr>
      </p:pic>
      <p:pic>
        <p:nvPicPr>
          <p:cNvPr id="14352" name="Picture 16"/>
          <p:cNvPicPr>
            <a:picLocks noChangeAspect="1" noChangeArrowheads="1"/>
          </p:cNvPicPr>
          <p:nvPr/>
        </p:nvPicPr>
        <p:blipFill>
          <a:blip r:embed="rId8" cstate="print"/>
          <a:srcRect/>
          <a:stretch>
            <a:fillRect/>
          </a:stretch>
        </p:blipFill>
        <p:spPr bwMode="auto">
          <a:xfrm>
            <a:off x="-1908720" y="2632397"/>
            <a:ext cx="6029325" cy="580579"/>
          </a:xfrm>
          <a:prstGeom prst="rect">
            <a:avLst/>
          </a:prstGeom>
          <a:noFill/>
          <a:ln w="9525">
            <a:noFill/>
            <a:miter lim="800000"/>
            <a:headEnd/>
            <a:tailEnd/>
          </a:ln>
          <a:effectLst/>
        </p:spPr>
      </p:pic>
      <p:sp>
        <p:nvSpPr>
          <p:cNvPr id="37" name="36 Rectángulo"/>
          <p:cNvSpPr/>
          <p:nvPr/>
        </p:nvSpPr>
        <p:spPr>
          <a:xfrm>
            <a:off x="2771800" y="2636912"/>
            <a:ext cx="5598368" cy="369332"/>
          </a:xfrm>
          <a:prstGeom prst="rect">
            <a:avLst/>
          </a:prstGeom>
        </p:spPr>
        <p:txBody>
          <a:bodyPr wrap="square">
            <a:spAutoFit/>
          </a:bodyPr>
          <a:lstStyle/>
          <a:p>
            <a:r>
              <a:rPr lang="es-ES" b="1" u="sng" dirty="0"/>
              <a:t>GASTO PRIMARIO del GOBIERNO </a:t>
            </a:r>
            <a:r>
              <a:rPr lang="es-ES" b="1" dirty="0"/>
              <a:t>=  Gasto Sin intereses </a:t>
            </a:r>
          </a:p>
        </p:txBody>
      </p:sp>
      <p:sp>
        <p:nvSpPr>
          <p:cNvPr id="38" name="37 Rectángulo"/>
          <p:cNvSpPr/>
          <p:nvPr/>
        </p:nvSpPr>
        <p:spPr>
          <a:xfrm>
            <a:off x="5148064" y="3068960"/>
            <a:ext cx="2520280" cy="504056"/>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38 Rectángulo"/>
          <p:cNvSpPr/>
          <p:nvPr/>
        </p:nvSpPr>
        <p:spPr>
          <a:xfrm>
            <a:off x="6372200" y="5733256"/>
            <a:ext cx="1728192" cy="504056"/>
          </a:xfrm>
          <a:prstGeom prst="rect">
            <a:avLst/>
          </a:prstGeom>
          <a:no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4353" name="Picture 17"/>
          <p:cNvPicPr>
            <a:picLocks noChangeAspect="1" noChangeArrowheads="1"/>
          </p:cNvPicPr>
          <p:nvPr/>
        </p:nvPicPr>
        <p:blipFill>
          <a:blip r:embed="rId9" cstate="print"/>
          <a:srcRect/>
          <a:stretch>
            <a:fillRect/>
          </a:stretch>
        </p:blipFill>
        <p:spPr bwMode="auto">
          <a:xfrm>
            <a:off x="-1764704" y="4437112"/>
            <a:ext cx="6408712" cy="5760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51"/>
                                        </p:tgtEl>
                                        <p:attrNameLst>
                                          <p:attrName>style.visibility</p:attrName>
                                        </p:attrNameLst>
                                      </p:cBhvr>
                                      <p:to>
                                        <p:strVal val="visible"/>
                                      </p:to>
                                    </p:set>
                                    <p:animEffect transition="in" filter="box(in)">
                                      <p:cBhvr>
                                        <p:cTn id="12" dur="500"/>
                                        <p:tgtEl>
                                          <p:spTgt spid="143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339"/>
                                        </p:tgtEl>
                                        <p:attrNameLst>
                                          <p:attrName>style.visibility</p:attrName>
                                        </p:attrNameLst>
                                      </p:cBhvr>
                                      <p:to>
                                        <p:strVal val="visible"/>
                                      </p:to>
                                    </p:set>
                                    <p:animEffect transition="in" filter="box(in)">
                                      <p:cBhvr>
                                        <p:cTn id="22" dur="500"/>
                                        <p:tgtEl>
                                          <p:spTgt spid="143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ox(i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340"/>
                                        </p:tgtEl>
                                        <p:attrNameLst>
                                          <p:attrName>style.visibility</p:attrName>
                                        </p:attrNameLst>
                                      </p:cBhvr>
                                      <p:to>
                                        <p:strVal val="visible"/>
                                      </p:to>
                                    </p:set>
                                    <p:animEffect transition="in" filter="box(in)">
                                      <p:cBhvr>
                                        <p:cTn id="37" dur="500"/>
                                        <p:tgtEl>
                                          <p:spTgt spid="1434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box(in)">
                                      <p:cBhvr>
                                        <p:cTn id="42" dur="500"/>
                                        <p:tgtEl>
                                          <p:spTgt spid="37"/>
                                        </p:tgtEl>
                                      </p:cBhvr>
                                    </p:animEffect>
                                  </p:childTnLst>
                                </p:cTn>
                              </p:par>
                              <p:par>
                                <p:cTn id="43" presetID="4" presetClass="entr" presetSubtype="16" fill="hold" nodeType="withEffect">
                                  <p:stCondLst>
                                    <p:cond delay="0"/>
                                  </p:stCondLst>
                                  <p:childTnLst>
                                    <p:set>
                                      <p:cBhvr>
                                        <p:cTn id="44" dur="1" fill="hold">
                                          <p:stCondLst>
                                            <p:cond delay="0"/>
                                          </p:stCondLst>
                                        </p:cTn>
                                        <p:tgtEl>
                                          <p:spTgt spid="14352"/>
                                        </p:tgtEl>
                                        <p:attrNameLst>
                                          <p:attrName>style.visibility</p:attrName>
                                        </p:attrNameLst>
                                      </p:cBhvr>
                                      <p:to>
                                        <p:strVal val="visible"/>
                                      </p:to>
                                    </p:set>
                                    <p:animEffect transition="in" filter="box(in)">
                                      <p:cBhvr>
                                        <p:cTn id="45" dur="500"/>
                                        <p:tgtEl>
                                          <p:spTgt spid="1435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ox(in)">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4344"/>
                                        </p:tgtEl>
                                        <p:attrNameLst>
                                          <p:attrName>style.visibility</p:attrName>
                                        </p:attrNameLst>
                                      </p:cBhvr>
                                      <p:to>
                                        <p:strVal val="visible"/>
                                      </p:to>
                                    </p:set>
                                    <p:animEffect transition="in" filter="box(in)">
                                      <p:cBhvr>
                                        <p:cTn id="55" dur="500"/>
                                        <p:tgtEl>
                                          <p:spTgt spid="1434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box(in)">
                                      <p:cBhvr>
                                        <p:cTn id="60" dur="500"/>
                                        <p:tgtEl>
                                          <p:spTgt spid="3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ox(in)">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box(in)">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14353"/>
                                        </p:tgtEl>
                                        <p:attrNameLst>
                                          <p:attrName>style.visibility</p:attrName>
                                        </p:attrNameLst>
                                      </p:cBhvr>
                                      <p:to>
                                        <p:strVal val="visible"/>
                                      </p:to>
                                    </p:set>
                                    <p:animEffect transition="in" filter="box(in)">
                                      <p:cBhvr>
                                        <p:cTn id="75" dur="500"/>
                                        <p:tgtEl>
                                          <p:spTgt spid="14353"/>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ox(in)">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box(in)">
                                      <p:cBhvr>
                                        <p:cTn id="85" dur="500"/>
                                        <p:tgtEl>
                                          <p:spTgt spid="24"/>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nodeType="clickEffect">
                                  <p:stCondLst>
                                    <p:cond delay="0"/>
                                  </p:stCondLst>
                                  <p:childTnLst>
                                    <p:set>
                                      <p:cBhvr>
                                        <p:cTn id="89" dur="1" fill="hold">
                                          <p:stCondLst>
                                            <p:cond delay="0"/>
                                          </p:stCondLst>
                                        </p:cTn>
                                        <p:tgtEl>
                                          <p:spTgt spid="14349"/>
                                        </p:tgtEl>
                                        <p:attrNameLst>
                                          <p:attrName>style.visibility</p:attrName>
                                        </p:attrNameLst>
                                      </p:cBhvr>
                                      <p:to>
                                        <p:strVal val="visible"/>
                                      </p:to>
                                    </p:set>
                                    <p:animEffect transition="in" filter="box(in)">
                                      <p:cBhvr>
                                        <p:cTn id="90" dur="500"/>
                                        <p:tgtEl>
                                          <p:spTgt spid="14349"/>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ox(in)">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nodeType="clickEffect">
                                  <p:stCondLst>
                                    <p:cond delay="0"/>
                                  </p:stCondLst>
                                  <p:childTnLst>
                                    <p:set>
                                      <p:cBhvr>
                                        <p:cTn id="99" dur="1" fill="hold">
                                          <p:stCondLst>
                                            <p:cond delay="0"/>
                                          </p:stCondLst>
                                        </p:cTn>
                                        <p:tgtEl>
                                          <p:spTgt spid="14348"/>
                                        </p:tgtEl>
                                        <p:attrNameLst>
                                          <p:attrName>style.visibility</p:attrName>
                                        </p:attrNameLst>
                                      </p:cBhvr>
                                      <p:to>
                                        <p:strVal val="visible"/>
                                      </p:to>
                                    </p:set>
                                    <p:animEffect transition="in" filter="box(in)">
                                      <p:cBhvr>
                                        <p:cTn id="100" dur="500"/>
                                        <p:tgtEl>
                                          <p:spTgt spid="14348"/>
                                        </p:tgtEl>
                                      </p:cBhvr>
                                    </p:animEffect>
                                  </p:childTnLst>
                                </p:cTn>
                              </p:par>
                            </p:childTnLst>
                          </p:cTn>
                        </p:par>
                      </p:childTnLst>
                    </p:cTn>
                  </p:par>
                  <p:par>
                    <p:cTn id="101" fill="hold">
                      <p:stCondLst>
                        <p:cond delay="indefinite"/>
                      </p:stCondLst>
                      <p:childTnLst>
                        <p:par>
                          <p:cTn id="102" fill="hold">
                            <p:stCondLst>
                              <p:cond delay="0"/>
                            </p:stCondLst>
                            <p:childTnLst>
                              <p:par>
                                <p:cTn id="103" presetID="4" presetClass="entr" presetSubtype="16" fill="hold" grpId="0" nodeType="click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box(in)">
                                      <p:cBhvr>
                                        <p:cTn id="10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animBg="1"/>
      <p:bldP spid="12" grpId="0"/>
      <p:bldP spid="17" grpId="0"/>
      <p:bldP spid="19" grpId="0"/>
      <p:bldP spid="20" grpId="0"/>
      <p:bldP spid="24" grpId="0"/>
      <p:bldP spid="27" grpId="0" animBg="1"/>
      <p:bldP spid="37" grpId="0"/>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p:cNvPicPr>
            <a:picLocks noChangeAspect="1" noChangeArrowheads="1"/>
          </p:cNvPicPr>
          <p:nvPr/>
        </p:nvPicPr>
        <p:blipFill>
          <a:blip r:embed="rId2" cstate="print"/>
          <a:srcRect/>
          <a:stretch>
            <a:fillRect/>
          </a:stretch>
        </p:blipFill>
        <p:spPr bwMode="auto">
          <a:xfrm>
            <a:off x="1187624" y="404664"/>
            <a:ext cx="6461968" cy="576064"/>
          </a:xfrm>
          <a:prstGeom prst="rect">
            <a:avLst/>
          </a:prstGeom>
          <a:noFill/>
          <a:ln w="9525">
            <a:noFill/>
            <a:miter lim="800000"/>
            <a:headEnd/>
            <a:tailEnd/>
          </a:ln>
          <a:effectLst/>
        </p:spPr>
      </p:pic>
      <p:pic>
        <p:nvPicPr>
          <p:cNvPr id="15365" name="Picture 5"/>
          <p:cNvPicPr>
            <a:picLocks noChangeAspect="1" noChangeArrowheads="1"/>
          </p:cNvPicPr>
          <p:nvPr/>
        </p:nvPicPr>
        <p:blipFill>
          <a:blip r:embed="rId3" cstate="print"/>
          <a:srcRect/>
          <a:stretch>
            <a:fillRect/>
          </a:stretch>
        </p:blipFill>
        <p:spPr bwMode="auto">
          <a:xfrm>
            <a:off x="1547664" y="1052736"/>
            <a:ext cx="6389960" cy="568002"/>
          </a:xfrm>
          <a:prstGeom prst="rect">
            <a:avLst/>
          </a:prstGeom>
          <a:noFill/>
          <a:ln w="9525">
            <a:noFill/>
            <a:miter lim="800000"/>
            <a:headEnd/>
            <a:tailEnd/>
          </a:ln>
          <a:effectLst/>
        </p:spPr>
      </p:pic>
      <p:pic>
        <p:nvPicPr>
          <p:cNvPr id="15366" name="Picture 6"/>
          <p:cNvPicPr>
            <a:picLocks noChangeAspect="1" noChangeArrowheads="1"/>
          </p:cNvPicPr>
          <p:nvPr/>
        </p:nvPicPr>
        <p:blipFill>
          <a:blip r:embed="rId4" cstate="print"/>
          <a:srcRect/>
          <a:stretch>
            <a:fillRect/>
          </a:stretch>
        </p:blipFill>
        <p:spPr bwMode="auto">
          <a:xfrm>
            <a:off x="1475656" y="1772816"/>
            <a:ext cx="6299200" cy="633660"/>
          </a:xfrm>
          <a:prstGeom prst="rect">
            <a:avLst/>
          </a:prstGeom>
          <a:noFill/>
          <a:ln w="9525">
            <a:noFill/>
            <a:miter lim="800000"/>
            <a:headEnd/>
            <a:tailEnd/>
          </a:ln>
          <a:effectLst/>
        </p:spPr>
      </p:pic>
      <p:sp>
        <p:nvSpPr>
          <p:cNvPr id="10" name="9 Rectángulo"/>
          <p:cNvSpPr/>
          <p:nvPr/>
        </p:nvSpPr>
        <p:spPr>
          <a:xfrm>
            <a:off x="3275856" y="1700808"/>
            <a:ext cx="2664296" cy="576064"/>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1259632" y="2492896"/>
            <a:ext cx="6768752" cy="369332"/>
          </a:xfrm>
          <a:prstGeom prst="rect">
            <a:avLst/>
          </a:prstGeom>
          <a:noFill/>
        </p:spPr>
        <p:txBody>
          <a:bodyPr wrap="square" rtlCol="0">
            <a:spAutoFit/>
          </a:bodyPr>
          <a:lstStyle/>
          <a:p>
            <a:pPr algn="ctr"/>
            <a:r>
              <a:rPr lang="es-ES" b="1" dirty="0"/>
              <a:t>La suma de los superávits de todos los sectores debe ser cero.  </a:t>
            </a:r>
          </a:p>
        </p:txBody>
      </p:sp>
      <p:pic>
        <p:nvPicPr>
          <p:cNvPr id="15370" name="Picture 10"/>
          <p:cNvPicPr>
            <a:picLocks noChangeAspect="1" noChangeArrowheads="1"/>
          </p:cNvPicPr>
          <p:nvPr/>
        </p:nvPicPr>
        <p:blipFill>
          <a:blip r:embed="rId5" cstate="print"/>
          <a:srcRect/>
          <a:stretch>
            <a:fillRect/>
          </a:stretch>
        </p:blipFill>
        <p:spPr bwMode="auto">
          <a:xfrm>
            <a:off x="1422400" y="3144267"/>
            <a:ext cx="6533976" cy="644773"/>
          </a:xfrm>
          <a:prstGeom prst="rect">
            <a:avLst/>
          </a:prstGeom>
          <a:noFill/>
          <a:ln w="9525">
            <a:noFill/>
            <a:miter lim="800000"/>
            <a:headEnd/>
            <a:tailEnd/>
          </a:ln>
          <a:effectLst/>
        </p:spPr>
      </p:pic>
      <p:sp>
        <p:nvSpPr>
          <p:cNvPr id="16" name="15 CuadroTexto"/>
          <p:cNvSpPr txBox="1"/>
          <p:nvPr/>
        </p:nvSpPr>
        <p:spPr>
          <a:xfrm>
            <a:off x="251520" y="4653136"/>
            <a:ext cx="8424936" cy="923330"/>
          </a:xfrm>
          <a:prstGeom prst="rect">
            <a:avLst/>
          </a:prstGeom>
          <a:noFill/>
        </p:spPr>
        <p:txBody>
          <a:bodyPr wrap="square" rtlCol="0">
            <a:spAutoFit/>
          </a:bodyPr>
          <a:lstStyle/>
          <a:p>
            <a:pPr algn="just">
              <a:buFont typeface="Wingdings" pitchFamily="2" charset="2"/>
              <a:buChar char="ü"/>
            </a:pPr>
            <a:r>
              <a:rPr lang="es-ES" b="1" dirty="0"/>
              <a:t> Si no se cumple, ponerlo en equilibrio es una trabajo para…. la</a:t>
            </a:r>
            <a:r>
              <a:rPr lang="es-ES" b="1" i="1" dirty="0">
                <a:solidFill>
                  <a:srgbClr val="FF0000"/>
                </a:solidFill>
                <a:effectLst>
                  <a:outerShdw blurRad="38100" dist="38100" dir="2700000" algn="tl">
                    <a:srgbClr val="000000">
                      <a:alpha val="43137"/>
                    </a:srgbClr>
                  </a:outerShdw>
                </a:effectLst>
              </a:rPr>
              <a:t> MANO INVISIBLE</a:t>
            </a:r>
            <a:r>
              <a:rPr lang="es-ES" b="1" dirty="0"/>
              <a:t>. Si hay exceso de ahorro sobre la inversión, baja los precios y/o la tasa de interés y al revés si falta.  También puede subir el tipo de cambio para bajar </a:t>
            </a:r>
            <a:r>
              <a:rPr lang="es-ES" b="1" i="1" dirty="0"/>
              <a:t>SUR </a:t>
            </a:r>
            <a:r>
              <a:rPr lang="es-ES" b="1" dirty="0"/>
              <a:t>.</a:t>
            </a:r>
          </a:p>
        </p:txBody>
      </p:sp>
      <p:sp>
        <p:nvSpPr>
          <p:cNvPr id="17" name="16 CuadroTexto"/>
          <p:cNvSpPr txBox="1"/>
          <p:nvPr/>
        </p:nvSpPr>
        <p:spPr>
          <a:xfrm>
            <a:off x="251520" y="5661248"/>
            <a:ext cx="8712968" cy="923330"/>
          </a:xfrm>
          <a:prstGeom prst="rect">
            <a:avLst/>
          </a:prstGeom>
          <a:noFill/>
        </p:spPr>
        <p:txBody>
          <a:bodyPr wrap="square" rtlCol="0">
            <a:spAutoFit/>
          </a:bodyPr>
          <a:lstStyle/>
          <a:p>
            <a:pPr algn="just">
              <a:buFont typeface="Wingdings" pitchFamily="2" charset="2"/>
              <a:buChar char="ü"/>
            </a:pPr>
            <a:r>
              <a:rPr lang="es-ES" dirty="0"/>
              <a:t> </a:t>
            </a:r>
            <a:r>
              <a:rPr lang="es-ES" b="1" dirty="0"/>
              <a:t>Si hay fallas de mercado, la mano invisible no puede poner a la economía en equilibrio. Habrá fluctuaciones agregadas (“ciclos”). Llegar al equilibrio es un trabajo para …</a:t>
            </a:r>
            <a:r>
              <a:rPr lang="es-ES" dirty="0"/>
              <a:t>. </a:t>
            </a:r>
            <a:r>
              <a:rPr lang="es-ES" b="1" dirty="0"/>
              <a:t>la</a:t>
            </a:r>
            <a:r>
              <a:rPr lang="es-ES" dirty="0"/>
              <a:t> </a:t>
            </a:r>
            <a:r>
              <a:rPr lang="es-ES" b="1" i="1" dirty="0">
                <a:solidFill>
                  <a:srgbClr val="FF0000"/>
                </a:solidFill>
                <a:effectLst>
                  <a:outerShdw blurRad="38100" dist="38100" dir="2700000" algn="tl">
                    <a:srgbClr val="000000">
                      <a:alpha val="43137"/>
                    </a:srgbClr>
                  </a:outerShdw>
                </a:effectLst>
              </a:rPr>
              <a:t> POLÍTICA FISCAL y/o LA MONETARIA</a:t>
            </a:r>
            <a:r>
              <a:rPr lang="es-ES" b="1" dirty="0"/>
              <a:t>.</a:t>
            </a:r>
          </a:p>
        </p:txBody>
      </p:sp>
      <p:sp>
        <p:nvSpPr>
          <p:cNvPr id="18" name="17 CuadroTexto"/>
          <p:cNvSpPr txBox="1"/>
          <p:nvPr/>
        </p:nvSpPr>
        <p:spPr>
          <a:xfrm>
            <a:off x="323528" y="3573016"/>
            <a:ext cx="8496944" cy="923330"/>
          </a:xfrm>
          <a:prstGeom prst="rect">
            <a:avLst/>
          </a:prstGeom>
          <a:noFill/>
        </p:spPr>
        <p:txBody>
          <a:bodyPr wrap="square" rtlCol="0">
            <a:spAutoFit/>
          </a:bodyPr>
          <a:lstStyle/>
          <a:p>
            <a:pPr algn="just">
              <a:buFont typeface="Wingdings" pitchFamily="2" charset="2"/>
              <a:buChar char="ü"/>
            </a:pPr>
            <a:r>
              <a:rPr lang="es-ES" b="1" dirty="0"/>
              <a:t>Esto se puede interpretar </a:t>
            </a:r>
            <a:r>
              <a:rPr lang="es-ES" b="1" i="1" dirty="0">
                <a:solidFill>
                  <a:srgbClr val="FF0000"/>
                </a:solidFill>
                <a:effectLst>
                  <a:outerShdw blurRad="38100" dist="38100" dir="2700000" algn="tl">
                    <a:srgbClr val="000000">
                      <a:alpha val="43137"/>
                    </a:srgbClr>
                  </a:outerShdw>
                </a:effectLst>
              </a:rPr>
              <a:t>EX POST </a:t>
            </a:r>
            <a:r>
              <a:rPr lang="es-ES" b="1" dirty="0"/>
              <a:t>o </a:t>
            </a:r>
            <a:r>
              <a:rPr lang="es-ES" b="1" i="1" dirty="0">
                <a:solidFill>
                  <a:srgbClr val="FF0000"/>
                </a:solidFill>
                <a:effectLst>
                  <a:outerShdw blurRad="38100" dist="38100" dir="2700000" algn="tl">
                    <a:srgbClr val="000000">
                      <a:alpha val="43137"/>
                    </a:srgbClr>
                  </a:outerShdw>
                </a:effectLst>
              </a:rPr>
              <a:t>EX ANTE</a:t>
            </a:r>
            <a:r>
              <a:rPr lang="es-ES" b="1" dirty="0"/>
              <a:t>. En el primer caso es </a:t>
            </a:r>
            <a:r>
              <a:rPr lang="es-ES" b="1" u="sng" dirty="0"/>
              <a:t>contabilidad</a:t>
            </a:r>
            <a:r>
              <a:rPr lang="es-ES" b="1" dirty="0"/>
              <a:t>, en el segundo es </a:t>
            </a:r>
            <a:r>
              <a:rPr lang="es-ES" b="1" u="sng" dirty="0"/>
              <a:t>economía</a:t>
            </a:r>
            <a:r>
              <a:rPr lang="es-ES" b="1" dirty="0"/>
              <a:t>. En términos contables es una </a:t>
            </a:r>
            <a:r>
              <a:rPr lang="es-ES" b="1" dirty="0">
                <a:solidFill>
                  <a:srgbClr val="FF0000"/>
                </a:solidFill>
                <a:effectLst>
                  <a:outerShdw blurRad="38100" dist="38100" dir="2700000" algn="tl">
                    <a:srgbClr val="000000">
                      <a:alpha val="43137"/>
                    </a:srgbClr>
                  </a:outerShdw>
                </a:effectLst>
              </a:rPr>
              <a:t>IDENTIDAD</a:t>
            </a:r>
            <a:r>
              <a:rPr lang="es-ES" b="1" dirty="0"/>
              <a:t> (se cumple siempre), en términos económicos es una </a:t>
            </a:r>
            <a:r>
              <a:rPr lang="es-ES" b="1" dirty="0">
                <a:solidFill>
                  <a:srgbClr val="FF0000"/>
                </a:solidFill>
                <a:effectLst>
                  <a:outerShdw blurRad="38100" dist="38100" dir="2700000" algn="tl">
                    <a:srgbClr val="000000">
                      <a:alpha val="43137"/>
                    </a:srgbClr>
                  </a:outerShdw>
                </a:effectLst>
              </a:rPr>
              <a:t>CONDICIÓN DE EQUILIBRIO </a:t>
            </a:r>
            <a:r>
              <a:rPr lang="es-ES" b="1" dirty="0"/>
              <a:t>puede o no cumplirse. </a:t>
            </a:r>
          </a:p>
        </p:txBody>
      </p:sp>
      <p:sp>
        <p:nvSpPr>
          <p:cNvPr id="12" name="11 Rectángulo"/>
          <p:cNvSpPr/>
          <p:nvPr/>
        </p:nvSpPr>
        <p:spPr>
          <a:xfrm>
            <a:off x="1619672" y="2420888"/>
            <a:ext cx="6480720" cy="57606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in)">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box(in)">
                                      <p:cBhvr>
                                        <p:cTn id="12" dur="500"/>
                                        <p:tgtEl>
                                          <p:spTgt spid="153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box(in)">
                                      <p:cBhvr>
                                        <p:cTn id="17" dur="500"/>
                                        <p:tgtEl>
                                          <p:spTgt spid="153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i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370"/>
                                        </p:tgtEl>
                                        <p:attrNameLst>
                                          <p:attrName>style.visibility</p:attrName>
                                        </p:attrNameLst>
                                      </p:cBhvr>
                                      <p:to>
                                        <p:strVal val="visible"/>
                                      </p:to>
                                    </p:set>
                                    <p:animEffect transition="in" filter="box(in)">
                                      <p:cBhvr>
                                        <p:cTn id="37" dur="500"/>
                                        <p:tgtEl>
                                          <p:spTgt spid="1537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ox(in)">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box(in)">
                                      <p:cBhvr>
                                        <p:cTn id="5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6" grpId="0"/>
      <p:bldP spid="17" grpId="0"/>
      <p:bldP spid="18"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137339" y="312332"/>
            <a:ext cx="5181418"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2800" b="1" i="1"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Generación de activos financieros</a:t>
            </a:r>
            <a:endParaRPr kumimoji="0" lang="es-AR" sz="2800" b="0" i="0"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pic>
        <p:nvPicPr>
          <p:cNvPr id="4100" name="Picture 4"/>
          <p:cNvPicPr>
            <a:picLocks noChangeAspect="1" noChangeArrowheads="1"/>
          </p:cNvPicPr>
          <p:nvPr/>
        </p:nvPicPr>
        <p:blipFill>
          <a:blip r:embed="rId2" cstate="print"/>
          <a:srcRect/>
          <a:stretch>
            <a:fillRect/>
          </a:stretch>
        </p:blipFill>
        <p:spPr bwMode="auto">
          <a:xfrm>
            <a:off x="1403648" y="1484784"/>
            <a:ext cx="6336704" cy="936104"/>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cstate="print"/>
          <a:srcRect/>
          <a:stretch>
            <a:fillRect/>
          </a:stretch>
        </p:blipFill>
        <p:spPr bwMode="auto">
          <a:xfrm>
            <a:off x="1403648" y="3140968"/>
            <a:ext cx="6192688" cy="936104"/>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331640" y="4725144"/>
            <a:ext cx="6696744" cy="936104"/>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1331640" y="3933056"/>
            <a:ext cx="6480720" cy="936104"/>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612576" y="2348880"/>
            <a:ext cx="6984776" cy="93610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box(in)">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box(in)">
                                      <p:cBhvr>
                                        <p:cTn id="12" dur="500"/>
                                        <p:tgtEl>
                                          <p:spTgt spid="10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box(in)">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box(in)">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29"/>
                                        </p:tgtEl>
                                        <p:attrNameLst>
                                          <p:attrName>style.visibility</p:attrName>
                                        </p:attrNameLst>
                                      </p:cBhvr>
                                      <p:to>
                                        <p:strVal val="visible"/>
                                      </p:to>
                                    </p:set>
                                    <p:animEffect transition="in" filter="box(in)">
                                      <p:cBhvr>
                                        <p:cTn id="27"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60748" y="44624"/>
            <a:ext cx="195515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2400" b="1" i="1" u="sng" strike="noStrike" cap="none" normalizeH="0" baseline="0" dirty="0">
                <a:ln>
                  <a:noFill/>
                </a:ln>
                <a:solidFill>
                  <a:srgbClr val="FF0000"/>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Ley de </a:t>
            </a:r>
            <a:r>
              <a:rPr kumimoji="0" lang="es-AR" sz="2400" b="1" i="1" u="sng" strike="noStrike" cap="none" normalizeH="0" baseline="0" dirty="0" err="1">
                <a:ln>
                  <a:noFill/>
                </a:ln>
                <a:solidFill>
                  <a:srgbClr val="FF0000"/>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Walras</a:t>
            </a:r>
            <a:endParaRPr kumimoji="0" lang="es-AR" sz="2400" b="0" i="0" u="none" strike="noStrike" cap="none" normalizeH="0" baseline="0" dirty="0">
              <a:ln>
                <a:noFill/>
              </a:ln>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sp>
        <p:nvSpPr>
          <p:cNvPr id="1036" name="Rectangle 12"/>
          <p:cNvSpPr>
            <a:spLocks noChangeArrowheads="1"/>
          </p:cNvSpPr>
          <p:nvPr/>
        </p:nvSpPr>
        <p:spPr bwMode="auto">
          <a:xfrm>
            <a:off x="179512" y="3539911"/>
            <a:ext cx="8892480" cy="29854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s-AR" sz="2000" b="1" i="1" strike="noStrike" cap="none" normalizeH="0" baseline="0" dirty="0">
                <a:ln>
                  <a:noFill/>
                </a:ln>
                <a:latin typeface="Calibri" pitchFamily="34" charset="0"/>
                <a:ea typeface="Times New Roman" pitchFamily="18" charset="0"/>
                <a:cs typeface="Times New Roman" pitchFamily="18" charset="0"/>
              </a:rPr>
              <a:t>Si n-1 mercados están en equilibrio, el restante también lo está </a:t>
            </a:r>
          </a:p>
          <a:p>
            <a:pPr marL="0" marR="0" lvl="0" indent="0" algn="l" defTabSz="914400" rtl="0" eaLnBrk="1" fontAlgn="base" latinLnBrk="0" hangingPunct="1">
              <a:lnSpc>
                <a:spcPct val="100000"/>
              </a:lnSpc>
              <a:spcBef>
                <a:spcPct val="0"/>
              </a:spcBef>
              <a:spcAft>
                <a:spcPct val="0"/>
              </a:spcAft>
              <a:buClrTx/>
              <a:buSzTx/>
              <a:buFontTx/>
              <a:buNone/>
              <a:tabLst/>
            </a:pPr>
            <a:endParaRPr lang="es-AR" sz="2000" b="1" i="1" dirty="0">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s-AR" sz="20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a:t>
            </a:r>
            <a:r>
              <a:rPr kumimoji="0" lang="es-AR" sz="16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Cuando se desequilibra un paréntesis, sí o sí se tiene que desequilibrar algún </a:t>
            </a:r>
            <a:r>
              <a:rPr lang="es-AR" sz="1600" b="1" i="1" dirty="0">
                <a:latin typeface="Calibri" pitchFamily="34" charset="0"/>
                <a:ea typeface="Times New Roman" pitchFamily="18" charset="0"/>
                <a:cs typeface="Times New Roman" pitchFamily="18" charset="0"/>
              </a:rPr>
              <a:t>o algunos otros.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s-AR" sz="16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s-AR" sz="1600" b="1" i="1" dirty="0">
                <a:latin typeface="Calibri" pitchFamily="34" charset="0"/>
                <a:ea typeface="Times New Roman" pitchFamily="18" charset="0"/>
                <a:cs typeface="Times New Roman" pitchFamily="18" charset="0"/>
              </a:rPr>
              <a:t>Ejemplo: el gobierno está emitiendo pesos por la pandemia, entonces desequilibra el paréntesis de L, se torna negativo por el exceso de oferta de dinero. Entonces se desequilibra el paréntesis de los dólares F, que se torna positivo por el exceso de  </a:t>
            </a:r>
            <a:r>
              <a:rPr kumimoji="0" lang="es-AR" sz="16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demanda. La cuenta de </a:t>
            </a:r>
            <a:r>
              <a:rPr kumimoji="0" lang="es-AR" sz="1600" b="1" i="1" u="none" strike="noStrike" cap="none" normalizeH="0" baseline="0" dirty="0" err="1">
                <a:ln>
                  <a:noFill/>
                </a:ln>
                <a:solidFill>
                  <a:schemeClr val="tx1"/>
                </a:solidFill>
                <a:effectLst/>
                <a:latin typeface="Calibri" pitchFamily="34" charset="0"/>
                <a:ea typeface="Times New Roman" pitchFamily="18" charset="0"/>
                <a:cs typeface="Times New Roman" pitchFamily="18" charset="0"/>
              </a:rPr>
              <a:t>Walras</a:t>
            </a:r>
            <a:r>
              <a:rPr kumimoji="0" lang="es-AR" sz="1600" b="1" i="1"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 da cero, pero hay</a:t>
            </a:r>
            <a:r>
              <a:rPr kumimoji="0" lang="es-AR" sz="1600" b="1" i="1" u="none" strike="noStrike" cap="none" normalizeH="0" dirty="0">
                <a:ln>
                  <a:noFill/>
                </a:ln>
                <a:solidFill>
                  <a:schemeClr val="tx1"/>
                </a:solidFill>
                <a:effectLst/>
                <a:latin typeface="Calibri" pitchFamily="34" charset="0"/>
                <a:ea typeface="Times New Roman" pitchFamily="18" charset="0"/>
                <a:cs typeface="Times New Roman" pitchFamily="18" charset="0"/>
              </a:rPr>
              <a:t> desequilibrio. Quien equilibra los </a:t>
            </a:r>
            <a:r>
              <a:rPr lang="es-AR" sz="1600" b="1" i="1" baseline="0" dirty="0">
                <a:latin typeface="Calibri" pitchFamily="34" charset="0"/>
                <a:ea typeface="Times New Roman" pitchFamily="18" charset="0"/>
                <a:cs typeface="Times New Roman" pitchFamily="18" charset="0"/>
              </a:rPr>
              <a:t>Mercados</a:t>
            </a:r>
            <a:r>
              <a:rPr lang="es-AR" sz="1600" b="1" i="1" dirty="0">
                <a:latin typeface="Calibri" pitchFamily="34" charset="0"/>
                <a:ea typeface="Times New Roman" pitchFamily="18" charset="0"/>
                <a:cs typeface="Times New Roman" pitchFamily="18" charset="0"/>
              </a:rPr>
              <a:t> para poner TODOS los paréntesis en cero? Sí…. </a:t>
            </a:r>
            <a:r>
              <a:rPr lang="es-AR" sz="1600" b="1" i="1" dirty="0">
                <a:solidFill>
                  <a:srgbClr val="FF0000"/>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LA MANO INVISIBLE </a:t>
            </a:r>
            <a:r>
              <a:rPr lang="es-AR" sz="1600" b="1" dirty="0">
                <a:solidFill>
                  <a:srgbClr val="FF0000"/>
                </a:solidFill>
                <a:latin typeface="Calibri" pitchFamily="34" charset="0"/>
                <a:ea typeface="Times New Roman" pitchFamily="18" charset="0"/>
                <a:cs typeface="Times New Roman" pitchFamily="18" charset="0"/>
              </a:rPr>
              <a:t> </a:t>
            </a:r>
            <a:r>
              <a:rPr lang="es-AR" sz="1600" b="1" dirty="0">
                <a:latin typeface="Calibri" pitchFamily="34" charset="0"/>
                <a:ea typeface="Times New Roman" pitchFamily="18" charset="0"/>
                <a:cs typeface="Times New Roman" pitchFamily="18" charset="0"/>
              </a:rPr>
              <a:t>moviendo los precios</a:t>
            </a:r>
            <a:r>
              <a:rPr lang="es-AR" sz="1600" b="1" i="1" dirty="0">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endParaRPr lang="es-AR" sz="1600" b="1" i="1" dirty="0">
              <a:effectLst>
                <a:outerShdw blurRad="38100" dist="38100" dir="2700000" algn="tl">
                  <a:srgbClr val="000000">
                    <a:alpha val="43137"/>
                  </a:srgbClr>
                </a:outerShdw>
              </a:effectLst>
              <a:latin typeface="Calibri" pitchFamily="34"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s-AR" sz="1600" b="1" i="1" u="none" strike="noStrike" cap="none" normalizeH="0" dirty="0">
                <a:ln>
                  <a:noFill/>
                </a:ln>
                <a:solidFill>
                  <a:schemeClr val="tx1"/>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 </a:t>
            </a:r>
            <a:r>
              <a:rPr kumimoji="0" lang="es-AR" sz="1600" u="none" strike="noStrike" cap="none" normalizeH="0" dirty="0">
                <a:ln>
                  <a:noFill/>
                </a:ln>
                <a:solidFill>
                  <a:schemeClr val="tx1"/>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¿Si hay </a:t>
            </a:r>
            <a:r>
              <a:rPr kumimoji="0" lang="es-AR" sz="1600" b="1" i="1" u="none" strike="noStrike" cap="none" normalizeH="0" dirty="0">
                <a:ln>
                  <a:noFill/>
                </a:ln>
                <a:solidFill>
                  <a:srgbClr val="FF0000"/>
                </a:solidFill>
                <a:effectLst>
                  <a:outerShdw blurRad="38100" dist="38100" dir="2700000" algn="tl">
                    <a:srgbClr val="000000">
                      <a:alpha val="43137"/>
                    </a:srgbClr>
                  </a:outerShdw>
                </a:effectLst>
                <a:latin typeface="Calibri" pitchFamily="34" charset="0"/>
                <a:ea typeface="Times New Roman" pitchFamily="18" charset="0"/>
                <a:cs typeface="Times New Roman" pitchFamily="18" charset="0"/>
              </a:rPr>
              <a:t>FALLAS DE MERCADO</a:t>
            </a:r>
            <a:r>
              <a:rPr kumimoji="0" lang="es-AR" sz="1600" b="1" u="none" strike="noStrike" cap="none" normalizeH="0" dirty="0">
                <a:ln>
                  <a:noFill/>
                </a:ln>
                <a:solidFill>
                  <a:schemeClr val="tx1"/>
                </a:solidFill>
                <a:latin typeface="Calibri" pitchFamily="34" charset="0"/>
                <a:ea typeface="Times New Roman" pitchFamily="18" charset="0"/>
                <a:cs typeface="Times New Roman" pitchFamily="18" charset="0"/>
              </a:rPr>
              <a:t>? </a:t>
            </a:r>
            <a:r>
              <a:rPr lang="es-AR" sz="1600" b="1" dirty="0">
                <a:latin typeface="Calibri" pitchFamily="34" charset="0"/>
                <a:ea typeface="Times New Roman" pitchFamily="18" charset="0"/>
                <a:cs typeface="Times New Roman" pitchFamily="18" charset="0"/>
              </a:rPr>
              <a:t>Necesitamos, de nuevo, políticas públicas</a:t>
            </a:r>
            <a:r>
              <a:rPr kumimoji="0" lang="es-AR" sz="1600" b="1" i="1" u="none" strike="noStrike" cap="none" normalizeH="0" dirty="0">
                <a:ln>
                  <a:noFill/>
                </a:ln>
                <a:solidFill>
                  <a:schemeClr val="tx1"/>
                </a:solidFill>
                <a:latin typeface="Calibri" pitchFamily="34" charset="0"/>
                <a:ea typeface="Times New Roman" pitchFamily="18" charset="0"/>
                <a:cs typeface="Times New Roman" pitchFamily="18" charset="0"/>
              </a:rPr>
              <a:t> </a:t>
            </a:r>
            <a:endParaRPr kumimoji="0" lang="es-AR" sz="1600" b="1" i="1" u="none" strike="noStrike" cap="none" normalizeH="0" baseline="0" dirty="0">
              <a:ln>
                <a:noFill/>
              </a:ln>
              <a:solidFill>
                <a:schemeClr val="tx1"/>
              </a:solidFill>
              <a:latin typeface="Calibri" pitchFamily="34" charset="0"/>
              <a:ea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51520" y="764704"/>
            <a:ext cx="7920880" cy="2592288"/>
          </a:xfrm>
          <a:prstGeom prst="rect">
            <a:avLst/>
          </a:prstGeom>
          <a:noFill/>
          <a:ln w="9525">
            <a:noFill/>
            <a:miter lim="800000"/>
            <a:headEnd/>
            <a:tailEnd/>
          </a:ln>
          <a:effectLst/>
        </p:spPr>
      </p:pic>
      <p:sp>
        <p:nvSpPr>
          <p:cNvPr id="7" name="6 Elipse"/>
          <p:cNvSpPr/>
          <p:nvPr/>
        </p:nvSpPr>
        <p:spPr>
          <a:xfrm>
            <a:off x="2843808" y="1052736"/>
            <a:ext cx="1296144" cy="914400"/>
          </a:xfrm>
          <a:prstGeom prst="ellipse">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2555776" y="2420888"/>
            <a:ext cx="2088232" cy="698376"/>
          </a:xfrm>
          <a:prstGeom prst="ellipse">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1043608" y="3429000"/>
            <a:ext cx="7128792" cy="576064"/>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6">
                                            <p:txEl>
                                              <p:pRg st="0" end="0"/>
                                            </p:txEl>
                                          </p:spTgt>
                                        </p:tgtEl>
                                        <p:attrNameLst>
                                          <p:attrName>style.visibility</p:attrName>
                                        </p:attrNameLst>
                                      </p:cBhvr>
                                      <p:to>
                                        <p:strVal val="visible"/>
                                      </p:to>
                                    </p:set>
                                    <p:animEffect transition="in" filter="box(in)">
                                      <p:cBhvr>
                                        <p:cTn id="12" dur="500"/>
                                        <p:tgtEl>
                                          <p:spTgt spid="10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6">
                                            <p:txEl>
                                              <p:pRg st="2" end="2"/>
                                            </p:txEl>
                                          </p:spTgt>
                                        </p:tgtEl>
                                        <p:attrNameLst>
                                          <p:attrName>style.visibility</p:attrName>
                                        </p:attrNameLst>
                                      </p:cBhvr>
                                      <p:to>
                                        <p:strVal val="visible"/>
                                      </p:to>
                                    </p:set>
                                    <p:animEffect transition="in" filter="box(in)">
                                      <p:cBhvr>
                                        <p:cTn id="22" dur="500"/>
                                        <p:tgtEl>
                                          <p:spTgt spid="103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36">
                                            <p:txEl>
                                              <p:pRg st="4" end="4"/>
                                            </p:txEl>
                                          </p:spTgt>
                                        </p:tgtEl>
                                        <p:attrNameLst>
                                          <p:attrName>style.visibility</p:attrName>
                                        </p:attrNameLst>
                                      </p:cBhvr>
                                      <p:to>
                                        <p:strVal val="visible"/>
                                      </p:to>
                                    </p:set>
                                    <p:animEffect transition="in" filter="box(in)">
                                      <p:cBhvr>
                                        <p:cTn id="27" dur="500"/>
                                        <p:tgtEl>
                                          <p:spTgt spid="10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036">
                                            <p:txEl>
                                              <p:pRg st="6" end="6"/>
                                            </p:txEl>
                                          </p:spTgt>
                                        </p:tgtEl>
                                        <p:attrNameLst>
                                          <p:attrName>style.visibility</p:attrName>
                                        </p:attrNameLst>
                                      </p:cBhvr>
                                      <p:to>
                                        <p:strVal val="visible"/>
                                      </p:to>
                                    </p:set>
                                    <p:animEffect transition="in" filter="box(in)">
                                      <p:cBhvr>
                                        <p:cTn id="42" dur="500"/>
                                        <p:tgtEl>
                                          <p:spTgt spid="10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843808" y="476672"/>
            <a:ext cx="2520280" cy="369332"/>
          </a:xfrm>
          <a:prstGeom prst="rect">
            <a:avLst/>
          </a:prstGeom>
          <a:noFill/>
        </p:spPr>
        <p:txBody>
          <a:bodyPr wrap="square" rtlCol="0">
            <a:spAutoFit/>
          </a:bodyPr>
          <a:lstStyle/>
          <a:p>
            <a:r>
              <a:rPr lang="es-ES" b="1" dirty="0"/>
              <a:t>Mercado de bienes</a:t>
            </a:r>
          </a:p>
        </p:txBody>
      </p:sp>
      <p:sp>
        <p:nvSpPr>
          <p:cNvPr id="4" name="3 Elipse"/>
          <p:cNvSpPr/>
          <p:nvPr/>
        </p:nvSpPr>
        <p:spPr>
          <a:xfrm>
            <a:off x="971600" y="1412776"/>
            <a:ext cx="2520280" cy="864096"/>
          </a:xfrm>
          <a:prstGeom prst="ellipse">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7" name="6 Conector recto de flecha"/>
          <p:cNvCxnSpPr/>
          <p:nvPr/>
        </p:nvCxnSpPr>
        <p:spPr>
          <a:xfrm flipH="1">
            <a:off x="2627784" y="908720"/>
            <a:ext cx="576064"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7 Rectángulo"/>
          <p:cNvSpPr/>
          <p:nvPr/>
        </p:nvSpPr>
        <p:spPr>
          <a:xfrm>
            <a:off x="539552" y="2348880"/>
            <a:ext cx="7200800" cy="2304256"/>
          </a:xfrm>
          <a:prstGeom prst="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5436096" y="980728"/>
            <a:ext cx="2520280" cy="369332"/>
          </a:xfrm>
          <a:prstGeom prst="rect">
            <a:avLst/>
          </a:prstGeom>
          <a:noFill/>
        </p:spPr>
        <p:txBody>
          <a:bodyPr wrap="square" rtlCol="0">
            <a:spAutoFit/>
          </a:bodyPr>
          <a:lstStyle/>
          <a:p>
            <a:r>
              <a:rPr lang="es-ES" b="1" dirty="0"/>
              <a:t>Mercados Financieros</a:t>
            </a:r>
          </a:p>
        </p:txBody>
      </p:sp>
      <p:cxnSp>
        <p:nvCxnSpPr>
          <p:cNvPr id="11" name="10 Conector recto de flecha"/>
          <p:cNvCxnSpPr/>
          <p:nvPr/>
        </p:nvCxnSpPr>
        <p:spPr>
          <a:xfrm flipH="1">
            <a:off x="5724128" y="1340768"/>
            <a:ext cx="576064" cy="7200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srcRect/>
          <a:stretch>
            <a:fillRect/>
          </a:stretch>
        </p:blipFill>
        <p:spPr bwMode="auto">
          <a:xfrm>
            <a:off x="611560" y="1628800"/>
            <a:ext cx="7110040" cy="2952329"/>
          </a:xfrm>
          <a:prstGeom prst="rect">
            <a:avLst/>
          </a:prstGeom>
          <a:noFill/>
          <a:ln w="9525">
            <a:noFill/>
            <a:miter lim="800000"/>
            <a:headEnd/>
            <a:tailEnd/>
          </a:ln>
          <a:effectLst/>
        </p:spPr>
      </p:pic>
      <p:sp>
        <p:nvSpPr>
          <p:cNvPr id="13" name="12 CuadroTexto"/>
          <p:cNvSpPr txBox="1"/>
          <p:nvPr/>
        </p:nvSpPr>
        <p:spPr>
          <a:xfrm>
            <a:off x="539552" y="5013176"/>
            <a:ext cx="8208912" cy="1323439"/>
          </a:xfrm>
          <a:prstGeom prst="rect">
            <a:avLst/>
          </a:prstGeom>
          <a:noFill/>
        </p:spPr>
        <p:txBody>
          <a:bodyPr wrap="square" rtlCol="0">
            <a:spAutoFit/>
          </a:bodyPr>
          <a:lstStyle/>
          <a:p>
            <a:pPr>
              <a:buFont typeface="Wingdings" pitchFamily="2" charset="2"/>
              <a:buChar char="ü"/>
            </a:pPr>
            <a:r>
              <a:rPr lang="es-ES" sz="1600" b="1" dirty="0"/>
              <a:t>Si el mercado de bienes está en desequilibrio (ahorro distinto a inversión)</a:t>
            </a:r>
            <a:r>
              <a:rPr lang="es-ES" sz="1600" b="1" dirty="0">
                <a:sym typeface="Wingdings" pitchFamily="2" charset="2"/>
              </a:rPr>
              <a:t> al menos un mercado financiero en desequilibrio</a:t>
            </a:r>
          </a:p>
          <a:p>
            <a:pPr>
              <a:buFont typeface="Wingdings" pitchFamily="2" charset="2"/>
              <a:buChar char="ü"/>
            </a:pPr>
            <a:r>
              <a:rPr lang="es-ES" sz="1600" b="1" dirty="0">
                <a:sym typeface="Wingdings" pitchFamily="2" charset="2"/>
              </a:rPr>
              <a:t>En el ejemplo anterior, el exceso de oferta de dinero con cepo se va a demandar</a:t>
            </a:r>
          </a:p>
          <a:p>
            <a:r>
              <a:rPr lang="es-ES" sz="1600" b="1" dirty="0">
                <a:sym typeface="Wingdings" pitchFamily="2" charset="2"/>
              </a:rPr>
              <a:t>bienes y puede generar inflación. Pero hasta acá llegamos. Ahora tenemos que ir</a:t>
            </a:r>
          </a:p>
          <a:p>
            <a:r>
              <a:rPr lang="es-ES" sz="1600" b="1" dirty="0">
                <a:sym typeface="Wingdings" pitchFamily="2" charset="2"/>
              </a:rPr>
              <a:t>más despacio y estudiar muchas cosas sobre la conducta de los agentes….</a:t>
            </a:r>
            <a:endParaRPr lang="es-ES"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par>
                                <p:cTn id="24" presetID="4" presetClass="entr" presetSubtype="16"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ox(in)">
                                      <p:cBhvr>
                                        <p:cTn id="26" dur="500"/>
                                        <p:tgtEl>
                                          <p:spTgt spid="11"/>
                                        </p:tgtEl>
                                      </p:cBhvr>
                                    </p:animEffect>
                                  </p:childTnLst>
                                </p:cTn>
                              </p:par>
                              <p:par>
                                <p:cTn id="27" presetID="4" presetClass="entr" presetSubtype="16" fill="hold" nodeType="withEffect">
                                  <p:stCondLst>
                                    <p:cond delay="0"/>
                                  </p:stCondLst>
                                  <p:childTnLst>
                                    <p:set>
                                      <p:cBhvr>
                                        <p:cTn id="28" dur="1" fill="hold">
                                          <p:stCondLst>
                                            <p:cond delay="0"/>
                                          </p:stCondLst>
                                        </p:cTn>
                                        <p:tgtEl>
                                          <p:spTgt spid="3075"/>
                                        </p:tgtEl>
                                        <p:attrNameLst>
                                          <p:attrName>style.visibility</p:attrName>
                                        </p:attrNameLst>
                                      </p:cBhvr>
                                      <p:to>
                                        <p:strVal val="visible"/>
                                      </p:to>
                                    </p:set>
                                    <p:animEffect transition="in" filter="box(in)">
                                      <p:cBhvr>
                                        <p:cTn id="29" dur="500"/>
                                        <p:tgtEl>
                                          <p:spTgt spid="3075"/>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box(in)">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box(in)">
                                      <p:cBhvr>
                                        <p:cTn id="44" dur="500"/>
                                        <p:tgtEl>
                                          <p:spTgt spid="13">
                                            <p:txEl>
                                              <p:pRg st="1" end="1"/>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13">
                                            <p:txEl>
                                              <p:pRg st="2" end="2"/>
                                            </p:txEl>
                                          </p:spTgt>
                                        </p:tgtEl>
                                        <p:attrNameLst>
                                          <p:attrName>style.visibility</p:attrName>
                                        </p:attrNameLst>
                                      </p:cBhvr>
                                      <p:to>
                                        <p:strVal val="visible"/>
                                      </p:to>
                                    </p:set>
                                    <p:animEffect transition="in" filter="box(in)">
                                      <p:cBhvr>
                                        <p:cTn id="47" dur="500"/>
                                        <p:tgtEl>
                                          <p:spTgt spid="13">
                                            <p:txEl>
                                              <p:pRg st="2" end="2"/>
                                            </p:txEl>
                                          </p:spTgt>
                                        </p:tgtEl>
                                      </p:cBhvr>
                                    </p:animEffect>
                                  </p:childTnLst>
                                </p:cTn>
                              </p:par>
                              <p:par>
                                <p:cTn id="48" presetID="4" presetClass="entr" presetSubtype="16" fill="hold" nodeType="withEffect">
                                  <p:stCondLst>
                                    <p:cond delay="0"/>
                                  </p:stCondLst>
                                  <p:childTnLst>
                                    <p:set>
                                      <p:cBhvr>
                                        <p:cTn id="49" dur="1" fill="hold">
                                          <p:stCondLst>
                                            <p:cond delay="0"/>
                                          </p:stCondLst>
                                        </p:cTn>
                                        <p:tgtEl>
                                          <p:spTgt spid="13">
                                            <p:txEl>
                                              <p:pRg st="3" end="3"/>
                                            </p:txEl>
                                          </p:spTgt>
                                        </p:tgtEl>
                                        <p:attrNameLst>
                                          <p:attrName>style.visibility</p:attrName>
                                        </p:attrNameLst>
                                      </p:cBhvr>
                                      <p:to>
                                        <p:strVal val="visible"/>
                                      </p:to>
                                    </p:set>
                                    <p:animEffect transition="in" filter="box(in)">
                                      <p:cBhvr>
                                        <p:cTn id="50"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827584" y="1124744"/>
            <a:ext cx="7632848" cy="1656184"/>
          </a:xfrm>
          <a:prstGeom prst="rect">
            <a:avLst/>
          </a:prstGeom>
          <a:noFill/>
          <a:ln w="9525">
            <a:noFill/>
            <a:miter lim="800000"/>
            <a:headEnd/>
            <a:tailEnd/>
          </a:ln>
          <a:effectLst/>
        </p:spPr>
      </p:pic>
      <p:pic>
        <p:nvPicPr>
          <p:cNvPr id="2055" name="Picture 7"/>
          <p:cNvPicPr>
            <a:picLocks noChangeAspect="1" noChangeArrowheads="1"/>
          </p:cNvPicPr>
          <p:nvPr/>
        </p:nvPicPr>
        <p:blipFill>
          <a:blip r:embed="rId3" cstate="print"/>
          <a:srcRect/>
          <a:stretch>
            <a:fillRect/>
          </a:stretch>
        </p:blipFill>
        <p:spPr bwMode="auto">
          <a:xfrm>
            <a:off x="827584" y="4293096"/>
            <a:ext cx="7560840" cy="1988840"/>
          </a:xfrm>
          <a:prstGeom prst="rect">
            <a:avLst/>
          </a:prstGeom>
          <a:noFill/>
          <a:ln w="9525">
            <a:noFill/>
            <a:miter lim="800000"/>
            <a:headEnd/>
            <a:tailEnd/>
          </a:ln>
          <a:effectLst/>
        </p:spPr>
      </p:pic>
      <p:pic>
        <p:nvPicPr>
          <p:cNvPr id="2060" name="Picture 12"/>
          <p:cNvPicPr>
            <a:picLocks noChangeAspect="1" noChangeArrowheads="1"/>
          </p:cNvPicPr>
          <p:nvPr/>
        </p:nvPicPr>
        <p:blipFill>
          <a:blip r:embed="rId4" cstate="print"/>
          <a:srcRect/>
          <a:stretch>
            <a:fillRect/>
          </a:stretch>
        </p:blipFill>
        <p:spPr bwMode="auto">
          <a:xfrm>
            <a:off x="755576" y="188640"/>
            <a:ext cx="5489575" cy="576064"/>
          </a:xfrm>
          <a:prstGeom prst="rect">
            <a:avLst/>
          </a:prstGeom>
          <a:noFill/>
          <a:ln w="9525">
            <a:noFill/>
            <a:miter lim="800000"/>
            <a:headEnd/>
            <a:tailEnd/>
          </a:ln>
          <a:effectLst/>
        </p:spPr>
      </p:pic>
      <p:pic>
        <p:nvPicPr>
          <p:cNvPr id="2061" name="Picture 13"/>
          <p:cNvPicPr>
            <a:picLocks noChangeAspect="1" noChangeArrowheads="1"/>
          </p:cNvPicPr>
          <p:nvPr/>
        </p:nvPicPr>
        <p:blipFill>
          <a:blip r:embed="rId5" cstate="print"/>
          <a:srcRect/>
          <a:stretch>
            <a:fillRect/>
          </a:stretch>
        </p:blipFill>
        <p:spPr bwMode="auto">
          <a:xfrm>
            <a:off x="827584" y="620688"/>
            <a:ext cx="6120680" cy="648072"/>
          </a:xfrm>
          <a:prstGeom prst="rect">
            <a:avLst/>
          </a:prstGeom>
          <a:noFill/>
          <a:ln w="9525">
            <a:noFill/>
            <a:miter lim="800000"/>
            <a:headEnd/>
            <a:tailEnd/>
          </a:ln>
          <a:effectLst/>
        </p:spPr>
      </p:pic>
      <p:pic>
        <p:nvPicPr>
          <p:cNvPr id="6151" name="Picture 7"/>
          <p:cNvPicPr>
            <a:picLocks noChangeAspect="1" noChangeArrowheads="1"/>
          </p:cNvPicPr>
          <p:nvPr/>
        </p:nvPicPr>
        <p:blipFill>
          <a:blip r:embed="rId6" cstate="print"/>
          <a:srcRect/>
          <a:stretch>
            <a:fillRect/>
          </a:stretch>
        </p:blipFill>
        <p:spPr bwMode="auto">
          <a:xfrm>
            <a:off x="827584" y="2824163"/>
            <a:ext cx="7488832" cy="1612949"/>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827584" y="6021288"/>
            <a:ext cx="7632848" cy="83671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61"/>
                                        </p:tgtEl>
                                        <p:attrNameLst>
                                          <p:attrName>style.visibility</p:attrName>
                                        </p:attrNameLst>
                                      </p:cBhvr>
                                      <p:to>
                                        <p:strVal val="visible"/>
                                      </p:to>
                                    </p:set>
                                    <p:animEffect transition="in" filter="box(in)">
                                      <p:cBhvr>
                                        <p:cTn id="7" dur="500"/>
                                        <p:tgtEl>
                                          <p:spTgt spid="20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ox(in)">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055"/>
                                        </p:tgtEl>
                                        <p:attrNameLst>
                                          <p:attrName>style.visibility</p:attrName>
                                        </p:attrNameLst>
                                      </p:cBhvr>
                                      <p:to>
                                        <p:strVal val="visible"/>
                                      </p:to>
                                    </p:set>
                                    <p:animEffect transition="in" filter="box(in)">
                                      <p:cBhvr>
                                        <p:cTn id="21" dur="500"/>
                                        <p:tgtEl>
                                          <p:spTgt spid="205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643</Words>
  <Application>Microsoft Office PowerPoint</Application>
  <PresentationFormat>Presentación en pantalla (4:3)</PresentationFormat>
  <Paragraphs>52</Paragraphs>
  <Slides>18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Cambria Math</vt:lpstr>
      <vt:lpstr>Wingdings</vt:lpstr>
      <vt:lpstr>Tema de Office</vt:lpstr>
      <vt:lpstr>Clase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Jose</dc:creator>
  <cp:lastModifiedBy>Jose Maria Jesus Fanelli</cp:lastModifiedBy>
  <cp:revision>14</cp:revision>
  <dcterms:created xsi:type="dcterms:W3CDTF">2020-03-27T20:39:59Z</dcterms:created>
  <dcterms:modified xsi:type="dcterms:W3CDTF">2023-03-06T22:16:24Z</dcterms:modified>
</cp:coreProperties>
</file>