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81" r:id="rId3"/>
    <p:sldId id="282" r:id="rId4"/>
    <p:sldId id="283" r:id="rId5"/>
    <p:sldId id="284" r:id="rId6"/>
    <p:sldId id="286" r:id="rId7"/>
    <p:sldId id="287" r:id="rId8"/>
    <p:sldId id="291" r:id="rId9"/>
    <p:sldId id="288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5F8A0-8F81-426C-A1C3-D0406A2E3370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367F5-6B22-478C-A7C1-AED7AE1277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59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E9A6-1DC3-48AE-821C-96E6C8EE26F1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2210-0B02-4F5C-8337-78B3B2F82DC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8AB7-0AD0-44D4-8C80-A01E56856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Clase 3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2390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3568" y="507450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IDENTIDAD DE SAY</a:t>
            </a:r>
            <a:r>
              <a:rPr lang="es-AR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sin dinero,  la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economía depende del trueque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5544616" cy="16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3568" y="2379658"/>
            <a:ext cx="6675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LEY DE SAY</a:t>
            </a:r>
            <a:r>
              <a:rPr lang="es-AR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 para que tenga sentido, el dinero tiene que tener alguna utilidad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80927"/>
            <a:ext cx="5399087" cy="6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683568" y="3212976"/>
            <a:ext cx="5844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/>
              <a:t>Si considero los stocks en </a:t>
            </a:r>
            <a:r>
              <a:rPr lang="es-AR" sz="1600" b="1" i="1" dirty="0"/>
              <a:t>t-1 y defino V= velocidad de circulación</a:t>
            </a:r>
            <a:r>
              <a:rPr lang="es-AR" sz="1600" b="1" dirty="0"/>
              <a:t>:  </a:t>
            </a:r>
            <a:endParaRPr lang="es-ES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717032"/>
            <a:ext cx="539908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611560" y="4581128"/>
            <a:ext cx="198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/>
              <a:t>Demanda de dinero:</a:t>
            </a:r>
            <a:r>
              <a:rPr lang="es-AR" sz="2000" b="1" dirty="0"/>
              <a:t> </a:t>
            </a:r>
            <a:endParaRPr lang="es-ES" sz="2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509120"/>
            <a:ext cx="6048671" cy="64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Rectángulo"/>
          <p:cNvSpPr/>
          <p:nvPr/>
        </p:nvSpPr>
        <p:spPr>
          <a:xfrm>
            <a:off x="611560" y="5085184"/>
            <a:ext cx="3283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/>
              <a:t>Equilibrio</a:t>
            </a:r>
            <a:r>
              <a:rPr lang="es-AR" sz="2000" b="1" dirty="0"/>
              <a:t> en el</a:t>
            </a:r>
            <a:r>
              <a:rPr lang="es-AR" sz="1600" b="1" dirty="0"/>
              <a:t> mercado de dinero:</a:t>
            </a:r>
            <a:endParaRPr lang="es-ES" sz="16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5013176"/>
            <a:ext cx="5399087" cy="71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5517232"/>
            <a:ext cx="5399087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17806" y="6021288"/>
            <a:ext cx="81824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Mecanismo de transmisión directo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de la política monetaria: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efecto directo de dinero a bienes.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Si n-1 mercados e</a:t>
            </a:r>
            <a:r>
              <a:rPr lang="es-AR" sz="1600" b="1" dirty="0">
                <a:latin typeface="Calibri" pitchFamily="34" charset="0"/>
                <a:cs typeface="Times New Roman" pitchFamily="18" charset="0"/>
              </a:rPr>
              <a:t>stán en equilibrio, el restante también por ley de </a:t>
            </a:r>
            <a:r>
              <a:rPr lang="es-AR" sz="1600" b="1" dirty="0" err="1">
                <a:latin typeface="Calibri" pitchFamily="34" charset="0"/>
                <a:cs typeface="Times New Roman" pitchFamily="18" charset="0"/>
              </a:rPr>
              <a:t>Walras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563888" y="5517232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339752" y="18864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rgbClr val="FF0000"/>
                </a:solidFill>
              </a:rPr>
              <a:t>SAY: ¿IDENTIDAD O LEY?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1028" grpId="0"/>
      <p:bldP spid="9" grpId="0"/>
      <p:bldP spid="11" grpId="0"/>
      <p:bldP spid="13" grpId="0"/>
      <p:bldP spid="1037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39552" y="900009"/>
            <a:ext cx="77768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¿El dinero es </a:t>
            </a: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NEUTRAL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? Se distingue entre la </a:t>
            </a: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DICOTOMIA NEOCLASICA</a:t>
            </a:r>
            <a:r>
              <a:rPr kumimoji="0" lang="es-AR" sz="1600" b="1" i="0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donde el dinero no es relevante: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628800"/>
            <a:ext cx="539908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1560" y="2276872"/>
            <a:ext cx="8136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lang="es-AR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la teoría cuantitativa en la que el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dinero es NEUTRAL a largo plazo, la economía no es  </a:t>
            </a:r>
            <a:r>
              <a:rPr lang="es-AR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es-AR" sz="1600" b="1" baseline="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omo</a:t>
            </a:r>
            <a:r>
              <a:rPr lang="es-AR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una de trueque a corto plazo: si hay  exceso de demanda de dinero hay exceso de oferta de bienes y viceversa: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67744" y="3326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rgbClr val="FF0000"/>
                </a:solidFill>
              </a:rPr>
              <a:t>SUPUESTOS CLASICOS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683568" y="421702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Aquí se cumple la </a:t>
            </a:r>
            <a:r>
              <a:rPr lang="es-AR" b="1" u="sng" dirty="0">
                <a:latin typeface="Calibri" pitchFamily="34" charset="0"/>
                <a:cs typeface="Times New Roman" pitchFamily="18" charset="0"/>
              </a:rPr>
              <a:t>LEY de  SAY</a:t>
            </a:r>
            <a:r>
              <a:rPr lang="es-AR" b="1" dirty="0">
                <a:latin typeface="Calibri" pitchFamily="34" charset="0"/>
                <a:cs typeface="Times New Roman" pitchFamily="18" charset="0"/>
              </a:rPr>
              <a:t> : LA OFERTA GENERA SU PROPIA DEMANDA. El exceso de oferta hace caer los precios y se llega al pleno empleo (</a:t>
            </a:r>
            <a:r>
              <a:rPr lang="es-AR" b="1" i="1" dirty="0" err="1"/>
              <a:t>Y</a:t>
            </a:r>
            <a:r>
              <a:rPr lang="es-AR" b="1" i="1" baseline="30000" dirty="0" err="1"/>
              <a:t>f</a:t>
            </a:r>
            <a:r>
              <a:rPr lang="es-AR" b="1" dirty="0">
                <a:latin typeface="Calibri" pitchFamily="34" charset="0"/>
                <a:cs typeface="Times New Roman" pitchFamily="18" charset="0"/>
              </a:rPr>
              <a:t>)</a:t>
            </a:r>
            <a:r>
              <a:rPr lang="es-AR" b="1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s-AR" b="1" dirty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s-AR" b="1" dirty="0">
              <a:latin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>
                <a:latin typeface="Calibri" pitchFamily="34" charset="0"/>
                <a:cs typeface="Times New Roman" pitchFamily="18" charset="0"/>
              </a:rPr>
              <a:t>Para esto es necesario que: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AR" b="1" dirty="0">
                <a:latin typeface="Calibri" pitchFamily="34" charset="0"/>
                <a:cs typeface="Times New Roman" pitchFamily="18" charset="0"/>
              </a:rPr>
              <a:t> La economía tienda al </a:t>
            </a:r>
            <a:r>
              <a:rPr lang="es-AR" b="1" u="sng" dirty="0">
                <a:latin typeface="Calibri" pitchFamily="34" charset="0"/>
                <a:cs typeface="Times New Roman" pitchFamily="18" charset="0"/>
              </a:rPr>
              <a:t>PLENO EMPLEO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AR" b="1" dirty="0">
                <a:latin typeface="Calibri" pitchFamily="34" charset="0"/>
                <a:cs typeface="Times New Roman" pitchFamily="18" charset="0"/>
              </a:rPr>
              <a:t> Que  haya </a:t>
            </a:r>
            <a:r>
              <a:rPr lang="es-AR" b="1" u="sng" dirty="0">
                <a:latin typeface="Calibri" pitchFamily="34" charset="0"/>
                <a:cs typeface="Times New Roman" pitchFamily="18" charset="0"/>
              </a:rPr>
              <a:t>PRECIOS FLEXIBLES</a:t>
            </a:r>
            <a:r>
              <a:rPr lang="es-AR" b="1" dirty="0">
                <a:latin typeface="Calibri" pitchFamily="34" charset="0"/>
                <a:cs typeface="Times New Roman" pitchFamily="18" charset="0"/>
              </a:rPr>
              <a:t>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AR" b="1" dirty="0">
                <a:latin typeface="Calibri" pitchFamily="34" charset="0"/>
                <a:cs typeface="Times New Roman" pitchFamily="18" charset="0"/>
              </a:rPr>
              <a:t> Que no haya demanda de </a:t>
            </a:r>
            <a:r>
              <a:rPr lang="es-AR" b="1" u="sng" dirty="0">
                <a:latin typeface="Calibri" pitchFamily="34" charset="0"/>
                <a:cs typeface="Times New Roman" pitchFamily="18" charset="0"/>
              </a:rPr>
              <a:t>DINERO ESPECULATIVA </a:t>
            </a:r>
            <a:r>
              <a:rPr lang="es-AR" b="1" dirty="0">
                <a:latin typeface="Calibri" pitchFamily="34" charset="0"/>
                <a:cs typeface="Times New Roman" pitchFamily="18" charset="0"/>
              </a:rPr>
              <a:t>e </a:t>
            </a:r>
            <a:r>
              <a:rPr lang="es-AR" b="1" u="sng" dirty="0">
                <a:latin typeface="Calibri" pitchFamily="34" charset="0"/>
                <a:cs typeface="Times New Roman" pitchFamily="18" charset="0"/>
              </a:rPr>
              <a:t>INCERTIDUMBRE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s-AR" b="1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47988"/>
            <a:ext cx="6048673" cy="134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55576" y="476672"/>
            <a:ext cx="47375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También puedo agregar los bonos y la tasa de interés: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53990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99592" y="1680483"/>
            <a:ext cx="799288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 demanda de bonos depende de la tasa de interés y de</a:t>
            </a:r>
            <a:r>
              <a:rPr kumimoji="0" lang="es-A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Y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   y además  la velocidad de circulación depende de </a:t>
            </a:r>
            <a:r>
              <a:rPr kumimoji="0" lang="es-A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(tasa de interés): </a:t>
            </a:r>
            <a:r>
              <a:rPr kumimoji="0" lang="es-A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V(r)</a:t>
            </a:r>
            <a:r>
              <a:rPr kumimoji="0" lang="es-A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AR" sz="1600" b="1" i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Con derivada positiva. La velocidad 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1600" b="1" i="1" dirty="0">
                <a:latin typeface="Calibri" pitchFamily="34" charset="0"/>
                <a:cs typeface="Times New Roman" pitchFamily="18" charset="0"/>
              </a:rPr>
              <a:t>l</a:t>
            </a:r>
            <a:r>
              <a:rPr kumimoji="0" lang="es-A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a inversa</a:t>
            </a:r>
            <a:r>
              <a:rPr kumimoji="0" lang="es-AR" sz="16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 de la demanda de dinero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827584" y="4386009"/>
            <a:ext cx="72728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Mecanismo de transmisión indirecto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de la política monetaria.  Para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afectar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al mercado de  bienes la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economía pasa por el mercado de bonos.</a:t>
            </a:r>
            <a:endParaRPr kumimoji="0" 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s-AR" sz="1600" b="1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Aquí la </a:t>
            </a:r>
            <a:r>
              <a:rPr lang="es-AR" sz="1600" b="1" dirty="0">
                <a:latin typeface="Calibri" pitchFamily="34" charset="0"/>
                <a:cs typeface="Times New Roman" pitchFamily="18" charset="0"/>
              </a:rPr>
              <a:t>Ley de </a:t>
            </a:r>
            <a:r>
              <a:rPr lang="es-AR" sz="1600" b="1" dirty="0" err="1">
                <a:latin typeface="Calibri" pitchFamily="34" charset="0"/>
                <a:cs typeface="Times New Roman" pitchFamily="18" charset="0"/>
              </a:rPr>
              <a:t>Walras</a:t>
            </a:r>
            <a:r>
              <a:rPr lang="es-AR" sz="1600" b="1" dirty="0">
                <a:latin typeface="Calibri" pitchFamily="34" charset="0"/>
                <a:cs typeface="Times New Roman" pitchFamily="18" charset="0"/>
              </a:rPr>
              <a:t> se cumple con tres mercados.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s-AR" sz="16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s-AR" sz="1600" b="1" dirty="0">
                <a:latin typeface="Calibri" pitchFamily="34" charset="0"/>
                <a:cs typeface="Times New Roman" pitchFamily="18" charset="0"/>
              </a:rPr>
              <a:t>Puedo determinar dos variables: </a:t>
            </a:r>
            <a:r>
              <a:rPr lang="es-AR" sz="1600" b="1" i="1" dirty="0">
                <a:latin typeface="Calibri" pitchFamily="34" charset="0"/>
                <a:cs typeface="Times New Roman" pitchFamily="18" charset="0"/>
              </a:rPr>
              <a:t>r</a:t>
            </a:r>
            <a:r>
              <a:rPr lang="es-AR" sz="1600" b="1" dirty="0">
                <a:latin typeface="Calibri" pitchFamily="34" charset="0"/>
                <a:cs typeface="Times New Roman" pitchFamily="18" charset="0"/>
              </a:rPr>
              <a:t> e </a:t>
            </a:r>
            <a:r>
              <a:rPr lang="es-AR" sz="1600" b="1" i="1" dirty="0">
                <a:latin typeface="Calibri" pitchFamily="34" charset="0"/>
                <a:cs typeface="Times New Roman" pitchFamily="18" charset="0"/>
              </a:rPr>
              <a:t>Y</a:t>
            </a:r>
            <a:r>
              <a:rPr lang="es-AR" sz="1600" b="1" dirty="0">
                <a:latin typeface="Calibri" pitchFamily="34" charset="0"/>
                <a:cs typeface="Times New Roman" pitchFamily="18" charset="0"/>
              </a:rPr>
              <a:t>. Es como en el modelo IS-LM, pero aquí  lo e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scribimos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 como el model</a:t>
            </a:r>
            <a:r>
              <a:rPr lang="es-AR" sz="1600" b="1" dirty="0">
                <a:latin typeface="Calibri" pitchFamily="34" charset="0"/>
                <a:cs typeface="Times New Roman" pitchFamily="18" charset="0"/>
              </a:rPr>
              <a:t>o LM-BB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3" y="2636912"/>
            <a:ext cx="550864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059832" y="3212976"/>
            <a:ext cx="302433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339752" y="1166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rgbClr val="FF0000"/>
                </a:solidFill>
              </a:rPr>
              <a:t>MECANISMOS DE TRANSMISIÓN</a:t>
            </a:r>
          </a:p>
        </p:txBody>
      </p:sp>
    </p:spTree>
    <p:extLst>
      <p:ext uri="{BB962C8B-B14F-4D97-AF65-F5344CB8AC3E}">
        <p14:creationId xmlns:p14="http://schemas.microsoft.com/office/powerpoint/2010/main" val="996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/>
      <p:bldP spid="4099" grpId="0"/>
      <p:bldP spid="411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2518350"/>
            <a:ext cx="9144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 la historia del pensamiento macroeconómico hay dos enfoques: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EQUILIBRIO (Clásicos, Neoclásicos, Nuevos clásicos;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Real Business </a:t>
            </a:r>
            <a:r>
              <a:rPr kumimoji="0" lang="es-AR" sz="16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Cycle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DESEQUILIBRIO (</a:t>
            </a:r>
            <a:r>
              <a:rPr kumimoji="0" 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Quesnay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Keynes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Poskeynesianos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 Nuevos Keynesianos). Leer </a:t>
            </a:r>
            <a:r>
              <a:rPr kumimoji="0" 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Woodford</a:t>
            </a:r>
            <a:endParaRPr kumimoji="0" 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s-AR" sz="16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Claves: 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¿Cuán importantes son las FALLAS DE MERCADO (Externalidades,</a:t>
            </a:r>
            <a:r>
              <a:rPr kumimoji="0" lang="es-A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poder de mercado, información)</a:t>
            </a:r>
            <a:r>
              <a:rPr lang="es-AR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Las fallas de mercado están relacionadas con problemas INSTITUCIONALES y g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eneran FALLAS DE COORDINACION a nivel agregado.  </a:t>
            </a:r>
            <a:endParaRPr lang="es-AR" sz="1600" b="1" dirty="0"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AR" sz="16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AR" sz="1600" b="1" dirty="0"/>
              <a:t> Puede ser que los costos de transacción sean tan altos que haya  MERCADOS INCOMPLETOS, lo que puede ser un problema para manejar los RIESGOS  y la asignación INTERTEMPORAL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Factores </a:t>
            </a:r>
            <a:r>
              <a:rPr lang="es-ES" sz="1600" b="1" dirty="0">
                <a:latin typeface="+mj-lt"/>
                <a:cs typeface="Arial" pitchFamily="34" charset="0"/>
              </a:rPr>
              <a:t>ALEATORIOS: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INCERTIDUMBRE vs.</a:t>
            </a:r>
            <a:r>
              <a:rPr kumimoji="0" lang="es-E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RIESGO</a:t>
            </a:r>
            <a:endParaRPr kumimoji="0" 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79016" y="260648"/>
            <a:ext cx="547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AR" b="1" u="sng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MACRO MODERNA: KEYNES NIEGA LAS TRES PREMISAS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771800" y="1700808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995936" y="20608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Trampa de liquidez y especulación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2843808" y="908720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067944" y="6926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Desempleo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79512" y="4766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Precios Rígidos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1907704" y="90872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633670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771800" y="260648"/>
            <a:ext cx="3484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FLUCTUACIONES MACROECONÓMICAS</a:t>
            </a:r>
            <a:endParaRPr kumimoji="0" lang="es-AR" sz="1600" b="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7544" y="692696"/>
            <a:ext cx="7918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Para la noción de DESEQUILIBRIO MACROECONÓMICO son fundamentales tres cuestiones: 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3528" y="980728"/>
            <a:ext cx="80548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SHOCK TRANSITORIO vs</a:t>
            </a:r>
            <a:r>
              <a:rPr kumimoji="0" lang="es-AR" sz="1600" b="1" i="0" u="sng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PERMANENTE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Aquí juegan un gran rol: (a) el componente aleatorio; (b) la información ; (c) las expectativas.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Para esta parte es que necesitamos saber algo de series de tiempo (se ve en tutorial)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69497" y="1844824"/>
            <a:ext cx="79469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CICLO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Se origina por los shocks transitorios. Genera </a:t>
            </a:r>
            <a:r>
              <a:rPr kumimoji="0" lang="es-AR" sz="16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comovimientos</a:t>
            </a:r>
            <a:r>
              <a:rPr lang="es-AR" sz="1600" b="1" dirty="0"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Para la definición de las </a:t>
            </a: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fases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del ciclo en el  nivel aplicado, ver </a:t>
            </a:r>
            <a:r>
              <a:rPr kumimoji="0" 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Hoover</a:t>
            </a: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. Para evidencia histórica leer  capítulo del FMI.</a:t>
            </a:r>
            <a:endParaRPr kumimoji="0" 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51520" y="2708920"/>
            <a:ext cx="80648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kumimoji="0" lang="es-AR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TENDENCIA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Cuando la economía está en pleno empleo esto lo veremos en la parte de crecimiento  del curso.  La tendencia puede ser determinística o estocástica   </a:t>
            </a:r>
            <a:endParaRPr kumimoji="0" 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48245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 flipV="1">
            <a:off x="2339752" y="2339588"/>
            <a:ext cx="3528392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Arco"/>
          <p:cNvSpPr/>
          <p:nvPr/>
        </p:nvSpPr>
        <p:spPr>
          <a:xfrm rot="13883866">
            <a:off x="3828498" y="2699628"/>
            <a:ext cx="720080" cy="1512168"/>
          </a:xfrm>
          <a:prstGeom prst="arc">
            <a:avLst>
              <a:gd name="adj1" fmla="val 16200000"/>
              <a:gd name="adj2" fmla="val 53489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Arco"/>
          <p:cNvSpPr/>
          <p:nvPr/>
        </p:nvSpPr>
        <p:spPr>
          <a:xfrm rot="3827344">
            <a:off x="4915021" y="1824118"/>
            <a:ext cx="898136" cy="1484111"/>
          </a:xfrm>
          <a:prstGeom prst="arc">
            <a:avLst>
              <a:gd name="adj1" fmla="val 16200000"/>
              <a:gd name="adj2" fmla="val 490486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5940152" y="2699628"/>
            <a:ext cx="8640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1691680" y="5291916"/>
            <a:ext cx="648072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7596336" y="53639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Tiempo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1043608" y="19075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PBI</a:t>
            </a: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5076056" y="2195572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788024" y="3419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Ciclo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4283968" y="190754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Tendencia</a:t>
            </a:r>
          </a:p>
        </p:txBody>
      </p:sp>
      <p:cxnSp>
        <p:nvCxnSpPr>
          <p:cNvPr id="41" name="40 Conector recto de flecha"/>
          <p:cNvCxnSpPr/>
          <p:nvPr/>
        </p:nvCxnSpPr>
        <p:spPr>
          <a:xfrm flipV="1">
            <a:off x="5148064" y="305966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H="1" flipV="1">
            <a:off x="6012160" y="2771636"/>
            <a:ext cx="28803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940152" y="370774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Quiebre de Tendencia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23528" y="404664"/>
            <a:ext cx="83991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Efectos TRANSITORIOS  (CICLOS)   y</a:t>
            </a:r>
          </a:p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Efectos PERMANENTES  (TENDENCIA)</a:t>
            </a:r>
          </a:p>
        </p:txBody>
      </p:sp>
      <p:cxnSp>
        <p:nvCxnSpPr>
          <p:cNvPr id="20" name="19 Conector recto"/>
          <p:cNvCxnSpPr/>
          <p:nvPr/>
        </p:nvCxnSpPr>
        <p:spPr>
          <a:xfrm>
            <a:off x="6804248" y="2699628"/>
            <a:ext cx="72008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V="1">
            <a:off x="6876256" y="2699628"/>
            <a:ext cx="86409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7164288" y="19795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2020 ??</a:t>
            </a:r>
          </a:p>
        </p:txBody>
      </p:sp>
      <p:cxnSp>
        <p:nvCxnSpPr>
          <p:cNvPr id="26" name="25 Conector recto de flecha"/>
          <p:cNvCxnSpPr/>
          <p:nvPr/>
        </p:nvCxnSpPr>
        <p:spPr>
          <a:xfrm flipH="1">
            <a:off x="6948264" y="2411596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6012160" y="34197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2011</a:t>
            </a:r>
          </a:p>
        </p:txBody>
      </p:sp>
      <p:cxnSp>
        <p:nvCxnSpPr>
          <p:cNvPr id="34" name="33 Conector recto"/>
          <p:cNvCxnSpPr/>
          <p:nvPr/>
        </p:nvCxnSpPr>
        <p:spPr>
          <a:xfrm>
            <a:off x="5868144" y="2339588"/>
            <a:ext cx="72008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6876256" y="3059668"/>
            <a:ext cx="8640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1763688" y="1835532"/>
            <a:ext cx="0" cy="388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987824" y="262762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Inflación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3203848" y="39237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Desempleo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7740352" y="292494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FF0000"/>
                </a:solidFill>
              </a:rPr>
              <a:t>Depresion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B57585-14CF-4CF4-8C44-27F2C3E5EF67}"/>
              </a:ext>
            </a:extLst>
          </p:cNvPr>
          <p:cNvSpPr txBox="1"/>
          <p:nvPr/>
        </p:nvSpPr>
        <p:spPr>
          <a:xfrm>
            <a:off x="467543" y="6021288"/>
            <a:ext cx="849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Enders</a:t>
            </a:r>
            <a:r>
              <a:rPr lang="es-ES" b="1" dirty="0"/>
              <a:t> agrega: 4. La volatilidad de muchas series no es constante (heterocedasticidad)</a:t>
            </a:r>
          </a:p>
          <a:p>
            <a:r>
              <a:rPr lang="es-ES" b="1" dirty="0"/>
              <a:t>                            5. Existe </a:t>
            </a:r>
            <a:r>
              <a:rPr lang="es-ES" b="1" dirty="0" err="1"/>
              <a:t>comovimiento</a:t>
            </a:r>
            <a:r>
              <a:rPr lang="es-ES" b="1" dirty="0"/>
              <a:t> </a:t>
            </a:r>
            <a:r>
              <a:rPr lang="es-ES" b="1"/>
              <a:t>entre muchas </a:t>
            </a:r>
            <a:r>
              <a:rPr lang="es-ES" b="1" dirty="0"/>
              <a:t>series </a:t>
            </a:r>
            <a:r>
              <a:rPr lang="es-ES" dirty="0"/>
              <a:t>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8" grpId="0"/>
      <p:bldP spid="39" grpId="0"/>
      <p:bldP spid="44" grpId="0"/>
      <p:bldP spid="25" grpId="0"/>
      <p:bldP spid="29" grpId="0"/>
      <p:bldP spid="28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5292725" y="1268413"/>
            <a:ext cx="3455988" cy="10080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b="1">
                <a:latin typeface="Times New Roman" charset="0"/>
              </a:rPr>
              <a:t>  </a:t>
            </a:r>
            <a:r>
              <a:rPr lang="es-ES_tradnl" sz="1400" b="1">
                <a:latin typeface="Times New Roman" charset="0"/>
              </a:rPr>
              <a:t>              </a:t>
            </a:r>
          </a:p>
          <a:p>
            <a:pPr algn="ctr" eaLnBrk="0" hangingPunct="0"/>
            <a:r>
              <a:rPr lang="es-ES_tradnl" sz="1400" b="1">
                <a:latin typeface="Times New Roman" charset="0"/>
              </a:rPr>
              <a:t>      </a:t>
            </a:r>
          </a:p>
          <a:p>
            <a:pPr algn="ctr" eaLnBrk="0" hangingPunct="0"/>
            <a:r>
              <a:rPr lang="es-ES_tradnl" sz="1400" b="1">
                <a:latin typeface="Times New Roman" charset="0"/>
              </a:rPr>
              <a:t>RESTRICCIÓN DE PRESUPUESTO</a:t>
            </a:r>
          </a:p>
          <a:p>
            <a:pPr algn="ctr" eaLnBrk="0" hangingPunct="0"/>
            <a:r>
              <a:rPr lang="es-ES_tradnl" sz="1200" b="1">
                <a:latin typeface="Times New Roman" charset="0"/>
              </a:rPr>
              <a:t>Flujos:  </a:t>
            </a:r>
            <a:r>
              <a:rPr lang="el-GR" sz="1200" b="1">
                <a:latin typeface="Times New Roman" charset="0"/>
                <a:cs typeface="Times New Roman" charset="0"/>
              </a:rPr>
              <a:t>Σ</a:t>
            </a:r>
            <a:r>
              <a:rPr lang="es-ES_tradnl" sz="1200" b="1">
                <a:latin typeface="Times New Roman" charset="0"/>
              </a:rPr>
              <a:t>Y</a:t>
            </a:r>
            <a:r>
              <a:rPr lang="es-ES_tradnl" sz="1200" b="1" baseline="-25000">
                <a:latin typeface="Times New Roman" charset="0"/>
              </a:rPr>
              <a:t>i</a:t>
            </a:r>
            <a:r>
              <a:rPr lang="es-ES_tradnl" sz="1200" b="1">
                <a:latin typeface="Times New Roman" charset="0"/>
              </a:rPr>
              <a:t> = </a:t>
            </a:r>
            <a:r>
              <a:rPr lang="el-GR" sz="1200" b="1">
                <a:latin typeface="Times New Roman" charset="0"/>
              </a:rPr>
              <a:t>Σ</a:t>
            </a:r>
            <a:r>
              <a:rPr lang="es-ES_tradnl"/>
              <a:t> </a:t>
            </a:r>
            <a:r>
              <a:rPr lang="es-ES_tradnl" sz="1200" b="1">
                <a:latin typeface="Times New Roman" charset="0"/>
              </a:rPr>
              <a:t>G</a:t>
            </a:r>
            <a:r>
              <a:rPr lang="es-ES_tradnl" sz="1200" b="1" baseline="-25000">
                <a:latin typeface="Times New Roman" charset="0"/>
              </a:rPr>
              <a:t>i </a:t>
            </a:r>
            <a:r>
              <a:rPr lang="es-ES_tradnl" sz="1200" b="1">
                <a:latin typeface="Times New Roman" charset="0"/>
              </a:rPr>
              <a:t>Stocks: </a:t>
            </a:r>
            <a:r>
              <a:rPr lang="el-GR" sz="1200" b="1">
                <a:latin typeface="Times New Roman" charset="0"/>
              </a:rPr>
              <a:t>Σ</a:t>
            </a:r>
            <a:r>
              <a:rPr lang="es-ES_tradnl" sz="1200" b="1">
                <a:latin typeface="Times New Roman" charset="0"/>
              </a:rPr>
              <a:t> K</a:t>
            </a:r>
            <a:r>
              <a:rPr lang="es-ES_tradnl" sz="1200" b="1" baseline="-25000">
                <a:latin typeface="Times New Roman" charset="0"/>
              </a:rPr>
              <a:t>i </a:t>
            </a:r>
            <a:r>
              <a:rPr lang="es-ES_tradnl" sz="1200" b="1">
                <a:latin typeface="Times New Roman" charset="0"/>
              </a:rPr>
              <a:t>= </a:t>
            </a:r>
            <a:r>
              <a:rPr lang="el-GR" sz="1200" b="1">
                <a:latin typeface="Times New Roman" charset="0"/>
              </a:rPr>
              <a:t>Σ</a:t>
            </a:r>
            <a:r>
              <a:rPr lang="es-ES_tradnl" sz="1200"/>
              <a:t> </a:t>
            </a:r>
            <a:r>
              <a:rPr lang="es-ES_tradnl" sz="1200" b="1">
                <a:latin typeface="Times New Roman" charset="0"/>
              </a:rPr>
              <a:t>V</a:t>
            </a:r>
            <a:r>
              <a:rPr lang="es-ES_tradnl" sz="1200" b="1" baseline="-25000">
                <a:latin typeface="Times New Roman" charset="0"/>
              </a:rPr>
              <a:t>i</a:t>
            </a:r>
            <a:endParaRPr lang="es-ES_tradnl" sz="1200" b="1">
              <a:latin typeface="Times New Roman" charset="0"/>
            </a:endParaRPr>
          </a:p>
          <a:p>
            <a:pPr lvl="1" algn="ctr" eaLnBrk="0" hangingPunct="0"/>
            <a:endParaRPr lang="es-ES_tradnl" sz="1200" b="1" baseline="-25000">
              <a:latin typeface="Times New Roman" charset="0"/>
            </a:endParaRPr>
          </a:p>
          <a:p>
            <a:pPr lvl="1" algn="ctr" eaLnBrk="0" hangingPunct="0">
              <a:buFontTx/>
              <a:buChar char="•"/>
            </a:pPr>
            <a:endParaRPr lang="es-ES_tradnl" sz="1000" b="1">
              <a:latin typeface="Times New Roman" charset="0"/>
            </a:endParaRPr>
          </a:p>
          <a:p>
            <a:pPr algn="ctr" eaLnBrk="0" hangingPunct="0"/>
            <a:endParaRPr lang="es-ES_tradnl" sz="1600" b="1">
              <a:latin typeface="Times New Roman" charset="0"/>
            </a:endParaRPr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395288" y="1268413"/>
            <a:ext cx="4392612" cy="10080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s-ES_tradnl" sz="1200" b="1" dirty="0">
                <a:latin typeface="Times New Roman" charset="0"/>
              </a:rPr>
              <a:t> </a:t>
            </a:r>
          </a:p>
          <a:p>
            <a:pPr eaLnBrk="0" hangingPunct="0"/>
            <a:r>
              <a:rPr lang="es-ES_tradnl" sz="1200" b="1" dirty="0">
                <a:latin typeface="Times New Roman" charset="0"/>
              </a:rPr>
              <a:t>                 </a:t>
            </a:r>
          </a:p>
          <a:p>
            <a:pPr eaLnBrk="0" hangingPunct="0"/>
            <a:r>
              <a:rPr lang="es-ES_tradnl" sz="1200" b="1" dirty="0">
                <a:latin typeface="Times New Roman" charset="0"/>
              </a:rPr>
              <a:t>                   </a:t>
            </a:r>
            <a:r>
              <a:rPr lang="es-ES_tradnl" sz="1400" b="1" dirty="0">
                <a:latin typeface="Times New Roman" charset="0"/>
              </a:rPr>
              <a:t>VENTAJAS  MUTUAS DE COOPERAR</a:t>
            </a:r>
          </a:p>
          <a:p>
            <a:pPr eaLnBrk="0" hangingPunct="0">
              <a:buFontTx/>
              <a:buChar char="•"/>
            </a:pPr>
            <a:r>
              <a:rPr lang="es-ES_tradnl" sz="900" b="1" dirty="0">
                <a:latin typeface="Times New Roman" charset="0"/>
              </a:rPr>
              <a:t> </a:t>
            </a:r>
            <a:r>
              <a:rPr lang="es-ES_tradnl" sz="1400" b="1" dirty="0">
                <a:latin typeface="Times New Roman" charset="0"/>
              </a:rPr>
              <a:t>Cooperación en organizaciones </a:t>
            </a:r>
          </a:p>
          <a:p>
            <a:pPr eaLnBrk="0" hangingPunct="0">
              <a:buFontTx/>
              <a:buChar char="•"/>
            </a:pPr>
            <a:r>
              <a:rPr lang="es-ES_tradnl" sz="1400" b="1" dirty="0">
                <a:latin typeface="Times New Roman" charset="0"/>
              </a:rPr>
              <a:t> Intercambio: Presente – </a:t>
            </a:r>
            <a:r>
              <a:rPr lang="es-ES_tradnl" sz="1400" b="1" dirty="0" err="1">
                <a:latin typeface="Times New Roman" charset="0"/>
              </a:rPr>
              <a:t>Intertemporal</a:t>
            </a:r>
            <a:r>
              <a:rPr lang="es-ES_tradnl" sz="1400" b="1" dirty="0">
                <a:latin typeface="Times New Roman" charset="0"/>
              </a:rPr>
              <a:t> – de Riesgos</a:t>
            </a:r>
          </a:p>
          <a:p>
            <a:pPr eaLnBrk="0" hangingPunct="0"/>
            <a:r>
              <a:rPr lang="es-ES_tradnl" sz="1400" b="1" dirty="0">
                <a:latin typeface="Times New Roman" charset="0"/>
              </a:rPr>
              <a:t> </a:t>
            </a:r>
          </a:p>
          <a:p>
            <a:pPr eaLnBrk="0" hangingPunct="0">
              <a:buFontTx/>
              <a:buChar char="•"/>
            </a:pPr>
            <a:endParaRPr lang="es-ES_tradnl" sz="900" b="1" dirty="0">
              <a:latin typeface="Times New Roman" charset="0"/>
            </a:endParaRPr>
          </a:p>
          <a:p>
            <a:pPr eaLnBrk="0" hangingPunct="0">
              <a:buFontTx/>
              <a:buChar char="•"/>
            </a:pPr>
            <a:endParaRPr lang="es-ES_tradnl" sz="900" b="1" dirty="0">
              <a:latin typeface="Times New Roman" charset="0"/>
            </a:endParaRPr>
          </a:p>
          <a:p>
            <a:pPr eaLnBrk="0" hangingPunct="0"/>
            <a:endParaRPr lang="es-ES_tradnl" sz="900" b="1" dirty="0">
              <a:latin typeface="Times New Roman" charset="0"/>
            </a:endParaRPr>
          </a:p>
        </p:txBody>
      </p:sp>
      <p:sp>
        <p:nvSpPr>
          <p:cNvPr id="5124" name="Rectangle 20"/>
          <p:cNvSpPr>
            <a:spLocks noChangeArrowheads="1"/>
          </p:cNvSpPr>
          <p:nvPr/>
        </p:nvSpPr>
        <p:spPr bwMode="auto">
          <a:xfrm>
            <a:off x="1258888" y="115888"/>
            <a:ext cx="1727200" cy="6477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200" b="1">
                <a:latin typeface="Times New Roman" charset="0"/>
              </a:rPr>
              <a:t> </a:t>
            </a:r>
            <a:r>
              <a:rPr lang="es-ES_tradnl" sz="1400" b="1">
                <a:latin typeface="Times New Roman" charset="0"/>
              </a:rPr>
              <a:t>Instituciones</a:t>
            </a:r>
          </a:p>
          <a:p>
            <a:pPr algn="ctr" eaLnBrk="0" hangingPunct="0"/>
            <a:r>
              <a:rPr lang="es-ES_tradnl" sz="1400" b="1">
                <a:latin typeface="Times New Roman" charset="0"/>
              </a:rPr>
              <a:t>Gobernanza</a:t>
            </a:r>
          </a:p>
          <a:p>
            <a:pPr algn="ctr" eaLnBrk="0" hangingPunct="0"/>
            <a:endParaRPr lang="es-ES_tradnl" sz="900" b="1">
              <a:latin typeface="Times New Roman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203575" y="404813"/>
            <a:ext cx="5032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6011863" y="3573313"/>
            <a:ext cx="2736850" cy="86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s-ES_tradnl" b="1">
                <a:latin typeface="Times New Roman" charset="0"/>
              </a:rPr>
              <a:t>Cooperación Ineficiente </a:t>
            </a:r>
          </a:p>
          <a:p>
            <a:pPr eaLnBrk="0" hangingPunct="0">
              <a:buFont typeface="Arial" charset="0"/>
              <a:buChar char="•"/>
            </a:pPr>
            <a:r>
              <a:rPr lang="es-ES_tradnl" sz="1100" b="1">
                <a:latin typeface="Times New Roman" charset="0"/>
              </a:rPr>
              <a:t> Fallas de Mercado </a:t>
            </a:r>
          </a:p>
          <a:p>
            <a:pPr eaLnBrk="0" hangingPunct="0">
              <a:buFont typeface="Arial" charset="0"/>
              <a:buChar char="•"/>
            </a:pPr>
            <a:r>
              <a:rPr lang="es-ES_tradnl" sz="1100" b="1">
                <a:latin typeface="Times New Roman" charset="0"/>
              </a:rPr>
              <a:t> Fallas de gobierno</a:t>
            </a:r>
          </a:p>
          <a:p>
            <a:pPr eaLnBrk="0" hangingPunct="0">
              <a:buFont typeface="Arial" charset="0"/>
              <a:buChar char="•"/>
            </a:pPr>
            <a:r>
              <a:rPr lang="es-ES_tradnl" sz="1100" b="1">
                <a:latin typeface="Times New Roman" charset="0"/>
              </a:rPr>
              <a:t> Fallas en las organizaciones  </a:t>
            </a:r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3995738" y="115888"/>
            <a:ext cx="2232025" cy="7921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Font typeface="Arial" charset="0"/>
              <a:buChar char="•"/>
            </a:pPr>
            <a:r>
              <a:rPr lang="es-ES_tradnl" sz="1400" b="1">
                <a:latin typeface="Times New Roman" charset="0"/>
              </a:rPr>
              <a:t> Tipos de agente</a:t>
            </a:r>
          </a:p>
          <a:p>
            <a:pPr eaLnBrk="0" hangingPunct="0">
              <a:buFont typeface="Arial" charset="0"/>
              <a:buChar char="•"/>
            </a:pPr>
            <a:r>
              <a:rPr lang="es-ES_tradnl" sz="1400" b="1">
                <a:latin typeface="Times New Roman" charset="0"/>
              </a:rPr>
              <a:t> Derechos de Propiedad</a:t>
            </a:r>
          </a:p>
          <a:p>
            <a:pPr eaLnBrk="0" hangingPunct="0">
              <a:buFont typeface="Arial" charset="0"/>
              <a:buChar char="•"/>
            </a:pPr>
            <a:r>
              <a:rPr lang="es-ES_tradnl" sz="1400" b="1">
                <a:latin typeface="Times New Roman" charset="0"/>
              </a:rPr>
              <a:t> Contratos</a:t>
            </a:r>
          </a:p>
          <a:p>
            <a:pPr eaLnBrk="0" hangingPunct="0">
              <a:buFont typeface="Arial" charset="0"/>
              <a:buChar char="•"/>
            </a:pPr>
            <a:r>
              <a:rPr lang="es-ES_tradnl" sz="1400" b="1">
                <a:latin typeface="Times New Roman" charset="0"/>
              </a:rPr>
              <a:t> Dinero 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940425" y="981075"/>
            <a:ext cx="0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39 CuadroTexto"/>
          <p:cNvSpPr txBox="1">
            <a:spLocks noChangeArrowheads="1"/>
          </p:cNvSpPr>
          <p:nvPr/>
        </p:nvSpPr>
        <p:spPr bwMode="auto">
          <a:xfrm>
            <a:off x="4787900" y="1411288"/>
            <a:ext cx="5143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400"/>
              <a:t>+</a:t>
            </a:r>
          </a:p>
        </p:txBody>
      </p:sp>
      <p:sp>
        <p:nvSpPr>
          <p:cNvPr id="5132" name="40 CuadroTexto"/>
          <p:cNvSpPr txBox="1">
            <a:spLocks noChangeArrowheads="1"/>
          </p:cNvSpPr>
          <p:nvPr/>
        </p:nvSpPr>
        <p:spPr bwMode="auto">
          <a:xfrm>
            <a:off x="3708400" y="2925613"/>
            <a:ext cx="3311870" cy="369332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b="1" dirty="0"/>
              <a:t>Costos de transacción </a:t>
            </a:r>
            <a:r>
              <a:rPr lang="es-ES_tradnl" b="1" dirty="0">
                <a:latin typeface="Times New Roman" charset="0"/>
              </a:rPr>
              <a:t>CT ≠  0</a:t>
            </a:r>
            <a:r>
              <a:rPr lang="es-ES" b="1" dirty="0"/>
              <a:t> </a:t>
            </a:r>
          </a:p>
        </p:txBody>
      </p:sp>
      <p:sp>
        <p:nvSpPr>
          <p:cNvPr id="5133" name="41 CuadroTexto"/>
          <p:cNvSpPr txBox="1">
            <a:spLocks noChangeArrowheads="1"/>
          </p:cNvSpPr>
          <p:nvPr/>
        </p:nvSpPr>
        <p:spPr bwMode="auto">
          <a:xfrm>
            <a:off x="395287" y="2925613"/>
            <a:ext cx="2519359" cy="369332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b="1" dirty="0"/>
              <a:t>   Procesos Estocásticos  </a:t>
            </a:r>
          </a:p>
        </p:txBody>
      </p:sp>
      <p:sp>
        <p:nvSpPr>
          <p:cNvPr id="5135" name="44 CuadroTexto"/>
          <p:cNvSpPr txBox="1">
            <a:spLocks noChangeArrowheads="1"/>
          </p:cNvSpPr>
          <p:nvPr/>
        </p:nvSpPr>
        <p:spPr bwMode="auto">
          <a:xfrm>
            <a:off x="3563938" y="3717776"/>
            <a:ext cx="1787525" cy="3698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/>
              <a:t>Incertidumbre </a:t>
            </a:r>
          </a:p>
        </p:txBody>
      </p:sp>
      <p:cxnSp>
        <p:nvCxnSpPr>
          <p:cNvPr id="67" name="66 Conector recto de flecha"/>
          <p:cNvCxnSpPr/>
          <p:nvPr/>
        </p:nvCxnSpPr>
        <p:spPr>
          <a:xfrm>
            <a:off x="4643438" y="3357413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44 CuadroTexto"/>
          <p:cNvSpPr txBox="1">
            <a:spLocks noChangeArrowheads="1"/>
          </p:cNvSpPr>
          <p:nvPr/>
        </p:nvSpPr>
        <p:spPr bwMode="auto">
          <a:xfrm>
            <a:off x="1258888" y="3717776"/>
            <a:ext cx="954087" cy="368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/>
              <a:t>Riesgo</a:t>
            </a:r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1763713" y="3357413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39 CuadroTexto"/>
          <p:cNvSpPr txBox="1">
            <a:spLocks noChangeArrowheads="1"/>
          </p:cNvSpPr>
          <p:nvPr/>
        </p:nvSpPr>
        <p:spPr bwMode="auto">
          <a:xfrm>
            <a:off x="1607415" y="2160358"/>
            <a:ext cx="444305" cy="76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4400" dirty="0"/>
              <a:t>+</a:t>
            </a:r>
          </a:p>
        </p:txBody>
      </p:sp>
      <p:sp>
        <p:nvSpPr>
          <p:cNvPr id="28" name="39 CuadroTexto"/>
          <p:cNvSpPr txBox="1">
            <a:spLocks noChangeArrowheads="1"/>
          </p:cNvSpPr>
          <p:nvPr/>
        </p:nvSpPr>
        <p:spPr bwMode="auto">
          <a:xfrm>
            <a:off x="2987675" y="2709713"/>
            <a:ext cx="5143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400"/>
              <a:t>+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1763713" y="4149576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23850" y="4509938"/>
            <a:ext cx="2519363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 dirty="0">
                <a:latin typeface="Times New Roman" charset="0"/>
              </a:rPr>
              <a:t>      </a:t>
            </a:r>
          </a:p>
          <a:p>
            <a:pPr algn="ctr" eaLnBrk="0" hangingPunct="0"/>
            <a:r>
              <a:rPr lang="es-ES_tradnl" sz="1400" b="1" dirty="0">
                <a:latin typeface="Times New Roman" charset="0"/>
              </a:rPr>
              <a:t>  </a:t>
            </a:r>
            <a:r>
              <a:rPr lang="es-ES_tradnl" b="1" dirty="0">
                <a:latin typeface="Times New Roman" charset="0"/>
              </a:rPr>
              <a:t>Cooperación Eficiente</a:t>
            </a:r>
          </a:p>
          <a:p>
            <a:pPr algn="ctr" eaLnBrk="0" hangingPunct="0"/>
            <a:r>
              <a:rPr lang="es-ES_tradnl" sz="1100" b="1" dirty="0">
                <a:latin typeface="Times New Roman" charset="0"/>
              </a:rPr>
              <a:t>CT=0 </a:t>
            </a:r>
            <a:r>
              <a:rPr lang="es-ES_tradnl" sz="1100" b="1" dirty="0">
                <a:latin typeface="Times New Roman" charset="0"/>
                <a:sym typeface="Wingdings" pitchFamily="2" charset="2"/>
              </a:rPr>
              <a:t></a:t>
            </a:r>
            <a:r>
              <a:rPr lang="es-ES_tradnl" sz="1100" b="1" dirty="0">
                <a:latin typeface="Times New Roman" charset="0"/>
              </a:rPr>
              <a:t>Mano Invisible </a:t>
            </a:r>
          </a:p>
          <a:p>
            <a:pPr algn="ctr" eaLnBrk="0" hangingPunct="0"/>
            <a:r>
              <a:rPr lang="es-ES_tradnl" sz="1100" b="1" dirty="0">
                <a:latin typeface="Times New Roman" charset="0"/>
              </a:rPr>
              <a:t> 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580063" y="3933676"/>
            <a:ext cx="2873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cxnSpLocks/>
          </p:cNvCxnSpPr>
          <p:nvPr/>
        </p:nvCxnSpPr>
        <p:spPr>
          <a:xfrm>
            <a:off x="7308850" y="4581376"/>
            <a:ext cx="0" cy="575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44 CuadroTexto"/>
          <p:cNvSpPr txBox="1">
            <a:spLocks noChangeArrowheads="1"/>
          </p:cNvSpPr>
          <p:nvPr/>
        </p:nvSpPr>
        <p:spPr bwMode="auto">
          <a:xfrm>
            <a:off x="3939902" y="5687512"/>
            <a:ext cx="1728788" cy="3698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b="1"/>
              <a:t>Volatilidad </a:t>
            </a:r>
          </a:p>
        </p:txBody>
      </p:sp>
      <p:sp>
        <p:nvSpPr>
          <p:cNvPr id="43" name="44 CuadroTexto"/>
          <p:cNvSpPr txBox="1">
            <a:spLocks noChangeArrowheads="1"/>
          </p:cNvSpPr>
          <p:nvPr/>
        </p:nvSpPr>
        <p:spPr bwMode="auto">
          <a:xfrm>
            <a:off x="6588125" y="5302745"/>
            <a:ext cx="2211387" cy="8620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1200" b="1" u="sng">
                <a:latin typeface="Times New Roman" charset="0"/>
              </a:rPr>
              <a:t>De la micro a la macro</a:t>
            </a:r>
            <a:endParaRPr lang="es-ES" sz="1200" b="1" u="sng"/>
          </a:p>
          <a:p>
            <a:pPr algn="ctr"/>
            <a:r>
              <a:rPr lang="es-ES" b="1"/>
              <a:t>Desequilibrios</a:t>
            </a:r>
          </a:p>
          <a:p>
            <a:pPr algn="ctr"/>
            <a:r>
              <a:rPr lang="es-ES" b="1"/>
              <a:t>Macroeconómicos</a:t>
            </a:r>
          </a:p>
        </p:txBody>
      </p:sp>
      <p:cxnSp>
        <p:nvCxnSpPr>
          <p:cNvPr id="45" name="44 Conector recto de flecha"/>
          <p:cNvCxnSpPr>
            <a:cxnSpLocks/>
          </p:cNvCxnSpPr>
          <p:nvPr/>
        </p:nvCxnSpPr>
        <p:spPr>
          <a:xfrm flipH="1">
            <a:off x="5850765" y="5805488"/>
            <a:ext cx="5111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3995738" y="1989138"/>
            <a:ext cx="200977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 b="1">
                <a:latin typeface="Times New Roman" charset="0"/>
              </a:rPr>
              <a:t>Ley de Say y Ley de Walras</a:t>
            </a:r>
            <a:endParaRPr lang="es-ES" sz="1200">
              <a:solidFill>
                <a:schemeClr val="bg1"/>
              </a:solidFill>
            </a:endParaRPr>
          </a:p>
        </p:txBody>
      </p:sp>
      <p:cxnSp>
        <p:nvCxnSpPr>
          <p:cNvPr id="62" name="61 Conector recto de flecha"/>
          <p:cNvCxnSpPr>
            <a:cxnSpLocks/>
          </p:cNvCxnSpPr>
          <p:nvPr/>
        </p:nvCxnSpPr>
        <p:spPr>
          <a:xfrm flipH="1">
            <a:off x="3324354" y="5872456"/>
            <a:ext cx="4327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0">
            <a:extLst>
              <a:ext uri="{FF2B5EF4-FFF2-40B4-BE49-F238E27FC236}">
                <a16:creationId xmlns:a16="http://schemas.microsoft.com/office/drawing/2014/main" id="{81640B86-2737-45A6-AD31-695BA2E3F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5589587"/>
            <a:ext cx="1727200" cy="6477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200" b="1">
                <a:latin typeface="Times New Roman" charset="0"/>
              </a:rPr>
              <a:t> </a:t>
            </a:r>
            <a:r>
              <a:rPr lang="es-ES_tradnl" sz="1400" b="1">
                <a:latin typeface="Times New Roman" charset="0"/>
              </a:rPr>
              <a:t>Instituciones</a:t>
            </a:r>
          </a:p>
          <a:p>
            <a:pPr algn="ctr" eaLnBrk="0" hangingPunct="0"/>
            <a:r>
              <a:rPr lang="es-ES_tradnl" sz="1400" b="1">
                <a:latin typeface="Times New Roman" charset="0"/>
              </a:rPr>
              <a:t>Gobernanza</a:t>
            </a:r>
          </a:p>
          <a:p>
            <a:pPr algn="ctr" eaLnBrk="0" hangingPunct="0"/>
            <a:endParaRPr lang="es-ES_tradnl" sz="900" b="1">
              <a:latin typeface="Times New Roman" charset="0"/>
            </a:endParaRPr>
          </a:p>
        </p:txBody>
      </p:sp>
      <p:cxnSp>
        <p:nvCxnSpPr>
          <p:cNvPr id="38" name="28 Conector recto de flecha">
            <a:extLst>
              <a:ext uri="{FF2B5EF4-FFF2-40B4-BE49-F238E27FC236}">
                <a16:creationId xmlns:a16="http://schemas.microsoft.com/office/drawing/2014/main" id="{E58BCB17-ECE4-4442-AE91-B750007E6D31}"/>
              </a:ext>
            </a:extLst>
          </p:cNvPr>
          <p:cNvCxnSpPr/>
          <p:nvPr/>
        </p:nvCxnSpPr>
        <p:spPr>
          <a:xfrm>
            <a:off x="2229950" y="5159330"/>
            <a:ext cx="0" cy="288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19BD5B29-FE9B-408A-B70B-42063885CB14}"/>
              </a:ext>
            </a:extLst>
          </p:cNvPr>
          <p:cNvSpPr txBox="1"/>
          <p:nvPr/>
        </p:nvSpPr>
        <p:spPr>
          <a:xfrm>
            <a:off x="323849" y="3717776"/>
            <a:ext cx="66032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RBC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5693B4B-9F96-48DF-B164-5C5571CABEC8}"/>
              </a:ext>
            </a:extLst>
          </p:cNvPr>
          <p:cNvSpPr txBox="1"/>
          <p:nvPr/>
        </p:nvSpPr>
        <p:spPr>
          <a:xfrm>
            <a:off x="4442586" y="4367920"/>
            <a:ext cx="66032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  NK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FC4AFA1-7283-4D05-87A0-8EEE65882E06}"/>
              </a:ext>
            </a:extLst>
          </p:cNvPr>
          <p:cNvSpPr txBox="1"/>
          <p:nvPr/>
        </p:nvSpPr>
        <p:spPr>
          <a:xfrm>
            <a:off x="2487693" y="3714348"/>
            <a:ext cx="836659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RATEX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5693B4B-9F96-48DF-B164-5C5571CABEC8}"/>
              </a:ext>
            </a:extLst>
          </p:cNvPr>
          <p:cNvSpPr txBox="1"/>
          <p:nvPr/>
        </p:nvSpPr>
        <p:spPr>
          <a:xfrm>
            <a:off x="3418227" y="4823352"/>
            <a:ext cx="900782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  DSGE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nimBg="1"/>
      <p:bldP spid="5124" grpId="0" animBg="1"/>
      <p:bldP spid="5127" grpId="0" animBg="1"/>
      <p:bldP spid="5128" grpId="0" animBg="1"/>
      <p:bldP spid="5131" grpId="0"/>
      <p:bldP spid="5132" grpId="0" animBg="1"/>
      <p:bldP spid="5133" grpId="0" animBg="1"/>
      <p:bldP spid="5135" grpId="0" animBg="1"/>
      <p:bldP spid="25" grpId="0" animBg="1"/>
      <p:bldP spid="27" grpId="0"/>
      <p:bldP spid="28" grpId="0"/>
      <p:bldP spid="30" grpId="0" animBg="1"/>
      <p:bldP spid="34" grpId="0" animBg="1"/>
      <p:bldP spid="43" grpId="0" animBg="1"/>
      <p:bldP spid="60" grpId="0" animBg="1"/>
      <p:bldP spid="36" grpId="0" animBg="1"/>
      <p:bldP spid="4" grpId="0" animBg="1"/>
      <p:bldP spid="40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F79A63F-CD02-4742-943D-30428CB81048}"/>
              </a:ext>
            </a:extLst>
          </p:cNvPr>
          <p:cNvSpPr txBox="1"/>
          <p:nvPr/>
        </p:nvSpPr>
        <p:spPr>
          <a:xfrm>
            <a:off x="323528" y="260648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latin typeface="+mj-lt"/>
              </a:rPr>
              <a:t>¿Qué tengo que leer?</a:t>
            </a:r>
            <a:endParaRPr lang="es-AR" sz="1600" b="1" i="1" dirty="0">
              <a:latin typeface="+mj-lt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D5F1F48-7852-4F43-B650-6037BF3D8BEA}"/>
              </a:ext>
            </a:extLst>
          </p:cNvPr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6A9D74B-94CC-4156-AA64-27D69B8C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87334"/>
            <a:ext cx="6805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Hoover, Kevin D. (2004), </a:t>
            </a:r>
            <a:r>
              <a:rPr kumimoji="0" 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Applied Intermediate Macroeconomics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, Draft. Cap. 5.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4ADA3F-65C2-4455-92CC-0B0F3569E094}"/>
              </a:ext>
            </a:extLst>
          </p:cNvPr>
          <p:cNvSpPr txBox="1"/>
          <p:nvPr/>
        </p:nvSpPr>
        <p:spPr>
          <a:xfrm>
            <a:off x="323528" y="1489318"/>
            <a:ext cx="82089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-457200" algn="l"/>
              </a:tabLst>
            </a:pPr>
            <a:r>
              <a:rPr lang="es-ES" sz="1600" b="1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Blaug</a:t>
            </a:r>
            <a:r>
              <a:rPr lang="es-ES" sz="16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Mark (1979), </a:t>
            </a:r>
            <a:r>
              <a:rPr lang="es-ES" sz="1600" b="1" u="sng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Economic</a:t>
            </a:r>
            <a:r>
              <a:rPr lang="es-ES" sz="1600" b="1" u="sng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1600" b="1" u="sng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Theory</a:t>
            </a:r>
            <a:r>
              <a:rPr lang="es-ES" sz="1600" b="1" u="sng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in </a:t>
            </a:r>
            <a:r>
              <a:rPr lang="es-ES" sz="1600" b="1" u="sng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Retrospect</a:t>
            </a:r>
            <a:r>
              <a:rPr lang="es-ES" sz="16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Cap. 5 y 14, Cambridge, Cambridge </a:t>
            </a:r>
            <a:r>
              <a:rPr lang="es-ES" sz="1600" b="1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University</a:t>
            </a:r>
            <a:r>
              <a:rPr lang="es-ES" sz="16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Press</a:t>
            </a:r>
            <a:endParaRPr lang="es-ES" sz="1600" b="1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-457200" algn="l"/>
              </a:tabLst>
            </a:pPr>
            <a:endParaRPr lang="es-ES" sz="1600" b="1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tabLst>
                <a:tab pos="-457200" algn="l"/>
              </a:tabLst>
            </a:pPr>
            <a:r>
              <a:rPr lang="en-US" sz="1600" b="1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Enders, Walter (1995), Applied Econometric Time Series, Cap. 3pp135-138     </a:t>
            </a:r>
            <a:endParaRPr lang="es-AR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-457200" algn="l"/>
              </a:tabLst>
            </a:pPr>
            <a:endParaRPr lang="es-ES" sz="1600" b="1" dirty="0"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9B4B66-542B-4E8F-809E-2142C1287548}"/>
              </a:ext>
            </a:extLst>
          </p:cNvPr>
          <p:cNvSpPr txBox="1"/>
          <p:nvPr/>
        </p:nvSpPr>
        <p:spPr>
          <a:xfrm>
            <a:off x="179512" y="4616843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latin typeface="+mj-lt"/>
              </a:rPr>
              <a:t>¿Qué leo para la próxima?</a:t>
            </a:r>
            <a:endParaRPr lang="es-AR" sz="1600" b="1" i="1" dirty="0">
              <a:latin typeface="+mj-l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7843464-0A5E-4224-82D9-384693B46AB9}"/>
              </a:ext>
            </a:extLst>
          </p:cNvPr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132EEA1B-5173-4A80-88D0-8D88B85E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368860"/>
            <a:ext cx="84678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s-ES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Fanelli, José María (1991),</a:t>
            </a:r>
            <a:r>
              <a:rPr kumimoji="0" lang="es-ES" alt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Tópicos de teoría y política monetaria</a:t>
            </a:r>
            <a:r>
              <a:rPr kumimoji="0" lang="es-ES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(1991), Serie Docente 5 CIEPLAN, Santiago, </a:t>
            </a:r>
            <a:r>
              <a:rPr kumimoji="0" lang="es-ES" alt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pags</a:t>
            </a:r>
            <a:r>
              <a:rPr kumimoji="0" lang="es-ES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1 a 34.</a:t>
            </a:r>
            <a:endParaRPr kumimoji="0" lang="es-AR" alt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F3A96F-D314-4406-B456-9F0429F75F22}"/>
              </a:ext>
            </a:extLst>
          </p:cNvPr>
          <p:cNvSpPr txBox="1"/>
          <p:nvPr/>
        </p:nvSpPr>
        <p:spPr>
          <a:xfrm>
            <a:off x="325017" y="2784620"/>
            <a:ext cx="4587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u="sng" dirty="0">
                <a:latin typeface="+mj-lt"/>
              </a:rPr>
              <a:t>Para discusión y comentarios</a:t>
            </a:r>
            <a:r>
              <a:rPr lang="es-ES" sz="1600" b="1" dirty="0">
                <a:latin typeface="+mj-lt"/>
              </a:rPr>
              <a:t>: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C4A23F-27F4-4517-89F6-ECCBCBB905FB}"/>
              </a:ext>
            </a:extLst>
          </p:cNvPr>
          <p:cNvSpPr txBox="1"/>
          <p:nvPr/>
        </p:nvSpPr>
        <p:spPr>
          <a:xfrm>
            <a:off x="323528" y="3245519"/>
            <a:ext cx="822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latin typeface="+mj-lt"/>
              </a:rPr>
              <a:t>IMF, “</a:t>
            </a:r>
            <a:r>
              <a:rPr lang="es-ES" sz="1600" b="1" i="1" dirty="0" err="1">
                <a:latin typeface="+mj-lt"/>
              </a:rPr>
              <a:t>The</a:t>
            </a:r>
            <a:r>
              <a:rPr lang="es-ES" sz="1600" b="1" i="1" dirty="0">
                <a:latin typeface="+mj-lt"/>
              </a:rPr>
              <a:t> </a:t>
            </a:r>
            <a:r>
              <a:rPr lang="es-ES" sz="1600" b="1" i="1" dirty="0" err="1">
                <a:latin typeface="+mj-lt"/>
              </a:rPr>
              <a:t>changing</a:t>
            </a:r>
            <a:r>
              <a:rPr lang="es-ES" sz="1600" b="1" i="1" dirty="0">
                <a:latin typeface="+mj-lt"/>
              </a:rPr>
              <a:t> </a:t>
            </a:r>
            <a:r>
              <a:rPr lang="es-ES" sz="1600" b="1" i="1" dirty="0" err="1">
                <a:latin typeface="+mj-lt"/>
              </a:rPr>
              <a:t>dynamics</a:t>
            </a:r>
            <a:r>
              <a:rPr lang="es-ES" sz="1600" b="1" i="1" dirty="0">
                <a:latin typeface="+mj-lt"/>
              </a:rPr>
              <a:t> </a:t>
            </a:r>
            <a:r>
              <a:rPr lang="es-ES" sz="1600" b="1" i="1" dirty="0" err="1">
                <a:latin typeface="+mj-lt"/>
              </a:rPr>
              <a:t>of</a:t>
            </a:r>
            <a:r>
              <a:rPr lang="es-ES" sz="1600" b="1" i="1" dirty="0">
                <a:latin typeface="+mj-lt"/>
              </a:rPr>
              <a:t> </a:t>
            </a:r>
            <a:r>
              <a:rPr lang="es-ES" sz="1600" b="1" i="1" dirty="0" err="1">
                <a:latin typeface="+mj-lt"/>
              </a:rPr>
              <a:t>the</a:t>
            </a:r>
            <a:r>
              <a:rPr lang="es-ES" sz="1600" b="1" i="1" dirty="0">
                <a:latin typeface="+mj-lt"/>
              </a:rPr>
              <a:t> global </a:t>
            </a:r>
            <a:r>
              <a:rPr lang="es-ES" sz="1600" b="1" i="1" dirty="0" err="1">
                <a:latin typeface="+mj-lt"/>
              </a:rPr>
              <a:t>business</a:t>
            </a:r>
            <a:r>
              <a:rPr lang="es-ES" sz="1600" b="1" i="1" dirty="0">
                <a:latin typeface="+mj-lt"/>
              </a:rPr>
              <a:t> </a:t>
            </a:r>
            <a:r>
              <a:rPr lang="es-ES" sz="1600" b="1" i="1" dirty="0" err="1">
                <a:latin typeface="+mj-lt"/>
              </a:rPr>
              <a:t>cycle</a:t>
            </a:r>
            <a:r>
              <a:rPr lang="es-ES" sz="1600" b="1" i="1" dirty="0">
                <a:latin typeface="+mj-lt"/>
              </a:rPr>
              <a:t>” en </a:t>
            </a:r>
            <a:r>
              <a:rPr lang="es-ES" sz="1600" b="1" i="1" dirty="0" err="1">
                <a:latin typeface="+mj-lt"/>
              </a:rPr>
              <a:t>The</a:t>
            </a:r>
            <a:r>
              <a:rPr lang="es-ES" sz="1600" b="1" i="1" dirty="0">
                <a:latin typeface="+mj-lt"/>
              </a:rPr>
              <a:t> </a:t>
            </a:r>
            <a:r>
              <a:rPr lang="es-ES" sz="1600" b="1" i="1" dirty="0" err="1">
                <a:latin typeface="+mj-lt"/>
              </a:rPr>
              <a:t>World</a:t>
            </a:r>
            <a:r>
              <a:rPr lang="es-ES" sz="1600" b="1" i="1" dirty="0">
                <a:latin typeface="+mj-lt"/>
              </a:rPr>
              <a:t> </a:t>
            </a:r>
            <a:r>
              <a:rPr lang="es-ES" sz="1600" b="1" i="1" dirty="0" err="1">
                <a:latin typeface="+mj-lt"/>
              </a:rPr>
              <a:t>Economic</a:t>
            </a:r>
            <a:r>
              <a:rPr lang="es-ES" sz="1600" b="1" i="1" dirty="0">
                <a:latin typeface="+mj-lt"/>
              </a:rPr>
              <a:t> Outlook, 2007,  pp. 171-195</a:t>
            </a:r>
            <a:endParaRPr lang="es-AR" sz="1600" b="1" i="1" dirty="0"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25D221-E863-4F9D-AF74-86692D8A387D}"/>
              </a:ext>
            </a:extLst>
          </p:cNvPr>
          <p:cNvSpPr txBox="1"/>
          <p:nvPr/>
        </p:nvSpPr>
        <p:spPr>
          <a:xfrm>
            <a:off x="434429" y="5966479"/>
            <a:ext cx="8345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Woodford, Michael (1999), “Revolution and Evolution in Twentieth-Century Macroeconomics”, Princeton University, </a:t>
            </a:r>
            <a:r>
              <a:rPr kumimoji="0" 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Mimeo</a:t>
            </a:r>
            <a:endParaRPr lang="es-AR" sz="1600" dirty="0">
              <a:latin typeface="+mj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7BBD57F-7983-4A7C-BFE4-9E0653CEC7BB}"/>
              </a:ext>
            </a:extLst>
          </p:cNvPr>
          <p:cNvSpPr txBox="1"/>
          <p:nvPr/>
        </p:nvSpPr>
        <p:spPr>
          <a:xfrm>
            <a:off x="323528" y="3863874"/>
            <a:ext cx="8208912" cy="35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457200" algn="l"/>
              </a:tabLst>
            </a:pPr>
            <a:r>
              <a:rPr lang="en-US" sz="1600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1600" b="1" spc="-15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Catao</a:t>
            </a:r>
            <a:r>
              <a:rPr lang="es-ES" sz="16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Luis A.V. (2007), “Retrospectiva latinoamericana”, </a:t>
            </a:r>
            <a:r>
              <a:rPr lang="es-ES" sz="1600" b="1" u="sng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Finanzas y Desarrollo</a:t>
            </a:r>
            <a:r>
              <a:rPr lang="es-ES" sz="16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diciembre</a:t>
            </a:r>
            <a:endParaRPr lang="es-AR" sz="16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8040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923</Words>
  <Application>Microsoft Office PowerPoint</Application>
  <PresentationFormat>Presentación en pantalla (4:3)</PresentationFormat>
  <Paragraphs>124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Tema de Office</vt:lpstr>
      <vt:lpstr>Clase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Jose Maria Jesus Fanelli</cp:lastModifiedBy>
  <cp:revision>22</cp:revision>
  <dcterms:created xsi:type="dcterms:W3CDTF">2020-03-27T20:39:59Z</dcterms:created>
  <dcterms:modified xsi:type="dcterms:W3CDTF">2023-03-17T02:00:47Z</dcterms:modified>
</cp:coreProperties>
</file>