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7" r:id="rId3"/>
    <p:sldId id="261" r:id="rId4"/>
    <p:sldId id="266" r:id="rId5"/>
    <p:sldId id="272" r:id="rId6"/>
    <p:sldId id="273" r:id="rId7"/>
    <p:sldId id="264" r:id="rId8"/>
    <p:sldId id="265" r:id="rId9"/>
    <p:sldId id="260" r:id="rId10"/>
    <p:sldId id="262" r:id="rId11"/>
    <p:sldId id="276" r:id="rId12"/>
    <p:sldId id="275" r:id="rId13"/>
    <p:sldId id="270" r:id="rId14"/>
    <p:sldId id="271" r:id="rId15"/>
    <p:sldId id="277"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1" autoAdjust="0"/>
    <p:restoredTop sz="94579" autoAdjust="0"/>
  </p:normalViewPr>
  <p:slideViewPr>
    <p:cSldViewPr>
      <p:cViewPr varScale="1">
        <p:scale>
          <a:sx n="69" d="100"/>
          <a:sy n="69" d="100"/>
        </p:scale>
        <p:origin x="147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2FD63E8-45EB-4663-AE90-ACA0B1A6AE5C}" type="datetimeFigureOut">
              <a:rPr lang="es-ES" smtClean="0"/>
              <a:pPr/>
              <a:t>18/03/2022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19BCED5-D964-46AC-8B2B-550D5B70FA9C}"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FD63E8-45EB-4663-AE90-ACA0B1A6AE5C}" type="datetimeFigureOut">
              <a:rPr lang="es-ES" smtClean="0"/>
              <a:pPr/>
              <a:t>18/03/2022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9BCED5-D964-46AC-8B2B-550D5B70FA9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7.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image" Target="../media/image56.emf"/><Relationship Id="rId3" Type="http://schemas.openxmlformats.org/officeDocument/2006/relationships/image" Target="../media/image51.emf"/><Relationship Id="rId7" Type="http://schemas.openxmlformats.org/officeDocument/2006/relationships/image" Target="../media/image55.emf"/><Relationship Id="rId2" Type="http://schemas.openxmlformats.org/officeDocument/2006/relationships/image" Target="../media/image50.emf"/><Relationship Id="rId1" Type="http://schemas.openxmlformats.org/officeDocument/2006/relationships/slideLayout" Target="../slideLayouts/slideLayout7.xml"/><Relationship Id="rId6" Type="http://schemas.openxmlformats.org/officeDocument/2006/relationships/image" Target="../media/image54.emf"/><Relationship Id="rId5" Type="http://schemas.openxmlformats.org/officeDocument/2006/relationships/image" Target="../media/image53.emf"/><Relationship Id="rId4" Type="http://schemas.openxmlformats.org/officeDocument/2006/relationships/image" Target="../media/image52.emf"/></Relationships>
</file>

<file path=ppt/slides/_rels/slide14.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7.xml"/><Relationship Id="rId4" Type="http://schemas.openxmlformats.org/officeDocument/2006/relationships/image" Target="../media/image5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7.emf"/><Relationship Id="rId7" Type="http://schemas.openxmlformats.org/officeDocument/2006/relationships/image" Target="../media/image11.emf"/><Relationship Id="rId2" Type="http://schemas.openxmlformats.org/officeDocument/2006/relationships/image" Target="../media/image6.emf"/><Relationship Id="rId1" Type="http://schemas.openxmlformats.org/officeDocument/2006/relationships/slideLayout" Target="../slideLayouts/slideLayout1.xml"/><Relationship Id="rId6" Type="http://schemas.openxmlformats.org/officeDocument/2006/relationships/image" Target="../media/image10.emf"/><Relationship Id="rId5" Type="http://schemas.openxmlformats.org/officeDocument/2006/relationships/image" Target="../media/image9.emf"/><Relationship Id="rId4" Type="http://schemas.openxmlformats.org/officeDocument/2006/relationships/image" Target="../media/image8.emf"/><Relationship Id="rId9"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2.emf"/><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image" Target="../media/image15.emf"/></Relationships>
</file>

<file path=ppt/slides/_rels/slide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image" Target="../media/image19.emf"/><Relationship Id="rId7" Type="http://schemas.openxmlformats.org/officeDocument/2006/relationships/image" Target="../media/image23.emf"/><Relationship Id="rId2" Type="http://schemas.openxmlformats.org/officeDocument/2006/relationships/image" Target="../media/image18.emf"/><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emf"/><Relationship Id="rId10" Type="http://schemas.openxmlformats.org/officeDocument/2006/relationships/image" Target="../media/image26.emf"/><Relationship Id="rId4" Type="http://schemas.openxmlformats.org/officeDocument/2006/relationships/image" Target="../media/image20.emf"/><Relationship Id="rId9" Type="http://schemas.openxmlformats.org/officeDocument/2006/relationships/image" Target="../media/image25.emf"/></Relationships>
</file>

<file path=ppt/slides/_rels/slide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8.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6.emf"/><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10.emf"/><Relationship Id="rId5" Type="http://schemas.openxmlformats.org/officeDocument/2006/relationships/image" Target="../media/image35.emf"/><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7.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68AB7-0AD0-44D4-8C80-A01E56856E71}"/>
              </a:ext>
            </a:extLst>
          </p:cNvPr>
          <p:cNvSpPr>
            <a:spLocks noGrp="1"/>
          </p:cNvSpPr>
          <p:nvPr>
            <p:ph type="ctrTitle"/>
          </p:nvPr>
        </p:nvSpPr>
        <p:spPr/>
        <p:txBody>
          <a:bodyPr/>
          <a:lstStyle/>
          <a:p>
            <a:r>
              <a:rPr lang="es-ES" b="1" dirty="0"/>
              <a:t>Clase 4</a:t>
            </a:r>
            <a:endParaRPr lang="es-AR" b="1" dirty="0"/>
          </a:p>
        </p:txBody>
      </p:sp>
    </p:spTree>
    <p:extLst>
      <p:ext uri="{BB962C8B-B14F-4D97-AF65-F5344CB8AC3E}">
        <p14:creationId xmlns:p14="http://schemas.microsoft.com/office/powerpoint/2010/main" val="4268381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707904" y="188640"/>
            <a:ext cx="16561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sng" strike="noStrike" cap="none" normalizeH="0" baseline="0" dirty="0">
                <a:ln>
                  <a:noFill/>
                </a:ln>
                <a:solidFill>
                  <a:schemeClr val="tx1"/>
                </a:solidFill>
                <a:effectLst/>
                <a:latin typeface="+mj-lt"/>
                <a:cs typeface="Arial" pitchFamily="34" charset="0"/>
              </a:rPr>
              <a:t>6. </a:t>
            </a:r>
            <a:r>
              <a:rPr kumimoji="0" lang="es-ES" sz="2000" b="1" i="0" u="sng" strike="noStrike" cap="none" normalizeH="0" baseline="0" dirty="0" err="1">
                <a:ln>
                  <a:noFill/>
                </a:ln>
                <a:solidFill>
                  <a:schemeClr val="tx1"/>
                </a:solidFill>
                <a:effectLst/>
                <a:latin typeface="+mj-lt"/>
                <a:cs typeface="Arial" pitchFamily="34" charset="0"/>
              </a:rPr>
              <a:t>Mismatch</a:t>
            </a:r>
            <a:endParaRPr kumimoji="0" lang="es-ES" sz="2000" b="1" i="0" u="sng" strike="noStrike" cap="none" normalizeH="0" baseline="0" dirty="0">
              <a:ln>
                <a:noFill/>
              </a:ln>
              <a:solidFill>
                <a:schemeClr val="tx1"/>
              </a:solidFill>
              <a:effectLst/>
              <a:latin typeface="+mj-lt"/>
              <a:cs typeface="Arial" pitchFamily="34" charset="0"/>
            </a:endParaRPr>
          </a:p>
        </p:txBody>
      </p:sp>
      <p:sp>
        <p:nvSpPr>
          <p:cNvPr id="5" name="4 CuadroTexto"/>
          <p:cNvSpPr txBox="1"/>
          <p:nvPr/>
        </p:nvSpPr>
        <p:spPr>
          <a:xfrm>
            <a:off x="827584" y="692696"/>
            <a:ext cx="7776864" cy="584775"/>
          </a:xfrm>
          <a:prstGeom prst="rect">
            <a:avLst/>
          </a:prstGeom>
          <a:noFill/>
        </p:spPr>
        <p:txBody>
          <a:bodyPr wrap="square" rtlCol="0">
            <a:spAutoFit/>
          </a:bodyPr>
          <a:lstStyle/>
          <a:p>
            <a:r>
              <a:rPr lang="es-ES" sz="1600" b="1" dirty="0"/>
              <a:t>Operando igual que en el caso de los activos externos (</a:t>
            </a:r>
            <a:r>
              <a:rPr lang="es-ES" sz="1600" b="1" i="1" dirty="0">
                <a:latin typeface="Cambria Math" pitchFamily="18" charset="0"/>
                <a:ea typeface="Cambria Math" pitchFamily="18" charset="0"/>
              </a:rPr>
              <a:t>F  </a:t>
            </a:r>
            <a:r>
              <a:rPr lang="es-ES" sz="1600" b="1" dirty="0">
                <a:latin typeface="Cambria Math" pitchFamily="18" charset="0"/>
                <a:ea typeface="Cambria Math" pitchFamily="18" charset="0"/>
              </a:rPr>
              <a:t>) </a:t>
            </a:r>
            <a:r>
              <a:rPr lang="es-ES" sz="1600" b="1" dirty="0"/>
              <a:t> pero ahora para el  caso del crédito externo:</a:t>
            </a:r>
          </a:p>
        </p:txBody>
      </p:sp>
      <p:sp>
        <p:nvSpPr>
          <p:cNvPr id="6" name="5 CuadroTexto"/>
          <p:cNvSpPr txBox="1"/>
          <p:nvPr/>
        </p:nvSpPr>
        <p:spPr>
          <a:xfrm>
            <a:off x="683568" y="2302907"/>
            <a:ext cx="8064896" cy="830997"/>
          </a:xfrm>
          <a:prstGeom prst="rect">
            <a:avLst/>
          </a:prstGeom>
          <a:noFill/>
        </p:spPr>
        <p:txBody>
          <a:bodyPr wrap="square" rtlCol="0">
            <a:spAutoFit/>
          </a:bodyPr>
          <a:lstStyle/>
          <a:p>
            <a:r>
              <a:rPr lang="es-ES" sz="1600" b="1" dirty="0"/>
              <a:t>Si             hay una ganancia de capital para los que tienen activos en dólares y una pérdida de capital para los que están endeudados en dólares. Esto da lugar a: </a:t>
            </a:r>
          </a:p>
          <a:p>
            <a:pPr marL="342900" indent="-342900">
              <a:buAutoNum type="arabicPeriod"/>
            </a:pPr>
            <a:endParaRPr lang="es-ES" sz="1600" b="1" dirty="0"/>
          </a:p>
        </p:txBody>
      </p:sp>
      <p:pic>
        <p:nvPicPr>
          <p:cNvPr id="7" name="Picture 15"/>
          <p:cNvPicPr>
            <a:picLocks noChangeAspect="1" noChangeArrowheads="1"/>
          </p:cNvPicPr>
          <p:nvPr/>
        </p:nvPicPr>
        <p:blipFill>
          <a:blip r:embed="rId2" cstate="print"/>
          <a:srcRect/>
          <a:stretch>
            <a:fillRect/>
          </a:stretch>
        </p:blipFill>
        <p:spPr bwMode="auto">
          <a:xfrm>
            <a:off x="-828600" y="2276872"/>
            <a:ext cx="4248472" cy="617662"/>
          </a:xfrm>
          <a:prstGeom prst="rect">
            <a:avLst/>
          </a:prstGeom>
          <a:noFill/>
          <a:ln w="9525">
            <a:noFill/>
            <a:miter lim="800000"/>
            <a:headEnd/>
            <a:tailEnd/>
          </a:ln>
          <a:effectLst/>
        </p:spPr>
      </p:pic>
      <p:sp>
        <p:nvSpPr>
          <p:cNvPr id="8" name="7 Rectángulo"/>
          <p:cNvSpPr/>
          <p:nvPr/>
        </p:nvSpPr>
        <p:spPr>
          <a:xfrm>
            <a:off x="539552" y="2996952"/>
            <a:ext cx="7776864" cy="3293209"/>
          </a:xfrm>
          <a:prstGeom prst="rect">
            <a:avLst/>
          </a:prstGeom>
        </p:spPr>
        <p:txBody>
          <a:bodyPr wrap="square">
            <a:spAutoFit/>
          </a:bodyPr>
          <a:lstStyle/>
          <a:p>
            <a:pPr marL="342900" indent="-342900">
              <a:buFont typeface="Wingdings" pitchFamily="2" charset="2"/>
              <a:buChar char="ü"/>
            </a:pPr>
            <a:r>
              <a:rPr lang="es-ES" sz="1600" b="1" dirty="0"/>
              <a:t>PROBLEMA DE MISTACH DE LA HOJA DE BALANCE: Si alguien tiene deuda en dólares, </a:t>
            </a:r>
            <a:r>
              <a:rPr lang="es-ES" sz="1600" b="1" i="1" dirty="0"/>
              <a:t>pierde con la devaluación. Si sus ingresos están </a:t>
            </a:r>
            <a:r>
              <a:rPr lang="es-ES" sz="1600" b="1" i="1" dirty="0" err="1"/>
              <a:t>pesificados</a:t>
            </a:r>
            <a:r>
              <a:rPr lang="es-ES" sz="1600" b="1" i="1" dirty="0"/>
              <a:t> y se mueven con la inflación y la devaluación supera a esta última, tendrá problemas para honrar sus deudas. </a:t>
            </a:r>
          </a:p>
          <a:p>
            <a:pPr marL="342900" indent="-342900">
              <a:buFont typeface="Wingdings" pitchFamily="2" charset="2"/>
              <a:buChar char="ü"/>
            </a:pPr>
            <a:endParaRPr lang="es-ES" sz="1600" b="1" i="1" dirty="0"/>
          </a:p>
          <a:p>
            <a:pPr marL="342900" indent="-342900">
              <a:buFont typeface="Wingdings" pitchFamily="2" charset="2"/>
              <a:buChar char="ü"/>
            </a:pPr>
            <a:r>
              <a:rPr lang="es-ES" sz="1600" b="1" i="1" dirty="0"/>
              <a:t>Es lo que le pasó en la crisis de la convertibilidad a los que se habían endeudado  con hipotecas en dólares y tenían sueldos en pesos. No los pudieron pagar y los tuvo que salvar el Estado.  La regulación bancaria ahora toma en cuenta esto. Se llama REGULACIÓN MACROPRUDENCIAL.</a:t>
            </a:r>
          </a:p>
          <a:p>
            <a:pPr marL="342900" indent="-342900"/>
            <a:endParaRPr lang="es-ES" sz="1600" b="1" i="1" dirty="0"/>
          </a:p>
          <a:p>
            <a:pPr marL="342900" indent="-342900">
              <a:buFont typeface="Wingdings" pitchFamily="2" charset="2"/>
              <a:buChar char="ü"/>
            </a:pPr>
            <a:r>
              <a:rPr lang="es-ES" sz="1600" b="1" dirty="0"/>
              <a:t>La Argentina tiene hoy una relación DEUDA/PBI alta porque buena parte de la deuda pública es en  dólares y el PBI está en pesos. Veremos que esta relación es clave para evaluar la SOSTENIBILIDAD DE LA DEUDA.</a:t>
            </a:r>
          </a:p>
        </p:txBody>
      </p:sp>
      <p:sp>
        <p:nvSpPr>
          <p:cNvPr id="9" name="8 Rectángulo"/>
          <p:cNvSpPr/>
          <p:nvPr/>
        </p:nvSpPr>
        <p:spPr>
          <a:xfrm>
            <a:off x="2699792" y="1484784"/>
            <a:ext cx="3456384"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121" name="Picture 1"/>
          <p:cNvPicPr>
            <a:picLocks noChangeAspect="1" noChangeArrowheads="1"/>
          </p:cNvPicPr>
          <p:nvPr/>
        </p:nvPicPr>
        <p:blipFill>
          <a:blip r:embed="rId3" cstate="print"/>
          <a:srcRect/>
          <a:stretch>
            <a:fillRect/>
          </a:stretch>
        </p:blipFill>
        <p:spPr bwMode="auto">
          <a:xfrm>
            <a:off x="1295636" y="1519530"/>
            <a:ext cx="6120680" cy="7920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12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ox(in)">
                                      <p:cBhvr>
                                        <p:cTn id="18" dur="500"/>
                                        <p:tgtEl>
                                          <p:spTgt spid="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ox(in)">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box(in)">
                                      <p:cBhvr>
                                        <p:cTn id="26" dur="500"/>
                                        <p:tgtEl>
                                          <p:spTgt spid="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animEffect transition="in" filter="box(in)">
                                      <p:cBhvr>
                                        <p:cTn id="31" dur="500"/>
                                        <p:tgtEl>
                                          <p:spTgt spid="8">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box(in)">
                                      <p:cBhvr>
                                        <p:cTn id="36"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7236296" y="2276872"/>
            <a:ext cx="1368152" cy="738664"/>
          </a:xfrm>
          <a:prstGeom prst="rect">
            <a:avLst/>
          </a:prstGeom>
          <a:noFill/>
        </p:spPr>
        <p:txBody>
          <a:bodyPr wrap="square" rtlCol="0">
            <a:spAutoFit/>
          </a:bodyPr>
          <a:lstStyle/>
          <a:p>
            <a:r>
              <a:rPr lang="es-ES" sz="1400" b="1" dirty="0"/>
              <a:t>La depreciación favoreció al gobierno</a:t>
            </a:r>
          </a:p>
        </p:txBody>
      </p:sp>
      <p:pic>
        <p:nvPicPr>
          <p:cNvPr id="1026" name="Picture 2"/>
          <p:cNvPicPr>
            <a:picLocks noChangeAspect="1" noChangeArrowheads="1"/>
          </p:cNvPicPr>
          <p:nvPr/>
        </p:nvPicPr>
        <p:blipFill>
          <a:blip r:embed="rId2" cstate="print"/>
          <a:srcRect/>
          <a:stretch>
            <a:fillRect/>
          </a:stretch>
        </p:blipFill>
        <p:spPr bwMode="auto">
          <a:xfrm>
            <a:off x="1187624" y="1196752"/>
            <a:ext cx="5679901" cy="4320479"/>
          </a:xfrm>
          <a:prstGeom prst="rect">
            <a:avLst/>
          </a:prstGeom>
          <a:noFill/>
          <a:ln w="9525">
            <a:noFill/>
            <a:miter lim="800000"/>
            <a:headEnd/>
            <a:tailEnd/>
          </a:ln>
          <a:effectLst/>
        </p:spPr>
      </p:pic>
      <p:cxnSp>
        <p:nvCxnSpPr>
          <p:cNvPr id="4" name="3 Conector recto de flecha"/>
          <p:cNvCxnSpPr/>
          <p:nvPr/>
        </p:nvCxnSpPr>
        <p:spPr>
          <a:xfrm flipH="1">
            <a:off x="6228184" y="2708920"/>
            <a:ext cx="79208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6 CuadroTexto"/>
          <p:cNvSpPr txBox="1"/>
          <p:nvPr/>
        </p:nvSpPr>
        <p:spPr>
          <a:xfrm>
            <a:off x="7308304" y="1268760"/>
            <a:ext cx="1368152" cy="738664"/>
          </a:xfrm>
          <a:prstGeom prst="rect">
            <a:avLst/>
          </a:prstGeom>
          <a:noFill/>
        </p:spPr>
        <p:txBody>
          <a:bodyPr wrap="square" rtlCol="0">
            <a:spAutoFit/>
          </a:bodyPr>
          <a:lstStyle/>
          <a:p>
            <a:r>
              <a:rPr lang="es-ES" sz="1400" b="1" dirty="0"/>
              <a:t>Aumenta el atesoramiento de dólares</a:t>
            </a:r>
          </a:p>
        </p:txBody>
      </p:sp>
      <p:cxnSp>
        <p:nvCxnSpPr>
          <p:cNvPr id="8" name="7 Conector recto de flecha"/>
          <p:cNvCxnSpPr/>
          <p:nvPr/>
        </p:nvCxnSpPr>
        <p:spPr>
          <a:xfrm flipH="1">
            <a:off x="6372200" y="1700808"/>
            <a:ext cx="79208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7164288" y="3429000"/>
            <a:ext cx="1512168" cy="954107"/>
          </a:xfrm>
          <a:prstGeom prst="rect">
            <a:avLst/>
          </a:prstGeom>
          <a:noFill/>
        </p:spPr>
        <p:txBody>
          <a:bodyPr wrap="square" rtlCol="0">
            <a:spAutoFit/>
          </a:bodyPr>
          <a:lstStyle/>
          <a:p>
            <a:r>
              <a:rPr lang="es-ES" sz="1400" b="1" dirty="0"/>
              <a:t>Aún así sube la relación deuda/PBI:</a:t>
            </a:r>
          </a:p>
          <a:p>
            <a:endParaRPr lang="es-ES" sz="1400" b="1" dirty="0"/>
          </a:p>
        </p:txBody>
      </p:sp>
      <p:sp>
        <p:nvSpPr>
          <p:cNvPr id="10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cxnSp>
        <p:nvCxnSpPr>
          <p:cNvPr id="18" name="17 Conector recto de flecha"/>
          <p:cNvCxnSpPr/>
          <p:nvPr/>
        </p:nvCxnSpPr>
        <p:spPr>
          <a:xfrm flipH="1" flipV="1">
            <a:off x="7236296" y="4797152"/>
            <a:ext cx="504056" cy="115212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19 Conector recto de flecha"/>
          <p:cNvCxnSpPr/>
          <p:nvPr/>
        </p:nvCxnSpPr>
        <p:spPr>
          <a:xfrm flipV="1">
            <a:off x="7740352" y="4725144"/>
            <a:ext cx="279648" cy="12241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3" cstate="print"/>
          <a:srcRect/>
          <a:stretch>
            <a:fillRect/>
          </a:stretch>
        </p:blipFill>
        <p:spPr bwMode="auto">
          <a:xfrm>
            <a:off x="5004048" y="4293096"/>
            <a:ext cx="5976664" cy="720080"/>
          </a:xfrm>
          <a:prstGeom prst="rect">
            <a:avLst/>
          </a:prstGeom>
          <a:noFill/>
          <a:ln w="9525">
            <a:noFill/>
            <a:miter lim="800000"/>
            <a:headEnd/>
            <a:tailEnd/>
          </a:ln>
          <a:effectLst/>
        </p:spPr>
      </p:pic>
      <p:sp>
        <p:nvSpPr>
          <p:cNvPr id="26" name="25 CuadroTexto"/>
          <p:cNvSpPr txBox="1"/>
          <p:nvPr/>
        </p:nvSpPr>
        <p:spPr>
          <a:xfrm>
            <a:off x="6228184" y="6021288"/>
            <a:ext cx="2664296" cy="307777"/>
          </a:xfrm>
          <a:prstGeom prst="rect">
            <a:avLst/>
          </a:prstGeom>
          <a:noFill/>
        </p:spPr>
        <p:txBody>
          <a:bodyPr wrap="square" rtlCol="0">
            <a:spAutoFit/>
          </a:bodyPr>
          <a:lstStyle/>
          <a:p>
            <a:r>
              <a:rPr lang="es-ES" sz="1400" b="1" dirty="0"/>
              <a:t>Depreciación del peso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par>
                                <p:cTn id="8" presetID="4" presetClass="entr" presetSubtype="16"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ox(in)">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ox(in)">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ox(in)">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033"/>
                                        </p:tgtEl>
                                        <p:attrNameLst>
                                          <p:attrName>style.visibility</p:attrName>
                                        </p:attrNameLst>
                                      </p:cBhvr>
                                      <p:to>
                                        <p:strVal val="visible"/>
                                      </p:to>
                                    </p:set>
                                    <p:animEffect transition="in" filter="box(in)">
                                      <p:cBhvr>
                                        <p:cTn id="28" dur="500"/>
                                        <p:tgtEl>
                                          <p:spTgt spid="1033"/>
                                        </p:tgtEl>
                                      </p:cBhvr>
                                    </p:animEffect>
                                  </p:childTnLst>
                                </p:cTn>
                              </p:par>
                              <p:par>
                                <p:cTn id="29" presetID="4" presetClass="entr" presetSubtype="16"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ox(in)">
                                      <p:cBhvr>
                                        <p:cTn id="31" dur="500"/>
                                        <p:tgtEl>
                                          <p:spTgt spid="18"/>
                                        </p:tgtEl>
                                      </p:cBhvr>
                                    </p:animEffect>
                                  </p:childTnLst>
                                </p:cTn>
                              </p:par>
                              <p:par>
                                <p:cTn id="32" presetID="4" presetClass="entr" presetSubtype="16"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ox(in)">
                                      <p:cBhvr>
                                        <p:cTn id="34" dur="500"/>
                                        <p:tgtEl>
                                          <p:spTgt spid="20"/>
                                        </p:tgtEl>
                                      </p:cBhvr>
                                    </p:animEffect>
                                  </p:childTnLst>
                                </p:cTn>
                              </p:par>
                              <p:par>
                                <p:cTn id="35" presetID="4" presetClass="entr" presetSubtype="16"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ox(in)">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259632" y="188640"/>
            <a:ext cx="727280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sng" strike="noStrike" cap="none" normalizeH="0" baseline="0" dirty="0">
                <a:ln>
                  <a:noFill/>
                </a:ln>
                <a:solidFill>
                  <a:schemeClr val="tx1"/>
                </a:solidFill>
                <a:effectLst/>
                <a:latin typeface="+mj-lt"/>
                <a:cs typeface="Arial" pitchFamily="34" charset="0"/>
              </a:rPr>
              <a:t>7. Paridad del bono,</a:t>
            </a:r>
            <a:r>
              <a:rPr kumimoji="0" lang="es-ES" sz="2000" b="1" i="0" u="sng" strike="noStrike" cap="none" normalizeH="0" dirty="0">
                <a:ln>
                  <a:noFill/>
                </a:ln>
                <a:solidFill>
                  <a:schemeClr val="tx1"/>
                </a:solidFill>
                <a:effectLst/>
                <a:latin typeface="+mj-lt"/>
                <a:cs typeface="Arial" pitchFamily="34" charset="0"/>
              </a:rPr>
              <a:t> </a:t>
            </a:r>
            <a:r>
              <a:rPr kumimoji="0" lang="es-ES" sz="2000" b="1" i="0" u="sng" strike="noStrike" cap="none" normalizeH="0" baseline="0" dirty="0">
                <a:ln>
                  <a:noFill/>
                </a:ln>
                <a:solidFill>
                  <a:schemeClr val="tx1"/>
                </a:solidFill>
                <a:effectLst/>
                <a:latin typeface="+mj-lt"/>
                <a:cs typeface="Arial" pitchFamily="34" charset="0"/>
              </a:rPr>
              <a:t>transferencias de riqueza y trampa de liquidez</a:t>
            </a:r>
          </a:p>
        </p:txBody>
      </p:sp>
      <p:pic>
        <p:nvPicPr>
          <p:cNvPr id="23556" name="Picture 4"/>
          <p:cNvPicPr>
            <a:picLocks noChangeAspect="1" noChangeArrowheads="1"/>
          </p:cNvPicPr>
          <p:nvPr/>
        </p:nvPicPr>
        <p:blipFill>
          <a:blip r:embed="rId2" cstate="print"/>
          <a:srcRect/>
          <a:stretch>
            <a:fillRect/>
          </a:stretch>
        </p:blipFill>
        <p:spPr bwMode="auto">
          <a:xfrm>
            <a:off x="1763688" y="2204864"/>
            <a:ext cx="5668963" cy="673100"/>
          </a:xfrm>
          <a:prstGeom prst="rect">
            <a:avLst/>
          </a:prstGeom>
          <a:noFill/>
          <a:ln w="9525">
            <a:noFill/>
            <a:miter lim="800000"/>
            <a:headEnd/>
            <a:tailEnd/>
          </a:ln>
          <a:effectLst/>
        </p:spPr>
      </p:pic>
      <p:pic>
        <p:nvPicPr>
          <p:cNvPr id="23557" name="Picture 5"/>
          <p:cNvPicPr>
            <a:picLocks noChangeAspect="1" noChangeArrowheads="1"/>
          </p:cNvPicPr>
          <p:nvPr/>
        </p:nvPicPr>
        <p:blipFill>
          <a:blip r:embed="rId3" cstate="print"/>
          <a:srcRect/>
          <a:stretch>
            <a:fillRect/>
          </a:stretch>
        </p:blipFill>
        <p:spPr bwMode="auto">
          <a:xfrm>
            <a:off x="1691680" y="3140968"/>
            <a:ext cx="5668963" cy="673100"/>
          </a:xfrm>
          <a:prstGeom prst="rect">
            <a:avLst/>
          </a:prstGeom>
          <a:noFill/>
          <a:ln w="9525">
            <a:noFill/>
            <a:miter lim="800000"/>
            <a:headEnd/>
            <a:tailEnd/>
          </a:ln>
          <a:effectLst/>
        </p:spPr>
      </p:pic>
      <p:sp>
        <p:nvSpPr>
          <p:cNvPr id="7" name="6 Rectángulo"/>
          <p:cNvSpPr/>
          <p:nvPr/>
        </p:nvSpPr>
        <p:spPr>
          <a:xfrm>
            <a:off x="3131840" y="3068960"/>
            <a:ext cx="2880320"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539552" y="3861048"/>
            <a:ext cx="8064896" cy="1077218"/>
          </a:xfrm>
          <a:prstGeom prst="rect">
            <a:avLst/>
          </a:prstGeom>
          <a:noFill/>
        </p:spPr>
        <p:txBody>
          <a:bodyPr wrap="square" rtlCol="0">
            <a:spAutoFit/>
          </a:bodyPr>
          <a:lstStyle/>
          <a:p>
            <a:r>
              <a:rPr lang="es-ES" sz="1600" b="1" dirty="0"/>
              <a:t>Si  se espera               hay una </a:t>
            </a:r>
            <a:r>
              <a:rPr lang="es-ES" sz="1600" b="1" u="sng" dirty="0"/>
              <a:t>pérdida de capital para los que tienen bonos </a:t>
            </a:r>
            <a:r>
              <a:rPr lang="es-ES" sz="1600" b="1" dirty="0"/>
              <a:t>en su cartera y una ganancia para el gobierno. Esto da lugar a:</a:t>
            </a:r>
          </a:p>
          <a:p>
            <a:endParaRPr lang="es-ES" sz="1600" b="1" dirty="0"/>
          </a:p>
          <a:p>
            <a:endParaRPr lang="es-ES" sz="1600" b="1" dirty="0"/>
          </a:p>
        </p:txBody>
      </p:sp>
      <p:sp>
        <p:nvSpPr>
          <p:cNvPr id="2355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1"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691680" y="3933056"/>
            <a:ext cx="581025" cy="276225"/>
          </a:xfrm>
          <a:prstGeom prst="rect">
            <a:avLst/>
          </a:prstGeom>
          <a:noFill/>
        </p:spPr>
      </p:pic>
      <p:sp>
        <p:nvSpPr>
          <p:cNvPr id="12" name="11 Rectángulo"/>
          <p:cNvSpPr/>
          <p:nvPr/>
        </p:nvSpPr>
        <p:spPr>
          <a:xfrm>
            <a:off x="323528" y="4581128"/>
            <a:ext cx="8280920" cy="1569660"/>
          </a:xfrm>
          <a:prstGeom prst="rect">
            <a:avLst/>
          </a:prstGeom>
        </p:spPr>
        <p:txBody>
          <a:bodyPr wrap="square">
            <a:spAutoFit/>
          </a:bodyPr>
          <a:lstStyle/>
          <a:p>
            <a:pPr marL="342900" indent="-342900">
              <a:buFont typeface="Wingdings" pitchFamily="2" charset="2"/>
              <a:buChar char="ü"/>
            </a:pPr>
            <a:r>
              <a:rPr lang="es-ES" sz="1600" b="1" dirty="0"/>
              <a:t>ESPECULACIÓN en el mercado de bonos.  Si  la inflación es baja o hay </a:t>
            </a:r>
            <a:r>
              <a:rPr lang="es-ES" sz="1600" b="1" u="sng" dirty="0"/>
              <a:t>deflación y esperan que el precio del bono caiga</a:t>
            </a:r>
            <a:r>
              <a:rPr lang="es-ES" sz="1600" b="1" dirty="0"/>
              <a:t>, se colocarán en dinero: la “preferencia por liquidez keynesiana”.</a:t>
            </a:r>
          </a:p>
          <a:p>
            <a:pPr marL="342900" indent="-342900">
              <a:buFont typeface="Wingdings" pitchFamily="2" charset="2"/>
              <a:buChar char="ü"/>
            </a:pPr>
            <a:endParaRPr lang="es-ES" sz="1600" b="1" dirty="0"/>
          </a:p>
          <a:p>
            <a:pPr marL="342900" indent="-342900">
              <a:buFont typeface="Wingdings" pitchFamily="2" charset="2"/>
              <a:buChar char="ü"/>
            </a:pPr>
            <a:r>
              <a:rPr lang="es-ES" sz="1600" b="1" dirty="0"/>
              <a:t>Si todos esperan que el precio del bono caiga porque la tasa de interés está en cero (y no puede caer, entonces la paridad del bono no puede aumentar) habrá TRAMPA DE LIQUIDEZ. </a:t>
            </a:r>
          </a:p>
        </p:txBody>
      </p:sp>
      <p:pic>
        <p:nvPicPr>
          <p:cNvPr id="26626" name="Picture 2"/>
          <p:cNvPicPr>
            <a:picLocks noChangeAspect="1" noChangeArrowheads="1"/>
          </p:cNvPicPr>
          <p:nvPr/>
        </p:nvPicPr>
        <p:blipFill>
          <a:blip r:embed="rId5" cstate="print"/>
          <a:srcRect/>
          <a:stretch>
            <a:fillRect/>
          </a:stretch>
        </p:blipFill>
        <p:spPr bwMode="auto">
          <a:xfrm>
            <a:off x="1835696" y="764704"/>
            <a:ext cx="5668963" cy="792088"/>
          </a:xfrm>
          <a:prstGeom prst="rect">
            <a:avLst/>
          </a:prstGeom>
          <a:noFill/>
          <a:ln w="9525">
            <a:noFill/>
            <a:miter lim="800000"/>
            <a:headEnd/>
            <a:tailEnd/>
          </a:ln>
          <a:effectLst/>
        </p:spPr>
      </p:pic>
      <p:pic>
        <p:nvPicPr>
          <p:cNvPr id="26627" name="Picture 3"/>
          <p:cNvPicPr>
            <a:picLocks noChangeAspect="1" noChangeArrowheads="1"/>
          </p:cNvPicPr>
          <p:nvPr/>
        </p:nvPicPr>
        <p:blipFill>
          <a:blip r:embed="rId6" cstate="print"/>
          <a:srcRect/>
          <a:stretch>
            <a:fillRect/>
          </a:stretch>
        </p:blipFill>
        <p:spPr bwMode="auto">
          <a:xfrm>
            <a:off x="1835696" y="1412776"/>
            <a:ext cx="5668963" cy="72008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ox(in)">
                                      <p:cBhvr>
                                        <p:cTn id="7" dur="500"/>
                                        <p:tgtEl>
                                          <p:spTgt spid="2355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500"/>
                                        <p:tgtEl>
                                          <p:spTgt spid="7"/>
                                        </p:tgtEl>
                                      </p:cBhvr>
                                    </p:animEffect>
                                  </p:childTnLst>
                                </p:cTn>
                              </p:par>
                              <p:par>
                                <p:cTn id="13" presetID="4" presetClass="entr" presetSubtype="16" fill="hold" nodeType="withEffect">
                                  <p:stCondLst>
                                    <p:cond delay="0"/>
                                  </p:stCondLst>
                                  <p:childTnLst>
                                    <p:set>
                                      <p:cBhvr>
                                        <p:cTn id="14" dur="1" fill="hold">
                                          <p:stCondLst>
                                            <p:cond delay="0"/>
                                          </p:stCondLst>
                                        </p:cTn>
                                        <p:tgtEl>
                                          <p:spTgt spid="23557"/>
                                        </p:tgtEl>
                                        <p:attrNameLst>
                                          <p:attrName>style.visibility</p:attrName>
                                        </p:attrNameLst>
                                      </p:cBhvr>
                                      <p:to>
                                        <p:strVal val="visible"/>
                                      </p:to>
                                    </p:set>
                                    <p:animEffect transition="in" filter="box(in)">
                                      <p:cBhvr>
                                        <p:cTn id="15" dur="500"/>
                                        <p:tgtEl>
                                          <p:spTgt spid="2355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ox(in)">
                                      <p:cBhvr>
                                        <p:cTn id="20" dur="500"/>
                                        <p:tgtEl>
                                          <p:spTgt spid="8"/>
                                        </p:tgtEl>
                                      </p:cBhvr>
                                    </p:animEffect>
                                  </p:childTnLst>
                                </p:cTn>
                              </p:par>
                              <p:par>
                                <p:cTn id="21" presetID="4" presetClass="entr" presetSubtype="16"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ox(in)">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Effect transition="in" filter="box(in)">
                                      <p:cBhvr>
                                        <p:cTn id="28" dur="500"/>
                                        <p:tgtEl>
                                          <p:spTgt spid="12">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animEffect transition="in" filter="box(in)">
                                      <p:cBhvr>
                                        <p:cTn id="33"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547664" y="260648"/>
            <a:ext cx="691276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1" u="sng" strike="noStrike" cap="none" normalizeH="0" baseline="0" dirty="0">
                <a:ln>
                  <a:noFill/>
                </a:ln>
                <a:solidFill>
                  <a:schemeClr val="tx1"/>
                </a:solidFill>
                <a:effectLst/>
                <a:latin typeface="Calibri" pitchFamily="34" charset="0"/>
                <a:ea typeface="Times New Roman" pitchFamily="18" charset="0"/>
                <a:cs typeface="Times New Roman" pitchFamily="18" charset="0"/>
              </a:rPr>
              <a:t>Transferencias de riqueza: ejemplo con tres activos</a:t>
            </a:r>
            <a:endParaRPr kumimoji="0" lang="es-ES" sz="2400" b="0" i="0" u="none" strike="noStrike" cap="none" normalizeH="0" baseline="0" dirty="0">
              <a:ln>
                <a:noFill/>
              </a:ln>
              <a:solidFill>
                <a:schemeClr val="tx1"/>
              </a:solidFill>
              <a:effectLst/>
              <a:latin typeface="Arial" pitchFamily="34" charset="0"/>
              <a:cs typeface="Arial" pitchFamily="34" charset="0"/>
            </a:endParaRPr>
          </a:p>
        </p:txBody>
      </p:sp>
      <p:pic>
        <p:nvPicPr>
          <p:cNvPr id="24606" name="Picture 30"/>
          <p:cNvPicPr>
            <a:picLocks noChangeAspect="1" noChangeArrowheads="1"/>
          </p:cNvPicPr>
          <p:nvPr/>
        </p:nvPicPr>
        <p:blipFill>
          <a:blip r:embed="rId2" cstate="print"/>
          <a:srcRect/>
          <a:stretch>
            <a:fillRect/>
          </a:stretch>
        </p:blipFill>
        <p:spPr bwMode="auto">
          <a:xfrm>
            <a:off x="-180528" y="1124744"/>
            <a:ext cx="5668963" cy="631825"/>
          </a:xfrm>
          <a:prstGeom prst="rect">
            <a:avLst/>
          </a:prstGeom>
          <a:noFill/>
          <a:ln w="9525">
            <a:noFill/>
            <a:miter lim="800000"/>
            <a:headEnd/>
            <a:tailEnd/>
          </a:ln>
          <a:effectLst/>
        </p:spPr>
      </p:pic>
      <p:pic>
        <p:nvPicPr>
          <p:cNvPr id="24609" name="Picture 33"/>
          <p:cNvPicPr>
            <a:picLocks noChangeAspect="1" noChangeArrowheads="1"/>
          </p:cNvPicPr>
          <p:nvPr/>
        </p:nvPicPr>
        <p:blipFill>
          <a:blip r:embed="rId3" cstate="print"/>
          <a:srcRect/>
          <a:stretch>
            <a:fillRect/>
          </a:stretch>
        </p:blipFill>
        <p:spPr bwMode="auto">
          <a:xfrm>
            <a:off x="-88851" y="1700808"/>
            <a:ext cx="5668963" cy="633413"/>
          </a:xfrm>
          <a:prstGeom prst="rect">
            <a:avLst/>
          </a:prstGeom>
          <a:noFill/>
          <a:ln w="9525">
            <a:noFill/>
            <a:miter lim="800000"/>
            <a:headEnd/>
            <a:tailEnd/>
          </a:ln>
          <a:effectLst/>
        </p:spPr>
      </p:pic>
      <p:sp>
        <p:nvSpPr>
          <p:cNvPr id="42" name="41 CuadroTexto"/>
          <p:cNvSpPr txBox="1"/>
          <p:nvPr/>
        </p:nvSpPr>
        <p:spPr>
          <a:xfrm>
            <a:off x="395536" y="764704"/>
            <a:ext cx="2376264" cy="369332"/>
          </a:xfrm>
          <a:prstGeom prst="rect">
            <a:avLst/>
          </a:prstGeom>
          <a:noFill/>
        </p:spPr>
        <p:txBody>
          <a:bodyPr wrap="square" rtlCol="0">
            <a:spAutoFit/>
          </a:bodyPr>
          <a:lstStyle/>
          <a:p>
            <a:r>
              <a:rPr lang="es-ES" b="1" dirty="0"/>
              <a:t>Superávits reales</a:t>
            </a:r>
          </a:p>
        </p:txBody>
      </p:sp>
      <p:pic>
        <p:nvPicPr>
          <p:cNvPr id="24613" name="Picture 37"/>
          <p:cNvPicPr>
            <a:picLocks noChangeAspect="1" noChangeArrowheads="1"/>
          </p:cNvPicPr>
          <p:nvPr/>
        </p:nvPicPr>
        <p:blipFill>
          <a:blip r:embed="rId4" cstate="print"/>
          <a:srcRect/>
          <a:stretch>
            <a:fillRect/>
          </a:stretch>
        </p:blipFill>
        <p:spPr bwMode="auto">
          <a:xfrm>
            <a:off x="1187624" y="3113782"/>
            <a:ext cx="5668963" cy="720080"/>
          </a:xfrm>
          <a:prstGeom prst="rect">
            <a:avLst/>
          </a:prstGeom>
          <a:noFill/>
          <a:ln w="9525">
            <a:noFill/>
            <a:miter lim="800000"/>
            <a:headEnd/>
            <a:tailEnd/>
          </a:ln>
          <a:effectLst/>
        </p:spPr>
      </p:pic>
      <p:pic>
        <p:nvPicPr>
          <p:cNvPr id="24614" name="Picture 38"/>
          <p:cNvPicPr>
            <a:picLocks noChangeAspect="1" noChangeArrowheads="1"/>
          </p:cNvPicPr>
          <p:nvPr/>
        </p:nvPicPr>
        <p:blipFill>
          <a:blip r:embed="rId5" cstate="print"/>
          <a:srcRect/>
          <a:stretch>
            <a:fillRect/>
          </a:stretch>
        </p:blipFill>
        <p:spPr bwMode="auto">
          <a:xfrm>
            <a:off x="1115616" y="3689846"/>
            <a:ext cx="5668963" cy="604837"/>
          </a:xfrm>
          <a:prstGeom prst="rect">
            <a:avLst/>
          </a:prstGeom>
          <a:noFill/>
          <a:ln w="9525">
            <a:noFill/>
            <a:miter lim="800000"/>
            <a:headEnd/>
            <a:tailEnd/>
          </a:ln>
          <a:effectLst/>
        </p:spPr>
      </p:pic>
      <p:sp>
        <p:nvSpPr>
          <p:cNvPr id="48" name="47 Rectángulo"/>
          <p:cNvSpPr/>
          <p:nvPr/>
        </p:nvSpPr>
        <p:spPr>
          <a:xfrm>
            <a:off x="611560" y="2708920"/>
            <a:ext cx="4053546" cy="369332"/>
          </a:xfrm>
          <a:prstGeom prst="rect">
            <a:avLst/>
          </a:prstGeom>
        </p:spPr>
        <p:txBody>
          <a:bodyPr wrap="none">
            <a:spAutoFit/>
          </a:bodyPr>
          <a:lstStyle/>
          <a:p>
            <a:r>
              <a:rPr lang="es-ES" b="1" dirty="0"/>
              <a:t>En términos de variación de los precios:</a:t>
            </a:r>
          </a:p>
        </p:txBody>
      </p:sp>
      <p:pic>
        <p:nvPicPr>
          <p:cNvPr id="24616" name="Picture 40"/>
          <p:cNvPicPr>
            <a:picLocks noChangeAspect="1" noChangeArrowheads="1"/>
          </p:cNvPicPr>
          <p:nvPr/>
        </p:nvPicPr>
        <p:blipFill>
          <a:blip r:embed="rId6" cstate="print"/>
          <a:srcRect/>
          <a:stretch>
            <a:fillRect/>
          </a:stretch>
        </p:blipFill>
        <p:spPr bwMode="auto">
          <a:xfrm>
            <a:off x="343197" y="2329631"/>
            <a:ext cx="5668963" cy="595313"/>
          </a:xfrm>
          <a:prstGeom prst="rect">
            <a:avLst/>
          </a:prstGeom>
          <a:noFill/>
          <a:ln w="9525">
            <a:noFill/>
            <a:miter lim="800000"/>
            <a:headEnd/>
            <a:tailEnd/>
          </a:ln>
          <a:effectLst/>
        </p:spPr>
      </p:pic>
      <p:pic>
        <p:nvPicPr>
          <p:cNvPr id="24617" name="Picture 41"/>
          <p:cNvPicPr>
            <a:picLocks noChangeAspect="1" noChangeArrowheads="1"/>
          </p:cNvPicPr>
          <p:nvPr/>
        </p:nvPicPr>
        <p:blipFill>
          <a:blip r:embed="rId7" cstate="print"/>
          <a:srcRect/>
          <a:stretch>
            <a:fillRect/>
          </a:stretch>
        </p:blipFill>
        <p:spPr bwMode="auto">
          <a:xfrm>
            <a:off x="-396552" y="4221088"/>
            <a:ext cx="5668963" cy="603250"/>
          </a:xfrm>
          <a:prstGeom prst="rect">
            <a:avLst/>
          </a:prstGeom>
          <a:noFill/>
          <a:ln w="9525">
            <a:noFill/>
            <a:miter lim="800000"/>
            <a:headEnd/>
            <a:tailEnd/>
          </a:ln>
          <a:effectLst/>
        </p:spPr>
      </p:pic>
      <p:pic>
        <p:nvPicPr>
          <p:cNvPr id="24625" name="Picture 49"/>
          <p:cNvPicPr>
            <a:picLocks noChangeAspect="1" noChangeArrowheads="1"/>
          </p:cNvPicPr>
          <p:nvPr/>
        </p:nvPicPr>
        <p:blipFill>
          <a:blip r:embed="rId8" cstate="print"/>
          <a:srcRect/>
          <a:stretch>
            <a:fillRect/>
          </a:stretch>
        </p:blipFill>
        <p:spPr bwMode="auto">
          <a:xfrm>
            <a:off x="1115616" y="5013176"/>
            <a:ext cx="5668963" cy="1300163"/>
          </a:xfrm>
          <a:prstGeom prst="rect">
            <a:avLst/>
          </a:prstGeom>
          <a:noFill/>
          <a:ln w="9525">
            <a:noFill/>
            <a:miter lim="800000"/>
            <a:headEnd/>
            <a:tailEnd/>
          </a:ln>
          <a:effectLst/>
        </p:spPr>
      </p:pic>
      <p:sp>
        <p:nvSpPr>
          <p:cNvPr id="60" name="59 CuadroTexto"/>
          <p:cNvSpPr txBox="1"/>
          <p:nvPr/>
        </p:nvSpPr>
        <p:spPr>
          <a:xfrm>
            <a:off x="827584" y="4653136"/>
            <a:ext cx="4896544" cy="369332"/>
          </a:xfrm>
          <a:prstGeom prst="rect">
            <a:avLst/>
          </a:prstGeom>
          <a:noFill/>
        </p:spPr>
        <p:txBody>
          <a:bodyPr wrap="square" rtlCol="0">
            <a:spAutoFit/>
          </a:bodyPr>
          <a:lstStyle/>
          <a:p>
            <a:r>
              <a:rPr lang="es-ES" b="1" dirty="0"/>
              <a:t>Variación real de la riqueza financiera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ox(in)">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4606"/>
                                        </p:tgtEl>
                                        <p:attrNameLst>
                                          <p:attrName>style.visibility</p:attrName>
                                        </p:attrNameLst>
                                      </p:cBhvr>
                                      <p:to>
                                        <p:strVal val="visible"/>
                                      </p:to>
                                    </p:set>
                                    <p:animEffect transition="in" filter="box(in)">
                                      <p:cBhvr>
                                        <p:cTn id="12" dur="500"/>
                                        <p:tgtEl>
                                          <p:spTgt spid="2460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4609"/>
                                        </p:tgtEl>
                                        <p:attrNameLst>
                                          <p:attrName>style.visibility</p:attrName>
                                        </p:attrNameLst>
                                      </p:cBhvr>
                                      <p:to>
                                        <p:strVal val="visible"/>
                                      </p:to>
                                    </p:set>
                                    <p:animEffect transition="in" filter="box(in)">
                                      <p:cBhvr>
                                        <p:cTn id="17" dur="500"/>
                                        <p:tgtEl>
                                          <p:spTgt spid="2460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24616"/>
                                        </p:tgtEl>
                                        <p:attrNameLst>
                                          <p:attrName>style.visibility</p:attrName>
                                        </p:attrNameLst>
                                      </p:cBhvr>
                                      <p:to>
                                        <p:strVal val="visible"/>
                                      </p:to>
                                    </p:set>
                                    <p:animEffect transition="in" filter="box(in)">
                                      <p:cBhvr>
                                        <p:cTn id="22" dur="500"/>
                                        <p:tgtEl>
                                          <p:spTgt spid="246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box(i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24613"/>
                                        </p:tgtEl>
                                        <p:attrNameLst>
                                          <p:attrName>style.visibility</p:attrName>
                                        </p:attrNameLst>
                                      </p:cBhvr>
                                      <p:to>
                                        <p:strVal val="visible"/>
                                      </p:to>
                                    </p:set>
                                    <p:animEffect transition="in" filter="box(in)">
                                      <p:cBhvr>
                                        <p:cTn id="32" dur="500"/>
                                        <p:tgtEl>
                                          <p:spTgt spid="2461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4614"/>
                                        </p:tgtEl>
                                        <p:attrNameLst>
                                          <p:attrName>style.visibility</p:attrName>
                                        </p:attrNameLst>
                                      </p:cBhvr>
                                      <p:to>
                                        <p:strVal val="visible"/>
                                      </p:to>
                                    </p:set>
                                    <p:animEffect transition="in" filter="box(in)">
                                      <p:cBhvr>
                                        <p:cTn id="37" dur="500"/>
                                        <p:tgtEl>
                                          <p:spTgt spid="2461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24617"/>
                                        </p:tgtEl>
                                        <p:attrNameLst>
                                          <p:attrName>style.visibility</p:attrName>
                                        </p:attrNameLst>
                                      </p:cBhvr>
                                      <p:to>
                                        <p:strVal val="visible"/>
                                      </p:to>
                                    </p:set>
                                    <p:animEffect transition="in" filter="box(in)">
                                      <p:cBhvr>
                                        <p:cTn id="42" dur="500"/>
                                        <p:tgtEl>
                                          <p:spTgt spid="24617"/>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ox(in)">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4625"/>
                                        </p:tgtEl>
                                        <p:attrNameLst>
                                          <p:attrName>style.visibility</p:attrName>
                                        </p:attrNameLst>
                                      </p:cBhvr>
                                      <p:to>
                                        <p:strVal val="visible"/>
                                      </p:to>
                                    </p:set>
                                    <p:animEffect transition="in" filter="box(in)">
                                      <p:cBhvr>
                                        <p:cTn id="52" dur="500"/>
                                        <p:tgtEl>
                                          <p:spTgt spid="246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8" grpId="0"/>
      <p:bldP spid="6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755576" y="836712"/>
            <a:ext cx="7389267" cy="584775"/>
          </a:xfrm>
          <a:prstGeom prst="rect">
            <a:avLst/>
          </a:prstGeom>
        </p:spPr>
        <p:txBody>
          <a:bodyPr wrap="none">
            <a:spAutoFit/>
          </a:bodyPr>
          <a:lstStyle/>
          <a:p>
            <a:r>
              <a:rPr lang="es-ES" sz="1600" b="1" dirty="0"/>
              <a:t>PÉRDIDAS DE CAPITAL si el superávit real (</a:t>
            </a:r>
            <a:r>
              <a:rPr lang="es-ES" sz="1600" b="1" i="1" dirty="0" err="1">
                <a:latin typeface="Cambria Math" pitchFamily="18" charset="0"/>
                <a:ea typeface="Cambria Math" pitchFamily="18" charset="0"/>
              </a:rPr>
              <a:t>sup</a:t>
            </a:r>
            <a:r>
              <a:rPr lang="es-ES" sz="1600" b="1" i="1" dirty="0">
                <a:latin typeface="Cambria Math" pitchFamily="18" charset="0"/>
                <a:ea typeface="Cambria Math" pitchFamily="18" charset="0"/>
              </a:rPr>
              <a:t> </a:t>
            </a:r>
            <a:r>
              <a:rPr lang="es-ES" sz="1600" b="1" dirty="0"/>
              <a:t>) es mayor al incremento de la riqueza </a:t>
            </a:r>
          </a:p>
          <a:p>
            <a:r>
              <a:rPr lang="es-ES" sz="1600" b="1" dirty="0"/>
              <a:t>financiera real (</a:t>
            </a:r>
            <a:r>
              <a:rPr lang="es-ES" sz="1600" b="1" i="1" dirty="0">
                <a:latin typeface="Cambria Math" pitchFamily="18" charset="0"/>
                <a:ea typeface="Cambria Math" pitchFamily="18" charset="0"/>
              </a:rPr>
              <a:t>w</a:t>
            </a:r>
            <a:r>
              <a:rPr lang="es-ES" sz="1600" b="1" dirty="0"/>
              <a:t> ) </a:t>
            </a:r>
          </a:p>
        </p:txBody>
      </p:sp>
      <p:sp>
        <p:nvSpPr>
          <p:cNvPr id="4" name="3 Rectángulo"/>
          <p:cNvSpPr/>
          <p:nvPr/>
        </p:nvSpPr>
        <p:spPr>
          <a:xfrm>
            <a:off x="827584" y="3538751"/>
            <a:ext cx="7856703" cy="2554545"/>
          </a:xfrm>
          <a:prstGeom prst="rect">
            <a:avLst/>
          </a:prstGeom>
        </p:spPr>
        <p:txBody>
          <a:bodyPr wrap="none">
            <a:spAutoFit/>
          </a:bodyPr>
          <a:lstStyle/>
          <a:p>
            <a:r>
              <a:rPr lang="es-ES" sz="1600" b="1" dirty="0"/>
              <a:t>Nótese que si sumamos  las </a:t>
            </a:r>
            <a:r>
              <a:rPr lang="es-ES" sz="1600" b="1" u="sng" dirty="0"/>
              <a:t>pérdidas y ganancias de capital </a:t>
            </a:r>
            <a:r>
              <a:rPr lang="es-ES" sz="1600" b="1" dirty="0"/>
              <a:t>(en el lado derecho de la</a:t>
            </a:r>
          </a:p>
          <a:p>
            <a:r>
              <a:rPr lang="es-ES" sz="1600" b="1" dirty="0"/>
              <a:t>igualdad) para todos los agentes, </a:t>
            </a:r>
            <a:r>
              <a:rPr lang="es-ES" sz="1600" b="1" u="sng" dirty="0"/>
              <a:t>da cero</a:t>
            </a:r>
            <a:r>
              <a:rPr lang="es-ES" sz="1600" b="1" dirty="0"/>
              <a:t>.</a:t>
            </a:r>
          </a:p>
          <a:p>
            <a:endParaRPr lang="es-ES" sz="1600" b="1" dirty="0"/>
          </a:p>
          <a:p>
            <a:r>
              <a:rPr lang="es-ES" sz="1600" b="1" dirty="0"/>
              <a:t>Aunque sumen cero, el punto es que habrá </a:t>
            </a:r>
            <a:r>
              <a:rPr lang="es-ES" sz="1600" b="1" u="sng" dirty="0"/>
              <a:t>redistribuciones de riqueza real </a:t>
            </a:r>
            <a:r>
              <a:rPr lang="es-ES" sz="1600" b="1" dirty="0"/>
              <a:t>entre</a:t>
            </a:r>
          </a:p>
          <a:p>
            <a:r>
              <a:rPr lang="es-ES" sz="1600" b="1" dirty="0"/>
              <a:t>los agentes.   Esto pasa todos los días ya que los precios varían todos los días. Pero si la </a:t>
            </a:r>
          </a:p>
          <a:p>
            <a:r>
              <a:rPr lang="es-ES" sz="1600" b="1" dirty="0"/>
              <a:t>variación es pequeña no hay problema. Si las variaciones de precios y la redistribución </a:t>
            </a:r>
            <a:r>
              <a:rPr lang="es-ES" sz="1600" b="1" dirty="0" smtClean="0"/>
              <a:t>son</a:t>
            </a:r>
            <a:endParaRPr lang="es-ES" sz="1600" b="1" dirty="0"/>
          </a:p>
          <a:p>
            <a:r>
              <a:rPr lang="es-ES" sz="1600" b="1" dirty="0" smtClean="0"/>
              <a:t>grandes </a:t>
            </a:r>
            <a:r>
              <a:rPr lang="es-ES" sz="1600" b="1" dirty="0"/>
              <a:t>pueden producirse CRISIS FINANCIERAS</a:t>
            </a:r>
          </a:p>
          <a:p>
            <a:endParaRPr lang="es-ES" sz="1600" b="1" dirty="0"/>
          </a:p>
          <a:p>
            <a:r>
              <a:rPr lang="es-ES" sz="1600" b="1" dirty="0"/>
              <a:t>Es crucial, no obstante, distinguir entre pérdidas y ganancias de capital ESPERADAS </a:t>
            </a:r>
          </a:p>
          <a:p>
            <a:r>
              <a:rPr lang="es-ES" sz="1600" b="1" dirty="0"/>
              <a:t>(o anticipadas) y NO ESPERADAS. Para esto necesitamos una teoría de las EXPECTATIVAS.</a:t>
            </a:r>
          </a:p>
        </p:txBody>
      </p:sp>
      <p:sp>
        <p:nvSpPr>
          <p:cNvPr id="5" name="Rectangle 1"/>
          <p:cNvSpPr>
            <a:spLocks noChangeArrowheads="1"/>
          </p:cNvSpPr>
          <p:nvPr/>
        </p:nvSpPr>
        <p:spPr bwMode="auto">
          <a:xfrm>
            <a:off x="1547664" y="260648"/>
            <a:ext cx="691276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400" b="1" i="1" u="sng" strike="noStrike" cap="none" normalizeH="0" baseline="0" dirty="0">
                <a:ln>
                  <a:noFill/>
                </a:ln>
                <a:solidFill>
                  <a:schemeClr val="tx1"/>
                </a:solidFill>
                <a:effectLst/>
                <a:latin typeface="Calibri" pitchFamily="34" charset="0"/>
                <a:ea typeface="Times New Roman" pitchFamily="18" charset="0"/>
                <a:cs typeface="Times New Roman" pitchFamily="18" charset="0"/>
              </a:rPr>
              <a:t>Transferencias de riqueza: ejemplo con tres activos</a:t>
            </a:r>
            <a:endParaRPr kumimoji="0" lang="es-ES" sz="2400" b="0" i="0" u="none" strike="noStrike" cap="none" normalizeH="0" baseline="0" dirty="0">
              <a:ln>
                <a:noFill/>
              </a:ln>
              <a:solidFill>
                <a:schemeClr val="tx1"/>
              </a:solidFill>
              <a:effectLst/>
              <a:latin typeface="Arial" pitchFamily="34" charset="0"/>
              <a:cs typeface="Arial" pitchFamily="34" charset="0"/>
            </a:endParaRPr>
          </a:p>
        </p:txBody>
      </p:sp>
      <p:pic>
        <p:nvPicPr>
          <p:cNvPr id="1034" name="Picture 10"/>
          <p:cNvPicPr>
            <a:picLocks noChangeAspect="1" noChangeArrowheads="1"/>
          </p:cNvPicPr>
          <p:nvPr/>
        </p:nvPicPr>
        <p:blipFill>
          <a:blip r:embed="rId2" cstate="print"/>
          <a:srcRect/>
          <a:stretch>
            <a:fillRect/>
          </a:stretch>
        </p:blipFill>
        <p:spPr bwMode="auto">
          <a:xfrm>
            <a:off x="775245" y="2204864"/>
            <a:ext cx="5668963" cy="792088"/>
          </a:xfrm>
          <a:prstGeom prst="rect">
            <a:avLst/>
          </a:prstGeom>
          <a:noFill/>
          <a:ln w="9525">
            <a:noFill/>
            <a:miter lim="800000"/>
            <a:headEnd/>
            <a:tailEnd/>
          </a:ln>
          <a:effectLst/>
        </p:spPr>
      </p:pic>
      <p:pic>
        <p:nvPicPr>
          <p:cNvPr id="1035" name="Picture 11"/>
          <p:cNvPicPr>
            <a:picLocks noChangeAspect="1" noChangeArrowheads="1"/>
          </p:cNvPicPr>
          <p:nvPr/>
        </p:nvPicPr>
        <p:blipFill>
          <a:blip r:embed="rId3" cstate="print"/>
          <a:srcRect/>
          <a:stretch>
            <a:fillRect/>
          </a:stretch>
        </p:blipFill>
        <p:spPr bwMode="auto">
          <a:xfrm>
            <a:off x="-324544" y="2924944"/>
            <a:ext cx="5668963" cy="792088"/>
          </a:xfrm>
          <a:prstGeom prst="rect">
            <a:avLst/>
          </a:prstGeom>
          <a:noFill/>
          <a:ln w="9525">
            <a:noFill/>
            <a:miter lim="800000"/>
            <a:headEnd/>
            <a:tailEnd/>
          </a:ln>
          <a:effectLst/>
        </p:spPr>
      </p:pic>
      <p:pic>
        <p:nvPicPr>
          <p:cNvPr id="3073" name="Picture 1"/>
          <p:cNvPicPr>
            <a:picLocks noChangeAspect="1" noChangeArrowheads="1"/>
          </p:cNvPicPr>
          <p:nvPr/>
        </p:nvPicPr>
        <p:blipFill>
          <a:blip r:embed="rId4" cstate="print"/>
          <a:srcRect/>
          <a:stretch>
            <a:fillRect/>
          </a:stretch>
        </p:blipFill>
        <p:spPr bwMode="auto">
          <a:xfrm>
            <a:off x="755576" y="1556792"/>
            <a:ext cx="5668963" cy="7920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box(in)">
                                      <p:cBhvr>
                                        <p:cTn id="12" dur="5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35"/>
                                        </p:tgtEl>
                                        <p:attrNameLst>
                                          <p:attrName>style.visibility</p:attrName>
                                        </p:attrNameLst>
                                      </p:cBhvr>
                                      <p:to>
                                        <p:strVal val="visible"/>
                                      </p:to>
                                    </p:set>
                                    <p:animEffect transition="in" filter="box(in)">
                                      <p:cBhvr>
                                        <p:cTn id="17" dur="500"/>
                                        <p:tgtEl>
                                          <p:spTgt spid="103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box(in)">
                                      <p:cBhvr>
                                        <p:cTn id="22" dur="500"/>
                                        <p:tgtEl>
                                          <p:spTgt spid="4">
                                            <p:txEl>
                                              <p:pRg st="0" end="0"/>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box(in)">
                                      <p:cBhvr>
                                        <p:cTn id="25" dur="500"/>
                                        <p:tgtEl>
                                          <p:spTgt spid="4">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box(in)">
                                      <p:cBhvr>
                                        <p:cTn id="30" dur="500"/>
                                        <p:tgtEl>
                                          <p:spTgt spid="4">
                                            <p:txEl>
                                              <p:pRg st="3" end="3"/>
                                            </p:txEl>
                                          </p:spTgt>
                                        </p:tgtEl>
                                      </p:cBhvr>
                                    </p:animEffect>
                                  </p:childTnLst>
                                </p:cTn>
                              </p:par>
                              <p:par>
                                <p:cTn id="31" presetID="4" presetClass="entr" presetSubtype="16" fill="hold"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box(in)">
                                      <p:cBhvr>
                                        <p:cTn id="33" dur="500"/>
                                        <p:tgtEl>
                                          <p:spTgt spid="4">
                                            <p:txEl>
                                              <p:pRg st="4" end="4"/>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Effect transition="in" filter="box(in)">
                                      <p:cBhvr>
                                        <p:cTn id="36" dur="500"/>
                                        <p:tgtEl>
                                          <p:spTgt spid="4">
                                            <p:txEl>
                                              <p:pRg st="5" end="5"/>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box(in)">
                                      <p:cBhvr>
                                        <p:cTn id="39" dur="500"/>
                                        <p:tgtEl>
                                          <p:spTgt spid="4">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4">
                                            <p:txEl>
                                              <p:pRg st="8" end="8"/>
                                            </p:txEl>
                                          </p:spTgt>
                                        </p:tgtEl>
                                        <p:attrNameLst>
                                          <p:attrName>style.visibility</p:attrName>
                                        </p:attrNameLst>
                                      </p:cBhvr>
                                      <p:to>
                                        <p:strVal val="visible"/>
                                      </p:to>
                                    </p:set>
                                    <p:animEffect transition="in" filter="box(in)">
                                      <p:cBhvr>
                                        <p:cTn id="44" dur="500"/>
                                        <p:tgtEl>
                                          <p:spTgt spid="4">
                                            <p:txEl>
                                              <p:pRg st="8" end="8"/>
                                            </p:txEl>
                                          </p:spTgt>
                                        </p:tgtEl>
                                      </p:cBhvr>
                                    </p:animEffect>
                                  </p:childTnLst>
                                </p:cTn>
                              </p:par>
                              <p:par>
                                <p:cTn id="45" presetID="4" presetClass="entr" presetSubtype="16" fill="hold"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box(in)">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160277B-782D-4550-81C2-0ACBCBF7F5AA}"/>
              </a:ext>
            </a:extLst>
          </p:cNvPr>
          <p:cNvSpPr txBox="1"/>
          <p:nvPr/>
        </p:nvSpPr>
        <p:spPr>
          <a:xfrm>
            <a:off x="323528" y="260648"/>
            <a:ext cx="3600400" cy="369332"/>
          </a:xfrm>
          <a:prstGeom prst="rect">
            <a:avLst/>
          </a:prstGeom>
          <a:noFill/>
        </p:spPr>
        <p:txBody>
          <a:bodyPr wrap="square" rtlCol="0">
            <a:spAutoFit/>
          </a:bodyPr>
          <a:lstStyle/>
          <a:p>
            <a:r>
              <a:rPr lang="es-ES" b="1" i="1" dirty="0"/>
              <a:t>¿Qué tengo que leer?</a:t>
            </a:r>
            <a:endParaRPr lang="es-AR" b="1" i="1" dirty="0"/>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0" y="836712"/>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2">
            <a:extLst>
              <a:ext uri="{FF2B5EF4-FFF2-40B4-BE49-F238E27FC236}">
                <a16:creationId xmlns:a16="http://schemas.microsoft.com/office/drawing/2014/main" id="{1AC901D0-269B-4D38-9564-1D6155CBE0CC}"/>
              </a:ext>
            </a:extLst>
          </p:cNvPr>
          <p:cNvSpPr>
            <a:spLocks noChangeArrowheads="1"/>
          </p:cNvSpPr>
          <p:nvPr/>
        </p:nvSpPr>
        <p:spPr bwMode="auto">
          <a:xfrm>
            <a:off x="349521" y="980728"/>
            <a:ext cx="846784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Lst>
            </a:pPr>
            <a:r>
              <a:rPr kumimoji="0" lang="es-ES" altLang="es-AR" sz="1600" b="1" i="0" u="none" strike="noStrike" cap="none" normalizeH="0" baseline="0" dirty="0">
                <a:ln>
                  <a:noFill/>
                </a:ln>
                <a:solidFill>
                  <a:schemeClr val="tx1"/>
                </a:solidFill>
                <a:effectLst/>
                <a:latin typeface="+mj-lt"/>
                <a:ea typeface="Times New Roman" panose="02020603050405020304" pitchFamily="18" charset="0"/>
                <a:cs typeface="Arial" panose="020B0604020202020204" pitchFamily="34" charset="0"/>
              </a:rPr>
              <a:t>Fanelli, José María (1991),</a:t>
            </a:r>
            <a:r>
              <a:rPr kumimoji="0" lang="es-ES" altLang="es-AR" sz="1600" b="1" i="0" u="sng" strike="noStrike" cap="none" normalizeH="0" baseline="0" dirty="0">
                <a:ln>
                  <a:noFill/>
                </a:ln>
                <a:solidFill>
                  <a:schemeClr val="tx1"/>
                </a:solidFill>
                <a:effectLst/>
                <a:latin typeface="+mj-lt"/>
                <a:ea typeface="Times New Roman" panose="02020603050405020304" pitchFamily="18" charset="0"/>
                <a:cs typeface="Arial" panose="020B0604020202020204" pitchFamily="34" charset="0"/>
              </a:rPr>
              <a:t>Tópicos de teoría y política monetaria</a:t>
            </a:r>
            <a:r>
              <a:rPr kumimoji="0" lang="es-ES" altLang="es-AR" sz="1600" b="1" i="0" u="none" strike="noStrike" cap="none" normalizeH="0" baseline="0" dirty="0">
                <a:ln>
                  <a:noFill/>
                </a:ln>
                <a:solidFill>
                  <a:schemeClr val="tx1"/>
                </a:solidFill>
                <a:effectLst/>
                <a:latin typeface="+mj-lt"/>
                <a:ea typeface="Times New Roman" panose="02020603050405020304" pitchFamily="18" charset="0"/>
                <a:cs typeface="Arial" panose="020B0604020202020204" pitchFamily="34" charset="0"/>
              </a:rPr>
              <a:t> (1991), Serie Docente 5 CIEPLAN, Santiago, </a:t>
            </a:r>
            <a:r>
              <a:rPr kumimoji="0" lang="es-ES" altLang="es-AR" sz="1600" b="1" i="0" u="none" strike="noStrike" cap="none" normalizeH="0" baseline="0" dirty="0" err="1">
                <a:ln>
                  <a:noFill/>
                </a:ln>
                <a:solidFill>
                  <a:schemeClr val="tx1"/>
                </a:solidFill>
                <a:effectLst/>
                <a:latin typeface="+mj-lt"/>
                <a:ea typeface="Times New Roman" panose="02020603050405020304" pitchFamily="18" charset="0"/>
                <a:cs typeface="Arial" panose="020B0604020202020204" pitchFamily="34" charset="0"/>
              </a:rPr>
              <a:t>pags</a:t>
            </a:r>
            <a:r>
              <a:rPr kumimoji="0" lang="es-ES" altLang="es-AR" sz="1600" b="1" i="0" u="none" strike="noStrike" cap="none" normalizeH="0" baseline="0" dirty="0">
                <a:ln>
                  <a:noFill/>
                </a:ln>
                <a:solidFill>
                  <a:schemeClr val="tx1"/>
                </a:solidFill>
                <a:effectLst/>
                <a:latin typeface="+mj-lt"/>
                <a:ea typeface="Times New Roman" panose="02020603050405020304" pitchFamily="18" charset="0"/>
                <a:cs typeface="Arial" panose="020B0604020202020204" pitchFamily="34" charset="0"/>
              </a:rPr>
              <a:t>. </a:t>
            </a:r>
            <a:r>
              <a:rPr kumimoji="0" lang="en-US" altLang="es-AR" sz="1600" b="1" i="0" u="none" strike="noStrike" cap="none" normalizeH="0" baseline="0" dirty="0">
                <a:ln>
                  <a:noFill/>
                </a:ln>
                <a:solidFill>
                  <a:schemeClr val="tx1"/>
                </a:solidFill>
                <a:effectLst/>
                <a:latin typeface="+mj-lt"/>
                <a:ea typeface="Times New Roman" panose="02020603050405020304" pitchFamily="18" charset="0"/>
                <a:cs typeface="Arial" panose="020B0604020202020204" pitchFamily="34" charset="0"/>
              </a:rPr>
              <a:t>1 a 34.</a:t>
            </a:r>
            <a:endParaRPr kumimoji="0" lang="es-AR" altLang="es-AR" sz="1600" b="1" i="0" u="none" strike="noStrike" cap="none" normalizeH="0" baseline="0" dirty="0">
              <a:ln>
                <a:noFill/>
              </a:ln>
              <a:solidFill>
                <a:schemeClr val="tx1"/>
              </a:solidFill>
              <a:effectLst/>
              <a:latin typeface="+mj-lt"/>
            </a:endParaRPr>
          </a:p>
        </p:txBody>
      </p:sp>
      <p:sp>
        <p:nvSpPr>
          <p:cNvPr id="13" name="CuadroTexto 12">
            <a:extLst>
              <a:ext uri="{FF2B5EF4-FFF2-40B4-BE49-F238E27FC236}">
                <a16:creationId xmlns:a16="http://schemas.microsoft.com/office/drawing/2014/main" id="{25560A4F-987A-4F18-BF43-B105507BDAAB}"/>
              </a:ext>
            </a:extLst>
          </p:cNvPr>
          <p:cNvSpPr txBox="1"/>
          <p:nvPr/>
        </p:nvSpPr>
        <p:spPr>
          <a:xfrm>
            <a:off x="17160" y="4052743"/>
            <a:ext cx="3600400" cy="369332"/>
          </a:xfrm>
          <a:prstGeom prst="rect">
            <a:avLst/>
          </a:prstGeom>
          <a:noFill/>
        </p:spPr>
        <p:txBody>
          <a:bodyPr wrap="square" rtlCol="0">
            <a:spAutoFit/>
          </a:bodyPr>
          <a:lstStyle/>
          <a:p>
            <a:r>
              <a:rPr lang="es-ES" b="1" i="1" dirty="0"/>
              <a:t>¿Qué leo para la próxima?</a:t>
            </a:r>
            <a:endParaRPr lang="es-AR" b="1" i="1" dirty="0"/>
          </a:p>
        </p:txBody>
      </p:sp>
      <p:cxnSp>
        <p:nvCxnSpPr>
          <p:cNvPr id="14" name="Conector recto 13">
            <a:extLst>
              <a:ext uri="{FF2B5EF4-FFF2-40B4-BE49-F238E27FC236}">
                <a16:creationId xmlns:a16="http://schemas.microsoft.com/office/drawing/2014/main" id="{6F89346D-D8E4-4177-A4F3-64379FC32ACA}"/>
              </a:ext>
            </a:extLst>
          </p:cNvPr>
          <p:cNvCxnSpPr/>
          <p:nvPr/>
        </p:nvCxnSpPr>
        <p:spPr>
          <a:xfrm>
            <a:off x="0" y="4525441"/>
            <a:ext cx="914400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CuadroTexto 14">
            <a:extLst>
              <a:ext uri="{FF2B5EF4-FFF2-40B4-BE49-F238E27FC236}">
                <a16:creationId xmlns:a16="http://schemas.microsoft.com/office/drawing/2014/main" id="{CAE11B28-7298-4006-81B1-71EF646F6A5C}"/>
              </a:ext>
            </a:extLst>
          </p:cNvPr>
          <p:cNvSpPr txBox="1"/>
          <p:nvPr/>
        </p:nvSpPr>
        <p:spPr>
          <a:xfrm>
            <a:off x="349521" y="1810010"/>
            <a:ext cx="8345785" cy="584775"/>
          </a:xfrm>
          <a:prstGeom prst="rect">
            <a:avLst/>
          </a:prstGeom>
          <a:noFill/>
        </p:spPr>
        <p:txBody>
          <a:bodyPr wrap="square">
            <a:spAutoFit/>
          </a:bodyPr>
          <a:lstStyle/>
          <a:p>
            <a:r>
              <a:rPr kumimoji="0" lang="en-US" sz="1600" b="1" i="0" u="none" strike="noStrike" cap="none" normalizeH="0" baseline="0" dirty="0">
                <a:ln>
                  <a:noFill/>
                </a:ln>
                <a:solidFill>
                  <a:schemeClr val="tx1"/>
                </a:solidFill>
                <a:effectLst/>
                <a:latin typeface="+mj-lt"/>
                <a:ea typeface="Times New Roman" pitchFamily="18" charset="0"/>
                <a:cs typeface="Times New Roman" pitchFamily="18" charset="0"/>
              </a:rPr>
              <a:t>Woodford, Michael (1999), “Revolution and Evolution in Twentieth-Century Macroeconomics”, Princeton University, </a:t>
            </a:r>
            <a:r>
              <a:rPr kumimoji="0" lang="en-US" sz="1600" b="1" i="0" u="sng" strike="noStrike" cap="none" normalizeH="0" baseline="0" dirty="0">
                <a:ln>
                  <a:noFill/>
                </a:ln>
                <a:solidFill>
                  <a:schemeClr val="tx1"/>
                </a:solidFill>
                <a:effectLst/>
                <a:latin typeface="+mj-lt"/>
                <a:ea typeface="Times New Roman" pitchFamily="18" charset="0"/>
                <a:cs typeface="Times New Roman" pitchFamily="18" charset="0"/>
              </a:rPr>
              <a:t>Mimeo</a:t>
            </a:r>
            <a:endParaRPr lang="es-AR" sz="1600" dirty="0">
              <a:latin typeface="+mj-lt"/>
            </a:endParaRPr>
          </a:p>
        </p:txBody>
      </p:sp>
      <p:sp>
        <p:nvSpPr>
          <p:cNvPr id="4" name="Rectangle 3">
            <a:extLst>
              <a:ext uri="{FF2B5EF4-FFF2-40B4-BE49-F238E27FC236}">
                <a16:creationId xmlns:a16="http://schemas.microsoft.com/office/drawing/2014/main" id="{94B3F17A-8410-4CC3-8628-B0B17F308543}"/>
              </a:ext>
            </a:extLst>
          </p:cNvPr>
          <p:cNvSpPr>
            <a:spLocks noChangeArrowheads="1"/>
          </p:cNvSpPr>
          <p:nvPr/>
        </p:nvSpPr>
        <p:spPr bwMode="auto">
          <a:xfrm>
            <a:off x="349521" y="4661901"/>
            <a:ext cx="8467848" cy="2871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s-AR" sz="1600" b="1" i="0" u="none" strike="noStrike" cap="none" normalizeH="0" baseline="0" dirty="0" err="1">
                <a:ln>
                  <a:noFill/>
                </a:ln>
                <a:solidFill>
                  <a:schemeClr val="tx1"/>
                </a:solidFill>
                <a:effectLst/>
                <a:latin typeface="+mn-lt"/>
                <a:ea typeface="Times New Roman" panose="02020603050405020304" pitchFamily="18" charset="0"/>
                <a:cs typeface="Arial" panose="020B0604020202020204" pitchFamily="34" charset="0"/>
              </a:rPr>
              <a:t>Sheffrin</a:t>
            </a:r>
            <a:r>
              <a:rPr kumimoji="0" lang="en-US" altLang="es-AR" sz="1600" b="1"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S. M. (1983), </a:t>
            </a:r>
            <a:r>
              <a:rPr kumimoji="0" lang="en-US" altLang="es-AR" sz="1600" b="1" i="0" u="sng"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Rational Expectations</a:t>
            </a:r>
            <a:r>
              <a:rPr kumimoji="0" lang="en-US" altLang="es-AR" sz="1600" b="1"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Cambridge University Press, Cambridge,</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altLang="es-AR" sz="1600" b="1" i="0" u="none" strike="noStrike" cap="none" normalizeH="0" baseline="0" dirty="0">
                <a:ln>
                  <a:noFill/>
                </a:ln>
                <a:solidFill>
                  <a:schemeClr val="tx1"/>
                </a:solidFill>
                <a:effectLst/>
                <a:latin typeface="+mn-lt"/>
                <a:ea typeface="Times New Roman" panose="02020603050405020304" pitchFamily="18" charset="0"/>
                <a:cs typeface="Arial" panose="020B0604020202020204" pitchFamily="34" charset="0"/>
              </a:rPr>
              <a:t> (Cap. 1 y 2). </a:t>
            </a: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lang="en-GB" sz="1600" b="1" dirty="0">
              <a:effectLst/>
              <a:latin typeface="+mn-lt"/>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lang="en-GB" sz="1600" b="1" dirty="0" err="1">
                <a:effectLst/>
                <a:latin typeface="+mn-lt"/>
                <a:ea typeface="Times New Roman" panose="02020603050405020304" pitchFamily="18" charset="0"/>
                <a:cs typeface="Times New Roman" panose="02020603050405020304" pitchFamily="18" charset="0"/>
              </a:rPr>
              <a:t>Leijonhufvud</a:t>
            </a:r>
            <a:r>
              <a:rPr lang="en-GB" sz="1600" b="1" dirty="0">
                <a:effectLst/>
                <a:latin typeface="+mn-lt"/>
                <a:ea typeface="Times New Roman" panose="02020603050405020304" pitchFamily="18" charset="0"/>
                <a:cs typeface="Times New Roman" panose="02020603050405020304" pitchFamily="18" charset="0"/>
              </a:rPr>
              <a:t>, A. (1971), </a:t>
            </a:r>
            <a:r>
              <a:rPr lang="en-GB" sz="1600" b="1" u="sng" dirty="0">
                <a:effectLst/>
                <a:latin typeface="+mn-lt"/>
                <a:ea typeface="Times New Roman" panose="02020603050405020304" pitchFamily="18" charset="0"/>
                <a:cs typeface="Times New Roman" panose="02020603050405020304" pitchFamily="18" charset="0"/>
              </a:rPr>
              <a:t>Keynes and the Classics, two lectures on Keynes’ Contribution</a:t>
            </a:r>
          </a:p>
          <a:p>
            <a:pPr algn="just">
              <a:lnSpc>
                <a:spcPct val="115000"/>
              </a:lnSpc>
              <a:spcAft>
                <a:spcPts val="1000"/>
              </a:spcAft>
              <a:tabLst>
                <a:tab pos="-457200" algn="l"/>
              </a:tabLst>
            </a:pPr>
            <a:r>
              <a:rPr lang="en-GB" sz="1600" b="1" u="sng" dirty="0">
                <a:effectLst/>
                <a:latin typeface="+mn-lt"/>
                <a:ea typeface="Times New Roman" panose="02020603050405020304" pitchFamily="18" charset="0"/>
                <a:cs typeface="Times New Roman" panose="02020603050405020304" pitchFamily="18" charset="0"/>
              </a:rPr>
              <a:t> to Economic Theory</a:t>
            </a:r>
            <a:r>
              <a:rPr lang="en-GB" sz="1600" b="1" dirty="0">
                <a:effectLst/>
                <a:latin typeface="+mn-lt"/>
                <a:ea typeface="Times New Roman" panose="02020603050405020304" pitchFamily="18" charset="0"/>
                <a:cs typeface="Times New Roman" panose="02020603050405020304" pitchFamily="18" charset="0"/>
              </a:rPr>
              <a:t>. </a:t>
            </a:r>
            <a:r>
              <a:rPr lang="es-ES" sz="1600" b="1" dirty="0" err="1">
                <a:effectLst/>
                <a:latin typeface="+mn-lt"/>
                <a:ea typeface="Times New Roman" panose="02020603050405020304" pitchFamily="18" charset="0"/>
                <a:cs typeface="Times New Roman" panose="02020603050405020304" pitchFamily="18" charset="0"/>
              </a:rPr>
              <a:t>The</a:t>
            </a:r>
            <a:r>
              <a:rPr lang="es-ES" sz="1600" b="1" dirty="0">
                <a:effectLst/>
                <a:latin typeface="+mn-lt"/>
                <a:ea typeface="Times New Roman" panose="02020603050405020304" pitchFamily="18" charset="0"/>
                <a:cs typeface="Times New Roman" panose="02020603050405020304" pitchFamily="18" charset="0"/>
              </a:rPr>
              <a:t> Institute </a:t>
            </a:r>
            <a:r>
              <a:rPr lang="es-ES" sz="1600" b="1" dirty="0" err="1">
                <a:effectLst/>
                <a:latin typeface="+mn-lt"/>
                <a:ea typeface="Times New Roman" panose="02020603050405020304" pitchFamily="18" charset="0"/>
                <a:cs typeface="Times New Roman" panose="02020603050405020304" pitchFamily="18" charset="0"/>
              </a:rPr>
              <a:t>of</a:t>
            </a:r>
            <a:r>
              <a:rPr lang="es-ES" sz="1600" b="1" dirty="0">
                <a:effectLst/>
                <a:latin typeface="+mn-lt"/>
                <a:ea typeface="Times New Roman" panose="02020603050405020304" pitchFamily="18" charset="0"/>
                <a:cs typeface="Times New Roman" panose="02020603050405020304" pitchFamily="18" charset="0"/>
              </a:rPr>
              <a:t> </a:t>
            </a:r>
            <a:r>
              <a:rPr lang="es-ES" sz="1600" b="1" dirty="0" err="1">
                <a:effectLst/>
                <a:latin typeface="+mn-lt"/>
                <a:ea typeface="Times New Roman" panose="02020603050405020304" pitchFamily="18" charset="0"/>
                <a:cs typeface="Times New Roman" panose="02020603050405020304" pitchFamily="18" charset="0"/>
              </a:rPr>
              <a:t>Economic</a:t>
            </a:r>
            <a:r>
              <a:rPr lang="es-ES" sz="1600" b="1" dirty="0">
                <a:effectLst/>
                <a:latin typeface="+mn-lt"/>
                <a:ea typeface="Times New Roman" panose="02020603050405020304" pitchFamily="18" charset="0"/>
                <a:cs typeface="Times New Roman" panose="02020603050405020304" pitchFamily="18" charset="0"/>
              </a:rPr>
              <a:t> </a:t>
            </a:r>
            <a:r>
              <a:rPr lang="es-ES" sz="1600" b="1" dirty="0" err="1">
                <a:effectLst/>
                <a:latin typeface="+mn-lt"/>
                <a:ea typeface="Times New Roman" panose="02020603050405020304" pitchFamily="18" charset="0"/>
                <a:cs typeface="Times New Roman" panose="02020603050405020304" pitchFamily="18" charset="0"/>
              </a:rPr>
              <a:t>Affairs</a:t>
            </a:r>
            <a:r>
              <a:rPr lang="es-ES" sz="1600" b="1" dirty="0">
                <a:effectLst/>
                <a:latin typeface="+mn-lt"/>
                <a:ea typeface="Times New Roman" panose="02020603050405020304" pitchFamily="18" charset="0"/>
                <a:cs typeface="Times New Roman" panose="02020603050405020304" pitchFamily="18" charset="0"/>
              </a:rPr>
              <a:t>. </a:t>
            </a:r>
          </a:p>
          <a:p>
            <a:pPr algn="just">
              <a:lnSpc>
                <a:spcPct val="115000"/>
              </a:lnSpc>
              <a:spcAft>
                <a:spcPts val="1000"/>
              </a:spcAft>
              <a:tabLst>
                <a:tab pos="-457200" algn="l"/>
              </a:tabLst>
            </a:pPr>
            <a:r>
              <a:rPr lang="en-US" sz="1600" b="1" dirty="0">
                <a:effectLst/>
                <a:latin typeface="+mn-lt"/>
                <a:ea typeface="Times New Roman" panose="02020603050405020304" pitchFamily="18" charset="0"/>
                <a:cs typeface="Times New Roman" panose="02020603050405020304" pitchFamily="18" charset="0"/>
              </a:rPr>
              <a:t>Tobin, James (1982). "Money and Finance in the Macro-Economic Process,“  CF Discussion paper 613 R</a:t>
            </a:r>
            <a:endParaRPr lang="es-AR"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15000"/>
              </a:lnSpc>
              <a:spcAft>
                <a:spcPts val="1000"/>
              </a:spcAft>
              <a:tabLst>
                <a:tab pos="-457200" algn="l"/>
              </a:tabLst>
            </a:pPr>
            <a:r>
              <a:rPr lang="es-ES" sz="1600" b="1" dirty="0">
                <a:effectLst/>
                <a:latin typeface="Arial" panose="020B0604020202020204" pitchFamily="34" charset="0"/>
                <a:ea typeface="Times New Roman" panose="02020603050405020304" pitchFamily="18" charset="0"/>
                <a:cs typeface="Times New Roman" panose="02020603050405020304" pitchFamily="18" charset="0"/>
              </a:rPr>
              <a:t> </a:t>
            </a:r>
            <a:endParaRPr lang="es-AR"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16" name="CuadroTexto 15">
            <a:extLst>
              <a:ext uri="{FF2B5EF4-FFF2-40B4-BE49-F238E27FC236}">
                <a16:creationId xmlns:a16="http://schemas.microsoft.com/office/drawing/2014/main" id="{9E1002AD-F439-43C8-92EC-4618220D40C2}"/>
              </a:ext>
            </a:extLst>
          </p:cNvPr>
          <p:cNvSpPr txBox="1"/>
          <p:nvPr/>
        </p:nvSpPr>
        <p:spPr>
          <a:xfrm>
            <a:off x="349521" y="2589995"/>
            <a:ext cx="8142632" cy="1477328"/>
          </a:xfrm>
          <a:prstGeom prst="rect">
            <a:avLst/>
          </a:prstGeom>
          <a:noFill/>
        </p:spPr>
        <p:txBody>
          <a:bodyPr wrap="square" rtlCol="0">
            <a:spAutoFit/>
          </a:bodyPr>
          <a:lstStyle/>
          <a:p>
            <a:r>
              <a:rPr lang="es-ES" b="1" i="1" dirty="0"/>
              <a:t>Para discusión y comentarios:</a:t>
            </a:r>
          </a:p>
          <a:p>
            <a:endParaRPr lang="es-ES" b="1" i="1" dirty="0"/>
          </a:p>
          <a:p>
            <a:r>
              <a:rPr lang="es-ES" i="1" dirty="0"/>
              <a:t>Leer la nota </a:t>
            </a:r>
            <a:r>
              <a:rPr lang="es-ES" b="1" i="1" dirty="0"/>
              <a:t>“Estamos rodeados por la amenaza de estanflación”</a:t>
            </a:r>
            <a:r>
              <a:rPr lang="es-ES" i="1" dirty="0"/>
              <a:t> señalar dónde se </a:t>
            </a:r>
          </a:p>
          <a:p>
            <a:r>
              <a:rPr lang="es-ES" i="1" dirty="0"/>
              <a:t>utilizan razonamientos que involucran transferencias por variación de precios  y atesoramiento de divisas.</a:t>
            </a:r>
            <a:endParaRPr lang="es-AR"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107504" y="764704"/>
            <a:ext cx="4392488" cy="338554"/>
          </a:xfrm>
          <a:prstGeom prst="rect">
            <a:avLst/>
          </a:prstGeom>
          <a:noFill/>
        </p:spPr>
        <p:txBody>
          <a:bodyPr wrap="square" rtlCol="0">
            <a:spAutoFit/>
          </a:bodyPr>
          <a:lstStyle/>
          <a:p>
            <a:r>
              <a:rPr lang="es-ES" sz="1600" b="1" dirty="0"/>
              <a:t>Partimos de lo que veníamos viendo:</a:t>
            </a:r>
          </a:p>
        </p:txBody>
      </p:sp>
      <p:pic>
        <p:nvPicPr>
          <p:cNvPr id="23554" name="Picture 2"/>
          <p:cNvPicPr>
            <a:picLocks noChangeAspect="1" noChangeArrowheads="1"/>
          </p:cNvPicPr>
          <p:nvPr/>
        </p:nvPicPr>
        <p:blipFill>
          <a:blip r:embed="rId2" cstate="print"/>
          <a:srcRect/>
          <a:stretch>
            <a:fillRect/>
          </a:stretch>
        </p:blipFill>
        <p:spPr bwMode="auto">
          <a:xfrm>
            <a:off x="3780284" y="836712"/>
            <a:ext cx="5219700" cy="414337"/>
          </a:xfrm>
          <a:prstGeom prst="rect">
            <a:avLst/>
          </a:prstGeom>
          <a:noFill/>
          <a:ln w="9525">
            <a:noFill/>
            <a:miter lim="800000"/>
            <a:headEnd/>
            <a:tailEnd/>
          </a:ln>
          <a:effectLst/>
        </p:spPr>
      </p:pic>
      <p:sp>
        <p:nvSpPr>
          <p:cNvPr id="5" name="4 CuadroTexto"/>
          <p:cNvSpPr txBox="1"/>
          <p:nvPr/>
        </p:nvSpPr>
        <p:spPr>
          <a:xfrm>
            <a:off x="107504" y="1124744"/>
            <a:ext cx="6552728" cy="338554"/>
          </a:xfrm>
          <a:prstGeom prst="rect">
            <a:avLst/>
          </a:prstGeom>
          <a:noFill/>
        </p:spPr>
        <p:txBody>
          <a:bodyPr wrap="square" rtlCol="0">
            <a:spAutoFit/>
          </a:bodyPr>
          <a:lstStyle/>
          <a:p>
            <a:r>
              <a:rPr lang="es-ES" sz="1600" b="1" dirty="0"/>
              <a:t>Y simplificamos para focalizarnos en los efectos de </a:t>
            </a:r>
          </a:p>
        </p:txBody>
      </p:sp>
      <p:sp>
        <p:nvSpPr>
          <p:cNvPr id="15" name="14 CuadroTexto"/>
          <p:cNvSpPr txBox="1"/>
          <p:nvPr/>
        </p:nvSpPr>
        <p:spPr>
          <a:xfrm>
            <a:off x="107504" y="1403484"/>
            <a:ext cx="8640960" cy="369332"/>
          </a:xfrm>
          <a:prstGeom prst="rect">
            <a:avLst/>
          </a:prstGeom>
          <a:noFill/>
        </p:spPr>
        <p:txBody>
          <a:bodyPr wrap="square" rtlCol="0">
            <a:spAutoFit/>
          </a:bodyPr>
          <a:lstStyle/>
          <a:p>
            <a:r>
              <a:rPr lang="es-ES" b="1" dirty="0"/>
              <a:t> </a:t>
            </a:r>
            <a:r>
              <a:rPr lang="es-ES" sz="1600" b="1" dirty="0"/>
              <a:t>Pero tenemos que introducir el precio (o paridad) de los bonos (</a:t>
            </a:r>
            <a:r>
              <a:rPr lang="es-ES" sz="1600" b="1" i="1" dirty="0">
                <a:latin typeface="Cambria Math" pitchFamily="18" charset="0"/>
                <a:ea typeface="Cambria Math" pitchFamily="18" charset="0"/>
              </a:rPr>
              <a:t>q </a:t>
            </a:r>
            <a:r>
              <a:rPr lang="es-ES" sz="1600" b="1" dirty="0"/>
              <a:t>) y el tipo de cambio  (</a:t>
            </a:r>
            <a:r>
              <a:rPr lang="es-ES" sz="1600" b="1" i="1" dirty="0">
                <a:latin typeface="Cambria Math" pitchFamily="18" charset="0"/>
                <a:ea typeface="Cambria Math" pitchFamily="18" charset="0"/>
              </a:rPr>
              <a:t>e </a:t>
            </a:r>
            <a:r>
              <a:rPr lang="es-ES" sz="1600" b="1" dirty="0">
                <a:latin typeface="+mj-lt"/>
                <a:ea typeface="Cambria Math" pitchFamily="18" charset="0"/>
              </a:rPr>
              <a:t>) </a:t>
            </a:r>
            <a:endParaRPr lang="es-ES" sz="1600" b="1" dirty="0"/>
          </a:p>
        </p:txBody>
      </p:sp>
      <p:sp>
        <p:nvSpPr>
          <p:cNvPr id="16" name="15 Rectángulo"/>
          <p:cNvSpPr/>
          <p:nvPr/>
        </p:nvSpPr>
        <p:spPr>
          <a:xfrm>
            <a:off x="2195736" y="1916832"/>
            <a:ext cx="5760640" cy="7920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16 Rectángulo"/>
          <p:cNvSpPr/>
          <p:nvPr/>
        </p:nvSpPr>
        <p:spPr>
          <a:xfrm>
            <a:off x="395536" y="2852936"/>
            <a:ext cx="8208912" cy="1631216"/>
          </a:xfrm>
          <a:prstGeom prst="rect">
            <a:avLst/>
          </a:prstGeom>
        </p:spPr>
        <p:txBody>
          <a:bodyPr wrap="square">
            <a:spAutoFit/>
          </a:bodyPr>
          <a:lstStyle/>
          <a:p>
            <a:pPr>
              <a:buFont typeface="Wingdings" pitchFamily="2" charset="2"/>
              <a:buChar char="§"/>
            </a:pPr>
            <a:r>
              <a:rPr lang="es-ES" sz="1600" b="1" dirty="0"/>
              <a:t>  Cuando varían los precios hay que distinguir entre  </a:t>
            </a:r>
            <a:r>
              <a:rPr lang="es-ES" b="1" dirty="0">
                <a:solidFill>
                  <a:srgbClr val="FF0000"/>
                </a:solidFill>
              </a:rPr>
              <a:t>ESFUERZO DE AHORRO REAL  (</a:t>
            </a:r>
            <a:r>
              <a:rPr lang="es-ES" b="1" i="1" dirty="0" err="1">
                <a:solidFill>
                  <a:srgbClr val="FF0000"/>
                </a:solidFill>
                <a:latin typeface="Cambria Math" pitchFamily="18" charset="0"/>
                <a:ea typeface="Cambria Math" pitchFamily="18" charset="0"/>
              </a:rPr>
              <a:t>sup</a:t>
            </a:r>
            <a:r>
              <a:rPr lang="es-ES" b="1" i="1" dirty="0">
                <a:solidFill>
                  <a:srgbClr val="FF0000"/>
                </a:solidFill>
                <a:latin typeface="Cambria Math" pitchFamily="18" charset="0"/>
                <a:ea typeface="Cambria Math" pitchFamily="18" charset="0"/>
              </a:rPr>
              <a:t> </a:t>
            </a:r>
            <a:r>
              <a:rPr lang="es-ES" b="1" dirty="0">
                <a:solidFill>
                  <a:srgbClr val="FF0000"/>
                </a:solidFill>
              </a:rPr>
              <a:t>)          y VARIACIÓN DE RIQUEZA FINANCIERA REAL (</a:t>
            </a:r>
            <a:r>
              <a:rPr lang="el-GR" b="1" i="1" dirty="0">
                <a:solidFill>
                  <a:srgbClr val="FF0000"/>
                </a:solidFill>
                <a:latin typeface="Cambria Math" pitchFamily="18" charset="0"/>
                <a:ea typeface="Cambria Math" pitchFamily="18" charset="0"/>
              </a:rPr>
              <a:t>Δ</a:t>
            </a:r>
            <a:r>
              <a:rPr lang="es-ES" b="1" i="1" dirty="0">
                <a:solidFill>
                  <a:srgbClr val="FF0000"/>
                </a:solidFill>
                <a:latin typeface="Cambria Math" pitchFamily="18" charset="0"/>
                <a:ea typeface="Cambria Math" pitchFamily="18" charset="0"/>
              </a:rPr>
              <a:t>w </a:t>
            </a:r>
            <a:r>
              <a:rPr lang="es-ES" b="1" dirty="0">
                <a:solidFill>
                  <a:srgbClr val="FF0000"/>
                </a:solidFill>
              </a:rPr>
              <a:t>)  </a:t>
            </a:r>
            <a:endParaRPr lang="es-ES" b="1" dirty="0"/>
          </a:p>
          <a:p>
            <a:pPr>
              <a:buFont typeface="Wingdings" pitchFamily="2" charset="2"/>
              <a:buChar char="§"/>
            </a:pPr>
            <a:r>
              <a:rPr lang="es-ES" sz="1600" b="1" dirty="0"/>
              <a:t>  El ESFUERZO DE AHORRO o SUPERAVIT REAL es la variación del valor nominal de los activos y pasivos del agente dividida por el nivel de precios. O sea la expresión (1)</a:t>
            </a:r>
          </a:p>
          <a:p>
            <a:pPr>
              <a:buFont typeface="Wingdings" pitchFamily="2" charset="2"/>
              <a:buChar char="§"/>
            </a:pPr>
            <a:r>
              <a:rPr lang="es-ES" sz="1600" b="1" dirty="0"/>
              <a:t>  La VARIACIÓN DE LA RIQUEZA FINANCIERA REAL  es el cambio en el valor real de los activos y pasivos, o sea la expresión  (2)</a:t>
            </a:r>
          </a:p>
        </p:txBody>
      </p:sp>
      <p:sp>
        <p:nvSpPr>
          <p:cNvPr id="18" name="17 CuadroTexto"/>
          <p:cNvSpPr txBox="1"/>
          <p:nvPr/>
        </p:nvSpPr>
        <p:spPr>
          <a:xfrm>
            <a:off x="1115616" y="2060848"/>
            <a:ext cx="792088" cy="369332"/>
          </a:xfrm>
          <a:prstGeom prst="rect">
            <a:avLst/>
          </a:prstGeom>
          <a:noFill/>
        </p:spPr>
        <p:txBody>
          <a:bodyPr wrap="square" rtlCol="0">
            <a:spAutoFit/>
          </a:bodyPr>
          <a:lstStyle/>
          <a:p>
            <a:r>
              <a:rPr lang="es-ES" b="1" dirty="0"/>
              <a:t>(1)</a:t>
            </a:r>
          </a:p>
        </p:txBody>
      </p:sp>
      <p:sp>
        <p:nvSpPr>
          <p:cNvPr id="19" name="18 CuadroTexto"/>
          <p:cNvSpPr txBox="1"/>
          <p:nvPr/>
        </p:nvSpPr>
        <p:spPr>
          <a:xfrm>
            <a:off x="1043608" y="4653136"/>
            <a:ext cx="792088" cy="369332"/>
          </a:xfrm>
          <a:prstGeom prst="rect">
            <a:avLst/>
          </a:prstGeom>
          <a:noFill/>
        </p:spPr>
        <p:txBody>
          <a:bodyPr wrap="square" rtlCol="0">
            <a:spAutoFit/>
          </a:bodyPr>
          <a:lstStyle/>
          <a:p>
            <a:r>
              <a:rPr lang="es-ES" b="1" dirty="0"/>
              <a:t>(2)</a:t>
            </a:r>
          </a:p>
        </p:txBody>
      </p:sp>
      <p:sp>
        <p:nvSpPr>
          <p:cNvPr id="27" name="26 Rectángulo"/>
          <p:cNvSpPr/>
          <p:nvPr/>
        </p:nvSpPr>
        <p:spPr>
          <a:xfrm>
            <a:off x="2359420" y="5445224"/>
            <a:ext cx="4516835" cy="64807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28 Rectángulo"/>
          <p:cNvSpPr/>
          <p:nvPr/>
        </p:nvSpPr>
        <p:spPr>
          <a:xfrm>
            <a:off x="2555776" y="4581128"/>
            <a:ext cx="4104456" cy="64807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29 CuadroTexto"/>
          <p:cNvSpPr txBox="1"/>
          <p:nvPr/>
        </p:nvSpPr>
        <p:spPr>
          <a:xfrm>
            <a:off x="1043608" y="5445224"/>
            <a:ext cx="792088" cy="369332"/>
          </a:xfrm>
          <a:prstGeom prst="rect">
            <a:avLst/>
          </a:prstGeom>
          <a:noFill/>
        </p:spPr>
        <p:txBody>
          <a:bodyPr wrap="square" rtlCol="0">
            <a:spAutoFit/>
          </a:bodyPr>
          <a:lstStyle/>
          <a:p>
            <a:r>
              <a:rPr lang="es-ES" b="1" dirty="0"/>
              <a:t>(3)</a:t>
            </a:r>
          </a:p>
        </p:txBody>
      </p:sp>
      <p:sp>
        <p:nvSpPr>
          <p:cNvPr id="31" name="30 Rectángulo"/>
          <p:cNvSpPr/>
          <p:nvPr/>
        </p:nvSpPr>
        <p:spPr>
          <a:xfrm>
            <a:off x="2051720" y="260648"/>
            <a:ext cx="5904656" cy="369332"/>
          </a:xfrm>
          <a:prstGeom prst="rect">
            <a:avLst/>
          </a:prstGeom>
        </p:spPr>
        <p:txBody>
          <a:bodyPr wrap="square">
            <a:spAutoFit/>
          </a:bodyPr>
          <a:lstStyle/>
          <a:p>
            <a:pPr lvl="0" fontAlgn="base">
              <a:spcBef>
                <a:spcPct val="0"/>
              </a:spcBef>
              <a:spcAft>
                <a:spcPct val="0"/>
              </a:spcAft>
            </a:pPr>
            <a:r>
              <a:rPr lang="es-ES" b="1" i="1" u="sng" dirty="0">
                <a:latin typeface="Calibri" pitchFamily="34" charset="0"/>
                <a:ea typeface="Times New Roman" pitchFamily="18" charset="0"/>
                <a:cs typeface="Times New Roman" pitchFamily="18" charset="0"/>
              </a:rPr>
              <a:t>Variaciones de precios y transferencias de riqueza</a:t>
            </a:r>
            <a:endParaRPr lang="es-ES" dirty="0">
              <a:latin typeface="Arial" pitchFamily="34" charset="0"/>
              <a:cs typeface="Arial" pitchFamily="34" charset="0"/>
            </a:endParaRPr>
          </a:p>
        </p:txBody>
      </p:sp>
      <p:pic>
        <p:nvPicPr>
          <p:cNvPr id="23576" name="Picture 24"/>
          <p:cNvPicPr>
            <a:picLocks noChangeAspect="1" noChangeArrowheads="1"/>
          </p:cNvPicPr>
          <p:nvPr/>
        </p:nvPicPr>
        <p:blipFill>
          <a:blip r:embed="rId3" cstate="print"/>
          <a:srcRect/>
          <a:stretch>
            <a:fillRect/>
          </a:stretch>
        </p:blipFill>
        <p:spPr bwMode="auto">
          <a:xfrm>
            <a:off x="4176836" y="1196752"/>
            <a:ext cx="5219700" cy="401637"/>
          </a:xfrm>
          <a:prstGeom prst="rect">
            <a:avLst/>
          </a:prstGeom>
          <a:noFill/>
          <a:ln w="9525">
            <a:noFill/>
            <a:miter lim="800000"/>
            <a:headEnd/>
            <a:tailEnd/>
          </a:ln>
          <a:effectLst/>
        </p:spPr>
      </p:pic>
      <p:pic>
        <p:nvPicPr>
          <p:cNvPr id="23579" name="Picture 27"/>
          <p:cNvPicPr>
            <a:picLocks noChangeAspect="1" noChangeArrowheads="1"/>
          </p:cNvPicPr>
          <p:nvPr/>
        </p:nvPicPr>
        <p:blipFill>
          <a:blip r:embed="rId4" cstate="print"/>
          <a:srcRect/>
          <a:stretch>
            <a:fillRect/>
          </a:stretch>
        </p:blipFill>
        <p:spPr bwMode="auto">
          <a:xfrm>
            <a:off x="2195736" y="2060848"/>
            <a:ext cx="5668963" cy="661987"/>
          </a:xfrm>
          <a:prstGeom prst="rect">
            <a:avLst/>
          </a:prstGeom>
          <a:noFill/>
          <a:ln w="9525">
            <a:noFill/>
            <a:miter lim="800000"/>
            <a:headEnd/>
            <a:tailEnd/>
          </a:ln>
          <a:effectLst/>
        </p:spPr>
      </p:pic>
      <p:pic>
        <p:nvPicPr>
          <p:cNvPr id="23580" name="Picture 28"/>
          <p:cNvPicPr>
            <a:picLocks noChangeAspect="1" noChangeArrowheads="1"/>
          </p:cNvPicPr>
          <p:nvPr/>
        </p:nvPicPr>
        <p:blipFill>
          <a:blip r:embed="rId5" cstate="print"/>
          <a:srcRect/>
          <a:stretch>
            <a:fillRect/>
          </a:stretch>
        </p:blipFill>
        <p:spPr bwMode="auto">
          <a:xfrm>
            <a:off x="1855365" y="5517232"/>
            <a:ext cx="5668963" cy="764704"/>
          </a:xfrm>
          <a:prstGeom prst="rect">
            <a:avLst/>
          </a:prstGeom>
          <a:noFill/>
          <a:ln w="9525">
            <a:noFill/>
            <a:miter lim="800000"/>
            <a:headEnd/>
            <a:tailEnd/>
          </a:ln>
          <a:effectLst/>
        </p:spPr>
      </p:pic>
      <p:pic>
        <p:nvPicPr>
          <p:cNvPr id="23582" name="Picture 30"/>
          <p:cNvPicPr>
            <a:picLocks noChangeAspect="1" noChangeArrowheads="1"/>
          </p:cNvPicPr>
          <p:nvPr/>
        </p:nvPicPr>
        <p:blipFill>
          <a:blip r:embed="rId6" cstate="print"/>
          <a:srcRect/>
          <a:stretch>
            <a:fillRect/>
          </a:stretch>
        </p:blipFill>
        <p:spPr bwMode="auto">
          <a:xfrm>
            <a:off x="1763688" y="4725144"/>
            <a:ext cx="5668963" cy="576064"/>
          </a:xfrm>
          <a:prstGeom prst="rect">
            <a:avLst/>
          </a:prstGeom>
          <a:noFill/>
          <a:ln w="9525">
            <a:noFill/>
            <a:miter lim="800000"/>
            <a:headEnd/>
            <a:tailEnd/>
          </a:ln>
          <a:effectLst/>
        </p:spPr>
      </p:pic>
      <p:sp>
        <p:nvSpPr>
          <p:cNvPr id="44" name="43 Rectángulo"/>
          <p:cNvSpPr/>
          <p:nvPr/>
        </p:nvSpPr>
        <p:spPr>
          <a:xfrm>
            <a:off x="539552" y="6309320"/>
            <a:ext cx="4572000" cy="369332"/>
          </a:xfrm>
          <a:prstGeom prst="rect">
            <a:avLst/>
          </a:prstGeom>
        </p:spPr>
        <p:txBody>
          <a:bodyPr>
            <a:spAutoFit/>
          </a:bodyPr>
          <a:lstStyle/>
          <a:p>
            <a:r>
              <a:rPr lang="es-ES" b="1" dirty="0"/>
              <a:t> </a:t>
            </a:r>
            <a:endParaRPr lang="es-ES" dirty="0"/>
          </a:p>
        </p:txBody>
      </p:sp>
      <p:sp>
        <p:nvSpPr>
          <p:cNvPr id="45" name="44 CuadroTexto"/>
          <p:cNvSpPr txBox="1"/>
          <p:nvPr/>
        </p:nvSpPr>
        <p:spPr>
          <a:xfrm>
            <a:off x="395536" y="6093296"/>
            <a:ext cx="8105680" cy="646331"/>
          </a:xfrm>
          <a:prstGeom prst="rect">
            <a:avLst/>
          </a:prstGeom>
          <a:noFill/>
        </p:spPr>
        <p:txBody>
          <a:bodyPr wrap="none" rtlCol="0">
            <a:spAutoFit/>
          </a:bodyPr>
          <a:lstStyle/>
          <a:p>
            <a:pPr>
              <a:buFont typeface="Wingdings" pitchFamily="2" charset="2"/>
              <a:buChar char="§"/>
            </a:pPr>
            <a:r>
              <a:rPr lang="es-ES" dirty="0"/>
              <a:t>  </a:t>
            </a:r>
            <a:r>
              <a:rPr lang="es-ES" b="1" dirty="0"/>
              <a:t>Si la diferencia es positiva el agente tuvo PERDIDAS DE CAPITAL y su ahorro no se</a:t>
            </a:r>
          </a:p>
          <a:p>
            <a:r>
              <a:rPr lang="es-ES" b="1" dirty="0"/>
              <a:t>    tradujo totalmente en un aumento de su riqueza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par>
                                <p:cTn id="8" presetID="4" presetClass="entr" presetSubtype="16" fill="hold" nodeType="with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box(in)">
                                      <p:cBhvr>
                                        <p:cTn id="10" dur="500"/>
                                        <p:tgtEl>
                                          <p:spTgt spid="23554"/>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par>
                                <p:cTn id="16" presetID="4" presetClass="entr" presetSubtype="16" fill="hold" nodeType="withEffect">
                                  <p:stCondLst>
                                    <p:cond delay="0"/>
                                  </p:stCondLst>
                                  <p:childTnLst>
                                    <p:set>
                                      <p:cBhvr>
                                        <p:cTn id="17" dur="1" fill="hold">
                                          <p:stCondLst>
                                            <p:cond delay="0"/>
                                          </p:stCondLst>
                                        </p:cTn>
                                        <p:tgtEl>
                                          <p:spTgt spid="23576"/>
                                        </p:tgtEl>
                                        <p:attrNameLst>
                                          <p:attrName>style.visibility</p:attrName>
                                        </p:attrNameLst>
                                      </p:cBhvr>
                                      <p:to>
                                        <p:strVal val="visible"/>
                                      </p:to>
                                    </p:set>
                                    <p:animEffect transition="in" filter="box(in)">
                                      <p:cBhvr>
                                        <p:cTn id="18" dur="500"/>
                                        <p:tgtEl>
                                          <p:spTgt spid="2357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ox(in)">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3579"/>
                                        </p:tgtEl>
                                        <p:attrNameLst>
                                          <p:attrName>style.visibility</p:attrName>
                                        </p:attrNameLst>
                                      </p:cBhvr>
                                      <p:to>
                                        <p:strVal val="visible"/>
                                      </p:to>
                                    </p:set>
                                    <p:animEffect transition="in" filter="box(in)">
                                      <p:cBhvr>
                                        <p:cTn id="28" dur="500"/>
                                        <p:tgtEl>
                                          <p:spTgt spid="23579"/>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ox(in)">
                                      <p:cBhvr>
                                        <p:cTn id="33" dur="500"/>
                                        <p:tgtEl>
                                          <p:spTgt spid="1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ox(in)">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xEl>
                                              <p:pRg st="0" end="0"/>
                                            </p:txEl>
                                          </p:spTgt>
                                        </p:tgtEl>
                                        <p:attrNameLst>
                                          <p:attrName>style.visibility</p:attrName>
                                        </p:attrNameLst>
                                      </p:cBhvr>
                                      <p:to>
                                        <p:strVal val="visible"/>
                                      </p:to>
                                    </p:set>
                                    <p:animEffect transition="in" filter="box(in)">
                                      <p:cBhvr>
                                        <p:cTn id="41" dur="500"/>
                                        <p:tgtEl>
                                          <p:spTgt spid="17">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17">
                                            <p:txEl>
                                              <p:pRg st="1" end="1"/>
                                            </p:txEl>
                                          </p:spTgt>
                                        </p:tgtEl>
                                        <p:attrNameLst>
                                          <p:attrName>style.visibility</p:attrName>
                                        </p:attrNameLst>
                                      </p:cBhvr>
                                      <p:to>
                                        <p:strVal val="visible"/>
                                      </p:to>
                                    </p:set>
                                    <p:animEffect transition="in" filter="box(in)">
                                      <p:cBhvr>
                                        <p:cTn id="46" dur="500"/>
                                        <p:tgtEl>
                                          <p:spTgt spid="17">
                                            <p:txEl>
                                              <p:pRg st="1" end="1"/>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17">
                                            <p:txEl>
                                              <p:pRg st="2" end="2"/>
                                            </p:txEl>
                                          </p:spTgt>
                                        </p:tgtEl>
                                        <p:attrNameLst>
                                          <p:attrName>style.visibility</p:attrName>
                                        </p:attrNameLst>
                                      </p:cBhvr>
                                      <p:to>
                                        <p:strVal val="visible"/>
                                      </p:to>
                                    </p:set>
                                    <p:animEffect transition="in" filter="box(in)">
                                      <p:cBhvr>
                                        <p:cTn id="51" dur="500"/>
                                        <p:tgtEl>
                                          <p:spTgt spid="17">
                                            <p:txEl>
                                              <p:pRg st="2" end="2"/>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box(in)">
                                      <p:cBhvr>
                                        <p:cTn id="56" dur="500"/>
                                        <p:tgtEl>
                                          <p:spTgt spid="19"/>
                                        </p:tgtEl>
                                      </p:cBhvr>
                                    </p:animEffect>
                                  </p:childTnLst>
                                </p:cTn>
                              </p:par>
                              <p:par>
                                <p:cTn id="57" presetID="4" presetClass="entr" presetSubtype="16" fill="hold" nodeType="withEffect">
                                  <p:stCondLst>
                                    <p:cond delay="0"/>
                                  </p:stCondLst>
                                  <p:childTnLst>
                                    <p:set>
                                      <p:cBhvr>
                                        <p:cTn id="58" dur="1" fill="hold">
                                          <p:stCondLst>
                                            <p:cond delay="0"/>
                                          </p:stCondLst>
                                        </p:cTn>
                                        <p:tgtEl>
                                          <p:spTgt spid="23582"/>
                                        </p:tgtEl>
                                        <p:attrNameLst>
                                          <p:attrName>style.visibility</p:attrName>
                                        </p:attrNameLst>
                                      </p:cBhvr>
                                      <p:to>
                                        <p:strVal val="visible"/>
                                      </p:to>
                                    </p:set>
                                    <p:animEffect transition="in" filter="box(in)">
                                      <p:cBhvr>
                                        <p:cTn id="59" dur="500"/>
                                        <p:tgtEl>
                                          <p:spTgt spid="2358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box(in)">
                                      <p:cBhvr>
                                        <p:cTn id="64" dur="500"/>
                                        <p:tgtEl>
                                          <p:spTgt spid="29"/>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nodeType="clickEffect">
                                  <p:stCondLst>
                                    <p:cond delay="0"/>
                                  </p:stCondLst>
                                  <p:childTnLst>
                                    <p:set>
                                      <p:cBhvr>
                                        <p:cTn id="68" dur="1" fill="hold">
                                          <p:stCondLst>
                                            <p:cond delay="0"/>
                                          </p:stCondLst>
                                        </p:cTn>
                                        <p:tgtEl>
                                          <p:spTgt spid="23580"/>
                                        </p:tgtEl>
                                        <p:attrNameLst>
                                          <p:attrName>style.visibility</p:attrName>
                                        </p:attrNameLst>
                                      </p:cBhvr>
                                      <p:to>
                                        <p:strVal val="visible"/>
                                      </p:to>
                                    </p:set>
                                    <p:animEffect transition="in" filter="box(in)">
                                      <p:cBhvr>
                                        <p:cTn id="69" dur="500"/>
                                        <p:tgtEl>
                                          <p:spTgt spid="23580"/>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box(in)">
                                      <p:cBhvr>
                                        <p:cTn id="74" dur="500"/>
                                        <p:tgtEl>
                                          <p:spTgt spid="27"/>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box(in)">
                                      <p:cBhvr>
                                        <p:cTn id="77" dur="500"/>
                                        <p:tgtEl>
                                          <p:spTgt spid="30"/>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grpId="0" nodeType="clickEffect">
                                  <p:stCondLst>
                                    <p:cond delay="0"/>
                                  </p:stCondLst>
                                  <p:childTnLst>
                                    <p:set>
                                      <p:cBhvr>
                                        <p:cTn id="81" dur="1" fill="hold">
                                          <p:stCondLst>
                                            <p:cond delay="0"/>
                                          </p:stCondLst>
                                        </p:cTn>
                                        <p:tgtEl>
                                          <p:spTgt spid="45"/>
                                        </p:tgtEl>
                                        <p:attrNameLst>
                                          <p:attrName>style.visibility</p:attrName>
                                        </p:attrNameLst>
                                      </p:cBhvr>
                                      <p:to>
                                        <p:strVal val="visible"/>
                                      </p:to>
                                    </p:set>
                                    <p:animEffect transition="in" filter="box(in)">
                                      <p:cBhvr>
                                        <p:cTn id="8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5" grpId="0"/>
      <p:bldP spid="16" grpId="0" animBg="1"/>
      <p:bldP spid="18" grpId="0"/>
      <p:bldP spid="19" grpId="0"/>
      <p:bldP spid="27" grpId="0" animBg="1"/>
      <p:bldP spid="29" grpId="0" animBg="1"/>
      <p:bldP spid="30" grpId="0"/>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ChangeArrowheads="1"/>
          </p:cNvSpPr>
          <p:nvPr/>
        </p:nvSpPr>
        <p:spPr bwMode="auto">
          <a:xfrm>
            <a:off x="1907704" y="260648"/>
            <a:ext cx="5832648"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1" u="sng" strike="noStrike" cap="none" normalizeH="0" baseline="0" dirty="0">
                <a:ln>
                  <a:noFill/>
                </a:ln>
                <a:solidFill>
                  <a:schemeClr val="tx1"/>
                </a:solidFill>
                <a:effectLst/>
                <a:latin typeface="Calibri" pitchFamily="34" charset="0"/>
                <a:ea typeface="Times New Roman" pitchFamily="18" charset="0"/>
                <a:cs typeface="Times New Roman" pitchFamily="18" charset="0"/>
              </a:rPr>
              <a:t>Variaciones de precios y transferencias de riqueza</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sp>
        <p:nvSpPr>
          <p:cNvPr id="7" name="6 CuadroTexto"/>
          <p:cNvSpPr txBox="1"/>
          <p:nvPr/>
        </p:nvSpPr>
        <p:spPr>
          <a:xfrm>
            <a:off x="175519" y="836712"/>
            <a:ext cx="8402878" cy="1323439"/>
          </a:xfrm>
          <a:prstGeom prst="rect">
            <a:avLst/>
          </a:prstGeom>
          <a:noFill/>
        </p:spPr>
        <p:txBody>
          <a:bodyPr wrap="none" rtlCol="0">
            <a:spAutoFit/>
          </a:bodyPr>
          <a:lstStyle/>
          <a:p>
            <a:pPr>
              <a:buFont typeface="Wingdings" pitchFamily="2" charset="2"/>
              <a:buChar char="ü"/>
            </a:pPr>
            <a:r>
              <a:rPr lang="es-ES" sz="1600" b="1" dirty="0"/>
              <a:t>Debido a la diferencia expresada en (3) alguien podría ahorrar mucho (</a:t>
            </a:r>
            <a:r>
              <a:rPr lang="es-ES" sz="1600" b="1" i="1" dirty="0" err="1"/>
              <a:t>sup</a:t>
            </a:r>
            <a:r>
              <a:rPr lang="es-ES" sz="1600" b="1" dirty="0"/>
              <a:t> alto) sin que </a:t>
            </a:r>
          </a:p>
          <a:p>
            <a:r>
              <a:rPr lang="es-ES" sz="1600" b="1" dirty="0"/>
              <a:t>su riqueza financiera real aumentara, mientras que con algún otro agente  seguro debería ocurrir</a:t>
            </a:r>
          </a:p>
          <a:p>
            <a:r>
              <a:rPr lang="es-ES" sz="1600" b="1" dirty="0"/>
              <a:t> lo contrario  ya que  las pérdidas y ganancias de capital son idénticas a cero.   </a:t>
            </a:r>
          </a:p>
          <a:p>
            <a:pPr>
              <a:buFont typeface="Wingdings" pitchFamily="2" charset="2"/>
              <a:buChar char="ü"/>
            </a:pPr>
            <a:r>
              <a:rPr lang="es-ES" sz="1600" b="1" dirty="0"/>
              <a:t>Hay varios efectos muy importantes para la macroeconomía que se producen cuando </a:t>
            </a:r>
          </a:p>
          <a:p>
            <a:r>
              <a:rPr lang="es-ES" sz="1600" b="1" dirty="0"/>
              <a:t>    varían los precios y se producen pérdidas y ganancias de riqueza, a saber:</a:t>
            </a:r>
          </a:p>
        </p:txBody>
      </p:sp>
      <p:cxnSp>
        <p:nvCxnSpPr>
          <p:cNvPr id="10" name="9 Conector recto de flecha"/>
          <p:cNvCxnSpPr/>
          <p:nvPr/>
        </p:nvCxnSpPr>
        <p:spPr>
          <a:xfrm flipV="1">
            <a:off x="1619672" y="2348880"/>
            <a:ext cx="1800200" cy="10081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10 CuadroTexto"/>
          <p:cNvSpPr txBox="1"/>
          <p:nvPr/>
        </p:nvSpPr>
        <p:spPr>
          <a:xfrm>
            <a:off x="3491880" y="2132856"/>
            <a:ext cx="2880320" cy="369332"/>
          </a:xfrm>
          <a:prstGeom prst="rect">
            <a:avLst/>
          </a:prstGeom>
          <a:noFill/>
        </p:spPr>
        <p:txBody>
          <a:bodyPr wrap="square" rtlCol="0">
            <a:spAutoFit/>
          </a:bodyPr>
          <a:lstStyle/>
          <a:p>
            <a:r>
              <a:rPr lang="es-ES" b="1" dirty="0"/>
              <a:t>1. Efecto Pigou:  </a:t>
            </a:r>
          </a:p>
        </p:txBody>
      </p:sp>
      <p:cxnSp>
        <p:nvCxnSpPr>
          <p:cNvPr id="13" name="12 Conector recto de flecha"/>
          <p:cNvCxnSpPr/>
          <p:nvPr/>
        </p:nvCxnSpPr>
        <p:spPr>
          <a:xfrm flipV="1">
            <a:off x="1691680" y="3140968"/>
            <a:ext cx="172819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13 CuadroTexto"/>
          <p:cNvSpPr txBox="1"/>
          <p:nvPr/>
        </p:nvSpPr>
        <p:spPr>
          <a:xfrm>
            <a:off x="3563888" y="4283804"/>
            <a:ext cx="2161489" cy="369332"/>
          </a:xfrm>
          <a:prstGeom prst="rect">
            <a:avLst/>
          </a:prstGeom>
          <a:noFill/>
        </p:spPr>
        <p:txBody>
          <a:bodyPr wrap="none" rtlCol="0">
            <a:spAutoFit/>
          </a:bodyPr>
          <a:lstStyle/>
          <a:p>
            <a:r>
              <a:rPr lang="es-ES" b="1" dirty="0"/>
              <a:t>4. Efecto Fischer :      </a:t>
            </a:r>
          </a:p>
        </p:txBody>
      </p:sp>
      <p:cxnSp>
        <p:nvCxnSpPr>
          <p:cNvPr id="15" name="14 Conector recto de flecha"/>
          <p:cNvCxnSpPr/>
          <p:nvPr/>
        </p:nvCxnSpPr>
        <p:spPr>
          <a:xfrm>
            <a:off x="1619672" y="3356992"/>
            <a:ext cx="1728192"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454871" y="2924944"/>
            <a:ext cx="4200765" cy="369332"/>
          </a:xfrm>
          <a:prstGeom prst="rect">
            <a:avLst/>
          </a:prstGeom>
          <a:noFill/>
        </p:spPr>
        <p:txBody>
          <a:bodyPr wrap="none" rtlCol="0">
            <a:spAutoFit/>
          </a:bodyPr>
          <a:lstStyle/>
          <a:p>
            <a:r>
              <a:rPr lang="es-ES" b="1" dirty="0"/>
              <a:t>2. Expectativas de deflación e inflación   :  </a:t>
            </a:r>
          </a:p>
        </p:txBody>
      </p:sp>
      <p:cxnSp>
        <p:nvCxnSpPr>
          <p:cNvPr id="18" name="17 Conector recto de flecha"/>
          <p:cNvCxnSpPr/>
          <p:nvPr/>
        </p:nvCxnSpPr>
        <p:spPr>
          <a:xfrm>
            <a:off x="1619672" y="3356992"/>
            <a:ext cx="1728192" cy="10801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3526879" y="3635732"/>
            <a:ext cx="2735429" cy="369332"/>
          </a:xfrm>
          <a:prstGeom prst="rect">
            <a:avLst/>
          </a:prstGeom>
          <a:noFill/>
        </p:spPr>
        <p:txBody>
          <a:bodyPr wrap="none" rtlCol="0">
            <a:spAutoFit/>
          </a:bodyPr>
          <a:lstStyle/>
          <a:p>
            <a:r>
              <a:rPr lang="es-ES" b="1" dirty="0"/>
              <a:t>3. Impuesto inflacionario:  </a:t>
            </a:r>
          </a:p>
        </p:txBody>
      </p:sp>
      <p:cxnSp>
        <p:nvCxnSpPr>
          <p:cNvPr id="21" name="20 Conector recto de flecha"/>
          <p:cNvCxnSpPr/>
          <p:nvPr/>
        </p:nvCxnSpPr>
        <p:spPr>
          <a:xfrm>
            <a:off x="1619672" y="3356992"/>
            <a:ext cx="1872208" cy="17281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598382" y="5003884"/>
            <a:ext cx="3142079" cy="369332"/>
          </a:xfrm>
          <a:prstGeom prst="rect">
            <a:avLst/>
          </a:prstGeom>
          <a:noFill/>
        </p:spPr>
        <p:txBody>
          <a:bodyPr wrap="none" rtlCol="0">
            <a:spAutoFit/>
          </a:bodyPr>
          <a:lstStyle/>
          <a:p>
            <a:r>
              <a:rPr lang="es-ES" b="1" dirty="0"/>
              <a:t>5. Atesoramiento de divisas:    </a:t>
            </a: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6391" name="Picture 7"/>
          <p:cNvPicPr>
            <a:picLocks noChangeAspect="1" noChangeArrowheads="1"/>
          </p:cNvPicPr>
          <p:nvPr/>
        </p:nvPicPr>
        <p:blipFill>
          <a:blip r:embed="rId2" cstate="print"/>
          <a:srcRect/>
          <a:stretch>
            <a:fillRect/>
          </a:stretch>
        </p:blipFill>
        <p:spPr bwMode="auto">
          <a:xfrm>
            <a:off x="4139952" y="4941168"/>
            <a:ext cx="5399087" cy="720080"/>
          </a:xfrm>
          <a:prstGeom prst="rect">
            <a:avLst/>
          </a:prstGeom>
          <a:noFill/>
          <a:ln w="9525">
            <a:noFill/>
            <a:miter lim="800000"/>
            <a:headEnd/>
            <a:tailEnd/>
          </a:ln>
          <a:effectLst/>
        </p:spPr>
      </p:pic>
      <p:pic>
        <p:nvPicPr>
          <p:cNvPr id="16393" name="Picture 9"/>
          <p:cNvPicPr>
            <a:picLocks noChangeAspect="1" noChangeArrowheads="1"/>
          </p:cNvPicPr>
          <p:nvPr/>
        </p:nvPicPr>
        <p:blipFill>
          <a:blip r:embed="rId3" cstate="print"/>
          <a:srcRect/>
          <a:stretch>
            <a:fillRect/>
          </a:stretch>
        </p:blipFill>
        <p:spPr bwMode="auto">
          <a:xfrm>
            <a:off x="5473923" y="3212976"/>
            <a:ext cx="5544616" cy="576064"/>
          </a:xfrm>
          <a:prstGeom prst="rect">
            <a:avLst/>
          </a:prstGeom>
          <a:noFill/>
          <a:ln w="9525">
            <a:noFill/>
            <a:miter lim="800000"/>
            <a:headEnd/>
            <a:tailEnd/>
          </a:ln>
          <a:effectLst/>
        </p:spPr>
      </p:pic>
      <p:sp>
        <p:nvSpPr>
          <p:cNvPr id="33" name="32 CuadroTexto"/>
          <p:cNvSpPr txBox="1"/>
          <p:nvPr/>
        </p:nvSpPr>
        <p:spPr>
          <a:xfrm>
            <a:off x="35496" y="2996952"/>
            <a:ext cx="1656184" cy="923330"/>
          </a:xfrm>
          <a:prstGeom prst="rect">
            <a:avLst/>
          </a:prstGeom>
          <a:noFill/>
        </p:spPr>
        <p:txBody>
          <a:bodyPr wrap="square" rtlCol="0">
            <a:spAutoFit/>
          </a:bodyPr>
          <a:lstStyle/>
          <a:p>
            <a:r>
              <a:rPr lang="es-ES" b="1" dirty="0">
                <a:solidFill>
                  <a:srgbClr val="FF0000"/>
                </a:solidFill>
              </a:rPr>
              <a:t>EFECTOS POR VARIACIÓN DE</a:t>
            </a:r>
          </a:p>
          <a:p>
            <a:pPr algn="ctr"/>
            <a:r>
              <a:rPr lang="es-ES" b="1" dirty="0">
                <a:solidFill>
                  <a:srgbClr val="FF0000"/>
                </a:solidFill>
              </a:rPr>
              <a:t>PRECIOS</a:t>
            </a:r>
          </a:p>
        </p:txBody>
      </p:sp>
      <p:pic>
        <p:nvPicPr>
          <p:cNvPr id="16394" name="Picture 10"/>
          <p:cNvPicPr>
            <a:picLocks noChangeAspect="1" noChangeArrowheads="1"/>
          </p:cNvPicPr>
          <p:nvPr/>
        </p:nvPicPr>
        <p:blipFill>
          <a:blip r:embed="rId4" cstate="print"/>
          <a:srcRect/>
          <a:stretch>
            <a:fillRect/>
          </a:stretch>
        </p:blipFill>
        <p:spPr bwMode="auto">
          <a:xfrm>
            <a:off x="5220072" y="2132856"/>
            <a:ext cx="5399087" cy="661988"/>
          </a:xfrm>
          <a:prstGeom prst="rect">
            <a:avLst/>
          </a:prstGeom>
          <a:noFill/>
          <a:ln w="9525">
            <a:noFill/>
            <a:miter lim="800000"/>
            <a:headEnd/>
            <a:tailEnd/>
          </a:ln>
          <a:effectLst/>
        </p:spPr>
      </p:pic>
      <p:cxnSp>
        <p:nvCxnSpPr>
          <p:cNvPr id="36" name="35 Conector recto de flecha"/>
          <p:cNvCxnSpPr/>
          <p:nvPr/>
        </p:nvCxnSpPr>
        <p:spPr>
          <a:xfrm>
            <a:off x="1619672" y="3356992"/>
            <a:ext cx="1944216" cy="25202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38 CuadroTexto"/>
          <p:cNvSpPr txBox="1"/>
          <p:nvPr/>
        </p:nvSpPr>
        <p:spPr>
          <a:xfrm>
            <a:off x="3635896" y="5589240"/>
            <a:ext cx="1689565" cy="369332"/>
          </a:xfrm>
          <a:prstGeom prst="rect">
            <a:avLst/>
          </a:prstGeom>
          <a:noFill/>
        </p:spPr>
        <p:txBody>
          <a:bodyPr wrap="none" rtlCol="0">
            <a:spAutoFit/>
          </a:bodyPr>
          <a:lstStyle/>
          <a:p>
            <a:r>
              <a:rPr lang="es-ES" b="1" dirty="0"/>
              <a:t>6. </a:t>
            </a:r>
            <a:r>
              <a:rPr lang="es-ES" b="1" dirty="0" err="1"/>
              <a:t>Mismatch</a:t>
            </a:r>
            <a:r>
              <a:rPr lang="es-ES" b="1" dirty="0"/>
              <a:t>:     </a:t>
            </a:r>
          </a:p>
        </p:txBody>
      </p:sp>
      <p:sp>
        <p:nvSpPr>
          <p:cNvPr id="1639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cxnSp>
        <p:nvCxnSpPr>
          <p:cNvPr id="37" name="36 Conector recto de flecha"/>
          <p:cNvCxnSpPr/>
          <p:nvPr/>
        </p:nvCxnSpPr>
        <p:spPr>
          <a:xfrm>
            <a:off x="1619672" y="3356992"/>
            <a:ext cx="1944216" cy="30243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41 CuadroTexto"/>
          <p:cNvSpPr txBox="1"/>
          <p:nvPr/>
        </p:nvSpPr>
        <p:spPr>
          <a:xfrm>
            <a:off x="3635896" y="6237312"/>
            <a:ext cx="4117859" cy="369332"/>
          </a:xfrm>
          <a:prstGeom prst="rect">
            <a:avLst/>
          </a:prstGeom>
          <a:noFill/>
        </p:spPr>
        <p:txBody>
          <a:bodyPr wrap="none" rtlCol="0">
            <a:spAutoFit/>
          </a:bodyPr>
          <a:lstStyle/>
          <a:p>
            <a:r>
              <a:rPr lang="es-ES" b="1" dirty="0"/>
              <a:t>7. Paridad del  bono y trampa liquidez      </a:t>
            </a:r>
          </a:p>
        </p:txBody>
      </p:sp>
      <p:sp>
        <p:nvSpPr>
          <p:cNvPr id="92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922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9221" name="Picture 5"/>
          <p:cNvPicPr>
            <a:picLocks noChangeAspect="1" noChangeArrowheads="1"/>
          </p:cNvPicPr>
          <p:nvPr/>
        </p:nvPicPr>
        <p:blipFill>
          <a:blip r:embed="rId5" cstate="print"/>
          <a:srcRect/>
          <a:stretch>
            <a:fillRect/>
          </a:stretch>
        </p:blipFill>
        <p:spPr bwMode="auto">
          <a:xfrm>
            <a:off x="5148064" y="6021288"/>
            <a:ext cx="5938837" cy="836712"/>
          </a:xfrm>
          <a:prstGeom prst="rect">
            <a:avLst/>
          </a:prstGeom>
          <a:noFill/>
          <a:ln w="9525">
            <a:noFill/>
            <a:miter lim="800000"/>
            <a:headEnd/>
            <a:tailEnd/>
          </a:ln>
          <a:effectLst/>
        </p:spPr>
      </p:pic>
      <p:pic>
        <p:nvPicPr>
          <p:cNvPr id="9222" name="Picture 6"/>
          <p:cNvPicPr>
            <a:picLocks noChangeAspect="1" noChangeArrowheads="1"/>
          </p:cNvPicPr>
          <p:nvPr/>
        </p:nvPicPr>
        <p:blipFill>
          <a:blip r:embed="rId6" cstate="print"/>
          <a:srcRect/>
          <a:stretch>
            <a:fillRect/>
          </a:stretch>
        </p:blipFill>
        <p:spPr bwMode="auto">
          <a:xfrm>
            <a:off x="3635896" y="4221088"/>
            <a:ext cx="5668963" cy="648271"/>
          </a:xfrm>
          <a:prstGeom prst="rect">
            <a:avLst/>
          </a:prstGeom>
          <a:noFill/>
          <a:ln w="9525">
            <a:noFill/>
            <a:miter lim="800000"/>
            <a:headEnd/>
            <a:tailEnd/>
          </a:ln>
          <a:effectLst/>
        </p:spPr>
      </p:pic>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9219" name="Picture 3"/>
          <p:cNvPicPr>
            <a:picLocks noChangeAspect="1" noChangeArrowheads="1"/>
          </p:cNvPicPr>
          <p:nvPr/>
        </p:nvPicPr>
        <p:blipFill>
          <a:blip r:embed="rId7" cstate="print"/>
          <a:srcRect/>
          <a:stretch>
            <a:fillRect/>
          </a:stretch>
        </p:blipFill>
        <p:spPr bwMode="auto">
          <a:xfrm>
            <a:off x="2987824" y="5517232"/>
            <a:ext cx="5668963" cy="635000"/>
          </a:xfrm>
          <a:prstGeom prst="rect">
            <a:avLst/>
          </a:prstGeom>
          <a:noFill/>
          <a:ln w="9525">
            <a:noFill/>
            <a:miter lim="800000"/>
            <a:headEnd/>
            <a:tailEnd/>
          </a:ln>
          <a:effectLst/>
        </p:spPr>
      </p:pic>
      <p:pic>
        <p:nvPicPr>
          <p:cNvPr id="32" name="Picture 10"/>
          <p:cNvPicPr>
            <a:picLocks noChangeAspect="1" noChangeArrowheads="1"/>
          </p:cNvPicPr>
          <p:nvPr/>
        </p:nvPicPr>
        <p:blipFill>
          <a:blip r:embed="rId8" cstate="print"/>
          <a:srcRect/>
          <a:stretch>
            <a:fillRect/>
          </a:stretch>
        </p:blipFill>
        <p:spPr bwMode="auto">
          <a:xfrm>
            <a:off x="5257899" y="2780928"/>
            <a:ext cx="5938837" cy="417513"/>
          </a:xfrm>
          <a:prstGeom prst="rect">
            <a:avLst/>
          </a:prstGeom>
          <a:noFill/>
          <a:ln w="9525">
            <a:noFill/>
            <a:miter lim="800000"/>
            <a:headEnd/>
            <a:tailEnd/>
          </a:ln>
          <a:effectLst/>
        </p:spPr>
      </p:pic>
      <p:sp>
        <p:nvSpPr>
          <p:cNvPr id="34" name="33 Abrir llave"/>
          <p:cNvSpPr/>
          <p:nvPr/>
        </p:nvSpPr>
        <p:spPr>
          <a:xfrm>
            <a:off x="7236296" y="2780928"/>
            <a:ext cx="216024" cy="720080"/>
          </a:xfrm>
          <a:prstGeom prst="leftBrace">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1027" name="Picture 3"/>
          <p:cNvPicPr>
            <a:picLocks noChangeAspect="1" noChangeArrowheads="1"/>
          </p:cNvPicPr>
          <p:nvPr/>
        </p:nvPicPr>
        <p:blipFill>
          <a:blip r:embed="rId9" cstate="print"/>
          <a:srcRect/>
          <a:stretch>
            <a:fillRect/>
          </a:stretch>
        </p:blipFill>
        <p:spPr bwMode="auto">
          <a:xfrm>
            <a:off x="3995936" y="3645024"/>
            <a:ext cx="5668963" cy="5619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ox(in)">
                                      <p:cBhvr>
                                        <p:cTn id="7" dur="500"/>
                                        <p:tgtEl>
                                          <p:spTgt spid="7">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box(in)">
                                      <p:cBhvr>
                                        <p:cTn id="10" dur="500"/>
                                        <p:tgtEl>
                                          <p:spTgt spid="7">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box(in)">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nodeType="click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box(in)">
                                      <p:cBhvr>
                                        <p:cTn id="18" dur="500"/>
                                        <p:tgtEl>
                                          <p:spTgt spid="7">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box(in)">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box(in)">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in)">
                                      <p:cBhvr>
                                        <p:cTn id="31" dur="500"/>
                                        <p:tgtEl>
                                          <p:spTgt spid="10"/>
                                        </p:tgtEl>
                                      </p:cBhvr>
                                    </p:animEffect>
                                  </p:childTnLst>
                                </p:cTn>
                              </p:par>
                              <p:par>
                                <p:cTn id="32" presetID="4" presetClass="entr" presetSubtype="16"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ox(in)">
                                      <p:cBhvr>
                                        <p:cTn id="34" dur="500"/>
                                        <p:tgtEl>
                                          <p:spTgt spid="11"/>
                                        </p:tgtEl>
                                      </p:cBhvr>
                                    </p:animEffect>
                                  </p:childTnLst>
                                </p:cTn>
                              </p:par>
                              <p:par>
                                <p:cTn id="35" presetID="4" presetClass="entr" presetSubtype="16" fill="hold" nodeType="withEffect">
                                  <p:stCondLst>
                                    <p:cond delay="0"/>
                                  </p:stCondLst>
                                  <p:childTnLst>
                                    <p:set>
                                      <p:cBhvr>
                                        <p:cTn id="36" dur="1" fill="hold">
                                          <p:stCondLst>
                                            <p:cond delay="0"/>
                                          </p:stCondLst>
                                        </p:cTn>
                                        <p:tgtEl>
                                          <p:spTgt spid="16394"/>
                                        </p:tgtEl>
                                        <p:attrNameLst>
                                          <p:attrName>style.visibility</p:attrName>
                                        </p:attrNameLst>
                                      </p:cBhvr>
                                      <p:to>
                                        <p:strVal val="visible"/>
                                      </p:to>
                                    </p:set>
                                    <p:animEffect transition="in" filter="box(in)">
                                      <p:cBhvr>
                                        <p:cTn id="37" dur="500"/>
                                        <p:tgtEl>
                                          <p:spTgt spid="1639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par>
                                <p:cTn id="43" presetID="4" presetClass="entr" presetSubtype="16"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box(in)">
                                      <p:cBhvr>
                                        <p:cTn id="45" dur="500"/>
                                        <p:tgtEl>
                                          <p:spTgt spid="34"/>
                                        </p:tgtEl>
                                      </p:cBhvr>
                                    </p:animEffect>
                                  </p:childTnLst>
                                </p:cTn>
                              </p:par>
                              <p:par>
                                <p:cTn id="46" presetID="4" presetClass="entr" presetSubtype="16" fill="hold"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box(in)">
                                      <p:cBhvr>
                                        <p:cTn id="48" dur="500"/>
                                        <p:tgtEl>
                                          <p:spTgt spid="32"/>
                                        </p:tgtEl>
                                      </p:cBhvr>
                                    </p:animEffect>
                                  </p:childTnLst>
                                </p:cTn>
                              </p:par>
                              <p:par>
                                <p:cTn id="49" presetID="4" presetClass="entr" presetSubtype="16" fill="hold" nodeType="withEffect">
                                  <p:stCondLst>
                                    <p:cond delay="0"/>
                                  </p:stCondLst>
                                  <p:childTnLst>
                                    <p:set>
                                      <p:cBhvr>
                                        <p:cTn id="50" dur="1" fill="hold">
                                          <p:stCondLst>
                                            <p:cond delay="0"/>
                                          </p:stCondLst>
                                        </p:cTn>
                                        <p:tgtEl>
                                          <p:spTgt spid="16393"/>
                                        </p:tgtEl>
                                        <p:attrNameLst>
                                          <p:attrName>style.visibility</p:attrName>
                                        </p:attrNameLst>
                                      </p:cBhvr>
                                      <p:to>
                                        <p:strVal val="visible"/>
                                      </p:to>
                                    </p:set>
                                    <p:animEffect transition="in" filter="box(in)">
                                      <p:cBhvr>
                                        <p:cTn id="51" dur="500"/>
                                        <p:tgtEl>
                                          <p:spTgt spid="16393"/>
                                        </p:tgtEl>
                                      </p:cBhvr>
                                    </p:animEffect>
                                  </p:childTnLst>
                                </p:cTn>
                              </p:par>
                              <p:par>
                                <p:cTn id="52" presetID="4" presetClass="entr" presetSubtype="16" fill="hold" nodeType="with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box(in)">
                                      <p:cBhvr>
                                        <p:cTn id="54" dur="500"/>
                                        <p:tgtEl>
                                          <p:spTgt spid="13"/>
                                        </p:tgtEl>
                                      </p:cBhvr>
                                    </p:animEffect>
                                  </p:childTnLst>
                                </p:cTn>
                              </p:par>
                              <p:par>
                                <p:cTn id="55" presetID="4" presetClass="entr" presetSubtype="16"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box(in)">
                                      <p:cBhvr>
                                        <p:cTn id="57" dur="500"/>
                                        <p:tgtEl>
                                          <p:spTgt spid="15"/>
                                        </p:tgtEl>
                                      </p:cBhvr>
                                    </p:animEffect>
                                  </p:childTnLst>
                                </p:cTn>
                              </p:par>
                              <p:par>
                                <p:cTn id="58" presetID="4" presetClass="entr" presetSubtype="16"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box(in)">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2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box(in)">
                                      <p:cBhvr>
                                        <p:cTn id="69" dur="500"/>
                                        <p:tgtEl>
                                          <p:spTgt spid="14"/>
                                        </p:tgtEl>
                                      </p:cBhvr>
                                    </p:animEffect>
                                  </p:childTnLst>
                                </p:cTn>
                              </p:par>
                              <p:par>
                                <p:cTn id="70" presetID="4" presetClass="entr" presetSubtype="16" fill="hold" nodeType="withEffect">
                                  <p:stCondLst>
                                    <p:cond delay="0"/>
                                  </p:stCondLst>
                                  <p:childTnLst>
                                    <p:set>
                                      <p:cBhvr>
                                        <p:cTn id="71" dur="1" fill="hold">
                                          <p:stCondLst>
                                            <p:cond delay="0"/>
                                          </p:stCondLst>
                                        </p:cTn>
                                        <p:tgtEl>
                                          <p:spTgt spid="9222"/>
                                        </p:tgtEl>
                                        <p:attrNameLst>
                                          <p:attrName>style.visibility</p:attrName>
                                        </p:attrNameLst>
                                      </p:cBhvr>
                                      <p:to>
                                        <p:strVal val="visible"/>
                                      </p:to>
                                    </p:set>
                                    <p:animEffect transition="in" filter="box(in)">
                                      <p:cBhvr>
                                        <p:cTn id="72" dur="500"/>
                                        <p:tgtEl>
                                          <p:spTgt spid="9222"/>
                                        </p:tgtEl>
                                      </p:cBhvr>
                                    </p:animEffect>
                                  </p:childTnLst>
                                </p:cTn>
                              </p:par>
                              <p:par>
                                <p:cTn id="73" presetID="4" presetClass="entr" presetSubtype="16" fill="hold" nodeType="with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box(in)">
                                      <p:cBhvr>
                                        <p:cTn id="75" dur="500"/>
                                        <p:tgtEl>
                                          <p:spTgt spid="18"/>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16391"/>
                                        </p:tgtEl>
                                        <p:attrNameLst>
                                          <p:attrName>style.visibility</p:attrName>
                                        </p:attrNameLst>
                                      </p:cBhvr>
                                      <p:to>
                                        <p:strVal val="visible"/>
                                      </p:to>
                                    </p:set>
                                    <p:animEffect transition="in" filter="box(in)">
                                      <p:cBhvr>
                                        <p:cTn id="80" dur="500"/>
                                        <p:tgtEl>
                                          <p:spTgt spid="16391"/>
                                        </p:tgtEl>
                                      </p:cBhvr>
                                    </p:animEffect>
                                  </p:childTnLst>
                                </p:cTn>
                              </p:par>
                              <p:par>
                                <p:cTn id="81" presetID="4" presetClass="entr" presetSubtype="16"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ox(in)">
                                      <p:cBhvr>
                                        <p:cTn id="83" dur="500"/>
                                        <p:tgtEl>
                                          <p:spTgt spid="23"/>
                                        </p:tgtEl>
                                      </p:cBhvr>
                                    </p:animEffect>
                                  </p:childTnLst>
                                </p:cTn>
                              </p:par>
                              <p:par>
                                <p:cTn id="84" presetID="4" presetClass="entr" presetSubtype="16" fill="hold" nodeType="withEffect">
                                  <p:stCondLst>
                                    <p:cond delay="0"/>
                                  </p:stCondLst>
                                  <p:childTnLst>
                                    <p:set>
                                      <p:cBhvr>
                                        <p:cTn id="85" dur="1" fill="hold">
                                          <p:stCondLst>
                                            <p:cond delay="0"/>
                                          </p:stCondLst>
                                        </p:cTn>
                                        <p:tgtEl>
                                          <p:spTgt spid="21"/>
                                        </p:tgtEl>
                                        <p:attrNameLst>
                                          <p:attrName>style.visibility</p:attrName>
                                        </p:attrNameLst>
                                      </p:cBhvr>
                                      <p:to>
                                        <p:strVal val="visible"/>
                                      </p:to>
                                    </p:set>
                                    <p:animEffect transition="in" filter="box(in)">
                                      <p:cBhvr>
                                        <p:cTn id="86" dur="500"/>
                                        <p:tgtEl>
                                          <p:spTgt spid="21"/>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9219"/>
                                        </p:tgtEl>
                                        <p:attrNameLst>
                                          <p:attrName>style.visibility</p:attrName>
                                        </p:attrNameLst>
                                      </p:cBhvr>
                                      <p:to>
                                        <p:strVal val="visible"/>
                                      </p:to>
                                    </p:set>
                                    <p:animEffect transition="in" filter="box(in)">
                                      <p:cBhvr>
                                        <p:cTn id="91" dur="500"/>
                                        <p:tgtEl>
                                          <p:spTgt spid="9219"/>
                                        </p:tgtEl>
                                      </p:cBhvr>
                                    </p:animEffect>
                                  </p:childTnLst>
                                </p:cTn>
                              </p:par>
                              <p:par>
                                <p:cTn id="92" presetID="4" presetClass="entr" presetSubtype="16" fill="hold" grpId="0" nodeType="withEffect">
                                  <p:stCondLst>
                                    <p:cond delay="0"/>
                                  </p:stCondLst>
                                  <p:childTnLst>
                                    <p:set>
                                      <p:cBhvr>
                                        <p:cTn id="93" dur="1" fill="hold">
                                          <p:stCondLst>
                                            <p:cond delay="0"/>
                                          </p:stCondLst>
                                        </p:cTn>
                                        <p:tgtEl>
                                          <p:spTgt spid="39"/>
                                        </p:tgtEl>
                                        <p:attrNameLst>
                                          <p:attrName>style.visibility</p:attrName>
                                        </p:attrNameLst>
                                      </p:cBhvr>
                                      <p:to>
                                        <p:strVal val="visible"/>
                                      </p:to>
                                    </p:set>
                                    <p:animEffect transition="in" filter="box(in)">
                                      <p:cBhvr>
                                        <p:cTn id="94" dur="500"/>
                                        <p:tgtEl>
                                          <p:spTgt spid="39"/>
                                        </p:tgtEl>
                                      </p:cBhvr>
                                    </p:animEffect>
                                  </p:childTnLst>
                                </p:cTn>
                              </p:par>
                              <p:par>
                                <p:cTn id="95" presetID="4" presetClass="entr" presetSubtype="16" fill="hold" nodeType="withEffect">
                                  <p:stCondLst>
                                    <p:cond delay="0"/>
                                  </p:stCondLst>
                                  <p:childTnLst>
                                    <p:set>
                                      <p:cBhvr>
                                        <p:cTn id="96" dur="1" fill="hold">
                                          <p:stCondLst>
                                            <p:cond delay="0"/>
                                          </p:stCondLst>
                                        </p:cTn>
                                        <p:tgtEl>
                                          <p:spTgt spid="36"/>
                                        </p:tgtEl>
                                        <p:attrNameLst>
                                          <p:attrName>style.visibility</p:attrName>
                                        </p:attrNameLst>
                                      </p:cBhvr>
                                      <p:to>
                                        <p:strVal val="visible"/>
                                      </p:to>
                                    </p:set>
                                    <p:animEffect transition="in" filter="box(in)">
                                      <p:cBhvr>
                                        <p:cTn id="97" dur="500"/>
                                        <p:tgtEl>
                                          <p:spTgt spid="36"/>
                                        </p:tgtEl>
                                      </p:cBhvr>
                                    </p:animEffect>
                                  </p:childTnLst>
                                </p:cTn>
                              </p:par>
                            </p:childTnLst>
                          </p:cTn>
                        </p:par>
                      </p:childTnLst>
                    </p:cTn>
                  </p:par>
                  <p:par>
                    <p:cTn id="98" fill="hold">
                      <p:stCondLst>
                        <p:cond delay="indefinite"/>
                      </p:stCondLst>
                      <p:childTnLst>
                        <p:par>
                          <p:cTn id="99" fill="hold">
                            <p:stCondLst>
                              <p:cond delay="0"/>
                            </p:stCondLst>
                            <p:childTnLst>
                              <p:par>
                                <p:cTn id="100" presetID="4" presetClass="entr" presetSubtype="16" fill="hold" grpId="0" nodeType="clickEffect">
                                  <p:stCondLst>
                                    <p:cond delay="0"/>
                                  </p:stCondLst>
                                  <p:childTnLst>
                                    <p:set>
                                      <p:cBhvr>
                                        <p:cTn id="101" dur="1" fill="hold">
                                          <p:stCondLst>
                                            <p:cond delay="0"/>
                                          </p:stCondLst>
                                        </p:cTn>
                                        <p:tgtEl>
                                          <p:spTgt spid="42"/>
                                        </p:tgtEl>
                                        <p:attrNameLst>
                                          <p:attrName>style.visibility</p:attrName>
                                        </p:attrNameLst>
                                      </p:cBhvr>
                                      <p:to>
                                        <p:strVal val="visible"/>
                                      </p:to>
                                    </p:set>
                                    <p:animEffect transition="in" filter="box(in)">
                                      <p:cBhvr>
                                        <p:cTn id="102" dur="500"/>
                                        <p:tgtEl>
                                          <p:spTgt spid="42"/>
                                        </p:tgtEl>
                                      </p:cBhvr>
                                    </p:animEffect>
                                  </p:childTnLst>
                                </p:cTn>
                              </p:par>
                              <p:par>
                                <p:cTn id="103" presetID="4" presetClass="entr" presetSubtype="16"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animEffect transition="in" filter="box(in)">
                                      <p:cBhvr>
                                        <p:cTn id="105" dur="500"/>
                                        <p:tgtEl>
                                          <p:spTgt spid="37"/>
                                        </p:tgtEl>
                                      </p:cBhvr>
                                    </p:animEffect>
                                  </p:childTnLst>
                                </p:cTn>
                              </p:par>
                              <p:par>
                                <p:cTn id="106" presetID="4" presetClass="entr" presetSubtype="16" fill="hold" nodeType="withEffect">
                                  <p:stCondLst>
                                    <p:cond delay="0"/>
                                  </p:stCondLst>
                                  <p:childTnLst>
                                    <p:set>
                                      <p:cBhvr>
                                        <p:cTn id="107" dur="1" fill="hold">
                                          <p:stCondLst>
                                            <p:cond delay="0"/>
                                          </p:stCondLst>
                                        </p:cTn>
                                        <p:tgtEl>
                                          <p:spTgt spid="9221"/>
                                        </p:tgtEl>
                                        <p:attrNameLst>
                                          <p:attrName>style.visibility</p:attrName>
                                        </p:attrNameLst>
                                      </p:cBhvr>
                                      <p:to>
                                        <p:strVal val="visible"/>
                                      </p:to>
                                    </p:set>
                                    <p:animEffect transition="in" filter="box(in)">
                                      <p:cBhvr>
                                        <p:cTn id="108" dur="5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0" grpId="0"/>
      <p:bldP spid="23" grpId="0"/>
      <p:bldP spid="33" grpId="0"/>
      <p:bldP spid="39" grpId="0"/>
      <p:bldP spid="42" grpId="0"/>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851920" y="260648"/>
            <a:ext cx="237626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ES" sz="2000" b="1" i="1" u="sng" dirty="0">
                <a:latin typeface="Calibri" pitchFamily="34" charset="0"/>
                <a:ea typeface="Times New Roman" pitchFamily="18" charset="0"/>
                <a:cs typeface="Times New Roman" pitchFamily="18" charset="0"/>
              </a:rPr>
              <a:t>1. Efecto </a:t>
            </a:r>
            <a:r>
              <a:rPr lang="es-ES" sz="2000" b="1" i="1" u="sng" dirty="0" err="1">
                <a:latin typeface="Calibri" pitchFamily="34" charset="0"/>
                <a:ea typeface="Times New Roman" pitchFamily="18" charset="0"/>
                <a:cs typeface="Times New Roman" pitchFamily="18" charset="0"/>
              </a:rPr>
              <a:t>Pigou</a:t>
            </a:r>
            <a:endParaRPr lang="es-ES" sz="2000" dirty="0">
              <a:latin typeface="Arial" pitchFamily="34" charset="0"/>
              <a:cs typeface="Arial" pitchFamily="34" charset="0"/>
            </a:endParaRPr>
          </a:p>
        </p:txBody>
      </p:sp>
      <p:sp>
        <p:nvSpPr>
          <p:cNvPr id="3" name="2 CuadroTexto"/>
          <p:cNvSpPr txBox="1"/>
          <p:nvPr/>
        </p:nvSpPr>
        <p:spPr>
          <a:xfrm>
            <a:off x="323528" y="692696"/>
            <a:ext cx="8640960" cy="954107"/>
          </a:xfrm>
          <a:prstGeom prst="rect">
            <a:avLst/>
          </a:prstGeom>
          <a:noFill/>
        </p:spPr>
        <p:txBody>
          <a:bodyPr wrap="square" rtlCol="0">
            <a:spAutoFit/>
          </a:bodyPr>
          <a:lstStyle/>
          <a:p>
            <a:r>
              <a:rPr lang="es-ES" sz="1400" b="1" dirty="0"/>
              <a:t>Como en el enfoque clásico los precios son flexibles, cuando cae la demanda agregada, los precios caen. Eso no ocurre en una economía keynesiana donde los precios son rígidos: si hay recesión se genera desempleo. Pigou dijo que si los precios caen no hacen falta las políticas fiscal y monetaria para aumentar la demanda agregada, “sube sola” por la caída de precios:  </a:t>
            </a:r>
          </a:p>
        </p:txBody>
      </p:sp>
      <p:sp>
        <p:nvSpPr>
          <p:cNvPr id="6" name="5 CuadroTexto"/>
          <p:cNvSpPr txBox="1"/>
          <p:nvPr/>
        </p:nvSpPr>
        <p:spPr>
          <a:xfrm>
            <a:off x="395536" y="2996952"/>
            <a:ext cx="8748464" cy="523220"/>
          </a:xfrm>
          <a:prstGeom prst="rect">
            <a:avLst/>
          </a:prstGeom>
          <a:noFill/>
        </p:spPr>
        <p:txBody>
          <a:bodyPr wrap="square" rtlCol="0">
            <a:spAutoFit/>
          </a:bodyPr>
          <a:lstStyle/>
          <a:p>
            <a:r>
              <a:rPr lang="es-ES" sz="1400" b="1" dirty="0"/>
              <a:t>Al tener más riqueza en dinero, la gente se siente más rica y gasta más en consumo, lo que recompone la demanda agregada. Pigou descubre el efecto riqueza según el cual el consumo depende de la riqueza del agente.   </a:t>
            </a:r>
          </a:p>
        </p:txBody>
      </p:sp>
      <p:sp>
        <p:nvSpPr>
          <p:cNvPr id="14" name="13 CuadroTexto"/>
          <p:cNvSpPr txBox="1"/>
          <p:nvPr/>
        </p:nvSpPr>
        <p:spPr>
          <a:xfrm>
            <a:off x="251520" y="4725144"/>
            <a:ext cx="1512168" cy="369332"/>
          </a:xfrm>
          <a:prstGeom prst="rect">
            <a:avLst/>
          </a:prstGeom>
          <a:noFill/>
        </p:spPr>
        <p:txBody>
          <a:bodyPr wrap="square" rtlCol="0">
            <a:spAutoFit/>
          </a:bodyPr>
          <a:lstStyle/>
          <a:p>
            <a:r>
              <a:rPr lang="es-ES" b="1" dirty="0">
                <a:solidFill>
                  <a:srgbClr val="FF0000"/>
                </a:solidFill>
              </a:rPr>
              <a:t>Dos críticas </a:t>
            </a:r>
          </a:p>
        </p:txBody>
      </p:sp>
      <p:cxnSp>
        <p:nvCxnSpPr>
          <p:cNvPr id="16" name="15 Conector recto de flecha"/>
          <p:cNvCxnSpPr/>
          <p:nvPr/>
        </p:nvCxnSpPr>
        <p:spPr>
          <a:xfrm flipV="1">
            <a:off x="1475656" y="4077072"/>
            <a:ext cx="1944216"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16 CuadroTexto"/>
          <p:cNvSpPr txBox="1"/>
          <p:nvPr/>
        </p:nvSpPr>
        <p:spPr>
          <a:xfrm>
            <a:off x="3491880" y="3789040"/>
            <a:ext cx="2736304" cy="369332"/>
          </a:xfrm>
          <a:prstGeom prst="rect">
            <a:avLst/>
          </a:prstGeom>
          <a:noFill/>
        </p:spPr>
        <p:txBody>
          <a:bodyPr wrap="square" rtlCol="0">
            <a:spAutoFit/>
          </a:bodyPr>
          <a:lstStyle/>
          <a:p>
            <a:r>
              <a:rPr lang="es-ES" b="1" dirty="0">
                <a:solidFill>
                  <a:srgbClr val="0070C0"/>
                </a:solidFill>
              </a:rPr>
              <a:t>Expectativas de deflación</a:t>
            </a:r>
          </a:p>
        </p:txBody>
      </p:sp>
      <p:pic>
        <p:nvPicPr>
          <p:cNvPr id="1034" name="Picture 10"/>
          <p:cNvPicPr>
            <a:picLocks noChangeAspect="1" noChangeArrowheads="1"/>
          </p:cNvPicPr>
          <p:nvPr/>
        </p:nvPicPr>
        <p:blipFill>
          <a:blip r:embed="rId2" cstate="print"/>
          <a:srcRect/>
          <a:stretch>
            <a:fillRect/>
          </a:stretch>
        </p:blipFill>
        <p:spPr bwMode="auto">
          <a:xfrm>
            <a:off x="2339752" y="4797152"/>
            <a:ext cx="5938837" cy="417513"/>
          </a:xfrm>
          <a:prstGeom prst="rect">
            <a:avLst/>
          </a:prstGeom>
          <a:noFill/>
          <a:ln w="9525">
            <a:noFill/>
            <a:miter lim="800000"/>
            <a:headEnd/>
            <a:tailEnd/>
          </a:ln>
          <a:effectLst/>
        </p:spPr>
      </p:pic>
      <p:sp>
        <p:nvSpPr>
          <p:cNvPr id="19" name="18 CuadroTexto"/>
          <p:cNvSpPr txBox="1"/>
          <p:nvPr/>
        </p:nvSpPr>
        <p:spPr>
          <a:xfrm>
            <a:off x="3131840" y="5373216"/>
            <a:ext cx="6012160" cy="369332"/>
          </a:xfrm>
          <a:prstGeom prst="rect">
            <a:avLst/>
          </a:prstGeom>
          <a:noFill/>
        </p:spPr>
        <p:txBody>
          <a:bodyPr wrap="square" rtlCol="0">
            <a:spAutoFit/>
          </a:bodyPr>
          <a:lstStyle/>
          <a:p>
            <a:r>
              <a:rPr lang="es-ES" b="1" dirty="0">
                <a:solidFill>
                  <a:srgbClr val="0070C0"/>
                </a:solidFill>
              </a:rPr>
              <a:t>Sólo vale para el dinero que emite el gobierno </a:t>
            </a:r>
            <a:r>
              <a:rPr lang="es-ES" sz="1400" b="1" dirty="0">
                <a:solidFill>
                  <a:srgbClr val="0070C0"/>
                </a:solidFill>
              </a:rPr>
              <a:t>(Base Monetaria)</a:t>
            </a:r>
          </a:p>
        </p:txBody>
      </p:sp>
      <p:cxnSp>
        <p:nvCxnSpPr>
          <p:cNvPr id="20" name="19 Conector recto de flecha"/>
          <p:cNvCxnSpPr>
            <a:endCxn id="19" idx="1"/>
          </p:cNvCxnSpPr>
          <p:nvPr/>
        </p:nvCxnSpPr>
        <p:spPr>
          <a:xfrm>
            <a:off x="1475656" y="4941168"/>
            <a:ext cx="1656184" cy="6167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22 CuadroTexto"/>
          <p:cNvSpPr txBox="1"/>
          <p:nvPr/>
        </p:nvSpPr>
        <p:spPr>
          <a:xfrm>
            <a:off x="3239344" y="4221088"/>
            <a:ext cx="5904656" cy="523220"/>
          </a:xfrm>
          <a:prstGeom prst="rect">
            <a:avLst/>
          </a:prstGeom>
          <a:noFill/>
        </p:spPr>
        <p:txBody>
          <a:bodyPr wrap="square" rtlCol="0">
            <a:spAutoFit/>
          </a:bodyPr>
          <a:lstStyle/>
          <a:p>
            <a:r>
              <a:rPr lang="es-ES" sz="1400" b="1" dirty="0"/>
              <a:t>Pigou sólo vale si los precios caen y la gente no espera que sigan cayendo. Si esperan deflación no gastan mucho, van a esperar para comprar más barato</a:t>
            </a:r>
          </a:p>
        </p:txBody>
      </p:sp>
      <p:sp>
        <p:nvSpPr>
          <p:cNvPr id="24" name="23 CuadroTexto"/>
          <p:cNvSpPr txBox="1"/>
          <p:nvPr/>
        </p:nvSpPr>
        <p:spPr>
          <a:xfrm>
            <a:off x="3203848" y="5877272"/>
            <a:ext cx="6336704" cy="553998"/>
          </a:xfrm>
          <a:prstGeom prst="rect">
            <a:avLst/>
          </a:prstGeom>
          <a:noFill/>
        </p:spPr>
        <p:txBody>
          <a:bodyPr wrap="square" rtlCol="0">
            <a:spAutoFit/>
          </a:bodyPr>
          <a:lstStyle/>
          <a:p>
            <a:r>
              <a:rPr lang="es-ES" sz="1400" b="1" dirty="0"/>
              <a:t>En el caso de bancos privados, lo que gana el particular por sus  depósitos </a:t>
            </a:r>
          </a:p>
          <a:p>
            <a:r>
              <a:rPr lang="es-ES" sz="1400" b="1" dirty="0"/>
              <a:t>lo pierde el que se endeudó con el banco </a:t>
            </a:r>
            <a:r>
              <a:rPr lang="es-ES" sz="1400" b="1" dirty="0">
                <a:sym typeface="Wingdings" pitchFamily="2" charset="2"/>
              </a:rPr>
              <a:t>==&gt; estudiar el </a:t>
            </a:r>
            <a:r>
              <a:rPr lang="es-ES" sz="1600" b="1" u="sng" dirty="0">
                <a:sym typeface="Wingdings" pitchFamily="2" charset="2"/>
              </a:rPr>
              <a:t>E</a:t>
            </a:r>
            <a:r>
              <a:rPr lang="es-ES" sz="1600" b="1" u="sng" dirty="0"/>
              <a:t>FECTO FISHER</a:t>
            </a:r>
            <a:r>
              <a:rPr lang="es-ES" sz="1600" b="1" dirty="0"/>
              <a:t>.</a:t>
            </a:r>
            <a:r>
              <a:rPr lang="es-ES" sz="1400" b="1" dirty="0"/>
              <a:t> </a:t>
            </a:r>
          </a:p>
        </p:txBody>
      </p:sp>
      <p:pic>
        <p:nvPicPr>
          <p:cNvPr id="1047" name="Picture 23"/>
          <p:cNvPicPr>
            <a:picLocks noChangeAspect="1" noChangeArrowheads="1"/>
          </p:cNvPicPr>
          <p:nvPr/>
        </p:nvPicPr>
        <p:blipFill>
          <a:blip r:embed="rId3" cstate="print"/>
          <a:srcRect/>
          <a:stretch>
            <a:fillRect/>
          </a:stretch>
        </p:blipFill>
        <p:spPr bwMode="auto">
          <a:xfrm>
            <a:off x="-612576" y="2523307"/>
            <a:ext cx="5938837" cy="401637"/>
          </a:xfrm>
          <a:prstGeom prst="rect">
            <a:avLst/>
          </a:prstGeom>
          <a:noFill/>
          <a:ln w="9525">
            <a:noFill/>
            <a:miter lim="800000"/>
            <a:headEnd/>
            <a:tailEnd/>
          </a:ln>
          <a:effectLst/>
        </p:spPr>
      </p:pic>
      <p:sp>
        <p:nvSpPr>
          <p:cNvPr id="38" name="37 Rectángulo"/>
          <p:cNvSpPr/>
          <p:nvPr/>
        </p:nvSpPr>
        <p:spPr>
          <a:xfrm>
            <a:off x="2051720" y="2420888"/>
            <a:ext cx="1440160" cy="432048"/>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49" name="Picture 25"/>
          <p:cNvPicPr>
            <a:picLocks noChangeAspect="1" noChangeArrowheads="1"/>
          </p:cNvPicPr>
          <p:nvPr/>
        </p:nvPicPr>
        <p:blipFill>
          <a:blip r:embed="rId4" cstate="print"/>
          <a:srcRect/>
          <a:stretch>
            <a:fillRect/>
          </a:stretch>
        </p:blipFill>
        <p:spPr bwMode="auto">
          <a:xfrm>
            <a:off x="3024187" y="2492896"/>
            <a:ext cx="6119813" cy="432048"/>
          </a:xfrm>
          <a:prstGeom prst="rect">
            <a:avLst/>
          </a:prstGeom>
          <a:noFill/>
          <a:ln w="9525">
            <a:noFill/>
            <a:miter lim="800000"/>
            <a:headEnd/>
            <a:tailEnd/>
          </a:ln>
          <a:effectLst/>
        </p:spPr>
      </p:pic>
      <p:sp>
        <p:nvSpPr>
          <p:cNvPr id="44" name="43 Rectángulo"/>
          <p:cNvSpPr/>
          <p:nvPr/>
        </p:nvSpPr>
        <p:spPr>
          <a:xfrm>
            <a:off x="4427984" y="4725144"/>
            <a:ext cx="1800200" cy="4320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8200" name="Picture 8"/>
          <p:cNvPicPr>
            <a:picLocks noChangeAspect="1" noChangeArrowheads="1"/>
          </p:cNvPicPr>
          <p:nvPr/>
        </p:nvPicPr>
        <p:blipFill>
          <a:blip r:embed="rId5" cstate="print"/>
          <a:srcRect/>
          <a:stretch>
            <a:fillRect/>
          </a:stretch>
        </p:blipFill>
        <p:spPr bwMode="auto">
          <a:xfrm>
            <a:off x="1691680" y="1628800"/>
            <a:ext cx="6048672" cy="7920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200"/>
                                        </p:tgtEl>
                                        <p:attrNameLst>
                                          <p:attrName>style.visibility</p:attrName>
                                        </p:attrNameLst>
                                      </p:cBhvr>
                                      <p:to>
                                        <p:strVal val="visible"/>
                                      </p:to>
                                    </p:set>
                                    <p:animEffect transition="in" filter="box(in)">
                                      <p:cBhvr>
                                        <p:cTn id="12" dur="500"/>
                                        <p:tgtEl>
                                          <p:spTgt spid="820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47"/>
                                        </p:tgtEl>
                                        <p:attrNameLst>
                                          <p:attrName>style.visibility</p:attrName>
                                        </p:attrNameLst>
                                      </p:cBhvr>
                                      <p:to>
                                        <p:strVal val="visible"/>
                                      </p:to>
                                    </p:set>
                                    <p:animEffect transition="in" filter="box(in)">
                                      <p:cBhvr>
                                        <p:cTn id="17" dur="500"/>
                                        <p:tgtEl>
                                          <p:spTgt spid="104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box(in)">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1049"/>
                                        </p:tgtEl>
                                        <p:attrNameLst>
                                          <p:attrName>style.visibility</p:attrName>
                                        </p:attrNameLst>
                                      </p:cBhvr>
                                      <p:to>
                                        <p:strVal val="visible"/>
                                      </p:to>
                                    </p:set>
                                    <p:animEffect transition="in" filter="box(in)">
                                      <p:cBhvr>
                                        <p:cTn id="27" dur="500"/>
                                        <p:tgtEl>
                                          <p:spTgt spid="1049"/>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box(i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ox(in)">
                                      <p:cBhvr>
                                        <p:cTn id="37" dur="5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in)">
                                      <p:cBhvr>
                                        <p:cTn id="42" dur="500"/>
                                        <p:tgtEl>
                                          <p:spTgt spid="17"/>
                                        </p:tgtEl>
                                      </p:cBhvr>
                                    </p:animEffect>
                                  </p:childTnLst>
                                </p:cTn>
                              </p:par>
                              <p:par>
                                <p:cTn id="43" presetID="4" presetClass="entr" presetSubtype="16"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ox(i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16"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box(in)">
                                      <p:cBhvr>
                                        <p:cTn id="50" dur="500"/>
                                        <p:tgtEl>
                                          <p:spTgt spid="23"/>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034"/>
                                        </p:tgtEl>
                                        <p:attrNameLst>
                                          <p:attrName>style.visibility</p:attrName>
                                        </p:attrNameLst>
                                      </p:cBhvr>
                                      <p:to>
                                        <p:strVal val="visible"/>
                                      </p:to>
                                    </p:set>
                                    <p:animEffect transition="in" filter="box(in)">
                                      <p:cBhvr>
                                        <p:cTn id="55" dur="500"/>
                                        <p:tgtEl>
                                          <p:spTgt spid="1034"/>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box(in)">
                                      <p:cBhvr>
                                        <p:cTn id="60" dur="500"/>
                                        <p:tgtEl>
                                          <p:spTgt spid="44"/>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box(in)">
                                      <p:cBhvr>
                                        <p:cTn id="65" dur="500"/>
                                        <p:tgtEl>
                                          <p:spTgt spid="20"/>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ox(in)">
                                      <p:cBhvr>
                                        <p:cTn id="70" dur="500"/>
                                        <p:tgtEl>
                                          <p:spTgt spid="24"/>
                                        </p:tgtEl>
                                      </p:cBhvr>
                                    </p:animEffect>
                                  </p:childTnLst>
                                </p:cTn>
                              </p:par>
                              <p:par>
                                <p:cTn id="71" presetID="4" presetClass="entr" presetSubtype="16" fill="hold" grpId="0" nodeType="with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box(in)">
                                      <p:cBhvr>
                                        <p:cTn id="7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4" grpId="0"/>
      <p:bldP spid="17" grpId="0"/>
      <p:bldP spid="19" grpId="0"/>
      <p:bldP spid="23" grpId="0"/>
      <p:bldP spid="24" grpId="0"/>
      <p:bldP spid="38" grpId="0" animBg="1"/>
      <p:bldP spid="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051720" y="404664"/>
            <a:ext cx="4968552"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s-ES" sz="2000" b="1" i="1" u="sng" dirty="0">
                <a:latin typeface="Calibri" pitchFamily="34" charset="0"/>
                <a:ea typeface="Times New Roman" pitchFamily="18" charset="0"/>
                <a:cs typeface="Times New Roman" pitchFamily="18" charset="0"/>
              </a:rPr>
              <a:t>2. Expectativas de deflación y de inflación </a:t>
            </a:r>
            <a:endParaRPr lang="es-ES" sz="2000" dirty="0">
              <a:latin typeface="Arial" pitchFamily="34" charset="0"/>
              <a:cs typeface="Arial" pitchFamily="34" charset="0"/>
            </a:endParaRPr>
          </a:p>
        </p:txBody>
      </p:sp>
      <p:sp>
        <p:nvSpPr>
          <p:cNvPr id="3" name="2 CuadroTexto"/>
          <p:cNvSpPr txBox="1"/>
          <p:nvPr/>
        </p:nvSpPr>
        <p:spPr>
          <a:xfrm>
            <a:off x="539552" y="979468"/>
            <a:ext cx="8244408" cy="5632311"/>
          </a:xfrm>
          <a:prstGeom prst="rect">
            <a:avLst/>
          </a:prstGeom>
          <a:noFill/>
        </p:spPr>
        <p:txBody>
          <a:bodyPr wrap="square" rtlCol="0">
            <a:spAutoFit/>
          </a:bodyPr>
          <a:lstStyle/>
          <a:p>
            <a:pPr>
              <a:buFont typeface="Wingdings" pitchFamily="2" charset="2"/>
              <a:buChar char="ü"/>
            </a:pPr>
            <a:r>
              <a:rPr lang="es-ES" sz="1600" b="1" dirty="0"/>
              <a:t>Si las expectativas de deflación influyen negativamente sobre el gasto de consumo, también tienen que influir las </a:t>
            </a:r>
            <a:r>
              <a:rPr lang="es-ES" sz="1600" b="1" u="sng" dirty="0"/>
              <a:t>expectativas de inflación positivamente</a:t>
            </a:r>
            <a:r>
              <a:rPr lang="es-ES" sz="1600" b="1" dirty="0"/>
              <a:t>, obviamente. Por ello cuanto más alta sea la inflación, más se apurará la gente a gastar porque el dinero pierde valor   rápido.</a:t>
            </a:r>
          </a:p>
          <a:p>
            <a:endParaRPr lang="es-ES" sz="1600" b="1" dirty="0"/>
          </a:p>
          <a:p>
            <a:pPr>
              <a:buFont typeface="Wingdings" pitchFamily="2" charset="2"/>
              <a:buChar char="ü"/>
            </a:pPr>
            <a:r>
              <a:rPr lang="es-ES" sz="1600" b="1" dirty="0"/>
              <a:t>Además la inflación va a influir en otros componentes del gasto. Las firmas también actuarán en función de sus expectativas de inflación. Por ejemplo, si esperan que bajen los precios se van a apresurar a </a:t>
            </a:r>
            <a:r>
              <a:rPr lang="es-ES" sz="1600" b="1" u="sng" dirty="0"/>
              <a:t>vender sus stocks</a:t>
            </a:r>
            <a:r>
              <a:rPr lang="es-ES" sz="1600" b="1" dirty="0"/>
              <a:t>, agravando el exceso de  oferta en la recesión y también tratarán de retener stocks si piensan que los precios subirán, agravando la inflación.</a:t>
            </a:r>
          </a:p>
          <a:p>
            <a:endParaRPr lang="es-ES" sz="1600" b="1" dirty="0"/>
          </a:p>
          <a:p>
            <a:pPr>
              <a:buFont typeface="Wingdings" pitchFamily="2" charset="2"/>
              <a:buChar char="ü"/>
            </a:pPr>
            <a:r>
              <a:rPr lang="es-ES" sz="1600" b="1" dirty="0"/>
              <a:t>Pero si la gente no gasta se queda en activos financieros, particularmente en dinero. O sea que si la inflación afecta la demanda de bienes, tiene también que afectar la demanda de dinero. </a:t>
            </a:r>
            <a:r>
              <a:rPr lang="es-ES" sz="1600" b="1" u="sng" dirty="0" err="1"/>
              <a:t>Phillip</a:t>
            </a:r>
            <a:r>
              <a:rPr lang="es-ES" sz="1600" b="1" u="sng" dirty="0"/>
              <a:t> Cagan de Chicago </a:t>
            </a:r>
            <a:r>
              <a:rPr lang="es-ES" sz="1600" b="1" dirty="0"/>
              <a:t>se dio cuenta de esto, de forma que </a:t>
            </a:r>
            <a:r>
              <a:rPr lang="el-GR" sz="1600" b="1" i="1" dirty="0"/>
              <a:t>π</a:t>
            </a:r>
            <a:r>
              <a:rPr lang="es-ES" sz="1600" b="1" dirty="0"/>
              <a:t> entra en la demanda de dinero con derivada negativa:</a:t>
            </a:r>
          </a:p>
          <a:p>
            <a:endParaRPr lang="es-ES" sz="1600" b="1" dirty="0"/>
          </a:p>
          <a:p>
            <a:endParaRPr lang="es-ES" dirty="0"/>
          </a:p>
          <a:p>
            <a:endParaRPr lang="es-ES" dirty="0"/>
          </a:p>
          <a:p>
            <a:pPr>
              <a:buFont typeface="Wingdings" pitchFamily="2" charset="2"/>
              <a:buChar char="ü"/>
            </a:pPr>
            <a:r>
              <a:rPr lang="es-ES" sz="1600" b="1" dirty="0"/>
              <a:t>Cagan necesitaba la inflación esperada en su teoría. Por lo tanto, también necesitaba una </a:t>
            </a:r>
            <a:r>
              <a:rPr lang="es-ES" sz="1600" b="1" u="sng" dirty="0"/>
              <a:t>teoría de las expectativas</a:t>
            </a:r>
            <a:r>
              <a:rPr lang="es-ES" sz="1600" b="1" dirty="0"/>
              <a:t>. Esto dio lugar a una rica discusión sobre cómo se forman. Esta discusión se dio al estudiar las hiperinflaciones. Hay modelos con EXPECTATIVAS ADAPTATIVAS y EXPECTATIVAS RACIONALES, que estudiaremos.  </a:t>
            </a:r>
          </a:p>
          <a:p>
            <a:endParaRPr lang="es-ES" dirty="0"/>
          </a:p>
          <a:p>
            <a:endParaRPr lang="es-ES" dirty="0"/>
          </a:p>
        </p:txBody>
      </p:sp>
      <p:pic>
        <p:nvPicPr>
          <p:cNvPr id="1026" name="Picture 2"/>
          <p:cNvPicPr>
            <a:picLocks noChangeAspect="1" noChangeArrowheads="1"/>
          </p:cNvPicPr>
          <p:nvPr/>
        </p:nvPicPr>
        <p:blipFill>
          <a:blip r:embed="rId2" cstate="print"/>
          <a:srcRect/>
          <a:stretch>
            <a:fillRect/>
          </a:stretch>
        </p:blipFill>
        <p:spPr bwMode="auto">
          <a:xfrm>
            <a:off x="1763688" y="4293096"/>
            <a:ext cx="5553075" cy="590550"/>
          </a:xfrm>
          <a:prstGeom prst="rect">
            <a:avLst/>
          </a:prstGeom>
          <a:noFill/>
          <a:ln w="9525">
            <a:noFill/>
            <a:miter lim="800000"/>
            <a:headEnd/>
            <a:tailEnd/>
          </a:ln>
          <a:effectLst/>
        </p:spPr>
      </p:pic>
      <p:sp>
        <p:nvSpPr>
          <p:cNvPr id="5" name="4 Rectángulo"/>
          <p:cNvSpPr/>
          <p:nvPr/>
        </p:nvSpPr>
        <p:spPr>
          <a:xfrm>
            <a:off x="3419872" y="4293096"/>
            <a:ext cx="2160240" cy="43204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box(in)">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ox(i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ox(in)">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cstate="print"/>
          <a:srcRect/>
          <a:stretch>
            <a:fillRect/>
          </a:stretch>
        </p:blipFill>
        <p:spPr bwMode="auto">
          <a:xfrm>
            <a:off x="1259632" y="4437112"/>
            <a:ext cx="5938837" cy="864096"/>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3275856" y="476672"/>
            <a:ext cx="5399087" cy="936104"/>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468560" y="548680"/>
            <a:ext cx="5904656" cy="864096"/>
          </a:xfrm>
          <a:prstGeom prst="rect">
            <a:avLst/>
          </a:prstGeom>
          <a:noFill/>
          <a:ln w="9525">
            <a:noFill/>
            <a:miter lim="800000"/>
            <a:headEnd/>
            <a:tailEnd/>
          </a:ln>
          <a:effectLst/>
        </p:spPr>
      </p:pic>
      <p:pic>
        <p:nvPicPr>
          <p:cNvPr id="1031" name="Picture 7"/>
          <p:cNvPicPr>
            <a:picLocks noChangeAspect="1" noChangeArrowheads="1"/>
          </p:cNvPicPr>
          <p:nvPr/>
        </p:nvPicPr>
        <p:blipFill>
          <a:blip r:embed="rId5" cstate="print"/>
          <a:srcRect/>
          <a:stretch>
            <a:fillRect/>
          </a:stretch>
        </p:blipFill>
        <p:spPr bwMode="auto">
          <a:xfrm>
            <a:off x="683568" y="1340768"/>
            <a:ext cx="5399087" cy="792088"/>
          </a:xfrm>
          <a:prstGeom prst="rect">
            <a:avLst/>
          </a:prstGeom>
          <a:noFill/>
          <a:ln w="9525">
            <a:noFill/>
            <a:miter lim="800000"/>
            <a:headEnd/>
            <a:tailEnd/>
          </a:ln>
          <a:effectLst/>
        </p:spPr>
      </p:pic>
      <p:pic>
        <p:nvPicPr>
          <p:cNvPr id="1036" name="Picture 12"/>
          <p:cNvPicPr>
            <a:picLocks noChangeAspect="1" noChangeArrowheads="1"/>
          </p:cNvPicPr>
          <p:nvPr/>
        </p:nvPicPr>
        <p:blipFill>
          <a:blip r:embed="rId6" cstate="print"/>
          <a:srcRect/>
          <a:stretch>
            <a:fillRect/>
          </a:stretch>
        </p:blipFill>
        <p:spPr bwMode="auto">
          <a:xfrm>
            <a:off x="3744913" y="1340768"/>
            <a:ext cx="5399087" cy="864096"/>
          </a:xfrm>
          <a:prstGeom prst="rect">
            <a:avLst/>
          </a:prstGeom>
          <a:noFill/>
          <a:ln w="9525">
            <a:noFill/>
            <a:miter lim="800000"/>
            <a:headEnd/>
            <a:tailEnd/>
          </a:ln>
          <a:effectLst/>
        </p:spPr>
      </p:pic>
      <p:sp>
        <p:nvSpPr>
          <p:cNvPr id="15" name="14 Rectángulo"/>
          <p:cNvSpPr/>
          <p:nvPr/>
        </p:nvSpPr>
        <p:spPr>
          <a:xfrm>
            <a:off x="2771800" y="2060848"/>
            <a:ext cx="3240360" cy="7920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7" name="16 Conector recto de flecha"/>
          <p:cNvCxnSpPr/>
          <p:nvPr/>
        </p:nvCxnSpPr>
        <p:spPr>
          <a:xfrm flipH="1">
            <a:off x="5580112" y="242088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6444208" y="2204864"/>
            <a:ext cx="2334678" cy="369332"/>
          </a:xfrm>
          <a:prstGeom prst="rect">
            <a:avLst/>
          </a:prstGeom>
          <a:noFill/>
        </p:spPr>
        <p:txBody>
          <a:bodyPr wrap="none" rtlCol="0">
            <a:spAutoFit/>
          </a:bodyPr>
          <a:lstStyle/>
          <a:p>
            <a:r>
              <a:rPr lang="es-ES" b="1" dirty="0">
                <a:solidFill>
                  <a:srgbClr val="FF0000"/>
                </a:solidFill>
              </a:rPr>
              <a:t>Impuesto</a:t>
            </a:r>
            <a:r>
              <a:rPr lang="es-ES" dirty="0"/>
              <a:t> </a:t>
            </a:r>
            <a:r>
              <a:rPr lang="es-ES" b="1" dirty="0">
                <a:solidFill>
                  <a:srgbClr val="FF0000"/>
                </a:solidFill>
              </a:rPr>
              <a:t>inflacionario</a:t>
            </a:r>
          </a:p>
        </p:txBody>
      </p:sp>
      <p:cxnSp>
        <p:nvCxnSpPr>
          <p:cNvPr id="21" name="20 Conector recto de flecha"/>
          <p:cNvCxnSpPr/>
          <p:nvPr/>
        </p:nvCxnSpPr>
        <p:spPr>
          <a:xfrm>
            <a:off x="1835696" y="2420888"/>
            <a:ext cx="14401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6516216" y="2852936"/>
            <a:ext cx="2329356" cy="646331"/>
          </a:xfrm>
          <a:prstGeom prst="rect">
            <a:avLst/>
          </a:prstGeom>
          <a:noFill/>
        </p:spPr>
        <p:txBody>
          <a:bodyPr wrap="none" rtlCol="0">
            <a:spAutoFit/>
          </a:bodyPr>
          <a:lstStyle/>
          <a:p>
            <a:r>
              <a:rPr lang="es-ES" b="1" dirty="0">
                <a:solidFill>
                  <a:srgbClr val="FF0000"/>
                </a:solidFill>
              </a:rPr>
              <a:t>Incremento REAL de la</a:t>
            </a:r>
          </a:p>
          <a:p>
            <a:r>
              <a:rPr lang="es-ES" b="1" dirty="0">
                <a:solidFill>
                  <a:srgbClr val="FF0000"/>
                </a:solidFill>
              </a:rPr>
              <a:t>Cantidad de Dinero</a:t>
            </a:r>
          </a:p>
        </p:txBody>
      </p:sp>
      <p:sp>
        <p:nvSpPr>
          <p:cNvPr id="26" name="25 CuadroTexto"/>
          <p:cNvSpPr txBox="1"/>
          <p:nvPr/>
        </p:nvSpPr>
        <p:spPr>
          <a:xfrm>
            <a:off x="683568" y="2348880"/>
            <a:ext cx="1139094" cy="369332"/>
          </a:xfrm>
          <a:prstGeom prst="rect">
            <a:avLst/>
          </a:prstGeom>
          <a:noFill/>
        </p:spPr>
        <p:txBody>
          <a:bodyPr wrap="none" rtlCol="0">
            <a:spAutoFit/>
          </a:bodyPr>
          <a:lstStyle/>
          <a:p>
            <a:r>
              <a:rPr lang="es-ES" b="1" dirty="0">
                <a:solidFill>
                  <a:srgbClr val="FF0000"/>
                </a:solidFill>
              </a:rPr>
              <a:t>Señoreaje</a:t>
            </a:r>
          </a:p>
        </p:txBody>
      </p:sp>
      <p:cxnSp>
        <p:nvCxnSpPr>
          <p:cNvPr id="30" name="29 Conector recto de flecha"/>
          <p:cNvCxnSpPr/>
          <p:nvPr/>
        </p:nvCxnSpPr>
        <p:spPr>
          <a:xfrm flipH="1" flipV="1">
            <a:off x="4067944" y="2636912"/>
            <a:ext cx="1080120" cy="5040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33 Conector recto"/>
          <p:cNvCxnSpPr/>
          <p:nvPr/>
        </p:nvCxnSpPr>
        <p:spPr>
          <a:xfrm>
            <a:off x="5148064" y="3140968"/>
            <a:ext cx="1368152"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Rectangle 1"/>
          <p:cNvSpPr>
            <a:spLocks noChangeArrowheads="1"/>
          </p:cNvSpPr>
          <p:nvPr/>
        </p:nvSpPr>
        <p:spPr bwMode="auto">
          <a:xfrm>
            <a:off x="2987824" y="0"/>
            <a:ext cx="3456384"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1" u="sng" strike="noStrike" cap="none" normalizeH="0" baseline="0" dirty="0">
                <a:ln>
                  <a:noFill/>
                </a:ln>
                <a:solidFill>
                  <a:schemeClr val="tx1"/>
                </a:solidFill>
                <a:effectLst/>
                <a:latin typeface="Calibri" pitchFamily="34" charset="0"/>
                <a:ea typeface="Times New Roman" pitchFamily="18" charset="0"/>
                <a:cs typeface="Times New Roman" pitchFamily="18" charset="0"/>
              </a:rPr>
              <a:t>3. Impuesto inflacionario</a:t>
            </a:r>
            <a:endParaRPr kumimoji="0" lang="es-ES" sz="2000" b="0" i="0" u="none" strike="noStrike" cap="none" normalizeH="0" baseline="0" dirty="0">
              <a:ln>
                <a:noFill/>
              </a:ln>
              <a:solidFill>
                <a:schemeClr val="tx1"/>
              </a:solidFill>
              <a:effectLst/>
              <a:latin typeface="Arial" pitchFamily="34" charset="0"/>
              <a:cs typeface="Arial" pitchFamily="34" charset="0"/>
            </a:endParaRPr>
          </a:p>
        </p:txBody>
      </p:sp>
      <p:cxnSp>
        <p:nvCxnSpPr>
          <p:cNvPr id="20" name="19 Conector recto"/>
          <p:cNvCxnSpPr/>
          <p:nvPr/>
        </p:nvCxnSpPr>
        <p:spPr>
          <a:xfrm flipV="1">
            <a:off x="5004048" y="3645024"/>
            <a:ext cx="1080120" cy="64807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22 Conector recto"/>
          <p:cNvCxnSpPr/>
          <p:nvPr/>
        </p:nvCxnSpPr>
        <p:spPr>
          <a:xfrm flipV="1">
            <a:off x="5004048" y="4365104"/>
            <a:ext cx="1296144" cy="7920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7" cstate="print"/>
          <a:srcRect/>
          <a:stretch>
            <a:fillRect/>
          </a:stretch>
        </p:blipFill>
        <p:spPr bwMode="auto">
          <a:xfrm>
            <a:off x="827584" y="3573016"/>
            <a:ext cx="6336704" cy="920874"/>
          </a:xfrm>
          <a:prstGeom prst="rect">
            <a:avLst/>
          </a:prstGeom>
          <a:noFill/>
          <a:ln w="9525">
            <a:noFill/>
            <a:miter lim="800000"/>
            <a:headEnd/>
            <a:tailEnd/>
          </a:ln>
          <a:effectLst/>
        </p:spPr>
      </p:pic>
      <p:pic>
        <p:nvPicPr>
          <p:cNvPr id="2052" name="Picture 4"/>
          <p:cNvPicPr>
            <a:picLocks noChangeAspect="1" noChangeArrowheads="1"/>
          </p:cNvPicPr>
          <p:nvPr/>
        </p:nvPicPr>
        <p:blipFill>
          <a:blip r:embed="rId8" cstate="print"/>
          <a:srcRect/>
          <a:stretch>
            <a:fillRect/>
          </a:stretch>
        </p:blipFill>
        <p:spPr bwMode="auto">
          <a:xfrm>
            <a:off x="1259632" y="5157192"/>
            <a:ext cx="4824536" cy="777553"/>
          </a:xfrm>
          <a:prstGeom prst="rect">
            <a:avLst/>
          </a:prstGeom>
          <a:noFill/>
          <a:ln w="3175">
            <a:noFill/>
            <a:miter lim="800000"/>
            <a:headEnd/>
            <a:tailEnd/>
          </a:ln>
          <a:effectLst/>
        </p:spPr>
      </p:pic>
      <p:pic>
        <p:nvPicPr>
          <p:cNvPr id="2053" name="Picture 5"/>
          <p:cNvPicPr>
            <a:picLocks noChangeAspect="1" noChangeArrowheads="1"/>
          </p:cNvPicPr>
          <p:nvPr/>
        </p:nvPicPr>
        <p:blipFill>
          <a:blip r:embed="rId9" cstate="print"/>
          <a:srcRect/>
          <a:stretch>
            <a:fillRect/>
          </a:stretch>
        </p:blipFill>
        <p:spPr bwMode="auto">
          <a:xfrm>
            <a:off x="971600" y="5805264"/>
            <a:ext cx="6192688" cy="855663"/>
          </a:xfrm>
          <a:prstGeom prst="rect">
            <a:avLst/>
          </a:prstGeom>
          <a:noFill/>
          <a:ln w="9525">
            <a:noFill/>
            <a:miter lim="800000"/>
            <a:headEnd/>
            <a:tailEnd/>
          </a:ln>
          <a:effectLst/>
        </p:spPr>
      </p:pic>
      <p:sp>
        <p:nvSpPr>
          <p:cNvPr id="27" name="26 Rectángulo"/>
          <p:cNvSpPr/>
          <p:nvPr/>
        </p:nvSpPr>
        <p:spPr>
          <a:xfrm>
            <a:off x="2555776" y="5157192"/>
            <a:ext cx="2592288" cy="576064"/>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24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026" name="Picture 2"/>
          <p:cNvPicPr>
            <a:picLocks noChangeAspect="1" noChangeArrowheads="1"/>
          </p:cNvPicPr>
          <p:nvPr/>
        </p:nvPicPr>
        <p:blipFill>
          <a:blip r:embed="rId10" cstate="print"/>
          <a:srcRect/>
          <a:stretch>
            <a:fillRect/>
          </a:stretch>
        </p:blipFill>
        <p:spPr bwMode="auto">
          <a:xfrm>
            <a:off x="1259632" y="2060848"/>
            <a:ext cx="6192688" cy="86409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box(in)">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box(in)">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031"/>
                                        </p:tgtEl>
                                        <p:attrNameLst>
                                          <p:attrName>style.visibility</p:attrName>
                                        </p:attrNameLst>
                                      </p:cBhvr>
                                      <p:to>
                                        <p:strVal val="visible"/>
                                      </p:to>
                                    </p:set>
                                    <p:animEffect transition="in" filter="box(in)">
                                      <p:cBhvr>
                                        <p:cTn id="17" dur="500"/>
                                        <p:tgtEl>
                                          <p:spTgt spid="103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036"/>
                                        </p:tgtEl>
                                        <p:attrNameLst>
                                          <p:attrName>style.visibility</p:attrName>
                                        </p:attrNameLst>
                                      </p:cBhvr>
                                      <p:to>
                                        <p:strVal val="visible"/>
                                      </p:to>
                                    </p:set>
                                    <p:animEffect transition="in" filter="box(in)">
                                      <p:cBhvr>
                                        <p:cTn id="22" dur="500"/>
                                        <p:tgtEl>
                                          <p:spTgt spid="103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box(in)">
                                      <p:cBhvr>
                                        <p:cTn id="31" dur="5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box(in)">
                                      <p:cBhvr>
                                        <p:cTn id="36" dur="500"/>
                                        <p:tgtEl>
                                          <p:spTgt spid="26"/>
                                        </p:tgtEl>
                                      </p:cBhvr>
                                    </p:animEffect>
                                  </p:childTnLst>
                                </p:cTn>
                              </p:par>
                              <p:par>
                                <p:cTn id="37" presetID="4" presetClass="entr" presetSubtype="16"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ox(in)">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box(in)">
                                      <p:cBhvr>
                                        <p:cTn id="44" dur="500"/>
                                        <p:tgtEl>
                                          <p:spTgt spid="34"/>
                                        </p:tgtEl>
                                      </p:cBhvr>
                                    </p:animEffect>
                                  </p:childTnLst>
                                </p:cTn>
                              </p:par>
                              <p:par>
                                <p:cTn id="45" presetID="4" presetClass="entr" presetSubtype="16" fill="hold"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box(in)">
                                      <p:cBhvr>
                                        <p:cTn id="47" dur="500"/>
                                        <p:tgtEl>
                                          <p:spTgt spid="30"/>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ox(in)">
                                      <p:cBhvr>
                                        <p:cTn id="55" dur="500"/>
                                        <p:tgtEl>
                                          <p:spTgt spid="17"/>
                                        </p:tgtEl>
                                      </p:cBhvr>
                                    </p:animEffect>
                                  </p:childTnLst>
                                </p:cTn>
                              </p:par>
                            </p:childTnLst>
                          </p:cTn>
                        </p:par>
                      </p:childTnLst>
                    </p:cTn>
                  </p:par>
                  <p:par>
                    <p:cTn id="56" fill="hold">
                      <p:stCondLst>
                        <p:cond delay="indefinite"/>
                      </p:stCondLst>
                      <p:childTnLst>
                        <p:par>
                          <p:cTn id="57" fill="hold">
                            <p:stCondLst>
                              <p:cond delay="0"/>
                            </p:stCondLst>
                            <p:childTnLst>
                              <p:par>
                                <p:cTn id="58" presetID="4" presetClass="entr" presetSubtype="16" fill="hold" grpId="0"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box(in)">
                                      <p:cBhvr>
                                        <p:cTn id="60" dur="500"/>
                                        <p:tgtEl>
                                          <p:spTgt spid="18"/>
                                        </p:tgtEl>
                                      </p:cBhvr>
                                    </p:animEffect>
                                  </p:childTnLst>
                                </p:cTn>
                              </p:par>
                            </p:childTnLst>
                          </p:cTn>
                        </p:par>
                      </p:childTnLst>
                    </p:cTn>
                  </p:par>
                  <p:par>
                    <p:cTn id="61" fill="hold">
                      <p:stCondLst>
                        <p:cond delay="indefinite"/>
                      </p:stCondLst>
                      <p:childTnLst>
                        <p:par>
                          <p:cTn id="62" fill="hold">
                            <p:stCondLst>
                              <p:cond delay="0"/>
                            </p:stCondLst>
                            <p:childTnLst>
                              <p:par>
                                <p:cTn id="63" presetID="4" presetClass="entr" presetSubtype="16" fill="hold" nodeType="clickEffect">
                                  <p:stCondLst>
                                    <p:cond delay="0"/>
                                  </p:stCondLst>
                                  <p:childTnLst>
                                    <p:set>
                                      <p:cBhvr>
                                        <p:cTn id="64" dur="1" fill="hold">
                                          <p:stCondLst>
                                            <p:cond delay="0"/>
                                          </p:stCondLst>
                                        </p:cTn>
                                        <p:tgtEl>
                                          <p:spTgt spid="2050"/>
                                        </p:tgtEl>
                                        <p:attrNameLst>
                                          <p:attrName>style.visibility</p:attrName>
                                        </p:attrNameLst>
                                      </p:cBhvr>
                                      <p:to>
                                        <p:strVal val="visible"/>
                                      </p:to>
                                    </p:set>
                                    <p:animEffect transition="in" filter="box(in)">
                                      <p:cBhvr>
                                        <p:cTn id="65" dur="500"/>
                                        <p:tgtEl>
                                          <p:spTgt spid="2050"/>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2051"/>
                                        </p:tgtEl>
                                        <p:attrNameLst>
                                          <p:attrName>style.visibility</p:attrName>
                                        </p:attrNameLst>
                                      </p:cBhvr>
                                      <p:to>
                                        <p:strVal val="visible"/>
                                      </p:to>
                                    </p:set>
                                    <p:animEffect transition="in" filter="box(in)">
                                      <p:cBhvr>
                                        <p:cTn id="70" dur="500"/>
                                        <p:tgtEl>
                                          <p:spTgt spid="2051"/>
                                        </p:tgtEl>
                                      </p:cBhvr>
                                    </p:animEffect>
                                  </p:childTnLst>
                                </p:cTn>
                              </p:par>
                            </p:childTnLst>
                          </p:cTn>
                        </p:par>
                      </p:childTnLst>
                    </p:cTn>
                  </p:par>
                  <p:par>
                    <p:cTn id="71" fill="hold">
                      <p:stCondLst>
                        <p:cond delay="indefinite"/>
                      </p:stCondLst>
                      <p:childTnLst>
                        <p:par>
                          <p:cTn id="72" fill="hold">
                            <p:stCondLst>
                              <p:cond delay="0"/>
                            </p:stCondLst>
                            <p:childTnLst>
                              <p:par>
                                <p:cTn id="73" presetID="4" presetClass="entr" presetSubtype="16" fill="hold" nodeType="clickEffect">
                                  <p:stCondLst>
                                    <p:cond delay="0"/>
                                  </p:stCondLst>
                                  <p:childTnLst>
                                    <p:set>
                                      <p:cBhvr>
                                        <p:cTn id="74" dur="1" fill="hold">
                                          <p:stCondLst>
                                            <p:cond delay="0"/>
                                          </p:stCondLst>
                                        </p:cTn>
                                        <p:tgtEl>
                                          <p:spTgt spid="20"/>
                                        </p:tgtEl>
                                        <p:attrNameLst>
                                          <p:attrName>style.visibility</p:attrName>
                                        </p:attrNameLst>
                                      </p:cBhvr>
                                      <p:to>
                                        <p:strVal val="visible"/>
                                      </p:to>
                                    </p:set>
                                    <p:animEffect transition="in" filter="box(in)">
                                      <p:cBhvr>
                                        <p:cTn id="75" dur="500"/>
                                        <p:tgtEl>
                                          <p:spTgt spid="20"/>
                                        </p:tgtEl>
                                      </p:cBhvr>
                                    </p:animEffect>
                                  </p:childTnLst>
                                </p:cTn>
                              </p:par>
                            </p:childTnLst>
                          </p:cTn>
                        </p:par>
                      </p:childTnLst>
                    </p:cTn>
                  </p:par>
                  <p:par>
                    <p:cTn id="76" fill="hold">
                      <p:stCondLst>
                        <p:cond delay="indefinite"/>
                      </p:stCondLst>
                      <p:childTnLst>
                        <p:par>
                          <p:cTn id="77" fill="hold">
                            <p:stCondLst>
                              <p:cond delay="0"/>
                            </p:stCondLst>
                            <p:childTnLst>
                              <p:par>
                                <p:cTn id="78" presetID="4" presetClass="entr" presetSubtype="16" fill="hold" nodeType="click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box(in)">
                                      <p:cBhvr>
                                        <p:cTn id="80" dur="500"/>
                                        <p:tgtEl>
                                          <p:spTgt spid="23"/>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2052"/>
                                        </p:tgtEl>
                                        <p:attrNameLst>
                                          <p:attrName>style.visibility</p:attrName>
                                        </p:attrNameLst>
                                      </p:cBhvr>
                                      <p:to>
                                        <p:strVal val="visible"/>
                                      </p:to>
                                    </p:set>
                                    <p:animEffect transition="in" filter="box(in)">
                                      <p:cBhvr>
                                        <p:cTn id="85" dur="500"/>
                                        <p:tgtEl>
                                          <p:spTgt spid="2052"/>
                                        </p:tgtEl>
                                      </p:cBhvr>
                                    </p:animEffect>
                                  </p:childTnLst>
                                </p:cTn>
                              </p:par>
                            </p:childTnLst>
                          </p:cTn>
                        </p:par>
                      </p:childTnLst>
                    </p:cTn>
                  </p:par>
                  <p:par>
                    <p:cTn id="86" fill="hold">
                      <p:stCondLst>
                        <p:cond delay="indefinite"/>
                      </p:stCondLst>
                      <p:childTnLst>
                        <p:par>
                          <p:cTn id="87" fill="hold">
                            <p:stCondLst>
                              <p:cond delay="0"/>
                            </p:stCondLst>
                            <p:childTnLst>
                              <p:par>
                                <p:cTn id="88" presetID="4" presetClass="entr" presetSubtype="16"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box(in)">
                                      <p:cBhvr>
                                        <p:cTn id="90" dur="500"/>
                                        <p:tgtEl>
                                          <p:spTgt spid="27"/>
                                        </p:tgtEl>
                                      </p:cBhvr>
                                    </p:animEffect>
                                  </p:childTnLst>
                                </p:cTn>
                              </p:par>
                            </p:childTnLst>
                          </p:cTn>
                        </p:par>
                      </p:childTnLst>
                    </p:cTn>
                  </p:par>
                  <p:par>
                    <p:cTn id="91" fill="hold">
                      <p:stCondLst>
                        <p:cond delay="indefinite"/>
                      </p:stCondLst>
                      <p:childTnLst>
                        <p:par>
                          <p:cTn id="92" fill="hold">
                            <p:stCondLst>
                              <p:cond delay="0"/>
                            </p:stCondLst>
                            <p:childTnLst>
                              <p:par>
                                <p:cTn id="93" presetID="4" presetClass="entr" presetSubtype="16" fill="hold" nodeType="clickEffect">
                                  <p:stCondLst>
                                    <p:cond delay="0"/>
                                  </p:stCondLst>
                                  <p:childTnLst>
                                    <p:set>
                                      <p:cBhvr>
                                        <p:cTn id="94" dur="1" fill="hold">
                                          <p:stCondLst>
                                            <p:cond delay="0"/>
                                          </p:stCondLst>
                                        </p:cTn>
                                        <p:tgtEl>
                                          <p:spTgt spid="2053"/>
                                        </p:tgtEl>
                                        <p:attrNameLst>
                                          <p:attrName>style.visibility</p:attrName>
                                        </p:attrNameLst>
                                      </p:cBhvr>
                                      <p:to>
                                        <p:strVal val="visible"/>
                                      </p:to>
                                    </p:set>
                                    <p:animEffect transition="in" filter="box(in)">
                                      <p:cBhvr>
                                        <p:cTn id="95" dur="500"/>
                                        <p:tgtEl>
                                          <p:spTgt spid="2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P spid="25" grpId="0"/>
      <p:bldP spid="26" grpId="0"/>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2267744" y="116632"/>
            <a:ext cx="4896544" cy="369332"/>
          </a:xfrm>
          <a:prstGeom prst="rect">
            <a:avLst/>
          </a:prstGeom>
        </p:spPr>
        <p:txBody>
          <a:bodyPr wrap="square">
            <a:spAutoFit/>
          </a:bodyPr>
          <a:lstStyle/>
          <a:p>
            <a:pPr lvl="0" fontAlgn="base">
              <a:spcBef>
                <a:spcPct val="0"/>
              </a:spcBef>
              <a:spcAft>
                <a:spcPct val="0"/>
              </a:spcAft>
            </a:pPr>
            <a:r>
              <a:rPr lang="es-ES" b="1" i="1" u="sng" dirty="0">
                <a:latin typeface="Calibri" pitchFamily="34" charset="0"/>
                <a:ea typeface="Times New Roman" pitchFamily="18" charset="0"/>
                <a:cs typeface="Times New Roman" pitchFamily="18" charset="0"/>
              </a:rPr>
              <a:t>4. Efecto Fisher: deflación y tasa de interés real</a:t>
            </a:r>
            <a:endParaRPr lang="es-ES" dirty="0">
              <a:latin typeface="Arial" pitchFamily="34" charset="0"/>
              <a:cs typeface="Arial" pitchFamily="34" charset="0"/>
            </a:endParaRPr>
          </a:p>
        </p:txBody>
      </p:sp>
      <p:sp>
        <p:nvSpPr>
          <p:cNvPr id="11" name="10 CuadroTexto"/>
          <p:cNvSpPr txBox="1"/>
          <p:nvPr/>
        </p:nvSpPr>
        <p:spPr>
          <a:xfrm>
            <a:off x="395536" y="620688"/>
            <a:ext cx="8748464" cy="830997"/>
          </a:xfrm>
          <a:prstGeom prst="rect">
            <a:avLst/>
          </a:prstGeom>
          <a:noFill/>
        </p:spPr>
        <p:txBody>
          <a:bodyPr wrap="square" rtlCol="0">
            <a:spAutoFit/>
          </a:bodyPr>
          <a:lstStyle/>
          <a:p>
            <a:r>
              <a:rPr lang="es-ES" sz="1600" b="1" dirty="0"/>
              <a:t>Un agente </a:t>
            </a:r>
            <a:r>
              <a:rPr lang="es-ES" sz="1600" b="1" dirty="0">
                <a:latin typeface="+mj-lt"/>
              </a:rPr>
              <a:t>coloca depósitos en el período </a:t>
            </a:r>
            <a:r>
              <a:rPr lang="es-ES" sz="1600" b="1" i="1" dirty="0">
                <a:latin typeface="+mj-lt"/>
              </a:rPr>
              <a:t>t-1, cobra los intereses en t y los deja en esos mismos depósitos. Queremos saber si gana o pierde plata cuando los precios varían. Llamamos  </a:t>
            </a:r>
            <a:r>
              <a:rPr lang="es-ES" sz="1600" b="1" i="1" dirty="0">
                <a:latin typeface="Cambria Math" pitchFamily="18" charset="0"/>
                <a:ea typeface="Cambria Math" pitchFamily="18" charset="0"/>
              </a:rPr>
              <a:t>i*</a:t>
            </a:r>
            <a:r>
              <a:rPr lang="es-ES" sz="1600" b="1" i="1" dirty="0">
                <a:latin typeface="+mj-lt"/>
              </a:rPr>
              <a:t> a la “tasa</a:t>
            </a:r>
          </a:p>
          <a:p>
            <a:r>
              <a:rPr lang="es-ES" sz="1600" b="1" i="1" dirty="0">
                <a:latin typeface="+mj-lt"/>
              </a:rPr>
              <a:t>natural </a:t>
            </a:r>
            <a:r>
              <a:rPr lang="es-ES" sz="1600" b="1" i="1" u="sng" dirty="0" err="1">
                <a:latin typeface="+mj-lt"/>
              </a:rPr>
              <a:t>wickselliana</a:t>
            </a:r>
            <a:r>
              <a:rPr lang="es-ES" sz="1600" b="1" i="1" dirty="0">
                <a:latin typeface="+mj-lt"/>
              </a:rPr>
              <a:t>” de largo plazo, exógena. Puede identificarse con la productividad mg del capital</a:t>
            </a:r>
            <a:endParaRPr lang="es-ES" sz="1600" b="1" dirty="0">
              <a:latin typeface="+mj-lt"/>
            </a:endParaRPr>
          </a:p>
        </p:txBody>
      </p:sp>
      <p:sp>
        <p:nvSpPr>
          <p:cNvPr id="17" name="16 CuadroTexto"/>
          <p:cNvSpPr txBox="1"/>
          <p:nvPr/>
        </p:nvSpPr>
        <p:spPr>
          <a:xfrm>
            <a:off x="323528" y="3284984"/>
            <a:ext cx="8424936" cy="830997"/>
          </a:xfrm>
          <a:prstGeom prst="rect">
            <a:avLst/>
          </a:prstGeom>
          <a:noFill/>
        </p:spPr>
        <p:txBody>
          <a:bodyPr wrap="square" rtlCol="0">
            <a:spAutoFit/>
          </a:bodyPr>
          <a:lstStyle/>
          <a:p>
            <a:r>
              <a:rPr lang="es-ES" sz="1600" b="1" dirty="0">
                <a:latin typeface="+mj-lt"/>
              </a:rPr>
              <a:t>En equilibrio, según la hipótesis de Fisher, esto debe cumplirse. Por lo tanto, si la tasa de inflación varía, la tasa de interés  nominal debe  variar para dejar la tasa real igual. Pero esta es una </a:t>
            </a:r>
            <a:r>
              <a:rPr lang="es-ES" sz="1600" b="1" u="sng" dirty="0">
                <a:latin typeface="+mj-lt"/>
              </a:rPr>
              <a:t>condición de equilibrio</a:t>
            </a:r>
            <a:r>
              <a:rPr lang="es-ES" sz="1600" b="1" dirty="0">
                <a:latin typeface="+mj-lt"/>
              </a:rPr>
              <a:t>. Fisher observó que en la DEFLACIÓN puede violarse, si consideramos que:  </a:t>
            </a:r>
          </a:p>
        </p:txBody>
      </p:sp>
      <p:sp>
        <p:nvSpPr>
          <p:cNvPr id="1042"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31" name="30 Rectángulo"/>
          <p:cNvSpPr/>
          <p:nvPr/>
        </p:nvSpPr>
        <p:spPr>
          <a:xfrm>
            <a:off x="3923928" y="4149080"/>
            <a:ext cx="2376264" cy="64807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2" name="31 Rectángulo"/>
          <p:cNvSpPr/>
          <p:nvPr/>
        </p:nvSpPr>
        <p:spPr>
          <a:xfrm>
            <a:off x="4355976" y="2492896"/>
            <a:ext cx="2664296"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0" name="39 CuadroTexto"/>
          <p:cNvSpPr txBox="1"/>
          <p:nvPr/>
        </p:nvSpPr>
        <p:spPr>
          <a:xfrm>
            <a:off x="467544" y="5085184"/>
            <a:ext cx="8280920" cy="1107996"/>
          </a:xfrm>
          <a:prstGeom prst="rect">
            <a:avLst/>
          </a:prstGeom>
          <a:noFill/>
        </p:spPr>
        <p:txBody>
          <a:bodyPr wrap="square" rtlCol="0">
            <a:spAutoFit/>
          </a:bodyPr>
          <a:lstStyle/>
          <a:p>
            <a:r>
              <a:rPr lang="es-ES" sz="1600" b="1" dirty="0"/>
              <a:t>Si hay deflación  ( </a:t>
            </a:r>
            <a:r>
              <a:rPr lang="el-GR" b="1" i="1" dirty="0">
                <a:latin typeface="Cambria Math" pitchFamily="18" charset="0"/>
                <a:ea typeface="Cambria Math" pitchFamily="18" charset="0"/>
              </a:rPr>
              <a:t>π</a:t>
            </a:r>
            <a:r>
              <a:rPr lang="es-ES" b="1" i="1" dirty="0">
                <a:latin typeface="Cambria Math" pitchFamily="18" charset="0"/>
                <a:ea typeface="Cambria Math" pitchFamily="18" charset="0"/>
              </a:rPr>
              <a:t> </a:t>
            </a:r>
            <a:r>
              <a:rPr lang="es-ES" sz="1600" b="1" i="1" dirty="0">
                <a:latin typeface="Cambria Math" pitchFamily="18" charset="0"/>
                <a:ea typeface="Cambria Math" pitchFamily="18" charset="0"/>
              </a:rPr>
              <a:t>&lt; 0 </a:t>
            </a:r>
            <a:r>
              <a:rPr lang="es-ES" sz="1600" b="1" dirty="0"/>
              <a:t>) y, por lo tanto, </a:t>
            </a:r>
            <a:r>
              <a:rPr lang="el-GR" sz="1600" b="1" i="1" dirty="0">
                <a:latin typeface="Cambria Math" pitchFamily="18" charset="0"/>
                <a:ea typeface="Cambria Math" pitchFamily="18" charset="0"/>
              </a:rPr>
              <a:t>Δ</a:t>
            </a:r>
            <a:r>
              <a:rPr lang="es-ES" b="1" i="1" dirty="0">
                <a:latin typeface="Cambria Math" pitchFamily="18" charset="0"/>
                <a:ea typeface="Cambria Math" pitchFamily="18" charset="0"/>
              </a:rPr>
              <a:t>d </a:t>
            </a:r>
            <a:r>
              <a:rPr lang="es-ES" sz="1600" b="1" i="1" dirty="0">
                <a:latin typeface="Cambria Math" pitchFamily="18" charset="0"/>
                <a:ea typeface="Cambria Math" pitchFamily="18" charset="0"/>
              </a:rPr>
              <a:t> </a:t>
            </a:r>
            <a:r>
              <a:rPr lang="es-ES" sz="1600" b="1" i="1" u="sng" dirty="0">
                <a:latin typeface="Cambria Math" pitchFamily="18" charset="0"/>
                <a:ea typeface="Cambria Math" pitchFamily="18" charset="0"/>
              </a:rPr>
              <a:t>s</a:t>
            </a:r>
            <a:r>
              <a:rPr lang="es-ES" sz="1600" b="1" u="sng" dirty="0"/>
              <a:t>erá más grande cuanto menos ajuste  </a:t>
            </a:r>
            <a:r>
              <a:rPr lang="es-ES" b="1" i="1" u="sng" dirty="0">
                <a:latin typeface="Cambria Math" pitchFamily="18" charset="0"/>
                <a:ea typeface="Cambria Math" pitchFamily="18" charset="0"/>
              </a:rPr>
              <a:t>r</a:t>
            </a:r>
            <a:r>
              <a:rPr lang="es-ES" sz="1600" b="1" u="sng" dirty="0"/>
              <a:t>  ante la deflación</a:t>
            </a:r>
            <a:r>
              <a:rPr lang="es-ES" sz="1600" b="1" dirty="0"/>
              <a:t>;  los tenedores de depósitos tienen ganancias de capital y su incremento de riqueza será mayor a su esfuerzo de ahorro; “se enriquecen sin trabajar”. La contrapartida es que el DEUDOR debe más, porque las pérdidas y ganancias de capital deben sumar cero. </a:t>
            </a:r>
          </a:p>
        </p:txBody>
      </p:sp>
      <p:sp>
        <p:nvSpPr>
          <p:cNvPr id="1056"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5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5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615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8193" name="Picture 1"/>
          <p:cNvPicPr>
            <a:picLocks noChangeAspect="1" noChangeArrowheads="1"/>
          </p:cNvPicPr>
          <p:nvPr/>
        </p:nvPicPr>
        <p:blipFill>
          <a:blip r:embed="rId2" cstate="print"/>
          <a:srcRect/>
          <a:stretch>
            <a:fillRect/>
          </a:stretch>
        </p:blipFill>
        <p:spPr bwMode="auto">
          <a:xfrm>
            <a:off x="1691680" y="1412776"/>
            <a:ext cx="5668963" cy="648072"/>
          </a:xfrm>
          <a:prstGeom prst="rect">
            <a:avLst/>
          </a:prstGeom>
          <a:noFill/>
          <a:ln w="9525">
            <a:noFill/>
            <a:miter lim="800000"/>
            <a:headEnd/>
            <a:tailEnd/>
          </a:ln>
          <a:effectLst/>
        </p:spPr>
      </p:pic>
      <p:pic>
        <p:nvPicPr>
          <p:cNvPr id="8204" name="Picture 12"/>
          <p:cNvPicPr>
            <a:picLocks noChangeAspect="1" noChangeArrowheads="1"/>
          </p:cNvPicPr>
          <p:nvPr/>
        </p:nvPicPr>
        <p:blipFill>
          <a:blip r:embed="rId3" cstate="print"/>
          <a:srcRect/>
          <a:stretch>
            <a:fillRect/>
          </a:stretch>
        </p:blipFill>
        <p:spPr bwMode="auto">
          <a:xfrm>
            <a:off x="1403648" y="1844824"/>
            <a:ext cx="5668963" cy="648072"/>
          </a:xfrm>
          <a:prstGeom prst="rect">
            <a:avLst/>
          </a:prstGeom>
          <a:noFill/>
          <a:ln w="9525">
            <a:noFill/>
            <a:miter lim="800000"/>
            <a:headEnd/>
            <a:tailEnd/>
          </a:ln>
          <a:effectLst/>
        </p:spPr>
      </p:pic>
      <p:pic>
        <p:nvPicPr>
          <p:cNvPr id="8205" name="Picture 13"/>
          <p:cNvPicPr>
            <a:picLocks noChangeAspect="1" noChangeArrowheads="1"/>
          </p:cNvPicPr>
          <p:nvPr/>
        </p:nvPicPr>
        <p:blipFill>
          <a:blip r:embed="rId4" cstate="print"/>
          <a:srcRect/>
          <a:stretch>
            <a:fillRect/>
          </a:stretch>
        </p:blipFill>
        <p:spPr bwMode="auto">
          <a:xfrm>
            <a:off x="-684584" y="2478981"/>
            <a:ext cx="5668963" cy="806003"/>
          </a:xfrm>
          <a:prstGeom prst="rect">
            <a:avLst/>
          </a:prstGeom>
          <a:noFill/>
          <a:ln w="9525">
            <a:noFill/>
            <a:miter lim="800000"/>
            <a:headEnd/>
            <a:tailEnd/>
          </a:ln>
          <a:effectLst/>
        </p:spPr>
      </p:pic>
      <p:pic>
        <p:nvPicPr>
          <p:cNvPr id="8207" name="Picture 15"/>
          <p:cNvPicPr>
            <a:picLocks noChangeAspect="1" noChangeArrowheads="1"/>
          </p:cNvPicPr>
          <p:nvPr/>
        </p:nvPicPr>
        <p:blipFill>
          <a:blip r:embed="rId5" cstate="print"/>
          <a:srcRect/>
          <a:stretch>
            <a:fillRect/>
          </a:stretch>
        </p:blipFill>
        <p:spPr bwMode="auto">
          <a:xfrm>
            <a:off x="2843808" y="2564904"/>
            <a:ext cx="5668963" cy="792088"/>
          </a:xfrm>
          <a:prstGeom prst="rect">
            <a:avLst/>
          </a:prstGeom>
          <a:noFill/>
          <a:ln w="9525">
            <a:noFill/>
            <a:miter lim="800000"/>
            <a:headEnd/>
            <a:tailEnd/>
          </a:ln>
          <a:effectLst/>
        </p:spPr>
      </p:pic>
      <p:pic>
        <p:nvPicPr>
          <p:cNvPr id="8209" name="Picture 17"/>
          <p:cNvPicPr>
            <a:picLocks noChangeAspect="1" noChangeArrowheads="1"/>
          </p:cNvPicPr>
          <p:nvPr/>
        </p:nvPicPr>
        <p:blipFill>
          <a:blip r:embed="rId6" cstate="print"/>
          <a:srcRect/>
          <a:stretch>
            <a:fillRect/>
          </a:stretch>
        </p:blipFill>
        <p:spPr bwMode="auto">
          <a:xfrm>
            <a:off x="539552" y="4149080"/>
            <a:ext cx="5904656" cy="79208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ox(in)">
                                      <p:cBhvr>
                                        <p:cTn id="7" dur="500"/>
                                        <p:tgtEl>
                                          <p:spTgt spid="11">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1">
                                            <p:txEl>
                                              <p:pRg st="1" end="1"/>
                                            </p:txEl>
                                          </p:spTgt>
                                        </p:tgtEl>
                                        <p:attrNameLst>
                                          <p:attrName>style.visibility</p:attrName>
                                        </p:attrNameLst>
                                      </p:cBhvr>
                                      <p:to>
                                        <p:strVal val="visible"/>
                                      </p:to>
                                    </p:set>
                                    <p:animEffect transition="in" filter="box(in)">
                                      <p:cBhvr>
                                        <p:cTn id="10" dur="500"/>
                                        <p:tgtEl>
                                          <p:spTgt spid="1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8193"/>
                                        </p:tgtEl>
                                        <p:attrNameLst>
                                          <p:attrName>style.visibility</p:attrName>
                                        </p:attrNameLst>
                                      </p:cBhvr>
                                      <p:to>
                                        <p:strVal val="visible"/>
                                      </p:to>
                                    </p:set>
                                    <p:animEffect transition="in" filter="box(in)">
                                      <p:cBhvr>
                                        <p:cTn id="15" dur="500"/>
                                        <p:tgtEl>
                                          <p:spTgt spid="8193"/>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nodeType="clickEffect">
                                  <p:stCondLst>
                                    <p:cond delay="0"/>
                                  </p:stCondLst>
                                  <p:childTnLst>
                                    <p:set>
                                      <p:cBhvr>
                                        <p:cTn id="19" dur="1" fill="hold">
                                          <p:stCondLst>
                                            <p:cond delay="0"/>
                                          </p:stCondLst>
                                        </p:cTn>
                                        <p:tgtEl>
                                          <p:spTgt spid="8204"/>
                                        </p:tgtEl>
                                        <p:attrNameLst>
                                          <p:attrName>style.visibility</p:attrName>
                                        </p:attrNameLst>
                                      </p:cBhvr>
                                      <p:to>
                                        <p:strVal val="visible"/>
                                      </p:to>
                                    </p:set>
                                    <p:animEffect transition="in" filter="box(in)">
                                      <p:cBhvr>
                                        <p:cTn id="20" dur="500"/>
                                        <p:tgtEl>
                                          <p:spTgt spid="8204"/>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8205"/>
                                        </p:tgtEl>
                                        <p:attrNameLst>
                                          <p:attrName>style.visibility</p:attrName>
                                        </p:attrNameLst>
                                      </p:cBhvr>
                                      <p:to>
                                        <p:strVal val="visible"/>
                                      </p:to>
                                    </p:set>
                                    <p:animEffect transition="in" filter="box(in)">
                                      <p:cBhvr>
                                        <p:cTn id="25" dur="500"/>
                                        <p:tgtEl>
                                          <p:spTgt spid="8205"/>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box(in)">
                                      <p:cBhvr>
                                        <p:cTn id="30" dur="500"/>
                                        <p:tgtEl>
                                          <p:spTgt spid="32"/>
                                        </p:tgtEl>
                                      </p:cBhvr>
                                    </p:animEffect>
                                  </p:childTnLst>
                                </p:cTn>
                              </p:par>
                              <p:par>
                                <p:cTn id="31" presetID="4" presetClass="entr" presetSubtype="16" fill="hold" nodeType="withEffect">
                                  <p:stCondLst>
                                    <p:cond delay="0"/>
                                  </p:stCondLst>
                                  <p:childTnLst>
                                    <p:set>
                                      <p:cBhvr>
                                        <p:cTn id="32" dur="1" fill="hold">
                                          <p:stCondLst>
                                            <p:cond delay="0"/>
                                          </p:stCondLst>
                                        </p:cTn>
                                        <p:tgtEl>
                                          <p:spTgt spid="8207"/>
                                        </p:tgtEl>
                                        <p:attrNameLst>
                                          <p:attrName>style.visibility</p:attrName>
                                        </p:attrNameLst>
                                      </p:cBhvr>
                                      <p:to>
                                        <p:strVal val="visible"/>
                                      </p:to>
                                    </p:set>
                                    <p:animEffect transition="in" filter="box(in)">
                                      <p:cBhvr>
                                        <p:cTn id="33" dur="500"/>
                                        <p:tgtEl>
                                          <p:spTgt spid="8207"/>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ox(in)">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8209"/>
                                        </p:tgtEl>
                                        <p:attrNameLst>
                                          <p:attrName>style.visibility</p:attrName>
                                        </p:attrNameLst>
                                      </p:cBhvr>
                                      <p:to>
                                        <p:strVal val="visible"/>
                                      </p:to>
                                    </p:set>
                                    <p:animEffect transition="in" filter="box(in)">
                                      <p:cBhvr>
                                        <p:cTn id="43" dur="500"/>
                                        <p:tgtEl>
                                          <p:spTgt spid="8209"/>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16"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box(in)">
                                      <p:cBhvr>
                                        <p:cTn id="48" dur="500"/>
                                        <p:tgtEl>
                                          <p:spTgt spid="31"/>
                                        </p:tgtEl>
                                      </p:cBhvr>
                                    </p:animEffect>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grpId="0" nodeType="click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box(in)">
                                      <p:cBhvr>
                                        <p:cTn id="53"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31" grpId="0" animBg="1"/>
      <p:bldP spid="32" grpId="0" animBg="1"/>
      <p:bldP spid="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539552" y="476672"/>
            <a:ext cx="7848872" cy="338554"/>
          </a:xfrm>
          <a:prstGeom prst="rect">
            <a:avLst/>
          </a:prstGeom>
        </p:spPr>
        <p:txBody>
          <a:bodyPr wrap="square">
            <a:spAutoFit/>
          </a:bodyPr>
          <a:lstStyle/>
          <a:p>
            <a:r>
              <a:rPr lang="es-ES" sz="1600" b="1" dirty="0"/>
              <a:t>Supongamos que un agente toma crédito y refinancia todos los intereses cuando vencen:                          </a:t>
            </a:r>
          </a:p>
        </p:txBody>
      </p:sp>
      <p:sp>
        <p:nvSpPr>
          <p:cNvPr id="3" name="2 Rectángulo"/>
          <p:cNvSpPr/>
          <p:nvPr/>
        </p:nvSpPr>
        <p:spPr>
          <a:xfrm>
            <a:off x="2771800" y="35332"/>
            <a:ext cx="4572000" cy="369332"/>
          </a:xfrm>
          <a:prstGeom prst="rect">
            <a:avLst/>
          </a:prstGeom>
        </p:spPr>
        <p:txBody>
          <a:bodyPr>
            <a:spAutoFit/>
          </a:bodyPr>
          <a:lstStyle/>
          <a:p>
            <a:pPr lvl="0" fontAlgn="base">
              <a:spcBef>
                <a:spcPct val="0"/>
              </a:spcBef>
              <a:spcAft>
                <a:spcPct val="0"/>
              </a:spcAft>
            </a:pPr>
            <a:r>
              <a:rPr lang="es-ES" b="1" i="1" u="sng" dirty="0">
                <a:latin typeface="Calibri" pitchFamily="34" charset="0"/>
                <a:ea typeface="Times New Roman" pitchFamily="18" charset="0"/>
                <a:cs typeface="Times New Roman" pitchFamily="18" charset="0"/>
              </a:rPr>
              <a:t>4. Efecto Fisher y deflación de crédito</a:t>
            </a:r>
            <a:endParaRPr lang="es-ES" dirty="0">
              <a:latin typeface="Arial" pitchFamily="34" charset="0"/>
              <a:cs typeface="Arial" pitchFamily="34" charset="0"/>
            </a:endParaRPr>
          </a:p>
        </p:txBody>
      </p:sp>
      <p:sp>
        <p:nvSpPr>
          <p:cNvPr id="7" name="6 CuadroTexto"/>
          <p:cNvSpPr txBox="1"/>
          <p:nvPr/>
        </p:nvSpPr>
        <p:spPr>
          <a:xfrm>
            <a:off x="539552" y="2021939"/>
            <a:ext cx="7848872" cy="830997"/>
          </a:xfrm>
          <a:prstGeom prst="rect">
            <a:avLst/>
          </a:prstGeom>
          <a:noFill/>
        </p:spPr>
        <p:txBody>
          <a:bodyPr wrap="square" rtlCol="0">
            <a:spAutoFit/>
          </a:bodyPr>
          <a:lstStyle/>
          <a:p>
            <a:pPr algn="just"/>
            <a:r>
              <a:rPr lang="es-ES" sz="1600" b="1" dirty="0"/>
              <a:t>Si hay deflación              y, cuanto mayor sea ésta más subirá el valor real de la deuda si        no ajusta para adaptarse.  Si        es muy elevado el deudor se perjudica y el banco que le prestó se beneficia. Los </a:t>
            </a:r>
            <a:r>
              <a:rPr lang="es-ES" sz="1600" b="1" u="sng" dirty="0"/>
              <a:t>deudores tienen pérdidas de capital y los acreedores, ganancias</a:t>
            </a:r>
            <a:r>
              <a:rPr lang="es-ES" sz="1600" b="1" dirty="0"/>
              <a:t>. </a:t>
            </a:r>
          </a:p>
        </p:txBody>
      </p:sp>
      <p:pic>
        <p:nvPicPr>
          <p:cNvPr id="8" name="Picture 8"/>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051720" y="2060848"/>
            <a:ext cx="590550" cy="360040"/>
          </a:xfrm>
          <a:prstGeom prst="rect">
            <a:avLst/>
          </a:prstGeom>
          <a:noFill/>
        </p:spPr>
      </p:pic>
      <p:pic>
        <p:nvPicPr>
          <p:cNvPr id="9"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8388424" y="2019159"/>
            <a:ext cx="216024" cy="329721"/>
          </a:xfrm>
          <a:prstGeom prst="rect">
            <a:avLst/>
          </a:prstGeom>
          <a:noFill/>
        </p:spPr>
      </p:pic>
      <p:sp>
        <p:nvSpPr>
          <p:cNvPr id="20490"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2049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20491" name="Picture 1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868144" y="4437112"/>
            <a:ext cx="590550" cy="276225"/>
          </a:xfrm>
          <a:prstGeom prst="rect">
            <a:avLst/>
          </a:prstGeom>
          <a:noFill/>
        </p:spPr>
      </p:pic>
      <p:pic>
        <p:nvPicPr>
          <p:cNvPr id="22" name="Picture 10"/>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732240" y="4365104"/>
            <a:ext cx="216024" cy="329721"/>
          </a:xfrm>
          <a:prstGeom prst="rect">
            <a:avLst/>
          </a:prstGeom>
          <a:noFill/>
        </p:spPr>
      </p:pic>
      <p:sp>
        <p:nvSpPr>
          <p:cNvPr id="30" name="29 Rectángulo"/>
          <p:cNvSpPr/>
          <p:nvPr/>
        </p:nvSpPr>
        <p:spPr>
          <a:xfrm>
            <a:off x="539552" y="2996952"/>
            <a:ext cx="8352928" cy="1354217"/>
          </a:xfrm>
          <a:prstGeom prst="rect">
            <a:avLst/>
          </a:prstGeom>
        </p:spPr>
        <p:txBody>
          <a:bodyPr wrap="square">
            <a:spAutoFit/>
          </a:bodyPr>
          <a:lstStyle/>
          <a:p>
            <a:pPr algn="just"/>
            <a:r>
              <a:rPr lang="es-ES" sz="1600" b="1" dirty="0"/>
              <a:t>Esto tiene consecuencias macroeconómicas muy importantes porque </a:t>
            </a:r>
            <a:r>
              <a:rPr lang="es-ES" sz="1600" b="1" u="sng" dirty="0"/>
              <a:t>los que más gastan </a:t>
            </a:r>
            <a:r>
              <a:rPr lang="es-ES" sz="1600" b="1" dirty="0"/>
              <a:t>en la economía son en general </a:t>
            </a:r>
            <a:r>
              <a:rPr lang="es-ES" sz="1600" b="1" u="sng" dirty="0"/>
              <a:t>los que están endeudados </a:t>
            </a:r>
            <a:r>
              <a:rPr lang="es-ES" sz="1600" b="1" dirty="0"/>
              <a:t>y los que menos gastan, son los que ahorran (ejemplo: ciclo de vida), por lo tanto, aquí el </a:t>
            </a:r>
            <a:r>
              <a:rPr lang="es-ES" sz="1600" b="1" dirty="0">
                <a:solidFill>
                  <a:srgbClr val="FF0000"/>
                </a:solidFill>
              </a:rPr>
              <a:t>EFECTO FISHER </a:t>
            </a:r>
            <a:r>
              <a:rPr lang="es-ES" sz="1600" b="1" dirty="0"/>
              <a:t>consiste en que:</a:t>
            </a:r>
          </a:p>
          <a:p>
            <a:pPr algn="just"/>
            <a:endParaRPr lang="es-ES" sz="1600" b="1" dirty="0"/>
          </a:p>
          <a:p>
            <a:pPr algn="ctr"/>
            <a:r>
              <a:rPr lang="es-ES" b="1" dirty="0">
                <a:solidFill>
                  <a:srgbClr val="FF0000"/>
                </a:solidFill>
              </a:rPr>
              <a:t>La deflación deprime la demanda agregada y genera recesión</a:t>
            </a:r>
            <a:r>
              <a:rPr lang="es-ES" b="1" dirty="0"/>
              <a:t> </a:t>
            </a:r>
          </a:p>
        </p:txBody>
      </p:sp>
      <p:sp>
        <p:nvSpPr>
          <p:cNvPr id="31" name="30 Rectángulo"/>
          <p:cNvSpPr/>
          <p:nvPr/>
        </p:nvSpPr>
        <p:spPr>
          <a:xfrm>
            <a:off x="611560" y="4365104"/>
            <a:ext cx="7776864" cy="1077218"/>
          </a:xfrm>
          <a:prstGeom prst="rect">
            <a:avLst/>
          </a:prstGeom>
        </p:spPr>
        <p:txBody>
          <a:bodyPr wrap="square">
            <a:spAutoFit/>
          </a:bodyPr>
          <a:lstStyle/>
          <a:p>
            <a:pPr algn="just"/>
            <a:r>
              <a:rPr lang="es-ES" sz="1600" b="1" dirty="0"/>
              <a:t>Obviamente, el efecto puede actuar en </a:t>
            </a:r>
            <a:r>
              <a:rPr lang="es-ES" sz="1600" b="1" u="sng" dirty="0"/>
              <a:t>sentido contrario </a:t>
            </a:r>
            <a:r>
              <a:rPr lang="es-ES" sz="1600" b="1" dirty="0"/>
              <a:t>si               y       no ajusta. Es lo que pasa en las economías con “</a:t>
            </a:r>
            <a:r>
              <a:rPr lang="es-ES" sz="1600" b="1" u="sng" dirty="0"/>
              <a:t>represión financiera</a:t>
            </a:r>
            <a:r>
              <a:rPr lang="es-ES" sz="1600" b="1" dirty="0"/>
              <a:t>”, según lo expresó </a:t>
            </a:r>
            <a:r>
              <a:rPr lang="es-ES" sz="1600" b="1" dirty="0" err="1"/>
              <a:t>McKinnon</a:t>
            </a:r>
            <a:r>
              <a:rPr lang="es-ES" sz="1600" b="1" dirty="0"/>
              <a:t>. Esto pasó y sigue pasando mucho en la Argentina. Ejemplo a largo plazo: CICLO DE VIDA y DESARROLLO FINANCIERO.</a:t>
            </a:r>
          </a:p>
        </p:txBody>
      </p:sp>
      <p:sp>
        <p:nvSpPr>
          <p:cNvPr id="32" name="31 Rectángulo"/>
          <p:cNvSpPr/>
          <p:nvPr/>
        </p:nvSpPr>
        <p:spPr>
          <a:xfrm>
            <a:off x="611560" y="5445224"/>
            <a:ext cx="7560840" cy="1077218"/>
          </a:xfrm>
          <a:prstGeom prst="rect">
            <a:avLst/>
          </a:prstGeom>
        </p:spPr>
        <p:txBody>
          <a:bodyPr wrap="square">
            <a:spAutoFit/>
          </a:bodyPr>
          <a:lstStyle/>
          <a:p>
            <a:pPr algn="just"/>
            <a:r>
              <a:rPr lang="es-ES" sz="1600" b="1" dirty="0"/>
              <a:t>Por supuesto,  nadie prestaría o tomaría prestado si sabe que va a perder plata; las diferencias entre la tasa de interés y la tasa de inflación más allá de lo esperado se deben a </a:t>
            </a:r>
            <a:r>
              <a:rPr lang="es-ES" sz="1600" b="1" u="sng" dirty="0"/>
              <a:t>errores de expectativas</a:t>
            </a:r>
            <a:r>
              <a:rPr lang="es-ES" sz="1600" b="1" dirty="0"/>
              <a:t>. Por eso tenemos que estudiar la FORMACIÓN DE EXPECTATIVAS.</a:t>
            </a:r>
            <a:endParaRPr lang="es-ES" sz="1600" dirty="0"/>
          </a:p>
        </p:txBody>
      </p:sp>
      <p:pic>
        <p:nvPicPr>
          <p:cNvPr id="7173" name="Picture 5"/>
          <p:cNvPicPr>
            <a:picLocks noChangeAspect="1" noChangeArrowheads="1"/>
          </p:cNvPicPr>
          <p:nvPr/>
        </p:nvPicPr>
        <p:blipFill>
          <a:blip r:embed="rId5" cstate="print"/>
          <a:srcRect/>
          <a:stretch>
            <a:fillRect/>
          </a:stretch>
        </p:blipFill>
        <p:spPr bwMode="auto">
          <a:xfrm>
            <a:off x="467544" y="2276872"/>
            <a:ext cx="5668963" cy="453008"/>
          </a:xfrm>
          <a:prstGeom prst="rect">
            <a:avLst/>
          </a:prstGeom>
          <a:noFill/>
          <a:ln w="9525">
            <a:noFill/>
            <a:miter lim="800000"/>
            <a:headEnd/>
            <a:tailEnd/>
          </a:ln>
          <a:effectLst/>
        </p:spPr>
      </p:pic>
      <p:pic>
        <p:nvPicPr>
          <p:cNvPr id="7174" name="Picture 6"/>
          <p:cNvPicPr>
            <a:picLocks noChangeAspect="1" noChangeArrowheads="1"/>
          </p:cNvPicPr>
          <p:nvPr/>
        </p:nvPicPr>
        <p:blipFill>
          <a:blip r:embed="rId6" cstate="print"/>
          <a:srcRect/>
          <a:stretch>
            <a:fillRect/>
          </a:stretch>
        </p:blipFill>
        <p:spPr bwMode="auto">
          <a:xfrm>
            <a:off x="1439652" y="1484784"/>
            <a:ext cx="6120680" cy="792088"/>
          </a:xfrm>
          <a:prstGeom prst="rect">
            <a:avLst/>
          </a:prstGeom>
          <a:noFill/>
          <a:ln w="9525">
            <a:noFill/>
            <a:miter lim="800000"/>
            <a:headEnd/>
            <a:tailEnd/>
          </a:ln>
          <a:effectLst/>
        </p:spPr>
      </p:pic>
      <p:sp>
        <p:nvSpPr>
          <p:cNvPr id="21" name="20 Rectángulo"/>
          <p:cNvSpPr/>
          <p:nvPr/>
        </p:nvSpPr>
        <p:spPr>
          <a:xfrm>
            <a:off x="3275856" y="1340768"/>
            <a:ext cx="2736304"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6147" name="Picture 3"/>
          <p:cNvPicPr>
            <a:picLocks noChangeAspect="1" noChangeArrowheads="1"/>
          </p:cNvPicPr>
          <p:nvPr/>
        </p:nvPicPr>
        <p:blipFill>
          <a:blip r:embed="rId7" cstate="print"/>
          <a:srcRect/>
          <a:stretch>
            <a:fillRect/>
          </a:stretch>
        </p:blipFill>
        <p:spPr bwMode="auto">
          <a:xfrm>
            <a:off x="1903370" y="899815"/>
            <a:ext cx="5668963" cy="648072"/>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box(in)">
                                      <p:cBhvr>
                                        <p:cTn id="12" dur="500"/>
                                        <p:tgtEl>
                                          <p:spTgt spid="614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box(in)">
                                      <p:cBhvr>
                                        <p:cTn id="17" dur="500"/>
                                        <p:tgtEl>
                                          <p:spTgt spid="717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ox(in)">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7173"/>
                                        </p:tgtEl>
                                        <p:attrNameLst>
                                          <p:attrName>style.visibility</p:attrName>
                                        </p:attrNameLst>
                                      </p:cBhvr>
                                      <p:to>
                                        <p:strVal val="visible"/>
                                      </p:to>
                                    </p:set>
                                    <p:animEffect transition="in" filter="box(in)">
                                      <p:cBhvr>
                                        <p:cTn id="27" dur="500"/>
                                        <p:tgtEl>
                                          <p:spTgt spid="7173"/>
                                        </p:tgtEl>
                                      </p:cBhvr>
                                    </p:animEffect>
                                  </p:childTnLst>
                                </p:cTn>
                              </p:par>
                              <p:par>
                                <p:cTn id="28" presetID="4" presetClass="entr" presetSubtype="16"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ox(in)">
                                      <p:cBhvr>
                                        <p:cTn id="30" dur="500"/>
                                        <p:tgtEl>
                                          <p:spTgt spid="8"/>
                                        </p:tgtEl>
                                      </p:cBhvr>
                                    </p:animEffect>
                                  </p:childTnLst>
                                </p:cTn>
                              </p:par>
                              <p:par>
                                <p:cTn id="31" presetID="4" presetClass="entr" presetSubtype="16"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box(in)">
                                      <p:cBhvr>
                                        <p:cTn id="33" dur="500"/>
                                        <p:tgtEl>
                                          <p:spTgt spid="9"/>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ox(i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30">
                                            <p:txEl>
                                              <p:pRg st="0" end="0"/>
                                            </p:txEl>
                                          </p:spTgt>
                                        </p:tgtEl>
                                        <p:attrNameLst>
                                          <p:attrName>style.visibility</p:attrName>
                                        </p:attrNameLst>
                                      </p:cBhvr>
                                      <p:to>
                                        <p:strVal val="visible"/>
                                      </p:to>
                                    </p:set>
                                    <p:animEffect transition="in" filter="box(in)">
                                      <p:cBhvr>
                                        <p:cTn id="41" dur="500"/>
                                        <p:tgtEl>
                                          <p:spTgt spid="3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30">
                                            <p:txEl>
                                              <p:pRg st="2" end="2"/>
                                            </p:txEl>
                                          </p:spTgt>
                                        </p:tgtEl>
                                        <p:attrNameLst>
                                          <p:attrName>style.visibility</p:attrName>
                                        </p:attrNameLst>
                                      </p:cBhvr>
                                      <p:to>
                                        <p:strVal val="visible"/>
                                      </p:to>
                                    </p:set>
                                    <p:animEffect transition="in" filter="checkerboard(across)">
                                      <p:cBhvr>
                                        <p:cTn id="46" dur="500"/>
                                        <p:tgtEl>
                                          <p:spTgt spid="30">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nodeType="clickEffect">
                                  <p:stCondLst>
                                    <p:cond delay="0"/>
                                  </p:stCondLst>
                                  <p:childTnLst>
                                    <p:set>
                                      <p:cBhvr>
                                        <p:cTn id="50" dur="1" fill="hold">
                                          <p:stCondLst>
                                            <p:cond delay="0"/>
                                          </p:stCondLst>
                                        </p:cTn>
                                        <p:tgtEl>
                                          <p:spTgt spid="20491"/>
                                        </p:tgtEl>
                                        <p:attrNameLst>
                                          <p:attrName>style.visibility</p:attrName>
                                        </p:attrNameLst>
                                      </p:cBhvr>
                                      <p:to>
                                        <p:strVal val="visible"/>
                                      </p:to>
                                    </p:set>
                                    <p:animEffect transition="in" filter="box(in)">
                                      <p:cBhvr>
                                        <p:cTn id="51" dur="500"/>
                                        <p:tgtEl>
                                          <p:spTgt spid="20491"/>
                                        </p:tgtEl>
                                      </p:cBhvr>
                                    </p:animEffect>
                                  </p:childTnLst>
                                </p:cTn>
                              </p:par>
                              <p:par>
                                <p:cTn id="52" presetID="4" presetClass="entr" presetSubtype="16" fill="hold" nodeType="withEffect">
                                  <p:stCondLst>
                                    <p:cond delay="0"/>
                                  </p:stCondLst>
                                  <p:childTnLst>
                                    <p:set>
                                      <p:cBhvr>
                                        <p:cTn id="53" dur="1" fill="hold">
                                          <p:stCondLst>
                                            <p:cond delay="0"/>
                                          </p:stCondLst>
                                        </p:cTn>
                                        <p:tgtEl>
                                          <p:spTgt spid="22"/>
                                        </p:tgtEl>
                                        <p:attrNameLst>
                                          <p:attrName>style.visibility</p:attrName>
                                        </p:attrNameLst>
                                      </p:cBhvr>
                                      <p:to>
                                        <p:strVal val="visible"/>
                                      </p:to>
                                    </p:set>
                                    <p:animEffect transition="in" filter="box(in)">
                                      <p:cBhvr>
                                        <p:cTn id="54" dur="500"/>
                                        <p:tgtEl>
                                          <p:spTgt spid="22"/>
                                        </p:tgtEl>
                                      </p:cBhvr>
                                    </p:animEffect>
                                  </p:childTnLst>
                                </p:cTn>
                              </p:par>
                              <p:par>
                                <p:cTn id="55" presetID="4" presetClass="entr" presetSubtype="16"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ox(in)">
                                      <p:cBhvr>
                                        <p:cTn id="57" dur="500"/>
                                        <p:tgtEl>
                                          <p:spTgt spid="31"/>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box(in)">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31" grpId="0"/>
      <p:bldP spid="32" grpId="0"/>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1691680" y="764704"/>
            <a:ext cx="5399087" cy="792088"/>
          </a:xfrm>
          <a:prstGeom prst="rect">
            <a:avLst/>
          </a:prstGeom>
          <a:noFill/>
          <a:ln w="9525">
            <a:noFill/>
            <a:miter lim="800000"/>
            <a:headEnd/>
            <a:tailEnd/>
          </a:ln>
          <a:effectLst/>
        </p:spPr>
      </p:pic>
      <p:sp>
        <p:nvSpPr>
          <p:cNvPr id="14" name="13 CuadroTexto"/>
          <p:cNvSpPr txBox="1"/>
          <p:nvPr/>
        </p:nvSpPr>
        <p:spPr>
          <a:xfrm>
            <a:off x="539552" y="4149080"/>
            <a:ext cx="8064896" cy="954107"/>
          </a:xfrm>
          <a:prstGeom prst="rect">
            <a:avLst/>
          </a:prstGeom>
          <a:noFill/>
        </p:spPr>
        <p:txBody>
          <a:bodyPr wrap="square" rtlCol="0">
            <a:spAutoFit/>
          </a:bodyPr>
          <a:lstStyle/>
          <a:p>
            <a:r>
              <a:rPr lang="es-ES" sz="2000" b="1" dirty="0"/>
              <a:t>Si</a:t>
            </a:r>
            <a:r>
              <a:rPr lang="es-ES" b="1" dirty="0"/>
              <a:t>             hay una ganancia de capital para los que tienen activos en dólares y una pérdida de capital para los que están endeudados en dólares. Esto da lugar a: </a:t>
            </a:r>
          </a:p>
          <a:p>
            <a:pPr marL="342900" indent="-342900">
              <a:buAutoNum type="arabicPeriod"/>
            </a:pPr>
            <a:endParaRPr lang="es-ES" b="1" dirty="0"/>
          </a:p>
        </p:txBody>
      </p:sp>
      <p:sp>
        <p:nvSpPr>
          <p:cNvPr id="103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pic>
        <p:nvPicPr>
          <p:cNvPr id="1039" name="Picture 15"/>
          <p:cNvPicPr>
            <a:picLocks noChangeAspect="1" noChangeArrowheads="1"/>
          </p:cNvPicPr>
          <p:nvPr/>
        </p:nvPicPr>
        <p:blipFill>
          <a:blip r:embed="rId3" cstate="print"/>
          <a:srcRect/>
          <a:stretch>
            <a:fillRect/>
          </a:stretch>
        </p:blipFill>
        <p:spPr bwMode="auto">
          <a:xfrm>
            <a:off x="-972616" y="4149080"/>
            <a:ext cx="4248472" cy="617662"/>
          </a:xfrm>
          <a:prstGeom prst="rect">
            <a:avLst/>
          </a:prstGeom>
          <a:noFill/>
          <a:ln w="9525">
            <a:noFill/>
            <a:miter lim="800000"/>
            <a:headEnd/>
            <a:tailEnd/>
          </a:ln>
          <a:effectLst/>
        </p:spPr>
      </p:pic>
      <p:sp>
        <p:nvSpPr>
          <p:cNvPr id="22" name="Rectangle 1"/>
          <p:cNvSpPr>
            <a:spLocks noChangeArrowheads="1"/>
          </p:cNvSpPr>
          <p:nvPr/>
        </p:nvSpPr>
        <p:spPr bwMode="auto">
          <a:xfrm>
            <a:off x="2267744" y="188640"/>
            <a:ext cx="504056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2000" b="1" i="0" u="sng" strike="noStrike" cap="none" normalizeH="0" baseline="0" dirty="0">
                <a:ln>
                  <a:noFill/>
                </a:ln>
                <a:solidFill>
                  <a:schemeClr val="tx1"/>
                </a:solidFill>
                <a:effectLst/>
                <a:latin typeface="+mj-lt"/>
                <a:cs typeface="Arial" pitchFamily="34" charset="0"/>
              </a:rPr>
              <a:t>5. Devaluación y atesoramiento</a:t>
            </a:r>
            <a:r>
              <a:rPr kumimoji="0" lang="es-ES" sz="2000" b="1" i="0" u="sng" strike="noStrike" cap="none" normalizeH="0" dirty="0">
                <a:ln>
                  <a:noFill/>
                </a:ln>
                <a:solidFill>
                  <a:schemeClr val="tx1"/>
                </a:solidFill>
                <a:effectLst/>
                <a:latin typeface="+mj-lt"/>
                <a:cs typeface="Arial" pitchFamily="34" charset="0"/>
              </a:rPr>
              <a:t> de divisas</a:t>
            </a:r>
            <a:endParaRPr kumimoji="0" lang="es-ES" sz="2000" b="1" i="0" u="sng" strike="noStrike" cap="none" normalizeH="0" baseline="0" dirty="0">
              <a:ln>
                <a:noFill/>
              </a:ln>
              <a:solidFill>
                <a:schemeClr val="tx1"/>
              </a:solidFill>
              <a:effectLst/>
              <a:latin typeface="+mj-lt"/>
              <a:cs typeface="Arial" pitchFamily="34" charset="0"/>
            </a:endParaRPr>
          </a:p>
        </p:txBody>
      </p:sp>
      <p:pic>
        <p:nvPicPr>
          <p:cNvPr id="2049" name="Picture 1"/>
          <p:cNvPicPr>
            <a:picLocks noChangeAspect="1" noChangeArrowheads="1"/>
          </p:cNvPicPr>
          <p:nvPr/>
        </p:nvPicPr>
        <p:blipFill>
          <a:blip r:embed="rId4" cstate="print"/>
          <a:srcRect/>
          <a:stretch>
            <a:fillRect/>
          </a:stretch>
        </p:blipFill>
        <p:spPr bwMode="auto">
          <a:xfrm>
            <a:off x="1907704" y="2348880"/>
            <a:ext cx="5668963" cy="864096"/>
          </a:xfrm>
          <a:prstGeom prst="rect">
            <a:avLst/>
          </a:prstGeom>
          <a:noFill/>
          <a:ln w="9525">
            <a:noFill/>
            <a:miter lim="800000"/>
            <a:headEnd/>
            <a:tailEnd/>
          </a:ln>
          <a:effectLst/>
        </p:spPr>
      </p:pic>
      <p:pic>
        <p:nvPicPr>
          <p:cNvPr id="2050" name="Picture 2"/>
          <p:cNvPicPr>
            <a:picLocks noChangeAspect="1" noChangeArrowheads="1"/>
          </p:cNvPicPr>
          <p:nvPr/>
        </p:nvPicPr>
        <p:blipFill>
          <a:blip r:embed="rId5" cstate="print"/>
          <a:srcRect/>
          <a:stretch>
            <a:fillRect/>
          </a:stretch>
        </p:blipFill>
        <p:spPr bwMode="auto">
          <a:xfrm>
            <a:off x="2051720" y="1484784"/>
            <a:ext cx="5668963" cy="806003"/>
          </a:xfrm>
          <a:prstGeom prst="rect">
            <a:avLst/>
          </a:prstGeom>
          <a:noFill/>
          <a:ln w="9525">
            <a:noFill/>
            <a:miter lim="800000"/>
            <a:headEnd/>
            <a:tailEnd/>
          </a:ln>
          <a:effectLst/>
        </p:spPr>
      </p:pic>
      <p:sp>
        <p:nvSpPr>
          <p:cNvPr id="12" name="11 Rectángulo"/>
          <p:cNvSpPr/>
          <p:nvPr/>
        </p:nvSpPr>
        <p:spPr>
          <a:xfrm>
            <a:off x="2555776" y="3212976"/>
            <a:ext cx="3600400" cy="79208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ES"/>
          </a:p>
        </p:txBody>
      </p:sp>
      <p:sp>
        <p:nvSpPr>
          <p:cNvPr id="17" name="16 Rectángulo"/>
          <p:cNvSpPr/>
          <p:nvPr/>
        </p:nvSpPr>
        <p:spPr>
          <a:xfrm>
            <a:off x="395536" y="5013176"/>
            <a:ext cx="8208912" cy="1569660"/>
          </a:xfrm>
          <a:prstGeom prst="rect">
            <a:avLst/>
          </a:prstGeom>
        </p:spPr>
        <p:txBody>
          <a:bodyPr wrap="square">
            <a:spAutoFit/>
          </a:bodyPr>
          <a:lstStyle/>
          <a:p>
            <a:pPr marL="342900" indent="-342900">
              <a:buFont typeface="Wingdings" pitchFamily="2" charset="2"/>
              <a:buChar char="ü"/>
            </a:pPr>
            <a:r>
              <a:rPr lang="es-ES" sz="1600" b="1" dirty="0"/>
              <a:t>ATESORAMIENTO DE DIVISAS.  Si se espera que la devaluación supere a la inflación, me conviene dolarizarme. Para desincentivar esto el gobierno tiene que pagar tasas se interés muy altas por activos en pesos.</a:t>
            </a:r>
          </a:p>
          <a:p>
            <a:pPr marL="342900" indent="-342900">
              <a:buFont typeface="Wingdings" pitchFamily="2" charset="2"/>
              <a:buChar char="ü"/>
            </a:pPr>
            <a:endParaRPr lang="es-ES" sz="1600" b="1" dirty="0"/>
          </a:p>
          <a:p>
            <a:pPr marL="342900" indent="-342900">
              <a:buFont typeface="Wingdings" pitchFamily="2" charset="2"/>
              <a:buChar char="ü"/>
            </a:pPr>
            <a:r>
              <a:rPr lang="es-ES" sz="1600" b="1" dirty="0"/>
              <a:t>Problema importante: NO SE DESARROLLA EL SISTEMA FINANCIERO LOCAL y el</a:t>
            </a:r>
          </a:p>
          <a:p>
            <a:pPr marL="342900" indent="-342900"/>
            <a:r>
              <a:rPr lang="es-ES" sz="1600" b="1" dirty="0"/>
              <a:t>        ahorro doméstico financia inversión y generación de empleos en otros países</a:t>
            </a:r>
          </a:p>
        </p:txBody>
      </p:sp>
      <p:pic>
        <p:nvPicPr>
          <p:cNvPr id="7169" name="Picture 1"/>
          <p:cNvPicPr>
            <a:picLocks noChangeAspect="1" noChangeArrowheads="1"/>
          </p:cNvPicPr>
          <p:nvPr/>
        </p:nvPicPr>
        <p:blipFill>
          <a:blip r:embed="rId6" cstate="print"/>
          <a:srcRect/>
          <a:stretch>
            <a:fillRect/>
          </a:stretch>
        </p:blipFill>
        <p:spPr bwMode="auto">
          <a:xfrm>
            <a:off x="1403648" y="3284984"/>
            <a:ext cx="5884987" cy="864096"/>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box(in)">
                                      <p:cBhvr>
                                        <p:cTn id="7" dur="500"/>
                                        <p:tgtEl>
                                          <p:spTgt spid="102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box(i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049"/>
                                        </p:tgtEl>
                                        <p:attrNameLst>
                                          <p:attrName>style.visibility</p:attrName>
                                        </p:attrNameLst>
                                      </p:cBhvr>
                                      <p:to>
                                        <p:strVal val="visible"/>
                                      </p:to>
                                    </p:set>
                                    <p:animEffect transition="in" filter="box(in)">
                                      <p:cBhvr>
                                        <p:cTn id="17" dur="500"/>
                                        <p:tgtEl>
                                          <p:spTgt spid="204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16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ox(in)">
                                      <p:cBhvr>
                                        <p:cTn id="28" dur="500"/>
                                        <p:tgtEl>
                                          <p:spTgt spid="14"/>
                                        </p:tgtEl>
                                      </p:cBhvr>
                                    </p:animEffect>
                                  </p:childTnLst>
                                </p:cTn>
                              </p:par>
                              <p:par>
                                <p:cTn id="29" presetID="4" presetClass="entr" presetSubtype="16" fill="hold" nodeType="withEffect">
                                  <p:stCondLst>
                                    <p:cond delay="0"/>
                                  </p:stCondLst>
                                  <p:childTnLst>
                                    <p:set>
                                      <p:cBhvr>
                                        <p:cTn id="30" dur="1" fill="hold">
                                          <p:stCondLst>
                                            <p:cond delay="0"/>
                                          </p:stCondLst>
                                        </p:cTn>
                                        <p:tgtEl>
                                          <p:spTgt spid="1039"/>
                                        </p:tgtEl>
                                        <p:attrNameLst>
                                          <p:attrName>style.visibility</p:attrName>
                                        </p:attrNameLst>
                                      </p:cBhvr>
                                      <p:to>
                                        <p:strVal val="visible"/>
                                      </p:to>
                                    </p:set>
                                    <p:animEffect transition="in" filter="box(in)">
                                      <p:cBhvr>
                                        <p:cTn id="31" dur="500"/>
                                        <p:tgtEl>
                                          <p:spTgt spid="1039"/>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nodeType="clickEffect">
                                  <p:stCondLst>
                                    <p:cond delay="0"/>
                                  </p:stCondLst>
                                  <p:childTnLst>
                                    <p:set>
                                      <p:cBhvr>
                                        <p:cTn id="35" dur="1" fill="hold">
                                          <p:stCondLst>
                                            <p:cond delay="0"/>
                                          </p:stCondLst>
                                        </p:cTn>
                                        <p:tgtEl>
                                          <p:spTgt spid="17">
                                            <p:txEl>
                                              <p:pRg st="0" end="0"/>
                                            </p:txEl>
                                          </p:spTgt>
                                        </p:tgtEl>
                                        <p:attrNameLst>
                                          <p:attrName>style.visibility</p:attrName>
                                        </p:attrNameLst>
                                      </p:cBhvr>
                                      <p:to>
                                        <p:strVal val="visible"/>
                                      </p:to>
                                    </p:set>
                                    <p:animEffect transition="in" filter="box(in)">
                                      <p:cBhvr>
                                        <p:cTn id="36" dur="500"/>
                                        <p:tgtEl>
                                          <p:spTgt spid="1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nodeType="clickEffect">
                                  <p:stCondLst>
                                    <p:cond delay="0"/>
                                  </p:stCondLst>
                                  <p:childTnLst>
                                    <p:set>
                                      <p:cBhvr>
                                        <p:cTn id="40" dur="1" fill="hold">
                                          <p:stCondLst>
                                            <p:cond delay="0"/>
                                          </p:stCondLst>
                                        </p:cTn>
                                        <p:tgtEl>
                                          <p:spTgt spid="17">
                                            <p:txEl>
                                              <p:pRg st="2" end="2"/>
                                            </p:txEl>
                                          </p:spTgt>
                                        </p:tgtEl>
                                        <p:attrNameLst>
                                          <p:attrName>style.visibility</p:attrName>
                                        </p:attrNameLst>
                                      </p:cBhvr>
                                      <p:to>
                                        <p:strVal val="visible"/>
                                      </p:to>
                                    </p:set>
                                    <p:animEffect transition="in" filter="box(in)">
                                      <p:cBhvr>
                                        <p:cTn id="41" dur="500"/>
                                        <p:tgtEl>
                                          <p:spTgt spid="17">
                                            <p:txEl>
                                              <p:pRg st="2" end="2"/>
                                            </p:txEl>
                                          </p:spTgt>
                                        </p:tgtEl>
                                      </p:cBhvr>
                                    </p:animEffect>
                                  </p:childTnLst>
                                </p:cTn>
                              </p:par>
                              <p:par>
                                <p:cTn id="42" presetID="4" presetClass="entr" presetSubtype="16" fill="hold" nodeType="withEffect">
                                  <p:stCondLst>
                                    <p:cond delay="0"/>
                                  </p:stCondLst>
                                  <p:childTnLst>
                                    <p:set>
                                      <p:cBhvr>
                                        <p:cTn id="43" dur="1" fill="hold">
                                          <p:stCondLst>
                                            <p:cond delay="0"/>
                                          </p:stCondLst>
                                        </p:cTn>
                                        <p:tgtEl>
                                          <p:spTgt spid="17">
                                            <p:txEl>
                                              <p:pRg st="3" end="3"/>
                                            </p:txEl>
                                          </p:spTgt>
                                        </p:tgtEl>
                                        <p:attrNameLst>
                                          <p:attrName>style.visibility</p:attrName>
                                        </p:attrNameLst>
                                      </p:cBhvr>
                                      <p:to>
                                        <p:strVal val="visible"/>
                                      </p:to>
                                    </p:set>
                                    <p:animEffect transition="in" filter="box(in)">
                                      <p:cBhvr>
                                        <p:cTn id="44" dur="500"/>
                                        <p:tgtEl>
                                          <p:spTgt spid="1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2939</TotalTime>
  <Words>1956</Words>
  <Application>Microsoft Office PowerPoint</Application>
  <PresentationFormat>Presentación en pantalla (4:3)</PresentationFormat>
  <Paragraphs>121</Paragraphs>
  <Slides>15</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Cambria Math</vt:lpstr>
      <vt:lpstr>Times New Roman</vt:lpstr>
      <vt:lpstr>Wingdings</vt:lpstr>
      <vt:lpstr>Tema de Office</vt:lpstr>
      <vt:lpstr>Clase 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Jose</dc:creator>
  <cp:lastModifiedBy>Fanelli, Jose Maria</cp:lastModifiedBy>
  <cp:revision>194</cp:revision>
  <dcterms:created xsi:type="dcterms:W3CDTF">2020-03-19T18:06:58Z</dcterms:created>
  <dcterms:modified xsi:type="dcterms:W3CDTF">2022-03-18T14:24:00Z</dcterms:modified>
</cp:coreProperties>
</file>