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sldIdLst>
    <p:sldId id="269" r:id="rId3"/>
    <p:sldId id="280" r:id="rId4"/>
    <p:sldId id="258" r:id="rId5"/>
    <p:sldId id="257" r:id="rId6"/>
    <p:sldId id="278" r:id="rId7"/>
    <p:sldId id="279" r:id="rId8"/>
    <p:sldId id="265" r:id="rId9"/>
    <p:sldId id="284" r:id="rId10"/>
    <p:sldId id="285" r:id="rId11"/>
    <p:sldId id="286" r:id="rId12"/>
    <p:sldId id="287" r:id="rId13"/>
    <p:sldId id="261" r:id="rId14"/>
    <p:sldId id="262" r:id="rId15"/>
    <p:sldId id="263" r:id="rId16"/>
    <p:sldId id="281" r:id="rId17"/>
    <p:sldId id="289" r:id="rId18"/>
    <p:sldId id="277" r:id="rId19"/>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13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29095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38961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966766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21D9C95-D033-4F4D-94F9-CBBF1474AE17}" type="datetimeFigureOut">
              <a:rPr lang="es-AR" smtClean="0"/>
              <a:t>4/4/2023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1266616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1D9C95-D033-4F4D-94F9-CBBF1474AE17}" type="datetimeFigureOut">
              <a:rPr lang="es-AR" smtClean="0"/>
              <a:t>4/4/2023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55119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21D9C95-D033-4F4D-94F9-CBBF1474AE17}" type="datetimeFigureOut">
              <a:rPr lang="es-AR" smtClean="0"/>
              <a:t>4/4/2023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16787541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1D9C95-D033-4F4D-94F9-CBBF1474AE17}" type="datetimeFigureOut">
              <a:rPr lang="es-AR" smtClean="0"/>
              <a:t>4/4/2023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744455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21D9C95-D033-4F4D-94F9-CBBF1474AE17}" type="datetimeFigureOut">
              <a:rPr lang="es-AR" smtClean="0"/>
              <a:t>4/4/2023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32964614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21D9C95-D033-4F4D-94F9-CBBF1474AE17}" type="datetimeFigureOut">
              <a:rPr lang="es-AR" smtClean="0"/>
              <a:t>4/4/2023</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5147222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1D9C95-D033-4F4D-94F9-CBBF1474AE17}" type="datetimeFigureOut">
              <a:rPr lang="es-AR" smtClean="0"/>
              <a:t>4/4/2023</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36064895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1D9C95-D033-4F4D-94F9-CBBF1474AE17}" type="datetimeFigureOut">
              <a:rPr lang="es-AR" smtClean="0"/>
              <a:t>4/4/2023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3812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1670553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21D9C95-D033-4F4D-94F9-CBBF1474AE17}" type="datetimeFigureOut">
              <a:rPr lang="es-AR" smtClean="0"/>
              <a:t>4/4/2023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15755889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1D9C95-D033-4F4D-94F9-CBBF1474AE17}" type="datetimeFigureOut">
              <a:rPr lang="es-AR" smtClean="0"/>
              <a:t>4/4/2023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2507232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21D9C95-D033-4F4D-94F9-CBBF1474AE17}" type="datetimeFigureOut">
              <a:rPr lang="es-AR" smtClean="0"/>
              <a:t>4/4/2023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EBFB4DD-3406-441A-B8BC-7AD7BBD49DEB}" type="slidenum">
              <a:rPr lang="es-AR" smtClean="0"/>
              <a:t>‹Nº›</a:t>
            </a:fld>
            <a:endParaRPr lang="es-AR"/>
          </a:p>
        </p:txBody>
      </p:sp>
    </p:spTree>
    <p:extLst>
      <p:ext uri="{BB962C8B-B14F-4D97-AF65-F5344CB8AC3E}">
        <p14:creationId xmlns:p14="http://schemas.microsoft.com/office/powerpoint/2010/main" val="299206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1988784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81304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3044209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3871833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409266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215767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C74599C-F24B-4285-8AA5-72E847B36AC8}" type="datetimeFigureOut">
              <a:rPr lang="es-ES" smtClean="0"/>
              <a:pPr/>
              <a:t>04/04/2023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20C1D02B-E045-42B4-AF79-377EB1B7EABA}" type="slidenum">
              <a:rPr lang="es-ES" smtClean="0"/>
              <a:pPr/>
              <a:t>‹Nº›</a:t>
            </a:fld>
            <a:endParaRPr lang="es-ES"/>
          </a:p>
        </p:txBody>
      </p:sp>
    </p:spTree>
    <p:extLst>
      <p:ext uri="{BB962C8B-B14F-4D97-AF65-F5344CB8AC3E}">
        <p14:creationId xmlns:p14="http://schemas.microsoft.com/office/powerpoint/2010/main" val="3056554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74599C-F24B-4285-8AA5-72E847B36AC8}" type="datetimeFigureOut">
              <a:rPr lang="es-ES" smtClean="0"/>
              <a:pPr/>
              <a:t>04/04/2023</a:t>
            </a:fld>
            <a:endParaRPr lang="es-ES"/>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C1D02B-E045-42B4-AF79-377EB1B7EABA}" type="slidenum">
              <a:rPr lang="es-ES" smtClean="0"/>
              <a:pPr/>
              <a:t>‹Nº›</a:t>
            </a:fld>
            <a:endParaRPr lang="es-ES"/>
          </a:p>
        </p:txBody>
      </p:sp>
    </p:spTree>
    <p:extLst>
      <p:ext uri="{BB962C8B-B14F-4D97-AF65-F5344CB8AC3E}">
        <p14:creationId xmlns:p14="http://schemas.microsoft.com/office/powerpoint/2010/main" val="1027213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1D9C95-D033-4F4D-94F9-CBBF1474AE17}" type="datetimeFigureOut">
              <a:rPr lang="es-AR" smtClean="0"/>
              <a:t>4/4/2023</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BFB4DD-3406-441A-B8BC-7AD7BBD49DEB}" type="slidenum">
              <a:rPr lang="es-AR" smtClean="0"/>
              <a:t>‹Nº›</a:t>
            </a:fld>
            <a:endParaRPr lang="es-AR"/>
          </a:p>
        </p:txBody>
      </p:sp>
    </p:spTree>
    <p:extLst>
      <p:ext uri="{BB962C8B-B14F-4D97-AF65-F5344CB8AC3E}">
        <p14:creationId xmlns:p14="http://schemas.microsoft.com/office/powerpoint/2010/main" val="11808624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emf"/><Relationship Id="rId1" Type="http://schemas.openxmlformats.org/officeDocument/2006/relationships/slideLayout" Target="../slideLayouts/slideLayout18.xml"/><Relationship Id="rId4" Type="http://schemas.openxmlformats.org/officeDocument/2006/relationships/image" Target="../media/image4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8.xml"/><Relationship Id="rId6" Type="http://schemas.openxmlformats.org/officeDocument/2006/relationships/image" Target="../media/image4.emf"/><Relationship Id="rId5" Type="http://schemas.openxmlformats.org/officeDocument/2006/relationships/image" Target="../media/image4.pn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8.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 Type="http://schemas.openxmlformats.org/officeDocument/2006/relationships/slideLayout" Target="../slideLayouts/slideLayout13.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18.xml"/><Relationship Id="rId6" Type="http://schemas.openxmlformats.org/officeDocument/2006/relationships/image" Target="../media/image26.emf"/><Relationship Id="rId5" Type="http://schemas.openxmlformats.org/officeDocument/2006/relationships/image" Target="../media/image18.emf"/><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1.x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7.xml"/><Relationship Id="rId4" Type="http://schemas.openxmlformats.org/officeDocument/2006/relationships/image" Target="../media/image3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8AB7-0AD0-44D4-8C80-A01E56856E71}"/>
              </a:ext>
            </a:extLst>
          </p:cNvPr>
          <p:cNvSpPr>
            <a:spLocks noGrp="1"/>
          </p:cNvSpPr>
          <p:nvPr>
            <p:ph type="ctrTitle"/>
          </p:nvPr>
        </p:nvSpPr>
        <p:spPr/>
        <p:txBody>
          <a:bodyPr/>
          <a:lstStyle/>
          <a:p>
            <a:r>
              <a:rPr lang="es-ES" b="1" dirty="0"/>
              <a:t>Clase 5</a:t>
            </a:r>
            <a:endParaRPr lang="es-AR" b="1" dirty="0"/>
          </a:p>
        </p:txBody>
      </p:sp>
    </p:spTree>
    <p:extLst>
      <p:ext uri="{BB962C8B-B14F-4D97-AF65-F5344CB8AC3E}">
        <p14:creationId xmlns:p14="http://schemas.microsoft.com/office/powerpoint/2010/main" val="426838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p:cNvPicPr>
            <a:picLocks noChangeAspect="1" noChangeArrowheads="1"/>
          </p:cNvPicPr>
          <p:nvPr/>
        </p:nvPicPr>
        <p:blipFill>
          <a:blip r:embed="rId2" cstate="print"/>
          <a:srcRect/>
          <a:stretch>
            <a:fillRect/>
          </a:stretch>
        </p:blipFill>
        <p:spPr bwMode="auto">
          <a:xfrm>
            <a:off x="1709682" y="1430778"/>
            <a:ext cx="5292588" cy="2268252"/>
          </a:xfrm>
          <a:prstGeom prst="rect">
            <a:avLst/>
          </a:prstGeom>
          <a:noFill/>
          <a:ln w="9525">
            <a:noFill/>
            <a:miter lim="800000"/>
            <a:headEnd/>
            <a:tailEnd/>
          </a:ln>
          <a:effectLst/>
        </p:spPr>
      </p:pic>
      <p:pic>
        <p:nvPicPr>
          <p:cNvPr id="22533" name="Picture 5"/>
          <p:cNvPicPr>
            <a:picLocks noChangeAspect="1" noChangeArrowheads="1"/>
          </p:cNvPicPr>
          <p:nvPr/>
        </p:nvPicPr>
        <p:blipFill>
          <a:blip r:embed="rId3" cstate="print"/>
          <a:srcRect/>
          <a:stretch>
            <a:fillRect/>
          </a:stretch>
        </p:blipFill>
        <p:spPr bwMode="auto">
          <a:xfrm>
            <a:off x="1709682" y="3645024"/>
            <a:ext cx="5130570" cy="1890210"/>
          </a:xfrm>
          <a:prstGeom prst="rect">
            <a:avLst/>
          </a:prstGeom>
          <a:noFill/>
          <a:ln w="9525">
            <a:noFill/>
            <a:miter lim="800000"/>
            <a:headEnd/>
            <a:tailEnd/>
          </a:ln>
          <a:effectLst/>
        </p:spPr>
      </p:pic>
      <p:sp>
        <p:nvSpPr>
          <p:cNvPr id="6" name="5 CuadroTexto"/>
          <p:cNvSpPr txBox="1"/>
          <p:nvPr/>
        </p:nvSpPr>
        <p:spPr>
          <a:xfrm>
            <a:off x="2519772" y="998730"/>
            <a:ext cx="4266474" cy="300082"/>
          </a:xfrm>
          <a:prstGeom prst="rect">
            <a:avLst/>
          </a:prstGeom>
          <a:noFill/>
        </p:spPr>
        <p:txBody>
          <a:bodyPr wrap="square" rtlCol="0">
            <a:spAutoFit/>
          </a:bodyPr>
          <a:lstStyle/>
          <a:p>
            <a:r>
              <a:rPr lang="es-ES" sz="1350" b="1" dirty="0"/>
              <a:t>Ejemplo para ver </a:t>
            </a:r>
            <a:r>
              <a:rPr lang="es-ES" sz="1350" b="1" u="sng" dirty="0"/>
              <a:t>las</a:t>
            </a:r>
            <a:r>
              <a:rPr lang="es-ES" sz="1350" b="1" dirty="0"/>
              <a:t> consecuencias de las expectativas</a:t>
            </a:r>
          </a:p>
        </p:txBody>
      </p:sp>
    </p:spTree>
    <p:extLst>
      <p:ext uri="{BB962C8B-B14F-4D97-AF65-F5344CB8AC3E}">
        <p14:creationId xmlns:p14="http://schemas.microsoft.com/office/powerpoint/2010/main" val="8772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box(in)">
                                      <p:cBhvr>
                                        <p:cTn id="7" dur="500"/>
                                        <p:tgtEl>
                                          <p:spTgt spid="225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box(in)">
                                      <p:cBhvr>
                                        <p:cTn id="12"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655676" y="2294874"/>
            <a:ext cx="1566174" cy="486054"/>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7" name="Picture 2"/>
          <p:cNvPicPr>
            <a:picLocks noChangeAspect="1" noChangeArrowheads="1"/>
          </p:cNvPicPr>
          <p:nvPr/>
        </p:nvPicPr>
        <p:blipFill>
          <a:blip r:embed="rId2" cstate="print"/>
          <a:srcRect/>
          <a:stretch>
            <a:fillRect/>
          </a:stretch>
        </p:blipFill>
        <p:spPr bwMode="auto">
          <a:xfrm>
            <a:off x="2627784" y="3753036"/>
            <a:ext cx="4698522" cy="2247714"/>
          </a:xfrm>
          <a:prstGeom prst="rect">
            <a:avLst/>
          </a:prstGeom>
          <a:noFill/>
          <a:ln w="9525">
            <a:noFill/>
            <a:miter lim="800000"/>
            <a:headEnd/>
            <a:tailEnd/>
          </a:ln>
          <a:effectLst/>
        </p:spPr>
      </p:pic>
      <p:pic>
        <p:nvPicPr>
          <p:cNvPr id="23556" name="Picture 4"/>
          <p:cNvPicPr>
            <a:picLocks noChangeAspect="1" noChangeArrowheads="1"/>
          </p:cNvPicPr>
          <p:nvPr/>
        </p:nvPicPr>
        <p:blipFill>
          <a:blip r:embed="rId3" cstate="print"/>
          <a:srcRect/>
          <a:stretch>
            <a:fillRect/>
          </a:stretch>
        </p:blipFill>
        <p:spPr bwMode="auto">
          <a:xfrm>
            <a:off x="1709682" y="1430778"/>
            <a:ext cx="5994666" cy="2592288"/>
          </a:xfrm>
          <a:prstGeom prst="rect">
            <a:avLst/>
          </a:prstGeom>
          <a:noFill/>
          <a:ln w="9525">
            <a:noFill/>
            <a:miter lim="800000"/>
            <a:headEnd/>
            <a:tailEnd/>
          </a:ln>
          <a:effectLst/>
        </p:spPr>
      </p:pic>
    </p:spTree>
    <p:extLst>
      <p:ext uri="{BB962C8B-B14F-4D97-AF65-F5344CB8AC3E}">
        <p14:creationId xmlns:p14="http://schemas.microsoft.com/office/powerpoint/2010/main" val="300920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ox(in)">
                                      <p:cBhvr>
                                        <p:cTn id="7" dur="500"/>
                                        <p:tgtEl>
                                          <p:spTgt spid="2355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260648"/>
            <a:ext cx="91440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s-AR" b="1" dirty="0">
                <a:latin typeface="Calibri" pitchFamily="34" charset="0"/>
                <a:ea typeface="Times New Roman" pitchFamily="18" charset="0"/>
                <a:cs typeface="Times New Roman" pitchFamily="18" charset="0"/>
              </a:rPr>
              <a:t>Expectativas Racionales (</a:t>
            </a:r>
            <a:r>
              <a:rPr lang="es-AR" b="1" dirty="0" err="1">
                <a:latin typeface="Calibri" pitchFamily="34" charset="0"/>
                <a:ea typeface="Times New Roman" pitchFamily="18" charset="0"/>
                <a:cs typeface="Times New Roman" pitchFamily="18" charset="0"/>
              </a:rPr>
              <a:t>Scheffrin</a:t>
            </a:r>
            <a:r>
              <a:rPr lang="es-AR" b="1" dirty="0">
                <a:latin typeface="Calibri" pitchFamily="34" charset="0"/>
                <a:ea typeface="Times New Roman" pitchFamily="18" charset="0"/>
                <a:cs typeface="Times New Roman" pitchFamily="18" charset="0"/>
              </a:rPr>
              <a:t>)</a:t>
            </a:r>
            <a:endParaRPr lang="es-AR" dirty="0">
              <a:latin typeface="Arial" pitchFamily="34" charset="0"/>
              <a:cs typeface="Arial" pitchFamily="34" charset="0"/>
            </a:endParaRPr>
          </a:p>
        </p:txBody>
      </p:sp>
      <p:pic>
        <p:nvPicPr>
          <p:cNvPr id="1029" name="Picture 5"/>
          <p:cNvPicPr>
            <a:picLocks noChangeAspect="1" noChangeArrowheads="1"/>
          </p:cNvPicPr>
          <p:nvPr/>
        </p:nvPicPr>
        <p:blipFill>
          <a:blip r:embed="rId2" cstate="print"/>
          <a:srcRect/>
          <a:stretch>
            <a:fillRect/>
          </a:stretch>
        </p:blipFill>
        <p:spPr bwMode="auto">
          <a:xfrm>
            <a:off x="899592" y="1268760"/>
            <a:ext cx="7632848" cy="2448272"/>
          </a:xfrm>
          <a:prstGeom prst="rect">
            <a:avLst/>
          </a:prstGeom>
          <a:noFill/>
          <a:ln w="9525">
            <a:noFill/>
            <a:miter lim="800000"/>
            <a:headEnd/>
            <a:tailEnd/>
          </a:ln>
          <a:effectLst/>
        </p:spPr>
      </p:pic>
      <p:pic>
        <p:nvPicPr>
          <p:cNvPr id="11" name="Picture 16"/>
          <p:cNvPicPr>
            <a:picLocks noChangeAspect="1" noChangeArrowheads="1"/>
          </p:cNvPicPr>
          <p:nvPr/>
        </p:nvPicPr>
        <p:blipFill>
          <a:blip r:embed="rId3" cstate="print"/>
          <a:srcRect/>
          <a:stretch>
            <a:fillRect/>
          </a:stretch>
        </p:blipFill>
        <p:spPr bwMode="auto">
          <a:xfrm>
            <a:off x="971600" y="3068960"/>
            <a:ext cx="7920880" cy="3789040"/>
          </a:xfrm>
          <a:prstGeom prst="rect">
            <a:avLst/>
          </a:prstGeom>
          <a:noFill/>
          <a:ln w="9525">
            <a:noFill/>
            <a:miter lim="800000"/>
            <a:headEnd/>
            <a:tailEnd/>
          </a:ln>
          <a:effectLst/>
        </p:spPr>
      </p:pic>
      <p:sp>
        <p:nvSpPr>
          <p:cNvPr id="5" name="4 CuadroTexto"/>
          <p:cNvSpPr txBox="1"/>
          <p:nvPr/>
        </p:nvSpPr>
        <p:spPr>
          <a:xfrm>
            <a:off x="6300192" y="3068960"/>
            <a:ext cx="576064" cy="400110"/>
          </a:xfrm>
          <a:prstGeom prst="rect">
            <a:avLst/>
          </a:prstGeom>
          <a:noFill/>
        </p:spPr>
        <p:txBody>
          <a:bodyPr wrap="square" rtlCol="0">
            <a:spAutoFit/>
          </a:bodyPr>
          <a:lstStyle/>
          <a:p>
            <a:r>
              <a:rPr lang="es-ES" sz="2000" b="1" dirty="0"/>
              <a:t>= 0</a:t>
            </a:r>
          </a:p>
        </p:txBody>
      </p:sp>
      <p:sp>
        <p:nvSpPr>
          <p:cNvPr id="6" name="5 CuadroTexto"/>
          <p:cNvSpPr txBox="1"/>
          <p:nvPr/>
        </p:nvSpPr>
        <p:spPr>
          <a:xfrm>
            <a:off x="539552" y="620690"/>
            <a:ext cx="7992888" cy="584775"/>
          </a:xfrm>
          <a:prstGeom prst="rect">
            <a:avLst/>
          </a:prstGeom>
          <a:noFill/>
        </p:spPr>
        <p:txBody>
          <a:bodyPr wrap="square" rtlCol="0">
            <a:spAutoFit/>
          </a:bodyPr>
          <a:lstStyle/>
          <a:p>
            <a:r>
              <a:rPr lang="es-ES" sz="1600" b="1" dirty="0"/>
              <a:t>Este modelo aplica varias cosas que venimos viendo: neutralidad del dinero, RATEX,  Series de tiempo e hipótesis de mercados eficientes.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9"/>
                                        </p:tgtEl>
                                        <p:attrNameLst>
                                          <p:attrName>style.visibility</p:attrName>
                                        </p:attrNameLst>
                                      </p:cBhvr>
                                      <p:to>
                                        <p:strVal val="visible"/>
                                      </p:to>
                                    </p:set>
                                    <p:animEffect transition="in" filter="box(in)">
                                      <p:cBhvr>
                                        <p:cTn id="12" dur="500"/>
                                        <p:tgtEl>
                                          <p:spTgt spid="102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ox(i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7"/>
          <p:cNvPicPr>
            <a:picLocks noChangeAspect="1" noChangeArrowheads="1"/>
          </p:cNvPicPr>
          <p:nvPr/>
        </p:nvPicPr>
        <p:blipFill>
          <a:blip r:embed="rId2" cstate="print"/>
          <a:srcRect/>
          <a:stretch>
            <a:fillRect/>
          </a:stretch>
        </p:blipFill>
        <p:spPr bwMode="auto">
          <a:xfrm>
            <a:off x="827584" y="836712"/>
            <a:ext cx="7200800" cy="3672408"/>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2" name="Picture 12"/>
          <p:cNvPicPr>
            <a:picLocks noChangeAspect="1" noChangeArrowheads="1"/>
          </p:cNvPicPr>
          <p:nvPr/>
        </p:nvPicPr>
        <p:blipFill>
          <a:blip r:embed="rId2" cstate="print"/>
          <a:srcRect/>
          <a:stretch>
            <a:fillRect/>
          </a:stretch>
        </p:blipFill>
        <p:spPr bwMode="auto">
          <a:xfrm>
            <a:off x="611560" y="764704"/>
            <a:ext cx="7848872" cy="5544616"/>
          </a:xfrm>
          <a:prstGeom prst="rect">
            <a:avLst/>
          </a:prstGeom>
          <a:noFill/>
          <a:ln w="9525">
            <a:noFill/>
            <a:miter lim="800000"/>
            <a:headEnd/>
            <a:tailEnd/>
          </a:ln>
          <a:effectLst/>
        </p:spPr>
      </p:pic>
      <p:cxnSp>
        <p:nvCxnSpPr>
          <p:cNvPr id="4" name="3 Conector recto de flecha"/>
          <p:cNvCxnSpPr/>
          <p:nvPr/>
        </p:nvCxnSpPr>
        <p:spPr>
          <a:xfrm flipH="1">
            <a:off x="5580112" y="3284984"/>
            <a:ext cx="122413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4 CuadroTexto"/>
          <p:cNvSpPr txBox="1"/>
          <p:nvPr/>
        </p:nvSpPr>
        <p:spPr>
          <a:xfrm>
            <a:off x="7020272" y="2996952"/>
            <a:ext cx="1800200" cy="923330"/>
          </a:xfrm>
          <a:prstGeom prst="rect">
            <a:avLst/>
          </a:prstGeom>
          <a:noFill/>
        </p:spPr>
        <p:txBody>
          <a:bodyPr wrap="square" rtlCol="0">
            <a:spAutoFit/>
          </a:bodyPr>
          <a:lstStyle/>
          <a:p>
            <a:r>
              <a:rPr lang="es-ES" b="1" dirty="0">
                <a:solidFill>
                  <a:srgbClr val="FF0000"/>
                </a:solidFill>
              </a:rPr>
              <a:t>NO hay </a:t>
            </a:r>
            <a:r>
              <a:rPr lang="es-ES" b="1" dirty="0" err="1">
                <a:solidFill>
                  <a:srgbClr val="FF0000"/>
                </a:solidFill>
              </a:rPr>
              <a:t>autocorrelación</a:t>
            </a:r>
            <a:r>
              <a:rPr lang="es-ES" b="1" dirty="0">
                <a:solidFill>
                  <a:srgbClr val="FF0000"/>
                </a:solidFill>
              </a:rPr>
              <a:t>;</a:t>
            </a:r>
          </a:p>
          <a:p>
            <a:r>
              <a:rPr lang="es-ES" b="1" dirty="0">
                <a:solidFill>
                  <a:srgbClr val="FF0000"/>
                </a:solidFill>
              </a:rPr>
              <a:t>Sólo error</a:t>
            </a:r>
          </a:p>
        </p:txBody>
      </p:sp>
      <p:sp>
        <p:nvSpPr>
          <p:cNvPr id="8" name="7 CuadroTexto"/>
          <p:cNvSpPr txBox="1"/>
          <p:nvPr/>
        </p:nvSpPr>
        <p:spPr>
          <a:xfrm>
            <a:off x="6948264" y="4509120"/>
            <a:ext cx="1800200" cy="1477328"/>
          </a:xfrm>
          <a:prstGeom prst="rect">
            <a:avLst/>
          </a:prstGeom>
          <a:noFill/>
        </p:spPr>
        <p:txBody>
          <a:bodyPr wrap="square" rtlCol="0">
            <a:spAutoFit/>
          </a:bodyPr>
          <a:lstStyle/>
          <a:p>
            <a:r>
              <a:rPr lang="es-ES" b="1" dirty="0">
                <a:solidFill>
                  <a:srgbClr val="FF0000"/>
                </a:solidFill>
              </a:rPr>
              <a:t>NO hay ciclo: desvíos aleatorios alrededor de la tendencia.</a:t>
            </a:r>
          </a:p>
        </p:txBody>
      </p:sp>
      <p:cxnSp>
        <p:nvCxnSpPr>
          <p:cNvPr id="9" name="8 Conector recto de flecha"/>
          <p:cNvCxnSpPr/>
          <p:nvPr/>
        </p:nvCxnSpPr>
        <p:spPr>
          <a:xfrm flipH="1">
            <a:off x="5580112" y="4725144"/>
            <a:ext cx="1224136"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9 CuadroTexto"/>
          <p:cNvSpPr txBox="1"/>
          <p:nvPr/>
        </p:nvSpPr>
        <p:spPr>
          <a:xfrm>
            <a:off x="251520" y="6211671"/>
            <a:ext cx="8496944" cy="646331"/>
          </a:xfrm>
          <a:prstGeom prst="rect">
            <a:avLst/>
          </a:prstGeom>
          <a:noFill/>
        </p:spPr>
        <p:txBody>
          <a:bodyPr wrap="square" rtlCol="0">
            <a:spAutoFit/>
          </a:bodyPr>
          <a:lstStyle/>
          <a:p>
            <a:r>
              <a:rPr lang="es-ES" dirty="0"/>
              <a:t>La política monetaria no es efectiva. Los agentes anticipan los efectos usando TODA la </a:t>
            </a:r>
          </a:p>
          <a:p>
            <a:r>
              <a:rPr lang="es-ES" dirty="0"/>
              <a:t>INFORMACION DISPONIBLE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par>
                                <p:cTn id="8" presetID="4"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ox(i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par>
                                <p:cTn id="16" presetID="4" presetClass="entr" presetSubtype="16"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ox(in)">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2 Conector recto de flecha"/>
          <p:cNvCxnSpPr/>
          <p:nvPr/>
        </p:nvCxnSpPr>
        <p:spPr>
          <a:xfrm flipV="1">
            <a:off x="2411760" y="620688"/>
            <a:ext cx="0" cy="3312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4 Conector recto de flecha"/>
          <p:cNvCxnSpPr/>
          <p:nvPr/>
        </p:nvCxnSpPr>
        <p:spPr>
          <a:xfrm>
            <a:off x="2339752" y="3501008"/>
            <a:ext cx="44644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5 CuadroTexto"/>
          <p:cNvSpPr txBox="1"/>
          <p:nvPr/>
        </p:nvSpPr>
        <p:spPr>
          <a:xfrm>
            <a:off x="6372200" y="3645024"/>
            <a:ext cx="864096" cy="523220"/>
          </a:xfrm>
          <a:prstGeom prst="rect">
            <a:avLst/>
          </a:prstGeom>
          <a:noFill/>
        </p:spPr>
        <p:txBody>
          <a:bodyPr wrap="square" rtlCol="0">
            <a:spAutoFit/>
          </a:bodyPr>
          <a:lstStyle/>
          <a:p>
            <a:r>
              <a:rPr lang="es-ES" sz="2800" i="1" dirty="0"/>
              <a:t>t</a:t>
            </a:r>
          </a:p>
        </p:txBody>
      </p:sp>
      <p:pic>
        <p:nvPicPr>
          <p:cNvPr id="25603" name="Picture 3"/>
          <p:cNvPicPr>
            <a:picLocks noChangeAspect="1" noChangeArrowheads="1"/>
          </p:cNvPicPr>
          <p:nvPr/>
        </p:nvPicPr>
        <p:blipFill>
          <a:blip r:embed="rId2" cstate="print"/>
          <a:srcRect/>
          <a:stretch>
            <a:fillRect/>
          </a:stretch>
        </p:blipFill>
        <p:spPr bwMode="auto">
          <a:xfrm>
            <a:off x="-684583" y="980728"/>
            <a:ext cx="5489575" cy="504056"/>
          </a:xfrm>
          <a:prstGeom prst="rect">
            <a:avLst/>
          </a:prstGeom>
          <a:noFill/>
          <a:ln w="9525">
            <a:noFill/>
            <a:miter lim="800000"/>
            <a:headEnd/>
            <a:tailEnd/>
          </a:ln>
          <a:effectLst/>
        </p:spPr>
      </p:pic>
      <p:cxnSp>
        <p:nvCxnSpPr>
          <p:cNvPr id="12" name="11 Conector recto"/>
          <p:cNvCxnSpPr/>
          <p:nvPr/>
        </p:nvCxnSpPr>
        <p:spPr>
          <a:xfrm flipV="1">
            <a:off x="3563888" y="1052736"/>
            <a:ext cx="4032448" cy="1512168"/>
          </a:xfrm>
          <a:prstGeom prst="line">
            <a:avLst/>
          </a:prstGeom>
        </p:spPr>
        <p:style>
          <a:lnRef idx="1">
            <a:schemeClr val="accent1"/>
          </a:lnRef>
          <a:fillRef idx="0">
            <a:schemeClr val="accent1"/>
          </a:fillRef>
          <a:effectRef idx="0">
            <a:schemeClr val="accent1"/>
          </a:effectRef>
          <a:fontRef idx="minor">
            <a:schemeClr val="tx1"/>
          </a:fontRef>
        </p:style>
      </p:cxnSp>
      <p:sp>
        <p:nvSpPr>
          <p:cNvPr id="15" name="14 Forma libre"/>
          <p:cNvSpPr/>
          <p:nvPr/>
        </p:nvSpPr>
        <p:spPr>
          <a:xfrm>
            <a:off x="4232789" y="1043101"/>
            <a:ext cx="3182473" cy="1582112"/>
          </a:xfrm>
          <a:custGeom>
            <a:avLst/>
            <a:gdLst>
              <a:gd name="connsiteX0" fmla="*/ 0 w 3182473"/>
              <a:gd name="connsiteY0" fmla="*/ 1582112 h 1582112"/>
              <a:gd name="connsiteX1" fmla="*/ 44245 w 3182473"/>
              <a:gd name="connsiteY1" fmla="*/ 1567364 h 1582112"/>
              <a:gd name="connsiteX2" fmla="*/ 58994 w 3182473"/>
              <a:gd name="connsiteY2" fmla="*/ 1523118 h 1582112"/>
              <a:gd name="connsiteX3" fmla="*/ 88490 w 3182473"/>
              <a:gd name="connsiteY3" fmla="*/ 1405131 h 1582112"/>
              <a:gd name="connsiteX4" fmla="*/ 103239 w 3182473"/>
              <a:gd name="connsiteY4" fmla="*/ 1346138 h 1582112"/>
              <a:gd name="connsiteX5" fmla="*/ 132736 w 3182473"/>
              <a:gd name="connsiteY5" fmla="*/ 1301893 h 1582112"/>
              <a:gd name="connsiteX6" fmla="*/ 191729 w 3182473"/>
              <a:gd name="connsiteY6" fmla="*/ 1169157 h 1582112"/>
              <a:gd name="connsiteX7" fmla="*/ 250723 w 3182473"/>
              <a:gd name="connsiteY7" fmla="*/ 1065918 h 1582112"/>
              <a:gd name="connsiteX8" fmla="*/ 280219 w 3182473"/>
              <a:gd name="connsiteY8" fmla="*/ 962680 h 1582112"/>
              <a:gd name="connsiteX9" fmla="*/ 309716 w 3182473"/>
              <a:gd name="connsiteY9" fmla="*/ 903686 h 1582112"/>
              <a:gd name="connsiteX10" fmla="*/ 324465 w 3182473"/>
              <a:gd name="connsiteY10" fmla="*/ 859441 h 1582112"/>
              <a:gd name="connsiteX11" fmla="*/ 353961 w 3182473"/>
              <a:gd name="connsiteY11" fmla="*/ 815196 h 1582112"/>
              <a:gd name="connsiteX12" fmla="*/ 368710 w 3182473"/>
              <a:gd name="connsiteY12" fmla="*/ 770951 h 1582112"/>
              <a:gd name="connsiteX13" fmla="*/ 412955 w 3182473"/>
              <a:gd name="connsiteY13" fmla="*/ 756202 h 1582112"/>
              <a:gd name="connsiteX14" fmla="*/ 457200 w 3182473"/>
              <a:gd name="connsiteY14" fmla="*/ 726705 h 1582112"/>
              <a:gd name="connsiteX15" fmla="*/ 604684 w 3182473"/>
              <a:gd name="connsiteY15" fmla="*/ 697209 h 1582112"/>
              <a:gd name="connsiteX16" fmla="*/ 737419 w 3182473"/>
              <a:gd name="connsiteY16" fmla="*/ 711957 h 1582112"/>
              <a:gd name="connsiteX17" fmla="*/ 825910 w 3182473"/>
              <a:gd name="connsiteY17" fmla="*/ 741454 h 1582112"/>
              <a:gd name="connsiteX18" fmla="*/ 870155 w 3182473"/>
              <a:gd name="connsiteY18" fmla="*/ 756202 h 1582112"/>
              <a:gd name="connsiteX19" fmla="*/ 914400 w 3182473"/>
              <a:gd name="connsiteY19" fmla="*/ 800447 h 1582112"/>
              <a:gd name="connsiteX20" fmla="*/ 1002890 w 3182473"/>
              <a:gd name="connsiteY20" fmla="*/ 859441 h 1582112"/>
              <a:gd name="connsiteX21" fmla="*/ 1179871 w 3182473"/>
              <a:gd name="connsiteY21" fmla="*/ 1006925 h 1582112"/>
              <a:gd name="connsiteX22" fmla="*/ 1268361 w 3182473"/>
              <a:gd name="connsiteY22" fmla="*/ 1065918 h 1582112"/>
              <a:gd name="connsiteX23" fmla="*/ 1312607 w 3182473"/>
              <a:gd name="connsiteY23" fmla="*/ 1095415 h 1582112"/>
              <a:gd name="connsiteX24" fmla="*/ 1504336 w 3182473"/>
              <a:gd name="connsiteY24" fmla="*/ 1065918 h 1582112"/>
              <a:gd name="connsiteX25" fmla="*/ 1548581 w 3182473"/>
              <a:gd name="connsiteY25" fmla="*/ 1051170 h 1582112"/>
              <a:gd name="connsiteX26" fmla="*/ 1696065 w 3182473"/>
              <a:gd name="connsiteY26" fmla="*/ 1036422 h 1582112"/>
              <a:gd name="connsiteX27" fmla="*/ 1740310 w 3182473"/>
              <a:gd name="connsiteY27" fmla="*/ 1006925 h 1582112"/>
              <a:gd name="connsiteX28" fmla="*/ 1828800 w 3182473"/>
              <a:gd name="connsiteY28" fmla="*/ 918434 h 1582112"/>
              <a:gd name="connsiteX29" fmla="*/ 1961536 w 3182473"/>
              <a:gd name="connsiteY29" fmla="*/ 800447 h 1582112"/>
              <a:gd name="connsiteX30" fmla="*/ 2005781 w 3182473"/>
              <a:gd name="connsiteY30" fmla="*/ 756202 h 1582112"/>
              <a:gd name="connsiteX31" fmla="*/ 2064774 w 3182473"/>
              <a:gd name="connsiteY31" fmla="*/ 667712 h 1582112"/>
              <a:gd name="connsiteX32" fmla="*/ 2094271 w 3182473"/>
              <a:gd name="connsiteY32" fmla="*/ 623467 h 1582112"/>
              <a:gd name="connsiteX33" fmla="*/ 2109019 w 3182473"/>
              <a:gd name="connsiteY33" fmla="*/ 579222 h 1582112"/>
              <a:gd name="connsiteX34" fmla="*/ 2123768 w 3182473"/>
              <a:gd name="connsiteY34" fmla="*/ 520228 h 1582112"/>
              <a:gd name="connsiteX35" fmla="*/ 2153265 w 3182473"/>
              <a:gd name="connsiteY35" fmla="*/ 431738 h 1582112"/>
              <a:gd name="connsiteX36" fmla="*/ 2197510 w 3182473"/>
              <a:gd name="connsiteY36" fmla="*/ 166267 h 1582112"/>
              <a:gd name="connsiteX37" fmla="*/ 2212258 w 3182473"/>
              <a:gd name="connsiteY37" fmla="*/ 122022 h 1582112"/>
              <a:gd name="connsiteX38" fmla="*/ 2300748 w 3182473"/>
              <a:gd name="connsiteY38" fmla="*/ 48280 h 1582112"/>
              <a:gd name="connsiteX39" fmla="*/ 2330245 w 3182473"/>
              <a:gd name="connsiteY39" fmla="*/ 4034 h 1582112"/>
              <a:gd name="connsiteX40" fmla="*/ 2448232 w 3182473"/>
              <a:gd name="connsiteY40" fmla="*/ 33531 h 1582112"/>
              <a:gd name="connsiteX41" fmla="*/ 2492478 w 3182473"/>
              <a:gd name="connsiteY41" fmla="*/ 77776 h 1582112"/>
              <a:gd name="connsiteX42" fmla="*/ 2595716 w 3182473"/>
              <a:gd name="connsiteY42" fmla="*/ 136770 h 1582112"/>
              <a:gd name="connsiteX43" fmla="*/ 2639961 w 3182473"/>
              <a:gd name="connsiteY43" fmla="*/ 166267 h 1582112"/>
              <a:gd name="connsiteX44" fmla="*/ 2757948 w 3182473"/>
              <a:gd name="connsiteY44" fmla="*/ 299002 h 1582112"/>
              <a:gd name="connsiteX45" fmla="*/ 2802194 w 3182473"/>
              <a:gd name="connsiteY45" fmla="*/ 343247 h 1582112"/>
              <a:gd name="connsiteX46" fmla="*/ 2846439 w 3182473"/>
              <a:gd name="connsiteY46" fmla="*/ 387493 h 1582112"/>
              <a:gd name="connsiteX47" fmla="*/ 2890684 w 3182473"/>
              <a:gd name="connsiteY47" fmla="*/ 402241 h 1582112"/>
              <a:gd name="connsiteX48" fmla="*/ 2993923 w 3182473"/>
              <a:gd name="connsiteY48" fmla="*/ 505480 h 1582112"/>
              <a:gd name="connsiteX49" fmla="*/ 3038168 w 3182473"/>
              <a:gd name="connsiteY49" fmla="*/ 549725 h 1582112"/>
              <a:gd name="connsiteX50" fmla="*/ 3126658 w 3182473"/>
              <a:gd name="connsiteY50" fmla="*/ 608718 h 1582112"/>
              <a:gd name="connsiteX51" fmla="*/ 3170903 w 3182473"/>
              <a:gd name="connsiteY51" fmla="*/ 652964 h 1582112"/>
              <a:gd name="connsiteX52" fmla="*/ 3097161 w 3182473"/>
              <a:gd name="connsiteY52" fmla="*/ 652964 h 1582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182473" h="1582112">
                <a:moveTo>
                  <a:pt x="0" y="1582112"/>
                </a:moveTo>
                <a:cubicBezTo>
                  <a:pt x="14748" y="1577196"/>
                  <a:pt x="33252" y="1578357"/>
                  <a:pt x="44245" y="1567364"/>
                </a:cubicBezTo>
                <a:cubicBezTo>
                  <a:pt x="55238" y="1556371"/>
                  <a:pt x="54903" y="1538117"/>
                  <a:pt x="58994" y="1523118"/>
                </a:cubicBezTo>
                <a:cubicBezTo>
                  <a:pt x="69661" y="1484007"/>
                  <a:pt x="78658" y="1444460"/>
                  <a:pt x="88490" y="1405131"/>
                </a:cubicBezTo>
                <a:cubicBezTo>
                  <a:pt x="93406" y="1385467"/>
                  <a:pt x="91995" y="1363003"/>
                  <a:pt x="103239" y="1346138"/>
                </a:cubicBezTo>
                <a:lnTo>
                  <a:pt x="132736" y="1301893"/>
                </a:lnTo>
                <a:cubicBezTo>
                  <a:pt x="160879" y="1189319"/>
                  <a:pt x="127944" y="1296725"/>
                  <a:pt x="191729" y="1169157"/>
                </a:cubicBezTo>
                <a:cubicBezTo>
                  <a:pt x="248033" y="1056551"/>
                  <a:pt x="143737" y="1208567"/>
                  <a:pt x="250723" y="1065918"/>
                </a:cubicBezTo>
                <a:cubicBezTo>
                  <a:pt x="258206" y="1035984"/>
                  <a:pt x="267525" y="992300"/>
                  <a:pt x="280219" y="962680"/>
                </a:cubicBezTo>
                <a:cubicBezTo>
                  <a:pt x="288880" y="942472"/>
                  <a:pt x="301055" y="923894"/>
                  <a:pt x="309716" y="903686"/>
                </a:cubicBezTo>
                <a:cubicBezTo>
                  <a:pt x="315840" y="889397"/>
                  <a:pt x="317513" y="873346"/>
                  <a:pt x="324465" y="859441"/>
                </a:cubicBezTo>
                <a:cubicBezTo>
                  <a:pt x="332392" y="843587"/>
                  <a:pt x="346034" y="831050"/>
                  <a:pt x="353961" y="815196"/>
                </a:cubicBezTo>
                <a:cubicBezTo>
                  <a:pt x="360913" y="801291"/>
                  <a:pt x="357717" y="781944"/>
                  <a:pt x="368710" y="770951"/>
                </a:cubicBezTo>
                <a:cubicBezTo>
                  <a:pt x="379703" y="759958"/>
                  <a:pt x="399050" y="763155"/>
                  <a:pt x="412955" y="756202"/>
                </a:cubicBezTo>
                <a:cubicBezTo>
                  <a:pt x="428809" y="748275"/>
                  <a:pt x="440258" y="731918"/>
                  <a:pt x="457200" y="726705"/>
                </a:cubicBezTo>
                <a:cubicBezTo>
                  <a:pt x="505118" y="711961"/>
                  <a:pt x="604684" y="697209"/>
                  <a:pt x="604684" y="697209"/>
                </a:cubicBezTo>
                <a:cubicBezTo>
                  <a:pt x="648929" y="702125"/>
                  <a:pt x="693766" y="703226"/>
                  <a:pt x="737419" y="711957"/>
                </a:cubicBezTo>
                <a:cubicBezTo>
                  <a:pt x="767908" y="718055"/>
                  <a:pt x="796413" y="731622"/>
                  <a:pt x="825910" y="741454"/>
                </a:cubicBezTo>
                <a:lnTo>
                  <a:pt x="870155" y="756202"/>
                </a:lnTo>
                <a:cubicBezTo>
                  <a:pt x="884903" y="770950"/>
                  <a:pt x="897936" y="787642"/>
                  <a:pt x="914400" y="800447"/>
                </a:cubicBezTo>
                <a:cubicBezTo>
                  <a:pt x="942383" y="822212"/>
                  <a:pt x="977822" y="834374"/>
                  <a:pt x="1002890" y="859441"/>
                </a:cubicBezTo>
                <a:cubicBezTo>
                  <a:pt x="1116449" y="972998"/>
                  <a:pt x="1056672" y="924792"/>
                  <a:pt x="1179871" y="1006925"/>
                </a:cubicBezTo>
                <a:lnTo>
                  <a:pt x="1268361" y="1065918"/>
                </a:lnTo>
                <a:lnTo>
                  <a:pt x="1312607" y="1095415"/>
                </a:lnTo>
                <a:cubicBezTo>
                  <a:pt x="1384261" y="1086459"/>
                  <a:pt x="1436764" y="1082811"/>
                  <a:pt x="1504336" y="1065918"/>
                </a:cubicBezTo>
                <a:cubicBezTo>
                  <a:pt x="1519418" y="1062147"/>
                  <a:pt x="1533216" y="1053534"/>
                  <a:pt x="1548581" y="1051170"/>
                </a:cubicBezTo>
                <a:cubicBezTo>
                  <a:pt x="1597413" y="1043658"/>
                  <a:pt x="1646904" y="1041338"/>
                  <a:pt x="1696065" y="1036422"/>
                </a:cubicBezTo>
                <a:cubicBezTo>
                  <a:pt x="1710813" y="1026590"/>
                  <a:pt x="1727062" y="1018701"/>
                  <a:pt x="1740310" y="1006925"/>
                </a:cubicBezTo>
                <a:cubicBezTo>
                  <a:pt x="1771488" y="979211"/>
                  <a:pt x="1794091" y="941573"/>
                  <a:pt x="1828800" y="918434"/>
                </a:cubicBezTo>
                <a:cubicBezTo>
                  <a:pt x="1907754" y="865799"/>
                  <a:pt x="1860511" y="901472"/>
                  <a:pt x="1961536" y="800447"/>
                </a:cubicBezTo>
                <a:cubicBezTo>
                  <a:pt x="1976284" y="785699"/>
                  <a:pt x="1994212" y="773556"/>
                  <a:pt x="2005781" y="756202"/>
                </a:cubicBezTo>
                <a:lnTo>
                  <a:pt x="2064774" y="667712"/>
                </a:lnTo>
                <a:lnTo>
                  <a:pt x="2094271" y="623467"/>
                </a:lnTo>
                <a:cubicBezTo>
                  <a:pt x="2099187" y="608719"/>
                  <a:pt x="2104748" y="594170"/>
                  <a:pt x="2109019" y="579222"/>
                </a:cubicBezTo>
                <a:cubicBezTo>
                  <a:pt x="2114588" y="559732"/>
                  <a:pt x="2117943" y="539643"/>
                  <a:pt x="2123768" y="520228"/>
                </a:cubicBezTo>
                <a:cubicBezTo>
                  <a:pt x="2132702" y="490447"/>
                  <a:pt x="2153265" y="431738"/>
                  <a:pt x="2153265" y="431738"/>
                </a:cubicBezTo>
                <a:cubicBezTo>
                  <a:pt x="2170595" y="223768"/>
                  <a:pt x="2149293" y="310919"/>
                  <a:pt x="2197510" y="166267"/>
                </a:cubicBezTo>
                <a:cubicBezTo>
                  <a:pt x="2202426" y="151519"/>
                  <a:pt x="2201265" y="133015"/>
                  <a:pt x="2212258" y="122022"/>
                </a:cubicBezTo>
                <a:cubicBezTo>
                  <a:pt x="2269036" y="65242"/>
                  <a:pt x="2239148" y="89345"/>
                  <a:pt x="2300748" y="48280"/>
                </a:cubicBezTo>
                <a:cubicBezTo>
                  <a:pt x="2310580" y="33531"/>
                  <a:pt x="2312607" y="5798"/>
                  <a:pt x="2330245" y="4034"/>
                </a:cubicBezTo>
                <a:cubicBezTo>
                  <a:pt x="2370583" y="0"/>
                  <a:pt x="2448232" y="33531"/>
                  <a:pt x="2448232" y="33531"/>
                </a:cubicBezTo>
                <a:cubicBezTo>
                  <a:pt x="2462981" y="48279"/>
                  <a:pt x="2476455" y="64423"/>
                  <a:pt x="2492478" y="77776"/>
                </a:cubicBezTo>
                <a:cubicBezTo>
                  <a:pt x="2531678" y="110443"/>
                  <a:pt x="2549816" y="110541"/>
                  <a:pt x="2595716" y="136770"/>
                </a:cubicBezTo>
                <a:cubicBezTo>
                  <a:pt x="2611106" y="145564"/>
                  <a:pt x="2625213" y="156435"/>
                  <a:pt x="2639961" y="166267"/>
                </a:cubicBezTo>
                <a:cubicBezTo>
                  <a:pt x="2692597" y="245220"/>
                  <a:pt x="2656926" y="197981"/>
                  <a:pt x="2757948" y="299002"/>
                </a:cubicBezTo>
                <a:lnTo>
                  <a:pt x="2802194" y="343247"/>
                </a:lnTo>
                <a:cubicBezTo>
                  <a:pt x="2816943" y="357996"/>
                  <a:pt x="2826652" y="380897"/>
                  <a:pt x="2846439" y="387493"/>
                </a:cubicBezTo>
                <a:lnTo>
                  <a:pt x="2890684" y="402241"/>
                </a:lnTo>
                <a:lnTo>
                  <a:pt x="2993923" y="505480"/>
                </a:lnTo>
                <a:cubicBezTo>
                  <a:pt x="3008671" y="520228"/>
                  <a:pt x="3020814" y="538156"/>
                  <a:pt x="3038168" y="549725"/>
                </a:cubicBezTo>
                <a:cubicBezTo>
                  <a:pt x="3067665" y="569389"/>
                  <a:pt x="3101591" y="583650"/>
                  <a:pt x="3126658" y="608718"/>
                </a:cubicBezTo>
                <a:cubicBezTo>
                  <a:pt x="3141406" y="623467"/>
                  <a:pt x="3182473" y="635609"/>
                  <a:pt x="3170903" y="652964"/>
                </a:cubicBezTo>
                <a:cubicBezTo>
                  <a:pt x="3157268" y="673416"/>
                  <a:pt x="3121742" y="652964"/>
                  <a:pt x="3097161" y="65296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7" name="16 Elipse"/>
          <p:cNvSpPr/>
          <p:nvPr/>
        </p:nvSpPr>
        <p:spPr>
          <a:xfrm>
            <a:off x="5724130" y="4869160"/>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17 Elipse"/>
          <p:cNvSpPr/>
          <p:nvPr/>
        </p:nvSpPr>
        <p:spPr>
          <a:xfrm>
            <a:off x="5030339" y="4005064"/>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18 Elipse"/>
          <p:cNvSpPr/>
          <p:nvPr/>
        </p:nvSpPr>
        <p:spPr>
          <a:xfrm>
            <a:off x="5868146" y="4221088"/>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19 Elipse"/>
          <p:cNvSpPr/>
          <p:nvPr/>
        </p:nvSpPr>
        <p:spPr>
          <a:xfrm>
            <a:off x="5220074" y="4797152"/>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20 Elipse"/>
          <p:cNvSpPr/>
          <p:nvPr/>
        </p:nvSpPr>
        <p:spPr>
          <a:xfrm>
            <a:off x="4572002" y="5157192"/>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Elipse"/>
          <p:cNvSpPr/>
          <p:nvPr/>
        </p:nvSpPr>
        <p:spPr>
          <a:xfrm>
            <a:off x="4829946" y="4581128"/>
            <a:ext cx="45719" cy="14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6" name="25 Conector recto de flecha"/>
          <p:cNvCxnSpPr/>
          <p:nvPr/>
        </p:nvCxnSpPr>
        <p:spPr>
          <a:xfrm flipV="1">
            <a:off x="2627784" y="4149080"/>
            <a:ext cx="0" cy="1944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26 Conector recto de flecha"/>
          <p:cNvCxnSpPr/>
          <p:nvPr/>
        </p:nvCxnSpPr>
        <p:spPr>
          <a:xfrm>
            <a:off x="2555776" y="5949280"/>
            <a:ext cx="44644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27 CuadroTexto"/>
          <p:cNvSpPr txBox="1"/>
          <p:nvPr/>
        </p:nvSpPr>
        <p:spPr>
          <a:xfrm>
            <a:off x="6300192" y="6021288"/>
            <a:ext cx="864096" cy="523220"/>
          </a:xfrm>
          <a:prstGeom prst="rect">
            <a:avLst/>
          </a:prstGeom>
          <a:noFill/>
        </p:spPr>
        <p:txBody>
          <a:bodyPr wrap="square" rtlCol="0">
            <a:spAutoFit/>
          </a:bodyPr>
          <a:lstStyle/>
          <a:p>
            <a:r>
              <a:rPr lang="es-ES" sz="2800" i="1" dirty="0"/>
              <a:t>t</a:t>
            </a:r>
          </a:p>
        </p:txBody>
      </p:sp>
      <p:pic>
        <p:nvPicPr>
          <p:cNvPr id="29" name="Picture 3"/>
          <p:cNvPicPr>
            <a:picLocks noChangeAspect="1" noChangeArrowheads="1"/>
          </p:cNvPicPr>
          <p:nvPr/>
        </p:nvPicPr>
        <p:blipFill>
          <a:blip r:embed="rId2" cstate="print"/>
          <a:srcRect/>
          <a:stretch>
            <a:fillRect/>
          </a:stretch>
        </p:blipFill>
        <p:spPr bwMode="auto">
          <a:xfrm>
            <a:off x="-612575" y="4149080"/>
            <a:ext cx="5489575" cy="504056"/>
          </a:xfrm>
          <a:prstGeom prst="rect">
            <a:avLst/>
          </a:prstGeom>
          <a:noFill/>
          <a:ln w="9525">
            <a:noFill/>
            <a:miter lim="800000"/>
            <a:headEnd/>
            <a:tailEnd/>
          </a:ln>
          <a:effectLst/>
        </p:spPr>
      </p:pic>
      <p:cxnSp>
        <p:nvCxnSpPr>
          <p:cNvPr id="30" name="29 Conector recto"/>
          <p:cNvCxnSpPr/>
          <p:nvPr/>
        </p:nvCxnSpPr>
        <p:spPr>
          <a:xfrm flipV="1">
            <a:off x="3419872" y="3933056"/>
            <a:ext cx="4032448" cy="1512168"/>
          </a:xfrm>
          <a:prstGeom prst="line">
            <a:avLst/>
          </a:prstGeom>
        </p:spPr>
        <p:style>
          <a:lnRef idx="1">
            <a:schemeClr val="accent1"/>
          </a:lnRef>
          <a:fillRef idx="0">
            <a:schemeClr val="accent1"/>
          </a:fillRef>
          <a:effectRef idx="0">
            <a:schemeClr val="accent1"/>
          </a:effectRef>
          <a:fontRef idx="minor">
            <a:schemeClr val="tx1"/>
          </a:fontRef>
        </p:style>
      </p:cxnSp>
      <p:sp>
        <p:nvSpPr>
          <p:cNvPr id="37" name="36 Elipse"/>
          <p:cNvSpPr/>
          <p:nvPr/>
        </p:nvSpPr>
        <p:spPr>
          <a:xfrm flipH="1" flipV="1">
            <a:off x="4860030" y="4941168"/>
            <a:ext cx="72010"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37 CuadroTexto"/>
          <p:cNvSpPr txBox="1"/>
          <p:nvPr/>
        </p:nvSpPr>
        <p:spPr>
          <a:xfrm>
            <a:off x="6444208" y="4581130"/>
            <a:ext cx="1440160" cy="646331"/>
          </a:xfrm>
          <a:prstGeom prst="rect">
            <a:avLst/>
          </a:prstGeom>
          <a:noFill/>
        </p:spPr>
        <p:txBody>
          <a:bodyPr wrap="square" rtlCol="0">
            <a:spAutoFit/>
          </a:bodyPr>
          <a:lstStyle/>
          <a:p>
            <a:r>
              <a:rPr lang="es-ES" dirty="0"/>
              <a:t>Nube sin correlación</a:t>
            </a:r>
          </a:p>
        </p:txBody>
      </p:sp>
      <p:sp>
        <p:nvSpPr>
          <p:cNvPr id="39" name="38 CuadroTexto"/>
          <p:cNvSpPr txBox="1"/>
          <p:nvPr/>
        </p:nvSpPr>
        <p:spPr>
          <a:xfrm>
            <a:off x="6660232" y="2348882"/>
            <a:ext cx="1872208" cy="646331"/>
          </a:xfrm>
          <a:prstGeom prst="rect">
            <a:avLst/>
          </a:prstGeom>
          <a:noFill/>
        </p:spPr>
        <p:txBody>
          <a:bodyPr wrap="square" rtlCol="0">
            <a:spAutoFit/>
          </a:bodyPr>
          <a:lstStyle/>
          <a:p>
            <a:r>
              <a:rPr lang="es-ES" dirty="0"/>
              <a:t>Correlación entre un período y otro</a:t>
            </a:r>
          </a:p>
        </p:txBody>
      </p:sp>
      <p:pic>
        <p:nvPicPr>
          <p:cNvPr id="25606" name="Picture 6"/>
          <p:cNvPicPr>
            <a:picLocks noChangeAspect="1" noChangeArrowheads="1"/>
          </p:cNvPicPr>
          <p:nvPr/>
        </p:nvPicPr>
        <p:blipFill>
          <a:blip r:embed="rId3" cstate="print"/>
          <a:srcRect/>
          <a:stretch>
            <a:fillRect/>
          </a:stretch>
        </p:blipFill>
        <p:spPr bwMode="auto">
          <a:xfrm>
            <a:off x="1403648" y="980728"/>
            <a:ext cx="5976664" cy="720080"/>
          </a:xfrm>
          <a:prstGeom prst="rect">
            <a:avLst/>
          </a:prstGeom>
          <a:noFill/>
          <a:ln w="9525">
            <a:noFill/>
            <a:miter lim="800000"/>
            <a:headEnd/>
            <a:tailEnd/>
          </a:ln>
          <a:effectLst/>
        </p:spPr>
      </p:pic>
      <p:pic>
        <p:nvPicPr>
          <p:cNvPr id="25609" name="Picture 9"/>
          <p:cNvPicPr>
            <a:picLocks noChangeAspect="1" noChangeArrowheads="1"/>
          </p:cNvPicPr>
          <p:nvPr/>
        </p:nvPicPr>
        <p:blipFill>
          <a:blip r:embed="rId4" cstate="print"/>
          <a:srcRect/>
          <a:stretch>
            <a:fillRect/>
          </a:stretch>
        </p:blipFill>
        <p:spPr bwMode="auto">
          <a:xfrm>
            <a:off x="683568" y="3861048"/>
            <a:ext cx="5616624" cy="72008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3528" y="811733"/>
            <a:ext cx="8352928" cy="6001643"/>
          </a:xfrm>
          <a:prstGeom prst="rect">
            <a:avLst/>
          </a:prstGeom>
          <a:noFill/>
        </p:spPr>
        <p:txBody>
          <a:bodyPr wrap="square" rtlCol="0">
            <a:spAutoFit/>
          </a:bodyPr>
          <a:lstStyle/>
          <a:p>
            <a:pPr marL="285750" indent="-285750">
              <a:buFont typeface="Arial" panose="020B0604020202020204" pitchFamily="34" charset="0"/>
              <a:buChar char="•"/>
            </a:pPr>
            <a:r>
              <a:rPr lang="es-MX" sz="1600" b="1" i="1" dirty="0"/>
              <a:t>Las series económicas no necesariamente tienen una media y una varianza constantes a través del tiempo. Pueden ser </a:t>
            </a:r>
            <a:r>
              <a:rPr lang="es-MX" sz="1600" b="1" i="1" u="sng" dirty="0"/>
              <a:t>NO ESTACIONARIAS</a:t>
            </a:r>
            <a:r>
              <a:rPr lang="es-MX" sz="1600" b="1" i="1" dirty="0"/>
              <a:t>. Ej. no estacionario: PBI, nivel de precios. Ej. Estacionario: La tasa de descuento </a:t>
            </a:r>
            <a:r>
              <a:rPr lang="es-MX" sz="1600" b="1" i="1" dirty="0" err="1"/>
              <a:t>intertemporal</a:t>
            </a:r>
            <a:r>
              <a:rPr lang="es-MX" sz="1600" b="1" i="1" dirty="0"/>
              <a:t>; la tasa de inflación . </a:t>
            </a:r>
          </a:p>
          <a:p>
            <a:pPr marL="285750" indent="-285750">
              <a:buFont typeface="Arial" panose="020B0604020202020204" pitchFamily="34" charset="0"/>
              <a:buChar char="•"/>
            </a:pPr>
            <a:endParaRPr lang="es-MX" sz="1600" b="1" i="1" dirty="0"/>
          </a:p>
          <a:p>
            <a:pPr marL="285750" indent="-285750">
              <a:buFont typeface="Arial" panose="020B0604020202020204" pitchFamily="34" charset="0"/>
              <a:buChar char="•"/>
            </a:pPr>
            <a:r>
              <a:rPr lang="es-MX" sz="1600" b="1" i="1" dirty="0"/>
              <a:t>La media puede depender del tiempo y puede tener componentes determinísticos y estocásticos. Típicamente se usan diferencias  de log de las series  y esa diferencia tiene componentes determinísticos y aleatorios. La parte estocástica de la tendencia se modela como un </a:t>
            </a:r>
            <a:r>
              <a:rPr lang="es-MX" sz="1600" b="1" i="1" u="sng" dirty="0"/>
              <a:t>RANDOM WALK</a:t>
            </a:r>
            <a:r>
              <a:rPr lang="es-MX" sz="1600" b="1" i="1" dirty="0"/>
              <a:t>  Ej. PBI; tipo de cambio entre dos monedas.</a:t>
            </a:r>
          </a:p>
          <a:p>
            <a:pPr marL="285750" indent="-285750">
              <a:buFont typeface="Arial" panose="020B0604020202020204" pitchFamily="34" charset="0"/>
              <a:buChar char="•"/>
            </a:pPr>
            <a:endParaRPr lang="es-MX" sz="1600" b="1" i="1" dirty="0"/>
          </a:p>
          <a:p>
            <a:pPr marL="285750" indent="-285750">
              <a:buFont typeface="Arial" panose="020B0604020202020204" pitchFamily="34" charset="0"/>
              <a:buChar char="•"/>
            </a:pPr>
            <a:r>
              <a:rPr lang="es-MX" sz="1600" b="1" i="1" dirty="0"/>
              <a:t>Componentes </a:t>
            </a:r>
            <a:r>
              <a:rPr lang="es-MX" sz="1600" b="1" i="1" u="sng" dirty="0"/>
              <a:t>TRANSITORIOS Y PERMANENTES</a:t>
            </a:r>
            <a:r>
              <a:rPr lang="es-MX" sz="1600" b="1" i="1" dirty="0"/>
              <a:t>. Los shocks pueden tener persistencia y sus efectos tardar en desaparecer. Es lo que está detrás del ciclo.</a:t>
            </a:r>
          </a:p>
          <a:p>
            <a:pPr marL="285750" indent="-285750">
              <a:buFont typeface="Arial" panose="020B0604020202020204" pitchFamily="34" charset="0"/>
              <a:buChar char="•"/>
            </a:pPr>
            <a:endParaRPr lang="es-MX" sz="1600" b="1" i="1" dirty="0"/>
          </a:p>
          <a:p>
            <a:pPr marL="285750" indent="-285750">
              <a:buFont typeface="Arial" panose="020B0604020202020204" pitchFamily="34" charset="0"/>
              <a:buChar char="•"/>
            </a:pPr>
            <a:r>
              <a:rPr lang="es-MX" sz="1600" b="1" i="1" dirty="0"/>
              <a:t>La varianza condicionada puede ser HETEROCEDÁSTICA aunque la varianza no condicionada sea </a:t>
            </a:r>
            <a:r>
              <a:rPr lang="es-MX" sz="1600" b="1" i="1" dirty="0" err="1"/>
              <a:t>homocedástica</a:t>
            </a:r>
            <a:r>
              <a:rPr lang="es-MX" sz="1600" b="1" i="1" dirty="0"/>
              <a:t>. Usualmente, la volatilidad es persistente a través de un período de tiempo luego de un shock. Modelos ARCH; GARCH. La volatilidad puede afectar la tendencia. Ejemplo: las crisis de la Argentina (ver </a:t>
            </a:r>
            <a:r>
              <a:rPr lang="es-MX" sz="1600" b="1" i="1" dirty="0" err="1"/>
              <a:t>Catao</a:t>
            </a:r>
            <a:r>
              <a:rPr lang="es-MX" sz="1600" b="1" i="1" dirty="0"/>
              <a:t> y si quieren </a:t>
            </a:r>
            <a:r>
              <a:rPr lang="es-MX" sz="1600" b="1" i="1" dirty="0" err="1"/>
              <a:t>Fanelli</a:t>
            </a:r>
            <a:r>
              <a:rPr lang="es-MX" sz="1600" b="1" i="1" dirty="0"/>
              <a:t> y </a:t>
            </a:r>
            <a:r>
              <a:rPr lang="es-MX" sz="1600" b="1" i="1" dirty="0" err="1"/>
              <a:t>Albrieu</a:t>
            </a:r>
            <a:r>
              <a:rPr lang="es-MX" sz="1600" b="1" i="1" dirty="0"/>
              <a:t>)</a:t>
            </a:r>
          </a:p>
          <a:p>
            <a:pPr marL="285750" indent="-285750">
              <a:buFont typeface="Arial" panose="020B0604020202020204" pitchFamily="34" charset="0"/>
              <a:buChar char="•"/>
            </a:pPr>
            <a:endParaRPr lang="es-MX" sz="1600" b="1" i="1" dirty="0"/>
          </a:p>
          <a:p>
            <a:pPr marL="285750" indent="-285750">
              <a:buFont typeface="Arial" panose="020B0604020202020204" pitchFamily="34" charset="0"/>
              <a:buChar char="•"/>
            </a:pPr>
            <a:r>
              <a:rPr lang="es-MX" sz="1600" b="1" i="1" dirty="0"/>
              <a:t>Hay COMOVIMIENTOS entre las series. Ejemplo: entre PBI, inversión, consumo o el PBI de varios países por un shock internacional ej. Pandemia; Agresión Rusa a Ucrania. Problema ¿qué variable estabilizar y con qué instrumento? Importan las “explosiones de volatilidad?  </a:t>
            </a:r>
          </a:p>
          <a:p>
            <a:pPr marL="285750" indent="-285750">
              <a:buFont typeface="Arial" panose="020B0604020202020204" pitchFamily="34" charset="0"/>
              <a:buChar char="•"/>
            </a:pPr>
            <a:endParaRPr lang="es-MX" sz="1600" b="1" i="1" dirty="0"/>
          </a:p>
          <a:p>
            <a:pPr marL="285750" indent="-285750">
              <a:buFont typeface="Arial" panose="020B0604020202020204" pitchFamily="34" charset="0"/>
              <a:buChar char="•"/>
            </a:pPr>
            <a:r>
              <a:rPr lang="es-MX" sz="1600" b="1" i="1" dirty="0"/>
              <a:t>DSGE: modelos dinámicos, estocásticos de equilibrio general. Pero hay muchas versiones y no hay consenso; RBC? New </a:t>
            </a:r>
            <a:r>
              <a:rPr lang="es-MX" sz="1600" b="1" i="1" dirty="0" err="1"/>
              <a:t>Keynesian</a:t>
            </a:r>
            <a:r>
              <a:rPr lang="es-MX" sz="1600" b="1" i="1" dirty="0"/>
              <a:t> Phillips Curve? Fricciones? Sistema financiero?</a:t>
            </a:r>
          </a:p>
          <a:p>
            <a:endParaRPr lang="en-US" sz="1600" dirty="0"/>
          </a:p>
        </p:txBody>
      </p:sp>
      <p:sp>
        <p:nvSpPr>
          <p:cNvPr id="5" name="CuadroTexto 4"/>
          <p:cNvSpPr txBox="1"/>
          <p:nvPr/>
        </p:nvSpPr>
        <p:spPr>
          <a:xfrm>
            <a:off x="0" y="188640"/>
            <a:ext cx="3513909" cy="400110"/>
          </a:xfrm>
          <a:prstGeom prst="rect">
            <a:avLst/>
          </a:prstGeom>
          <a:noFill/>
        </p:spPr>
        <p:txBody>
          <a:bodyPr wrap="square" rtlCol="0">
            <a:spAutoFit/>
          </a:bodyPr>
          <a:lstStyle/>
          <a:p>
            <a:pPr algn="ctr"/>
            <a:r>
              <a:rPr lang="es-MX" sz="2000" b="1" dirty="0">
                <a:solidFill>
                  <a:srgbClr val="0070C0"/>
                </a:solidFill>
              </a:rPr>
              <a:t>Visión Moderna del Ciclo</a:t>
            </a:r>
            <a:endParaRPr lang="en-US" sz="2000" b="1" dirty="0">
              <a:solidFill>
                <a:srgbClr val="0070C0"/>
              </a:solidFill>
            </a:endParaRPr>
          </a:p>
        </p:txBody>
      </p:sp>
      <p:cxnSp>
        <p:nvCxnSpPr>
          <p:cNvPr id="3" name="Conector recto 2"/>
          <p:cNvCxnSpPr/>
          <p:nvPr/>
        </p:nvCxnSpPr>
        <p:spPr>
          <a:xfrm>
            <a:off x="0" y="548680"/>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38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323528" y="260648"/>
            <a:ext cx="3600400" cy="369332"/>
          </a:xfrm>
          <a:prstGeom prst="rect">
            <a:avLst/>
          </a:prstGeom>
          <a:noFill/>
        </p:spPr>
        <p:txBody>
          <a:bodyPr wrap="square" rtlCol="0">
            <a:spAutoFit/>
          </a:bodyPr>
          <a:lstStyle/>
          <a:p>
            <a:pPr>
              <a:defRPr/>
            </a:pPr>
            <a:r>
              <a:rPr lang="es-ES" b="1" i="1" dirty="0">
                <a:solidFill>
                  <a:prstClr val="black"/>
                </a:solidFill>
                <a:latin typeface="Calibri" panose="020F0502020204030204"/>
              </a:rPr>
              <a:t>¿Qué tengo que leer?</a:t>
            </a:r>
            <a:endParaRPr lang="es-AR" b="1" i="1" dirty="0">
              <a:solidFill>
                <a:prstClr val="black"/>
              </a:solidFill>
              <a:latin typeface="Calibri" panose="020F0502020204030204"/>
            </a:endParaRPr>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0" y="8367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uadroTexto 12">
            <a:extLst>
              <a:ext uri="{FF2B5EF4-FFF2-40B4-BE49-F238E27FC236}">
                <a16:creationId xmlns:a16="http://schemas.microsoft.com/office/drawing/2014/main" id="{25560A4F-987A-4F18-BF43-B105507BDAAB}"/>
              </a:ext>
            </a:extLst>
          </p:cNvPr>
          <p:cNvSpPr txBox="1"/>
          <p:nvPr/>
        </p:nvSpPr>
        <p:spPr>
          <a:xfrm>
            <a:off x="420129" y="3264895"/>
            <a:ext cx="3600400" cy="369332"/>
          </a:xfrm>
          <a:prstGeom prst="rect">
            <a:avLst/>
          </a:prstGeom>
          <a:noFill/>
        </p:spPr>
        <p:txBody>
          <a:bodyPr wrap="square" rtlCol="0">
            <a:spAutoFit/>
          </a:bodyPr>
          <a:lstStyle/>
          <a:p>
            <a:pPr>
              <a:defRPr/>
            </a:pPr>
            <a:r>
              <a:rPr lang="es-ES" b="1" i="1" dirty="0">
                <a:solidFill>
                  <a:prstClr val="black"/>
                </a:solidFill>
                <a:latin typeface="Calibri" panose="020F0502020204030204"/>
              </a:rPr>
              <a:t>¿Qué leo para la próxima?</a:t>
            </a:r>
            <a:endParaRPr lang="es-AR" b="1" i="1" dirty="0">
              <a:solidFill>
                <a:prstClr val="black"/>
              </a:solidFill>
              <a:latin typeface="Calibri" panose="020F0502020204030204"/>
            </a:endParaRPr>
          </a:p>
        </p:txBody>
      </p:sp>
      <p:cxnSp>
        <p:nvCxnSpPr>
          <p:cNvPr id="14" name="Conector recto 13">
            <a:extLst>
              <a:ext uri="{FF2B5EF4-FFF2-40B4-BE49-F238E27FC236}">
                <a16:creationId xmlns:a16="http://schemas.microsoft.com/office/drawing/2014/main" id="{6F89346D-D8E4-4177-A4F3-64379FC32ACA}"/>
              </a:ext>
            </a:extLst>
          </p:cNvPr>
          <p:cNvCxnSpPr/>
          <p:nvPr/>
        </p:nvCxnSpPr>
        <p:spPr>
          <a:xfrm>
            <a:off x="0" y="433991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3">
            <a:extLst>
              <a:ext uri="{FF2B5EF4-FFF2-40B4-BE49-F238E27FC236}">
                <a16:creationId xmlns:a16="http://schemas.microsoft.com/office/drawing/2014/main" id="{B946C3DC-F8AC-481C-B23D-CC69105C2C41}"/>
              </a:ext>
            </a:extLst>
          </p:cNvPr>
          <p:cNvSpPr>
            <a:spLocks noChangeArrowheads="1"/>
          </p:cNvSpPr>
          <p:nvPr/>
        </p:nvSpPr>
        <p:spPr bwMode="auto">
          <a:xfrm>
            <a:off x="323528" y="1234833"/>
            <a:ext cx="846784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a:defRPr/>
            </a:pPr>
            <a:r>
              <a:rPr lang="en-US" altLang="es-AR" sz="1600" b="1" dirty="0" err="1">
                <a:solidFill>
                  <a:prstClr val="black"/>
                </a:solidFill>
                <a:latin typeface="Calibri" panose="020F0502020204030204"/>
                <a:ea typeface="Times New Roman" panose="02020603050405020304" pitchFamily="18" charset="0"/>
                <a:cs typeface="Arial" panose="020B0604020202020204" pitchFamily="34" charset="0"/>
              </a:rPr>
              <a:t>Sheffrin</a:t>
            </a:r>
            <a:r>
              <a:rPr lang="en-US" altLang="es-AR" sz="1600" b="1" dirty="0">
                <a:solidFill>
                  <a:prstClr val="black"/>
                </a:solidFill>
                <a:latin typeface="Calibri" panose="020F0502020204030204"/>
                <a:ea typeface="Times New Roman" panose="02020603050405020304" pitchFamily="18" charset="0"/>
                <a:cs typeface="Arial" panose="020B0604020202020204" pitchFamily="34" charset="0"/>
              </a:rPr>
              <a:t>, S. M. (1983), </a:t>
            </a:r>
            <a:r>
              <a:rPr lang="en-US" altLang="es-AR" sz="1600" b="1" u="sng" dirty="0">
                <a:solidFill>
                  <a:prstClr val="black"/>
                </a:solidFill>
                <a:latin typeface="Calibri" panose="020F0502020204030204"/>
                <a:ea typeface="Times New Roman" panose="02020603050405020304" pitchFamily="18" charset="0"/>
                <a:cs typeface="Arial" panose="020B0604020202020204" pitchFamily="34" charset="0"/>
              </a:rPr>
              <a:t>Rational Expectations</a:t>
            </a:r>
            <a:r>
              <a:rPr lang="en-US" altLang="es-AR" sz="1600" b="1" dirty="0">
                <a:solidFill>
                  <a:prstClr val="black"/>
                </a:solidFill>
                <a:latin typeface="Calibri" panose="020F0502020204030204"/>
                <a:ea typeface="Times New Roman" panose="02020603050405020304" pitchFamily="18" charset="0"/>
                <a:cs typeface="Arial" panose="020B0604020202020204" pitchFamily="34" charset="0"/>
              </a:rPr>
              <a:t>, Cambridge University Press, Cambridge,</a:t>
            </a:r>
          </a:p>
          <a:p>
            <a:pPr>
              <a:defRPr/>
            </a:pPr>
            <a:r>
              <a:rPr lang="en-US" altLang="es-AR" sz="1600" b="1" dirty="0">
                <a:solidFill>
                  <a:prstClr val="black"/>
                </a:solidFill>
                <a:latin typeface="Calibri" panose="020F0502020204030204"/>
                <a:ea typeface="Times New Roman" panose="02020603050405020304" pitchFamily="18" charset="0"/>
                <a:cs typeface="Arial" panose="020B0604020202020204" pitchFamily="34" charset="0"/>
              </a:rPr>
              <a:t> (Cap. 1 y 2). </a:t>
            </a:r>
          </a:p>
          <a:p>
            <a:pPr>
              <a:defRPr/>
            </a:pPr>
            <a:endParaRPr lang="en-GB" sz="1600" b="1" dirty="0">
              <a:solidFill>
                <a:prstClr val="black"/>
              </a:solidFill>
              <a:latin typeface="Calibri" panose="020F0502020204030204"/>
              <a:ea typeface="Times New Roman" panose="02020603050405020304" pitchFamily="18" charset="0"/>
              <a:cs typeface="Times New Roman" panose="02020603050405020304" pitchFamily="18" charset="0"/>
            </a:endParaRPr>
          </a:p>
          <a:p>
            <a:pPr>
              <a:defRPr/>
            </a:pPr>
            <a:endParaRPr lang="es-AR" altLang="es-AR" dirty="0">
              <a:solidFill>
                <a:prstClr val="black"/>
              </a:solidFill>
            </a:endParaRPr>
          </a:p>
        </p:txBody>
      </p:sp>
      <p:sp>
        <p:nvSpPr>
          <p:cNvPr id="9" name="CuadroTexto 8">
            <a:extLst>
              <a:ext uri="{FF2B5EF4-FFF2-40B4-BE49-F238E27FC236}">
                <a16:creationId xmlns:a16="http://schemas.microsoft.com/office/drawing/2014/main" id="{8074B7C4-89B5-4269-93EA-1B44926DD526}"/>
              </a:ext>
            </a:extLst>
          </p:cNvPr>
          <p:cNvSpPr txBox="1"/>
          <p:nvPr/>
        </p:nvSpPr>
        <p:spPr>
          <a:xfrm>
            <a:off x="420129" y="4556293"/>
            <a:ext cx="7493261" cy="1711494"/>
          </a:xfrm>
          <a:prstGeom prst="rect">
            <a:avLst/>
          </a:prstGeom>
          <a:noFill/>
        </p:spPr>
        <p:txBody>
          <a:bodyPr wrap="square">
            <a:spAutoFit/>
          </a:bodyPr>
          <a:lstStyle/>
          <a:p>
            <a:pPr algn="just">
              <a:lnSpc>
                <a:spcPct val="115000"/>
              </a:lnSpc>
              <a:spcAft>
                <a:spcPts val="1000"/>
              </a:spcAft>
              <a:defRPr/>
            </a:pPr>
            <a:r>
              <a:rPr lang="en-US" b="1" dirty="0">
                <a:solidFill>
                  <a:prstClr val="black"/>
                </a:solidFill>
                <a:latin typeface="Calibri" panose="020F0502020204030204"/>
                <a:ea typeface="Times New Roman" panose="02020603050405020304" pitchFamily="18" charset="0"/>
                <a:cs typeface="Times New Roman" panose="02020603050405020304" pitchFamily="18" charset="0"/>
              </a:rPr>
              <a:t>Tobin, James (1982). "Money and Finance in the </a:t>
            </a:r>
            <a:r>
              <a:rPr lang="en-US" b="1" dirty="0" err="1">
                <a:solidFill>
                  <a:prstClr val="black"/>
                </a:solidFill>
                <a:latin typeface="Calibri" panose="020F0502020204030204"/>
                <a:ea typeface="Times New Roman" panose="02020603050405020304" pitchFamily="18" charset="0"/>
                <a:cs typeface="Times New Roman" panose="02020603050405020304" pitchFamily="18" charset="0"/>
              </a:rPr>
              <a:t>MacroEconomic</a:t>
            </a:r>
            <a:r>
              <a:rPr lang="en-US" b="1" dirty="0">
                <a:solidFill>
                  <a:prstClr val="black"/>
                </a:solidFill>
                <a:latin typeface="Calibri" panose="020F0502020204030204"/>
                <a:ea typeface="Times New Roman" panose="02020603050405020304" pitchFamily="18" charset="0"/>
                <a:cs typeface="Times New Roman" panose="02020603050405020304" pitchFamily="18" charset="0"/>
              </a:rPr>
              <a:t> Process,“  CF Discussion paper 613 R</a:t>
            </a:r>
          </a:p>
          <a:p>
            <a:pPr>
              <a:defRPr/>
            </a:pPr>
            <a:r>
              <a:rPr lang="en-GB" sz="1800" b="1" dirty="0" err="1">
                <a:solidFill>
                  <a:prstClr val="black"/>
                </a:solidFill>
                <a:latin typeface="Calibri" panose="020F0502020204030204"/>
                <a:ea typeface="Times New Roman" panose="02020603050405020304" pitchFamily="18" charset="0"/>
                <a:cs typeface="Times New Roman" panose="02020603050405020304" pitchFamily="18" charset="0"/>
              </a:rPr>
              <a:t>Leijonhufvud</a:t>
            </a:r>
            <a:r>
              <a:rPr lang="en-GB" sz="1800" b="1" dirty="0">
                <a:solidFill>
                  <a:prstClr val="black"/>
                </a:solidFill>
                <a:latin typeface="Calibri" panose="020F0502020204030204"/>
                <a:ea typeface="Times New Roman" panose="02020603050405020304" pitchFamily="18" charset="0"/>
                <a:cs typeface="Times New Roman" panose="02020603050405020304" pitchFamily="18" charset="0"/>
              </a:rPr>
              <a:t>, A. (1971), </a:t>
            </a:r>
            <a:r>
              <a:rPr lang="en-GB" sz="1800" b="1" u="sng" dirty="0">
                <a:solidFill>
                  <a:prstClr val="black"/>
                </a:solidFill>
                <a:latin typeface="Calibri" panose="020F0502020204030204"/>
                <a:ea typeface="Times New Roman" panose="02020603050405020304" pitchFamily="18" charset="0"/>
                <a:cs typeface="Times New Roman" panose="02020603050405020304" pitchFamily="18" charset="0"/>
              </a:rPr>
              <a:t>Keynes and the Classics, two lectures on Keynes’ Contribution  to Economic Theory</a:t>
            </a:r>
            <a:r>
              <a:rPr lang="en-GB" sz="1800" b="1" dirty="0">
                <a:solidFill>
                  <a:prstClr val="black"/>
                </a:solidFill>
                <a:latin typeface="Calibri" panose="020F0502020204030204"/>
                <a:ea typeface="Times New Roman" panose="02020603050405020304" pitchFamily="18" charset="0"/>
                <a:cs typeface="Times New Roman" panose="02020603050405020304" pitchFamily="18" charset="0"/>
              </a:rPr>
              <a:t>. </a:t>
            </a:r>
            <a:r>
              <a:rPr lang="es-ES" sz="1800" b="1" dirty="0" err="1">
                <a:solidFill>
                  <a:prstClr val="black"/>
                </a:solidFill>
                <a:latin typeface="Calibri" panose="020F0502020204030204"/>
                <a:ea typeface="Times New Roman" panose="02020603050405020304" pitchFamily="18" charset="0"/>
                <a:cs typeface="Times New Roman" panose="02020603050405020304" pitchFamily="18" charset="0"/>
              </a:rPr>
              <a:t>The</a:t>
            </a:r>
            <a:r>
              <a:rPr lang="es-ES" sz="1800" b="1" dirty="0">
                <a:solidFill>
                  <a:prstClr val="black"/>
                </a:solidFill>
                <a:latin typeface="Calibri" panose="020F0502020204030204"/>
                <a:ea typeface="Times New Roman" panose="02020603050405020304" pitchFamily="18" charset="0"/>
                <a:cs typeface="Times New Roman" panose="02020603050405020304" pitchFamily="18" charset="0"/>
              </a:rPr>
              <a:t> </a:t>
            </a:r>
            <a:r>
              <a:rPr lang="es-ES" sz="1800" b="1" dirty="0" err="1">
                <a:solidFill>
                  <a:prstClr val="black"/>
                </a:solidFill>
                <a:latin typeface="Calibri" panose="020F0502020204030204"/>
                <a:ea typeface="Times New Roman" panose="02020603050405020304" pitchFamily="18" charset="0"/>
                <a:cs typeface="Times New Roman" panose="02020603050405020304" pitchFamily="18" charset="0"/>
              </a:rPr>
              <a:t>Institute</a:t>
            </a:r>
            <a:r>
              <a:rPr lang="es-ES" sz="1800" b="1" dirty="0">
                <a:solidFill>
                  <a:prstClr val="black"/>
                </a:solidFill>
                <a:latin typeface="Calibri" panose="020F0502020204030204"/>
                <a:ea typeface="Times New Roman" panose="02020603050405020304" pitchFamily="18" charset="0"/>
                <a:cs typeface="Times New Roman" panose="02020603050405020304" pitchFamily="18" charset="0"/>
              </a:rPr>
              <a:t> </a:t>
            </a:r>
            <a:r>
              <a:rPr lang="es-ES" sz="1800" b="1" dirty="0" err="1">
                <a:solidFill>
                  <a:prstClr val="black"/>
                </a:solidFill>
                <a:latin typeface="Calibri" panose="020F0502020204030204"/>
                <a:ea typeface="Times New Roman" panose="02020603050405020304" pitchFamily="18" charset="0"/>
                <a:cs typeface="Times New Roman" panose="02020603050405020304" pitchFamily="18" charset="0"/>
              </a:rPr>
              <a:t>of</a:t>
            </a:r>
            <a:r>
              <a:rPr lang="es-ES" sz="1800" b="1" dirty="0">
                <a:solidFill>
                  <a:prstClr val="black"/>
                </a:solidFill>
                <a:latin typeface="Calibri" panose="020F0502020204030204"/>
                <a:ea typeface="Times New Roman" panose="02020603050405020304" pitchFamily="18" charset="0"/>
                <a:cs typeface="Times New Roman" panose="02020603050405020304" pitchFamily="18" charset="0"/>
              </a:rPr>
              <a:t> </a:t>
            </a:r>
            <a:r>
              <a:rPr lang="es-ES" sz="1800" b="1" dirty="0" err="1">
                <a:solidFill>
                  <a:prstClr val="black"/>
                </a:solidFill>
                <a:latin typeface="Calibri" panose="020F0502020204030204"/>
                <a:ea typeface="Times New Roman" panose="02020603050405020304" pitchFamily="18" charset="0"/>
                <a:cs typeface="Times New Roman" panose="02020603050405020304" pitchFamily="18" charset="0"/>
              </a:rPr>
              <a:t>Economic</a:t>
            </a:r>
            <a:r>
              <a:rPr lang="es-ES" sz="1800" b="1" dirty="0">
                <a:solidFill>
                  <a:prstClr val="black"/>
                </a:solidFill>
                <a:latin typeface="Calibri" panose="020F0502020204030204"/>
                <a:ea typeface="Times New Roman" panose="02020603050405020304" pitchFamily="18" charset="0"/>
                <a:cs typeface="Times New Roman" panose="02020603050405020304" pitchFamily="18" charset="0"/>
              </a:rPr>
              <a:t> </a:t>
            </a:r>
            <a:r>
              <a:rPr lang="es-ES" sz="1800" b="1" dirty="0" err="1">
                <a:solidFill>
                  <a:prstClr val="black"/>
                </a:solidFill>
                <a:latin typeface="Calibri" panose="020F0502020204030204"/>
                <a:ea typeface="Times New Roman" panose="02020603050405020304" pitchFamily="18" charset="0"/>
                <a:cs typeface="Times New Roman" panose="02020603050405020304" pitchFamily="18" charset="0"/>
              </a:rPr>
              <a:t>Affairs</a:t>
            </a:r>
            <a:r>
              <a:rPr lang="es-ES" sz="1800" b="1" dirty="0">
                <a:solidFill>
                  <a:prstClr val="black"/>
                </a:solidFill>
                <a:latin typeface="Calibri" panose="020F0502020204030204"/>
                <a:ea typeface="Times New Roman" panose="02020603050405020304" pitchFamily="18" charset="0"/>
                <a:cs typeface="Times New Roman" panose="02020603050405020304" pitchFamily="18" charset="0"/>
              </a:rPr>
              <a:t>. </a:t>
            </a:r>
          </a:p>
          <a:p>
            <a:pPr algn="just">
              <a:lnSpc>
                <a:spcPct val="115000"/>
              </a:lnSpc>
              <a:spcAft>
                <a:spcPts val="1000"/>
              </a:spcAft>
              <a:defRPr/>
            </a:pPr>
            <a:endParaRPr lang="es-AR"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61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0" name="Picture 4"/>
          <p:cNvPicPr>
            <a:picLocks noChangeAspect="1" noChangeArrowheads="1"/>
          </p:cNvPicPr>
          <p:nvPr/>
        </p:nvPicPr>
        <p:blipFill>
          <a:blip r:embed="rId2" cstate="print"/>
          <a:srcRect/>
          <a:stretch>
            <a:fillRect/>
          </a:stretch>
        </p:blipFill>
        <p:spPr bwMode="auto">
          <a:xfrm>
            <a:off x="-1332655" y="1268762"/>
            <a:ext cx="5769123" cy="805235"/>
          </a:xfrm>
          <a:prstGeom prst="rect">
            <a:avLst/>
          </a:prstGeom>
          <a:noFill/>
          <a:ln w="9525">
            <a:noFill/>
            <a:miter lim="800000"/>
            <a:headEnd/>
            <a:tailEnd/>
          </a:ln>
          <a:effectLst/>
        </p:spPr>
      </p:pic>
      <p:pic>
        <p:nvPicPr>
          <p:cNvPr id="24584" name="Picture 8"/>
          <p:cNvPicPr>
            <a:picLocks noChangeAspect="1" noChangeArrowheads="1"/>
          </p:cNvPicPr>
          <p:nvPr/>
        </p:nvPicPr>
        <p:blipFill>
          <a:blip r:embed="rId3" cstate="print"/>
          <a:srcRect/>
          <a:stretch>
            <a:fillRect/>
          </a:stretch>
        </p:blipFill>
        <p:spPr bwMode="auto">
          <a:xfrm>
            <a:off x="539554" y="2060848"/>
            <a:ext cx="7488831" cy="1080120"/>
          </a:xfrm>
          <a:prstGeom prst="rect">
            <a:avLst/>
          </a:prstGeom>
          <a:noFill/>
          <a:ln w="9525">
            <a:noFill/>
            <a:miter lim="800000"/>
            <a:headEnd/>
            <a:tailEnd/>
          </a:ln>
          <a:effectLst/>
        </p:spPr>
      </p:pic>
      <p:sp>
        <p:nvSpPr>
          <p:cNvPr id="11" name="10 CuadroTexto"/>
          <p:cNvSpPr txBox="1"/>
          <p:nvPr/>
        </p:nvSpPr>
        <p:spPr>
          <a:xfrm>
            <a:off x="1331640" y="620688"/>
            <a:ext cx="5616624" cy="369332"/>
          </a:xfrm>
          <a:prstGeom prst="rect">
            <a:avLst/>
          </a:prstGeom>
          <a:noFill/>
        </p:spPr>
        <p:txBody>
          <a:bodyPr wrap="square" rtlCol="0">
            <a:spAutoFit/>
          </a:bodyPr>
          <a:lstStyle/>
          <a:p>
            <a:r>
              <a:rPr lang="es-ES" b="1" dirty="0"/>
              <a:t>Flujos                                                                       Stocks</a:t>
            </a:r>
            <a:r>
              <a:rPr lang="es-ES" dirty="0"/>
              <a:t>                  </a:t>
            </a:r>
          </a:p>
        </p:txBody>
      </p:sp>
      <p:cxnSp>
        <p:nvCxnSpPr>
          <p:cNvPr id="15" name="14 Conector recto de flecha"/>
          <p:cNvCxnSpPr/>
          <p:nvPr/>
        </p:nvCxnSpPr>
        <p:spPr>
          <a:xfrm>
            <a:off x="3059832" y="1700808"/>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de flecha"/>
          <p:cNvCxnSpPr/>
          <p:nvPr/>
        </p:nvCxnSpPr>
        <p:spPr>
          <a:xfrm>
            <a:off x="3203848" y="2492896"/>
            <a:ext cx="129614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28 CuadroTexto"/>
          <p:cNvSpPr txBox="1"/>
          <p:nvPr/>
        </p:nvSpPr>
        <p:spPr>
          <a:xfrm>
            <a:off x="2915816" y="1340770"/>
            <a:ext cx="1584176" cy="307777"/>
          </a:xfrm>
          <a:prstGeom prst="rect">
            <a:avLst/>
          </a:prstGeom>
          <a:noFill/>
        </p:spPr>
        <p:txBody>
          <a:bodyPr wrap="square" rtlCol="0">
            <a:spAutoFit/>
          </a:bodyPr>
          <a:lstStyle/>
          <a:p>
            <a:r>
              <a:rPr lang="es-ES" sz="1400" b="1" dirty="0"/>
              <a:t>Variable Discreta</a:t>
            </a:r>
          </a:p>
        </p:txBody>
      </p:sp>
      <p:sp>
        <p:nvSpPr>
          <p:cNvPr id="30" name="29 CuadroTexto"/>
          <p:cNvSpPr txBox="1"/>
          <p:nvPr/>
        </p:nvSpPr>
        <p:spPr>
          <a:xfrm>
            <a:off x="2987824" y="2132858"/>
            <a:ext cx="1584176" cy="307777"/>
          </a:xfrm>
          <a:prstGeom prst="rect">
            <a:avLst/>
          </a:prstGeom>
          <a:noFill/>
        </p:spPr>
        <p:txBody>
          <a:bodyPr wrap="square" rtlCol="0">
            <a:spAutoFit/>
          </a:bodyPr>
          <a:lstStyle/>
          <a:p>
            <a:r>
              <a:rPr lang="es-ES" sz="1400" b="1" dirty="0"/>
              <a:t>Variable Continua</a:t>
            </a:r>
          </a:p>
        </p:txBody>
      </p:sp>
      <p:sp>
        <p:nvSpPr>
          <p:cNvPr id="12" name="11 CuadroTexto"/>
          <p:cNvSpPr txBox="1"/>
          <p:nvPr/>
        </p:nvSpPr>
        <p:spPr>
          <a:xfrm>
            <a:off x="2699792" y="4077072"/>
            <a:ext cx="5256584" cy="369332"/>
          </a:xfrm>
          <a:prstGeom prst="rect">
            <a:avLst/>
          </a:prstGeom>
          <a:noFill/>
        </p:spPr>
        <p:txBody>
          <a:bodyPr wrap="square" rtlCol="0">
            <a:spAutoFit/>
          </a:bodyPr>
          <a:lstStyle/>
          <a:p>
            <a:r>
              <a:rPr lang="es-ES" b="1" u="sng" dirty="0"/>
              <a:t>Equilibrio stock-flujo</a:t>
            </a:r>
          </a:p>
        </p:txBody>
      </p:sp>
      <p:pic>
        <p:nvPicPr>
          <p:cNvPr id="14" name="Picture 8"/>
          <p:cNvPicPr>
            <a:picLocks noChangeAspect="1" noChangeArrowheads="1"/>
          </p:cNvPicPr>
          <p:nvPr/>
        </p:nvPicPr>
        <p:blipFill>
          <a:blip r:embed="rId4" cstate="print"/>
          <a:srcRect/>
          <a:stretch>
            <a:fillRect/>
          </a:stretch>
        </p:blipFill>
        <p:spPr bwMode="auto">
          <a:xfrm>
            <a:off x="971600" y="5157192"/>
            <a:ext cx="6696744" cy="1512168"/>
          </a:xfrm>
          <a:prstGeom prst="rect">
            <a:avLst/>
          </a:prstGeom>
          <a:noFill/>
          <a:ln w="9525">
            <a:noFill/>
            <a:miter lim="800000"/>
            <a:headEnd/>
            <a:tailEnd/>
          </a:ln>
          <a:effectLst/>
        </p:spPr>
      </p:pic>
      <p:sp>
        <p:nvSpPr>
          <p:cNvPr id="17" name="16 CuadroTexto"/>
          <p:cNvSpPr txBox="1"/>
          <p:nvPr/>
        </p:nvSpPr>
        <p:spPr>
          <a:xfrm>
            <a:off x="611560" y="4509120"/>
            <a:ext cx="4824536" cy="369332"/>
          </a:xfrm>
          <a:prstGeom prst="rect">
            <a:avLst/>
          </a:prstGeom>
          <a:noFill/>
        </p:spPr>
        <p:txBody>
          <a:bodyPr wrap="square" rtlCol="0">
            <a:spAutoFit/>
          </a:bodyPr>
          <a:lstStyle/>
          <a:p>
            <a:r>
              <a:rPr lang="es-ES" b="1" dirty="0"/>
              <a:t>Ejemplo: mercado de bonos</a:t>
            </a:r>
          </a:p>
        </p:txBody>
      </p:sp>
      <p:sp>
        <p:nvSpPr>
          <p:cNvPr id="18" name="17 CuadroTexto"/>
          <p:cNvSpPr txBox="1"/>
          <p:nvPr/>
        </p:nvSpPr>
        <p:spPr>
          <a:xfrm>
            <a:off x="2987824" y="260648"/>
            <a:ext cx="3168352" cy="400110"/>
          </a:xfrm>
          <a:prstGeom prst="rect">
            <a:avLst/>
          </a:prstGeom>
          <a:noFill/>
        </p:spPr>
        <p:txBody>
          <a:bodyPr wrap="square" rtlCol="0">
            <a:spAutoFit/>
          </a:bodyPr>
          <a:lstStyle/>
          <a:p>
            <a:r>
              <a:rPr lang="es-ES" sz="2000" b="1" u="sng" dirty="0"/>
              <a:t>Stocks  y  Flujos</a:t>
            </a:r>
          </a:p>
        </p:txBody>
      </p:sp>
      <p:sp>
        <p:nvSpPr>
          <p:cNvPr id="19" name="18 CuadroTexto"/>
          <p:cNvSpPr txBox="1"/>
          <p:nvPr/>
        </p:nvSpPr>
        <p:spPr>
          <a:xfrm>
            <a:off x="395536" y="2852938"/>
            <a:ext cx="8496944" cy="1200329"/>
          </a:xfrm>
          <a:prstGeom prst="rect">
            <a:avLst/>
          </a:prstGeom>
          <a:noFill/>
        </p:spPr>
        <p:txBody>
          <a:bodyPr wrap="square" rtlCol="0">
            <a:spAutoFit/>
          </a:bodyPr>
          <a:lstStyle/>
          <a:p>
            <a:r>
              <a:rPr lang="es-ES" b="1" dirty="0"/>
              <a:t>Los stocks son flujos acumulados, menos los recursos naturales que son un “regalo”.  Los flujos se calculan como diferencia entre los stocks al principio y al final del período o son  flujos puros como el consumo.</a:t>
            </a:r>
          </a:p>
          <a:p>
            <a:r>
              <a:rPr lang="es-ES" b="1" dirty="0"/>
              <a:t>En contabilidad, las “cuentas patrimoniales” son stocks y las de “resultado” son flujos.</a:t>
            </a:r>
          </a:p>
        </p:txBody>
      </p: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C4075590-DD54-455A-B07B-6EF95B9A4576}"/>
                  </a:ext>
                </a:extLst>
              </p:cNvPr>
              <p:cNvSpPr txBox="1"/>
              <p:nvPr/>
            </p:nvSpPr>
            <p:spPr>
              <a:xfrm>
                <a:off x="4846358" y="1216160"/>
                <a:ext cx="2821987" cy="66466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b="1" i="1">
                              <a:solidFill>
                                <a:srgbClr val="836967"/>
                              </a:solidFill>
                              <a:latin typeface="Cambria Math" panose="02040503050406030204" pitchFamily="18" charset="0"/>
                            </a:rPr>
                          </m:ctrlPr>
                        </m:sSubPr>
                        <m:e>
                          <m:r>
                            <a:rPr lang="es-AR" b="1" i="1">
                              <a:latin typeface="Cambria Math" panose="02040503050406030204" pitchFamily="18" charset="0"/>
                            </a:rPr>
                            <m:t>𝑩</m:t>
                          </m:r>
                        </m:e>
                        <m:sub>
                          <m:r>
                            <a:rPr lang="es-AR">
                              <a:latin typeface="Cambria Math" panose="02040503050406030204" pitchFamily="18" charset="0"/>
                            </a:rPr>
                            <m:t>0</m:t>
                          </m:r>
                        </m:sub>
                      </m:sSub>
                      <m:r>
                        <a:rPr lang="es-AR">
                          <a:latin typeface="Cambria Math" panose="02040503050406030204" pitchFamily="18" charset="0"/>
                        </a:rPr>
                        <m:t>+</m:t>
                      </m:r>
                      <m:nary>
                        <m:naryPr>
                          <m:chr m:val="∑"/>
                          <m:limLoc m:val="subSup"/>
                          <m:ctrlPr>
                            <a:rPr lang="es-AR" i="1">
                              <a:latin typeface="Cambria Math" panose="02040503050406030204" pitchFamily="18" charset="0"/>
                            </a:rPr>
                          </m:ctrlPr>
                        </m:naryPr>
                        <m:sub>
                          <m:r>
                            <a:rPr lang="es-AR" b="1" i="1">
                              <a:latin typeface="Cambria Math" panose="02040503050406030204" pitchFamily="18" charset="0"/>
                            </a:rPr>
                            <m:t>𝒕</m:t>
                          </m:r>
                          <m:r>
                            <a:rPr lang="es-AR">
                              <a:latin typeface="Cambria Math" panose="02040503050406030204" pitchFamily="18" charset="0"/>
                            </a:rPr>
                            <m:t>=1</m:t>
                          </m:r>
                        </m:sub>
                        <m:sup>
                          <m:r>
                            <a:rPr lang="es-AR" b="1" i="1">
                              <a:latin typeface="Cambria Math" panose="02040503050406030204" pitchFamily="18" charset="0"/>
                            </a:rPr>
                            <m:t>𝑻</m:t>
                          </m:r>
                        </m:sup>
                        <m:e>
                          <m:sSub>
                            <m:sSubPr>
                              <m:ctrlPr>
                                <a:rPr lang="es-AR" b="1" i="1">
                                  <a:solidFill>
                                    <a:srgbClr val="836967"/>
                                  </a:solidFill>
                                  <a:latin typeface="Cambria Math" panose="02040503050406030204" pitchFamily="18" charset="0"/>
                                </a:rPr>
                              </m:ctrlPr>
                            </m:sSubPr>
                            <m:e>
                              <m:r>
                                <a:rPr lang="es-AR">
                                  <a:latin typeface="Cambria Math" panose="02040503050406030204" pitchFamily="18" charset="0"/>
                                </a:rPr>
                                <m:t>∆</m:t>
                              </m:r>
                              <m:r>
                                <a:rPr lang="es-AR" b="1" i="1">
                                  <a:latin typeface="Cambria Math" panose="02040503050406030204" pitchFamily="18" charset="0"/>
                                </a:rPr>
                                <m:t>𝑩</m:t>
                              </m:r>
                            </m:e>
                            <m:sub>
                              <m:r>
                                <a:rPr lang="es-AR" b="1" i="1">
                                  <a:latin typeface="Cambria Math" panose="02040503050406030204" pitchFamily="18" charset="0"/>
                                </a:rPr>
                                <m:t>𝒕</m:t>
                              </m:r>
                            </m:sub>
                          </m:sSub>
                        </m:e>
                      </m:nary>
                      <m:r>
                        <a:rPr lang="es-AR">
                          <a:latin typeface="Cambria Math" panose="02040503050406030204" pitchFamily="18" charset="0"/>
                        </a:rPr>
                        <m:t>= </m:t>
                      </m:r>
                      <m:sSub>
                        <m:sSubPr>
                          <m:ctrlPr>
                            <a:rPr lang="es-AR" i="1">
                              <a:solidFill>
                                <a:srgbClr val="836967"/>
                              </a:solidFill>
                              <a:latin typeface="Cambria Math" panose="02040503050406030204" pitchFamily="18" charset="0"/>
                            </a:rPr>
                          </m:ctrlPr>
                        </m:sSubPr>
                        <m:e>
                          <m:r>
                            <a:rPr lang="es-AR" b="1" i="1">
                              <a:latin typeface="Cambria Math" panose="02040503050406030204" pitchFamily="18" charset="0"/>
                            </a:rPr>
                            <m:t>𝑩</m:t>
                          </m:r>
                        </m:e>
                        <m:sub>
                          <m:r>
                            <a:rPr lang="es-AR" b="1" i="1">
                              <a:latin typeface="Cambria Math" panose="02040503050406030204" pitchFamily="18" charset="0"/>
                            </a:rPr>
                            <m:t>𝑻</m:t>
                          </m:r>
                        </m:sub>
                      </m:sSub>
                    </m:oMath>
                  </m:oMathPara>
                </a14:m>
                <a:endParaRPr lang="es-AR" dirty="0"/>
              </a:p>
            </p:txBody>
          </p:sp>
        </mc:Choice>
        <mc:Fallback xmlns="">
          <p:sp>
            <p:nvSpPr>
              <p:cNvPr id="20" name="CuadroTexto 19">
                <a:extLst>
                  <a:ext uri="{FF2B5EF4-FFF2-40B4-BE49-F238E27FC236}">
                    <a16:creationId xmlns:a16="http://schemas.microsoft.com/office/drawing/2014/main" id="{C4075590-DD54-455A-B07B-6EF95B9A4576}"/>
                  </a:ext>
                </a:extLst>
              </p:cNvPr>
              <p:cNvSpPr txBox="1">
                <a:spLocks noRot="1" noChangeAspect="1" noMove="1" noResize="1" noEditPoints="1" noAdjustHandles="1" noChangeArrowheads="1" noChangeShapeType="1" noTextEdit="1"/>
              </p:cNvSpPr>
              <p:nvPr/>
            </p:nvSpPr>
            <p:spPr>
              <a:xfrm>
                <a:off x="4846358" y="1216160"/>
                <a:ext cx="2821987" cy="664669"/>
              </a:xfrm>
              <a:prstGeom prst="rect">
                <a:avLst/>
              </a:prstGeom>
              <a:blipFill>
                <a:blip r:embed="rId5"/>
                <a:stretch>
                  <a:fillRect/>
                </a:stretch>
              </a:blipFill>
            </p:spPr>
            <p:txBody>
              <a:bodyPr/>
              <a:lstStyle/>
              <a:p>
                <a:r>
                  <a:rPr lang="es-AR">
                    <a:noFill/>
                  </a:rPr>
                  <a:t> </a:t>
                </a:r>
              </a:p>
            </p:txBody>
          </p:sp>
        </mc:Fallback>
      </mc:AlternateContent>
      <p:pic>
        <p:nvPicPr>
          <p:cNvPr id="10" name="Imagen 9">
            <a:extLst>
              <a:ext uri="{FF2B5EF4-FFF2-40B4-BE49-F238E27FC236}">
                <a16:creationId xmlns:a16="http://schemas.microsoft.com/office/drawing/2014/main" id="{EF013F96-5C29-483B-A8AE-8DDBB25364DF}"/>
              </a:ext>
            </a:extLst>
          </p:cNvPr>
          <p:cNvPicPr>
            <a:picLocks noChangeAspect="1"/>
          </p:cNvPicPr>
          <p:nvPr/>
        </p:nvPicPr>
        <p:blipFill>
          <a:blip r:embed="rId6"/>
          <a:stretch>
            <a:fillRect/>
          </a:stretch>
        </p:blipFill>
        <p:spPr>
          <a:xfrm>
            <a:off x="3059832" y="1979550"/>
            <a:ext cx="5407152" cy="80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ox(in)">
                                      <p:cBhvr>
                                        <p:cTn id="10" dur="500"/>
                                        <p:tgtEl>
                                          <p:spTgt spid="17"/>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ox(in)">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CuadroTexto"/>
          <p:cNvSpPr txBox="1"/>
          <p:nvPr/>
        </p:nvSpPr>
        <p:spPr>
          <a:xfrm>
            <a:off x="467544" y="404664"/>
            <a:ext cx="8280920" cy="338554"/>
          </a:xfrm>
          <a:prstGeom prst="rect">
            <a:avLst/>
          </a:prstGeom>
          <a:noFill/>
        </p:spPr>
        <p:txBody>
          <a:bodyPr wrap="square" rtlCol="0">
            <a:spAutoFit/>
          </a:bodyPr>
          <a:lstStyle/>
          <a:p>
            <a:r>
              <a:rPr lang="es-ES" sz="1600" b="1" dirty="0"/>
              <a:t>Pero  de estas tres ecuaciones, sólo dos son independientes: si dos se  cumplen, la otra también: </a:t>
            </a:r>
          </a:p>
        </p:txBody>
      </p:sp>
      <p:pic>
        <p:nvPicPr>
          <p:cNvPr id="1031" name="Picture 7"/>
          <p:cNvPicPr>
            <a:picLocks noChangeAspect="1" noChangeArrowheads="1"/>
          </p:cNvPicPr>
          <p:nvPr/>
        </p:nvPicPr>
        <p:blipFill>
          <a:blip r:embed="rId2" cstate="print"/>
          <a:srcRect/>
          <a:stretch>
            <a:fillRect/>
          </a:stretch>
        </p:blipFill>
        <p:spPr bwMode="auto">
          <a:xfrm>
            <a:off x="-1116631" y="908720"/>
            <a:ext cx="5705599" cy="1152128"/>
          </a:xfrm>
          <a:prstGeom prst="rect">
            <a:avLst/>
          </a:prstGeom>
          <a:noFill/>
          <a:ln w="9525">
            <a:noFill/>
            <a:miter lim="800000"/>
            <a:headEnd/>
            <a:tailEnd/>
          </a:ln>
          <a:effectLst/>
        </p:spPr>
      </p:pic>
      <p:sp>
        <p:nvSpPr>
          <p:cNvPr id="15" name="14 Cerrar llave"/>
          <p:cNvSpPr/>
          <p:nvPr/>
        </p:nvSpPr>
        <p:spPr>
          <a:xfrm>
            <a:off x="2555776" y="908720"/>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b="1" dirty="0"/>
          </a:p>
        </p:txBody>
      </p:sp>
      <p:sp>
        <p:nvSpPr>
          <p:cNvPr id="22" name="21 Cerrar llave"/>
          <p:cNvSpPr/>
          <p:nvPr/>
        </p:nvSpPr>
        <p:spPr>
          <a:xfrm>
            <a:off x="2555776" y="2132856"/>
            <a:ext cx="288032" cy="792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b="1" dirty="0"/>
          </a:p>
        </p:txBody>
      </p:sp>
      <p:pic>
        <p:nvPicPr>
          <p:cNvPr id="1038" name="Picture 14"/>
          <p:cNvPicPr>
            <a:picLocks noChangeAspect="1" noChangeArrowheads="1"/>
          </p:cNvPicPr>
          <p:nvPr/>
        </p:nvPicPr>
        <p:blipFill>
          <a:blip r:embed="rId3" cstate="print"/>
          <a:srcRect/>
          <a:stretch>
            <a:fillRect/>
          </a:stretch>
        </p:blipFill>
        <p:spPr bwMode="auto">
          <a:xfrm>
            <a:off x="1331640" y="2348880"/>
            <a:ext cx="5976664" cy="504056"/>
          </a:xfrm>
          <a:prstGeom prst="rect">
            <a:avLst/>
          </a:prstGeom>
          <a:noFill/>
          <a:ln w="9525">
            <a:noFill/>
            <a:miter lim="800000"/>
            <a:headEnd/>
            <a:tailEnd/>
          </a:ln>
          <a:effectLst/>
        </p:spPr>
      </p:pic>
      <p:sp>
        <p:nvSpPr>
          <p:cNvPr id="24" name="23 CuadroTexto"/>
          <p:cNvSpPr txBox="1"/>
          <p:nvPr/>
        </p:nvSpPr>
        <p:spPr>
          <a:xfrm>
            <a:off x="395536" y="3068960"/>
            <a:ext cx="8280920" cy="1077218"/>
          </a:xfrm>
          <a:prstGeom prst="rect">
            <a:avLst/>
          </a:prstGeom>
          <a:noFill/>
        </p:spPr>
        <p:txBody>
          <a:bodyPr wrap="square" rtlCol="0">
            <a:spAutoFit/>
          </a:bodyPr>
          <a:lstStyle/>
          <a:p>
            <a:r>
              <a:rPr lang="es-ES" sz="1600" b="1" dirty="0"/>
              <a:t>Hay que plantear esto para cada momento del tiempo: </a:t>
            </a:r>
            <a:r>
              <a:rPr lang="es-ES" sz="1600" b="1" i="1" dirty="0"/>
              <a:t>t; t+1; t+2; ….-</a:t>
            </a:r>
            <a:r>
              <a:rPr lang="es-ES" sz="1600" b="1" i="1" dirty="0" err="1"/>
              <a:t>t+T</a:t>
            </a:r>
            <a:r>
              <a:rPr lang="es-ES" sz="1600" b="1" dirty="0"/>
              <a:t>. Y se complica! Son dos ecuaciones por cada punto del tiempo. Por eso es muy habitual hacer modelos que son sólo</a:t>
            </a:r>
          </a:p>
          <a:p>
            <a:r>
              <a:rPr lang="es-ES" sz="1600" b="1" dirty="0"/>
              <a:t>de stocks o sólo de flujos.  Si son de stocks, hay que elegir si es de equilibrio al principio o al final del períodos. Son más simples pero incompletos. Ejemplo: IS-LM</a:t>
            </a:r>
          </a:p>
        </p:txBody>
      </p:sp>
      <p:pic>
        <p:nvPicPr>
          <p:cNvPr id="1040" name="Picture 16"/>
          <p:cNvPicPr>
            <a:picLocks noChangeAspect="1" noChangeArrowheads="1"/>
          </p:cNvPicPr>
          <p:nvPr/>
        </p:nvPicPr>
        <p:blipFill>
          <a:blip r:embed="rId4" cstate="print"/>
          <a:srcRect/>
          <a:stretch>
            <a:fillRect/>
          </a:stretch>
        </p:blipFill>
        <p:spPr bwMode="auto">
          <a:xfrm>
            <a:off x="1043610" y="2204864"/>
            <a:ext cx="5705599" cy="864096"/>
          </a:xfrm>
          <a:prstGeom prst="rect">
            <a:avLst/>
          </a:prstGeom>
          <a:noFill/>
          <a:ln w="9525">
            <a:noFill/>
            <a:miter lim="800000"/>
            <a:headEnd/>
            <a:tailEnd/>
          </a:ln>
          <a:effectLst/>
        </p:spPr>
      </p:pic>
      <p:pic>
        <p:nvPicPr>
          <p:cNvPr id="1041" name="Picture 17"/>
          <p:cNvPicPr>
            <a:picLocks noChangeAspect="1" noChangeArrowheads="1"/>
          </p:cNvPicPr>
          <p:nvPr/>
        </p:nvPicPr>
        <p:blipFill>
          <a:blip r:embed="rId5" cstate="print"/>
          <a:srcRect/>
          <a:stretch>
            <a:fillRect/>
          </a:stretch>
        </p:blipFill>
        <p:spPr bwMode="auto">
          <a:xfrm>
            <a:off x="1403648" y="980728"/>
            <a:ext cx="5904656" cy="504056"/>
          </a:xfrm>
          <a:prstGeom prst="rect">
            <a:avLst/>
          </a:prstGeom>
          <a:noFill/>
          <a:ln w="9525">
            <a:noFill/>
            <a:miter lim="800000"/>
            <a:headEnd/>
            <a:tailEnd/>
          </a:ln>
          <a:effectLst/>
        </p:spPr>
      </p:pic>
      <p:sp>
        <p:nvSpPr>
          <p:cNvPr id="13" name="12 CuadroTexto"/>
          <p:cNvSpPr txBox="1"/>
          <p:nvPr/>
        </p:nvSpPr>
        <p:spPr>
          <a:xfrm>
            <a:off x="395538" y="4365104"/>
            <a:ext cx="8799075" cy="2308324"/>
          </a:xfrm>
          <a:prstGeom prst="rect">
            <a:avLst/>
          </a:prstGeom>
          <a:noFill/>
        </p:spPr>
        <p:txBody>
          <a:bodyPr wrap="none" rtlCol="0">
            <a:spAutoFit/>
          </a:bodyPr>
          <a:lstStyle/>
          <a:p>
            <a:r>
              <a:rPr lang="es-ES" b="1" dirty="0"/>
              <a:t>Y si             cuál es la condición que se tienen que cumplir al final del período? En los</a:t>
            </a:r>
          </a:p>
          <a:p>
            <a:r>
              <a:rPr lang="es-ES" b="1" dirty="0"/>
              <a:t>Modelos </a:t>
            </a:r>
            <a:r>
              <a:rPr lang="es-ES" b="1" dirty="0" err="1"/>
              <a:t>Intertemporales</a:t>
            </a:r>
            <a:r>
              <a:rPr lang="es-ES" b="1" dirty="0"/>
              <a:t> esto da lugar a que aparezca una condición que se llama de </a:t>
            </a:r>
          </a:p>
          <a:p>
            <a:r>
              <a:rPr lang="es-ES" b="1" dirty="0"/>
              <a:t>TRANSVERSALIDAD y que tiene asociada la llama “CONDUCTA NO PONZI” según la cual</a:t>
            </a:r>
          </a:p>
          <a:p>
            <a:r>
              <a:rPr lang="es-ES" b="1" dirty="0"/>
              <a:t>las deudas hay que pagarlas antes del día del fin del mundo, que es “en el infinito”. Es una </a:t>
            </a:r>
          </a:p>
          <a:p>
            <a:r>
              <a:rPr lang="es-ES" b="1" dirty="0"/>
              <a:t>condición que impide endeudarse siempre y nunca pagar las deudas. Es fundamental</a:t>
            </a:r>
          </a:p>
          <a:p>
            <a:r>
              <a:rPr lang="es-ES" b="1" dirty="0"/>
              <a:t>para la estabilidad financiera. Vamos a ver muchos modelos macro y de crecimiento</a:t>
            </a:r>
          </a:p>
          <a:p>
            <a:r>
              <a:rPr lang="es-ES" b="1" dirty="0"/>
              <a:t>donde aparece.  Por ejemplo, para probar la sustentabilidad de la deuda pública. O en </a:t>
            </a:r>
          </a:p>
          <a:p>
            <a:r>
              <a:rPr lang="es-ES" b="1" dirty="0"/>
              <a:t>de demografía para mostrar la relación entre los jóvenes , los adultos y los ancianos.</a:t>
            </a:r>
          </a:p>
        </p:txBody>
      </p:sp>
      <p:pic>
        <p:nvPicPr>
          <p:cNvPr id="23555" name="Picture 3"/>
          <p:cNvPicPr>
            <a:picLocks noChangeAspect="1" noChangeArrowheads="1"/>
          </p:cNvPicPr>
          <p:nvPr/>
        </p:nvPicPr>
        <p:blipFill>
          <a:blip r:embed="rId6" cstate="print"/>
          <a:srcRect/>
          <a:stretch>
            <a:fillRect/>
          </a:stretch>
        </p:blipFill>
        <p:spPr bwMode="auto">
          <a:xfrm>
            <a:off x="-1476671" y="4437112"/>
            <a:ext cx="5399087" cy="50405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box(in)">
                                      <p:cBhvr>
                                        <p:cTn id="12" dur="500"/>
                                        <p:tgtEl>
                                          <p:spTgt spid="23555"/>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ox(in)">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2339752" y="260648"/>
            <a:ext cx="6048672" cy="369332"/>
          </a:xfrm>
          <a:prstGeom prst="rect">
            <a:avLst/>
          </a:prstGeom>
          <a:noFill/>
        </p:spPr>
        <p:txBody>
          <a:bodyPr wrap="square" rtlCol="0">
            <a:spAutoFit/>
          </a:bodyPr>
          <a:lstStyle/>
          <a:p>
            <a:r>
              <a:rPr lang="es-ES" b="1" u="sng" dirty="0"/>
              <a:t>Intuiciones sobre stocks, flujos e información</a:t>
            </a:r>
          </a:p>
        </p:txBody>
      </p:sp>
      <p:pic>
        <p:nvPicPr>
          <p:cNvPr id="1031" name="Picture 7"/>
          <p:cNvPicPr>
            <a:picLocks noChangeAspect="1" noChangeArrowheads="1"/>
          </p:cNvPicPr>
          <p:nvPr/>
        </p:nvPicPr>
        <p:blipFill>
          <a:blip r:embed="rId2" cstate="print"/>
          <a:srcRect/>
          <a:stretch>
            <a:fillRect/>
          </a:stretch>
        </p:blipFill>
        <p:spPr bwMode="auto">
          <a:xfrm>
            <a:off x="1331640" y="2132858"/>
            <a:ext cx="6336704" cy="452115"/>
          </a:xfrm>
          <a:prstGeom prst="rect">
            <a:avLst/>
          </a:prstGeom>
          <a:noFill/>
        </p:spPr>
      </p:pic>
      <p:cxnSp>
        <p:nvCxnSpPr>
          <p:cNvPr id="15" name="14 Conector recto de flecha"/>
          <p:cNvCxnSpPr/>
          <p:nvPr/>
        </p:nvCxnSpPr>
        <p:spPr>
          <a:xfrm flipV="1">
            <a:off x="1691680" y="2636912"/>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Conector recto de flecha"/>
          <p:cNvCxnSpPr/>
          <p:nvPr/>
        </p:nvCxnSpPr>
        <p:spPr>
          <a:xfrm flipV="1">
            <a:off x="1691680" y="2420888"/>
            <a:ext cx="129614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V="1">
            <a:off x="2987824" y="249289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24 Conector recto de flecha"/>
          <p:cNvCxnSpPr/>
          <p:nvPr/>
        </p:nvCxnSpPr>
        <p:spPr>
          <a:xfrm flipV="1">
            <a:off x="2987824" y="2420888"/>
            <a:ext cx="151216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29 Conector recto de flecha"/>
          <p:cNvCxnSpPr/>
          <p:nvPr/>
        </p:nvCxnSpPr>
        <p:spPr>
          <a:xfrm flipV="1">
            <a:off x="4572000" y="2492896"/>
            <a:ext cx="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30 Conector recto de flecha"/>
          <p:cNvCxnSpPr/>
          <p:nvPr/>
        </p:nvCxnSpPr>
        <p:spPr>
          <a:xfrm flipV="1">
            <a:off x="4572000" y="2420888"/>
            <a:ext cx="151216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Rectángulo"/>
          <p:cNvSpPr/>
          <p:nvPr/>
        </p:nvSpPr>
        <p:spPr>
          <a:xfrm>
            <a:off x="251520" y="836714"/>
            <a:ext cx="8892480" cy="830997"/>
          </a:xfrm>
          <a:prstGeom prst="rect">
            <a:avLst/>
          </a:prstGeom>
        </p:spPr>
        <p:txBody>
          <a:bodyPr wrap="square">
            <a:spAutoFit/>
          </a:bodyPr>
          <a:lstStyle/>
          <a:p>
            <a:r>
              <a:rPr lang="es-ES" sz="1600" b="1" dirty="0"/>
              <a:t>El agente toma  decisiones al </a:t>
            </a:r>
            <a:r>
              <a:rPr lang="es-ES" sz="1600" b="1" u="sng" dirty="0"/>
              <a:t>principio del período </a:t>
            </a:r>
            <a:r>
              <a:rPr lang="es-ES" sz="1600" b="1" dirty="0"/>
              <a:t>“mirando” su posición actual y, también, cómo va a ser su posición al </a:t>
            </a:r>
            <a:r>
              <a:rPr lang="es-ES" sz="1600" b="1" u="sng" dirty="0"/>
              <a:t>final del período</a:t>
            </a:r>
            <a:r>
              <a:rPr lang="es-ES" sz="1600" b="1" dirty="0"/>
              <a:t>. Tiene que utilizar la información disponible para formar EXPECTATIVAS sobre esa posición.  A esa información la llamamos CONJUNTO DE INFORMACION: </a:t>
            </a:r>
            <a:endParaRPr lang="es-ES" sz="1600" dirty="0"/>
          </a:p>
        </p:txBody>
      </p:sp>
      <p:cxnSp>
        <p:nvCxnSpPr>
          <p:cNvPr id="44" name="43 Conector recto de flecha"/>
          <p:cNvCxnSpPr/>
          <p:nvPr/>
        </p:nvCxnSpPr>
        <p:spPr>
          <a:xfrm flipH="1">
            <a:off x="1691680" y="3861048"/>
            <a:ext cx="1152128"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45 CuadroTexto"/>
          <p:cNvSpPr txBox="1"/>
          <p:nvPr/>
        </p:nvSpPr>
        <p:spPr>
          <a:xfrm>
            <a:off x="107504" y="3553273"/>
            <a:ext cx="2160240" cy="307777"/>
          </a:xfrm>
          <a:prstGeom prst="rect">
            <a:avLst/>
          </a:prstGeom>
          <a:noFill/>
        </p:spPr>
        <p:txBody>
          <a:bodyPr wrap="square" rtlCol="0">
            <a:spAutoFit/>
          </a:bodyPr>
          <a:lstStyle/>
          <a:p>
            <a:r>
              <a:rPr lang="es-ES" sz="1400" b="1" dirty="0"/>
              <a:t>Conjunto de información =  </a:t>
            </a:r>
          </a:p>
        </p:txBody>
      </p:sp>
      <p:sp>
        <p:nvSpPr>
          <p:cNvPr id="1043" name="Rectangle 19"/>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cxnSp>
        <p:nvCxnSpPr>
          <p:cNvPr id="59" name="58 Conector recto de flecha"/>
          <p:cNvCxnSpPr/>
          <p:nvPr/>
        </p:nvCxnSpPr>
        <p:spPr>
          <a:xfrm flipV="1">
            <a:off x="2915816" y="3861048"/>
            <a:ext cx="999728" cy="83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48" name="Picture 24"/>
          <p:cNvPicPr>
            <a:picLocks noChangeAspect="1" noChangeArrowheads="1"/>
          </p:cNvPicPr>
          <p:nvPr/>
        </p:nvPicPr>
        <p:blipFill>
          <a:blip r:embed="rId3" cstate="print"/>
          <a:srcRect/>
          <a:stretch>
            <a:fillRect/>
          </a:stretch>
        </p:blipFill>
        <p:spPr bwMode="auto">
          <a:xfrm>
            <a:off x="-324543" y="3573016"/>
            <a:ext cx="5399087" cy="469900"/>
          </a:xfrm>
          <a:prstGeom prst="rect">
            <a:avLst/>
          </a:prstGeom>
          <a:noFill/>
          <a:ln w="9525">
            <a:noFill/>
            <a:miter lim="800000"/>
            <a:headEnd/>
            <a:tailEnd/>
          </a:ln>
          <a:effectLst/>
        </p:spPr>
      </p:pic>
      <p:pic>
        <p:nvPicPr>
          <p:cNvPr id="1049" name="Picture 25"/>
          <p:cNvPicPr>
            <a:picLocks noChangeAspect="1" noChangeArrowheads="1"/>
          </p:cNvPicPr>
          <p:nvPr/>
        </p:nvPicPr>
        <p:blipFill>
          <a:blip r:embed="rId4" cstate="print"/>
          <a:srcRect/>
          <a:stretch>
            <a:fillRect/>
          </a:stretch>
        </p:blipFill>
        <p:spPr bwMode="auto">
          <a:xfrm>
            <a:off x="6012162" y="1268760"/>
            <a:ext cx="5399087" cy="576064"/>
          </a:xfrm>
          <a:prstGeom prst="rect">
            <a:avLst/>
          </a:prstGeom>
          <a:noFill/>
          <a:ln w="9525">
            <a:noFill/>
            <a:miter lim="800000"/>
            <a:headEnd/>
            <a:tailEnd/>
          </a:ln>
          <a:effectLst/>
        </p:spPr>
      </p:pic>
      <p:cxnSp>
        <p:nvCxnSpPr>
          <p:cNvPr id="63" name="62 Conector recto de flecha"/>
          <p:cNvCxnSpPr/>
          <p:nvPr/>
        </p:nvCxnSpPr>
        <p:spPr>
          <a:xfrm flipH="1">
            <a:off x="4788024" y="3284984"/>
            <a:ext cx="576064"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6" name="65 CuadroTexto"/>
          <p:cNvSpPr txBox="1"/>
          <p:nvPr/>
        </p:nvSpPr>
        <p:spPr>
          <a:xfrm>
            <a:off x="5292080" y="3140970"/>
            <a:ext cx="2088232" cy="307777"/>
          </a:xfrm>
          <a:prstGeom prst="rect">
            <a:avLst/>
          </a:prstGeom>
          <a:noFill/>
        </p:spPr>
        <p:txBody>
          <a:bodyPr wrap="square" rtlCol="0">
            <a:spAutoFit/>
          </a:bodyPr>
          <a:lstStyle/>
          <a:p>
            <a:r>
              <a:rPr lang="es-ES" sz="1400" b="1" dirty="0"/>
              <a:t>Componente aleatorio = </a:t>
            </a:r>
          </a:p>
        </p:txBody>
      </p:sp>
      <p:sp>
        <p:nvSpPr>
          <p:cNvPr id="67" name="66 Elipse"/>
          <p:cNvSpPr/>
          <p:nvPr/>
        </p:nvSpPr>
        <p:spPr>
          <a:xfrm>
            <a:off x="2915816" y="3284984"/>
            <a:ext cx="144016" cy="1440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67 CuadroTexto"/>
          <p:cNvSpPr txBox="1"/>
          <p:nvPr/>
        </p:nvSpPr>
        <p:spPr>
          <a:xfrm>
            <a:off x="3203848" y="3573018"/>
            <a:ext cx="2160240" cy="307777"/>
          </a:xfrm>
          <a:prstGeom prst="rect">
            <a:avLst/>
          </a:prstGeom>
          <a:noFill/>
        </p:spPr>
        <p:txBody>
          <a:bodyPr wrap="square" rtlCol="0">
            <a:spAutoFit/>
          </a:bodyPr>
          <a:lstStyle/>
          <a:p>
            <a:r>
              <a:rPr lang="es-ES" sz="1400" b="1" dirty="0"/>
              <a:t>Conjunto de información =  </a:t>
            </a:r>
          </a:p>
        </p:txBody>
      </p:sp>
      <p:pic>
        <p:nvPicPr>
          <p:cNvPr id="1052" name="Picture 28"/>
          <p:cNvPicPr>
            <a:picLocks noChangeAspect="1" noChangeArrowheads="1"/>
          </p:cNvPicPr>
          <p:nvPr/>
        </p:nvPicPr>
        <p:blipFill>
          <a:blip r:embed="rId5" cstate="print"/>
          <a:srcRect/>
          <a:stretch>
            <a:fillRect/>
          </a:stretch>
        </p:blipFill>
        <p:spPr bwMode="auto">
          <a:xfrm>
            <a:off x="4716018" y="3068960"/>
            <a:ext cx="5399087" cy="541908"/>
          </a:xfrm>
          <a:prstGeom prst="rect">
            <a:avLst/>
          </a:prstGeom>
          <a:noFill/>
          <a:ln w="9525">
            <a:noFill/>
            <a:miter lim="800000"/>
            <a:headEnd/>
            <a:tailEnd/>
          </a:ln>
          <a:effectLst/>
        </p:spPr>
      </p:pic>
      <p:sp>
        <p:nvSpPr>
          <p:cNvPr id="72" name="71 CuadroTexto"/>
          <p:cNvSpPr txBox="1"/>
          <p:nvPr/>
        </p:nvSpPr>
        <p:spPr>
          <a:xfrm>
            <a:off x="1403648" y="1846567"/>
            <a:ext cx="504056" cy="646331"/>
          </a:xfrm>
          <a:prstGeom prst="rect">
            <a:avLst/>
          </a:prstGeom>
          <a:noFill/>
          <a:ln>
            <a:noFill/>
          </a:ln>
        </p:spPr>
        <p:txBody>
          <a:bodyPr wrap="square" rtlCol="0">
            <a:spAutoFit/>
          </a:bodyPr>
          <a:lstStyle/>
          <a:p>
            <a:r>
              <a:rPr lang="es-ES" b="1" i="1" dirty="0">
                <a:latin typeface="Cambria" pitchFamily="18" charset="0"/>
              </a:rPr>
              <a:t>t-1	</a:t>
            </a:r>
          </a:p>
        </p:txBody>
      </p:sp>
      <p:sp>
        <p:nvSpPr>
          <p:cNvPr id="73" name="72 CuadroTexto"/>
          <p:cNvSpPr txBox="1"/>
          <p:nvPr/>
        </p:nvSpPr>
        <p:spPr>
          <a:xfrm>
            <a:off x="2771800" y="1844826"/>
            <a:ext cx="504056" cy="646331"/>
          </a:xfrm>
          <a:prstGeom prst="rect">
            <a:avLst/>
          </a:prstGeom>
          <a:noFill/>
          <a:ln>
            <a:noFill/>
          </a:ln>
        </p:spPr>
        <p:txBody>
          <a:bodyPr wrap="square" rtlCol="0">
            <a:spAutoFit/>
          </a:bodyPr>
          <a:lstStyle/>
          <a:p>
            <a:r>
              <a:rPr lang="es-ES" b="1" i="1" dirty="0">
                <a:latin typeface="Cambria" pitchFamily="18" charset="0"/>
              </a:rPr>
              <a:t>t	</a:t>
            </a:r>
          </a:p>
        </p:txBody>
      </p:sp>
      <p:sp>
        <p:nvSpPr>
          <p:cNvPr id="74" name="73 CuadroTexto"/>
          <p:cNvSpPr txBox="1"/>
          <p:nvPr/>
        </p:nvSpPr>
        <p:spPr>
          <a:xfrm>
            <a:off x="4355976" y="1844826"/>
            <a:ext cx="648072" cy="646331"/>
          </a:xfrm>
          <a:prstGeom prst="rect">
            <a:avLst/>
          </a:prstGeom>
          <a:noFill/>
          <a:ln>
            <a:noFill/>
          </a:ln>
        </p:spPr>
        <p:txBody>
          <a:bodyPr wrap="square" rtlCol="0">
            <a:spAutoFit/>
          </a:bodyPr>
          <a:lstStyle/>
          <a:p>
            <a:r>
              <a:rPr lang="es-ES" b="1" i="1" dirty="0">
                <a:latin typeface="Cambria" pitchFamily="18" charset="0"/>
              </a:rPr>
              <a:t>t+1	</a:t>
            </a:r>
          </a:p>
        </p:txBody>
      </p:sp>
      <p:sp>
        <p:nvSpPr>
          <p:cNvPr id="75" name="74 CuadroTexto"/>
          <p:cNvSpPr txBox="1"/>
          <p:nvPr/>
        </p:nvSpPr>
        <p:spPr>
          <a:xfrm>
            <a:off x="5868144" y="1772818"/>
            <a:ext cx="648072" cy="646331"/>
          </a:xfrm>
          <a:prstGeom prst="rect">
            <a:avLst/>
          </a:prstGeom>
          <a:noFill/>
          <a:ln>
            <a:noFill/>
          </a:ln>
        </p:spPr>
        <p:txBody>
          <a:bodyPr wrap="square" rtlCol="0">
            <a:spAutoFit/>
          </a:bodyPr>
          <a:lstStyle/>
          <a:p>
            <a:r>
              <a:rPr lang="es-ES" b="1" i="1" dirty="0">
                <a:latin typeface="Cambria" pitchFamily="18" charset="0"/>
              </a:rPr>
              <a:t>t+2	</a:t>
            </a:r>
          </a:p>
        </p:txBody>
      </p:sp>
      <p:sp>
        <p:nvSpPr>
          <p:cNvPr id="76" name="75 CuadroTexto"/>
          <p:cNvSpPr txBox="1"/>
          <p:nvPr/>
        </p:nvSpPr>
        <p:spPr>
          <a:xfrm>
            <a:off x="7380312" y="1844826"/>
            <a:ext cx="648072" cy="646331"/>
          </a:xfrm>
          <a:prstGeom prst="rect">
            <a:avLst/>
          </a:prstGeom>
          <a:noFill/>
          <a:ln>
            <a:noFill/>
          </a:ln>
        </p:spPr>
        <p:txBody>
          <a:bodyPr wrap="square" rtlCol="0">
            <a:spAutoFit/>
          </a:bodyPr>
          <a:lstStyle/>
          <a:p>
            <a:r>
              <a:rPr lang="es-ES" b="1" i="1" dirty="0" err="1">
                <a:latin typeface="Cambria" pitchFamily="18" charset="0"/>
              </a:rPr>
              <a:t>t+T</a:t>
            </a:r>
            <a:r>
              <a:rPr lang="es-ES" b="1" i="1" dirty="0">
                <a:latin typeface="Cambria" pitchFamily="18" charset="0"/>
              </a:rPr>
              <a:t>	</a:t>
            </a:r>
          </a:p>
        </p:txBody>
      </p:sp>
      <p:sp>
        <p:nvSpPr>
          <p:cNvPr id="78" name="77 Rectángulo"/>
          <p:cNvSpPr/>
          <p:nvPr/>
        </p:nvSpPr>
        <p:spPr>
          <a:xfrm>
            <a:off x="6660232" y="2060848"/>
            <a:ext cx="648072" cy="5760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76 Forma libre"/>
          <p:cNvSpPr/>
          <p:nvPr/>
        </p:nvSpPr>
        <p:spPr>
          <a:xfrm>
            <a:off x="6660232" y="2227008"/>
            <a:ext cx="605876" cy="265471"/>
          </a:xfrm>
          <a:custGeom>
            <a:avLst/>
            <a:gdLst>
              <a:gd name="connsiteX0" fmla="*/ 0 w 605876"/>
              <a:gd name="connsiteY0" fmla="*/ 176981 h 265471"/>
              <a:gd name="connsiteX1" fmla="*/ 14748 w 605876"/>
              <a:gd name="connsiteY1" fmla="*/ 88491 h 265471"/>
              <a:gd name="connsiteX2" fmla="*/ 44245 w 605876"/>
              <a:gd name="connsiteY2" fmla="*/ 0 h 265471"/>
              <a:gd name="connsiteX3" fmla="*/ 147484 w 605876"/>
              <a:gd name="connsiteY3" fmla="*/ 58994 h 265471"/>
              <a:gd name="connsiteX4" fmla="*/ 235974 w 605876"/>
              <a:gd name="connsiteY4" fmla="*/ 235975 h 265471"/>
              <a:gd name="connsiteX5" fmla="*/ 294968 w 605876"/>
              <a:gd name="connsiteY5" fmla="*/ 250723 h 265471"/>
              <a:gd name="connsiteX6" fmla="*/ 339213 w 605876"/>
              <a:gd name="connsiteY6" fmla="*/ 221226 h 265471"/>
              <a:gd name="connsiteX7" fmla="*/ 398206 w 605876"/>
              <a:gd name="connsiteY7" fmla="*/ 132736 h 265471"/>
              <a:gd name="connsiteX8" fmla="*/ 442452 w 605876"/>
              <a:gd name="connsiteY8" fmla="*/ 103239 h 265471"/>
              <a:gd name="connsiteX9" fmla="*/ 516193 w 605876"/>
              <a:gd name="connsiteY9" fmla="*/ 206478 h 265471"/>
              <a:gd name="connsiteX10" fmla="*/ 545690 w 605876"/>
              <a:gd name="connsiteY10" fmla="*/ 265471 h 265471"/>
              <a:gd name="connsiteX11" fmla="*/ 604684 w 605876"/>
              <a:gd name="connsiteY11" fmla="*/ 176981 h 265471"/>
              <a:gd name="connsiteX12" fmla="*/ 604684 w 605876"/>
              <a:gd name="connsiteY12" fmla="*/ 162233 h 265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5876" h="265471">
                <a:moveTo>
                  <a:pt x="0" y="176981"/>
                </a:moveTo>
                <a:cubicBezTo>
                  <a:pt x="4916" y="147484"/>
                  <a:pt x="7495" y="117502"/>
                  <a:pt x="14748" y="88491"/>
                </a:cubicBezTo>
                <a:cubicBezTo>
                  <a:pt x="22289" y="58327"/>
                  <a:pt x="44245" y="0"/>
                  <a:pt x="44245" y="0"/>
                </a:cubicBezTo>
                <a:cubicBezTo>
                  <a:pt x="94091" y="12462"/>
                  <a:pt x="119140" y="7975"/>
                  <a:pt x="147484" y="58994"/>
                </a:cubicBezTo>
                <a:cubicBezTo>
                  <a:pt x="165781" y="91928"/>
                  <a:pt x="185287" y="223304"/>
                  <a:pt x="235974" y="235975"/>
                </a:cubicBezTo>
                <a:lnTo>
                  <a:pt x="294968" y="250723"/>
                </a:lnTo>
                <a:cubicBezTo>
                  <a:pt x="309716" y="240891"/>
                  <a:pt x="327541" y="234566"/>
                  <a:pt x="339213" y="221226"/>
                </a:cubicBezTo>
                <a:cubicBezTo>
                  <a:pt x="362557" y="194547"/>
                  <a:pt x="368709" y="152400"/>
                  <a:pt x="398206" y="132736"/>
                </a:cubicBezTo>
                <a:lnTo>
                  <a:pt x="442452" y="103239"/>
                </a:lnTo>
                <a:cubicBezTo>
                  <a:pt x="461448" y="128567"/>
                  <a:pt x="498938" y="176282"/>
                  <a:pt x="516193" y="206478"/>
                </a:cubicBezTo>
                <a:cubicBezTo>
                  <a:pt x="527101" y="225567"/>
                  <a:pt x="535858" y="245807"/>
                  <a:pt x="545690" y="265471"/>
                </a:cubicBezTo>
                <a:cubicBezTo>
                  <a:pt x="591382" y="219779"/>
                  <a:pt x="590454" y="233898"/>
                  <a:pt x="604684" y="176981"/>
                </a:cubicBezTo>
                <a:cubicBezTo>
                  <a:pt x="605876" y="172212"/>
                  <a:pt x="604684" y="167149"/>
                  <a:pt x="604684" y="162233"/>
                </a:cubicBezTo>
              </a:path>
            </a:pathLst>
          </a:cu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81" name="80 Elipse"/>
          <p:cNvSpPr/>
          <p:nvPr/>
        </p:nvSpPr>
        <p:spPr>
          <a:xfrm>
            <a:off x="1619672" y="3284984"/>
            <a:ext cx="144016" cy="1440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3" name="82 Elipse"/>
          <p:cNvSpPr/>
          <p:nvPr/>
        </p:nvSpPr>
        <p:spPr>
          <a:xfrm>
            <a:off x="4499992" y="3284984"/>
            <a:ext cx="144016" cy="14401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8" name="87 Conector recto"/>
          <p:cNvCxnSpPr/>
          <p:nvPr/>
        </p:nvCxnSpPr>
        <p:spPr>
          <a:xfrm flipH="1" flipV="1">
            <a:off x="2771800" y="3573016"/>
            <a:ext cx="72008" cy="2880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91 Conector recto"/>
          <p:cNvCxnSpPr/>
          <p:nvPr/>
        </p:nvCxnSpPr>
        <p:spPr>
          <a:xfrm flipV="1">
            <a:off x="2915816" y="3573018"/>
            <a:ext cx="144016" cy="28803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053" name="Picture 29"/>
          <p:cNvPicPr>
            <a:picLocks noChangeAspect="1" noChangeArrowheads="1"/>
          </p:cNvPicPr>
          <p:nvPr/>
        </p:nvPicPr>
        <p:blipFill>
          <a:blip r:embed="rId6" cstate="print"/>
          <a:srcRect/>
          <a:stretch>
            <a:fillRect/>
          </a:stretch>
        </p:blipFill>
        <p:spPr bwMode="auto">
          <a:xfrm>
            <a:off x="-396552" y="1988840"/>
            <a:ext cx="5616624" cy="504056"/>
          </a:xfrm>
          <a:prstGeom prst="rect">
            <a:avLst/>
          </a:prstGeom>
          <a:noFill/>
          <a:ln w="9525">
            <a:noFill/>
            <a:miter lim="800000"/>
            <a:headEnd/>
            <a:tailEnd/>
          </a:ln>
          <a:effectLst/>
        </p:spPr>
      </p:pic>
      <p:pic>
        <p:nvPicPr>
          <p:cNvPr id="1054" name="Picture 30"/>
          <p:cNvPicPr>
            <a:picLocks noChangeAspect="1" noChangeArrowheads="1"/>
          </p:cNvPicPr>
          <p:nvPr/>
        </p:nvPicPr>
        <p:blipFill>
          <a:blip r:embed="rId7" cstate="print"/>
          <a:srcRect/>
          <a:stretch>
            <a:fillRect/>
          </a:stretch>
        </p:blipFill>
        <p:spPr bwMode="auto">
          <a:xfrm>
            <a:off x="899592" y="1988840"/>
            <a:ext cx="5688632" cy="504056"/>
          </a:xfrm>
          <a:prstGeom prst="rect">
            <a:avLst/>
          </a:prstGeom>
          <a:noFill/>
          <a:ln w="9525">
            <a:noFill/>
            <a:miter lim="800000"/>
            <a:headEnd/>
            <a:tailEnd/>
          </a:ln>
          <a:effectLst/>
        </p:spPr>
      </p:pic>
      <p:pic>
        <p:nvPicPr>
          <p:cNvPr id="1055" name="Picture 31"/>
          <p:cNvPicPr>
            <a:picLocks noChangeAspect="1" noChangeArrowheads="1"/>
          </p:cNvPicPr>
          <p:nvPr/>
        </p:nvPicPr>
        <p:blipFill>
          <a:blip r:embed="rId8" cstate="print"/>
          <a:srcRect/>
          <a:stretch>
            <a:fillRect/>
          </a:stretch>
        </p:blipFill>
        <p:spPr bwMode="auto">
          <a:xfrm>
            <a:off x="2843808" y="1988842"/>
            <a:ext cx="5544616" cy="478979"/>
          </a:xfrm>
          <a:prstGeom prst="rect">
            <a:avLst/>
          </a:prstGeom>
          <a:noFill/>
          <a:ln w="9525">
            <a:noFill/>
            <a:miter lim="800000"/>
            <a:headEnd/>
            <a:tailEnd/>
          </a:ln>
          <a:effectLst/>
        </p:spPr>
      </p:pic>
      <p:pic>
        <p:nvPicPr>
          <p:cNvPr id="100" name="Picture 25"/>
          <p:cNvPicPr>
            <a:picLocks noChangeAspect="1" noChangeArrowheads="1"/>
          </p:cNvPicPr>
          <p:nvPr/>
        </p:nvPicPr>
        <p:blipFill>
          <a:blip r:embed="rId4" cstate="print"/>
          <a:srcRect/>
          <a:stretch>
            <a:fillRect/>
          </a:stretch>
        </p:blipFill>
        <p:spPr bwMode="auto">
          <a:xfrm>
            <a:off x="2627786" y="3501008"/>
            <a:ext cx="5399087" cy="576064"/>
          </a:xfrm>
          <a:prstGeom prst="rect">
            <a:avLst/>
          </a:prstGeom>
          <a:noFill/>
          <a:ln w="9525">
            <a:noFill/>
            <a:miter lim="800000"/>
            <a:headEnd/>
            <a:tailEnd/>
          </a:ln>
          <a:effectLst/>
        </p:spPr>
      </p:pic>
      <p:pic>
        <p:nvPicPr>
          <p:cNvPr id="1057" name="Picture 33"/>
          <p:cNvPicPr>
            <a:picLocks noChangeAspect="1" noChangeArrowheads="1"/>
          </p:cNvPicPr>
          <p:nvPr/>
        </p:nvPicPr>
        <p:blipFill>
          <a:blip r:embed="rId9" cstate="print"/>
          <a:srcRect/>
          <a:stretch>
            <a:fillRect/>
          </a:stretch>
        </p:blipFill>
        <p:spPr bwMode="auto">
          <a:xfrm>
            <a:off x="-1548680" y="1916834"/>
            <a:ext cx="5544616" cy="478979"/>
          </a:xfrm>
          <a:prstGeom prst="rect">
            <a:avLst/>
          </a:prstGeom>
          <a:noFill/>
          <a:ln w="9525">
            <a:noFill/>
            <a:miter lim="800000"/>
            <a:headEnd/>
            <a:tailEnd/>
          </a:ln>
          <a:effectLst/>
        </p:spPr>
      </p:pic>
      <p:sp>
        <p:nvSpPr>
          <p:cNvPr id="45" name="44 CuadroTexto"/>
          <p:cNvSpPr txBox="1"/>
          <p:nvPr/>
        </p:nvSpPr>
        <p:spPr>
          <a:xfrm>
            <a:off x="539552" y="4272679"/>
            <a:ext cx="8208912" cy="2585323"/>
          </a:xfrm>
          <a:prstGeom prst="rect">
            <a:avLst/>
          </a:prstGeom>
          <a:noFill/>
        </p:spPr>
        <p:txBody>
          <a:bodyPr wrap="square" rtlCol="0">
            <a:spAutoFit/>
          </a:bodyPr>
          <a:lstStyle/>
          <a:p>
            <a:r>
              <a:rPr lang="es-ES" b="1" dirty="0"/>
              <a:t>En el período </a:t>
            </a:r>
            <a:r>
              <a:rPr lang="es-ES" b="1" i="1" dirty="0"/>
              <a:t>t-1</a:t>
            </a:r>
            <a:r>
              <a:rPr lang="es-ES" b="1" dirty="0"/>
              <a:t>, elijo un valor deseado para (    )  con el conjunto de información  </a:t>
            </a:r>
          </a:p>
          <a:p>
            <a:r>
              <a:rPr lang="es-ES" b="1" dirty="0"/>
              <a:t>pero luego impacta el componente aleatorio          y en base al nuevo conjunto de información      probablemente quiera cambiar mi decisión y demandar un valor distinto para   </a:t>
            </a:r>
          </a:p>
          <a:p>
            <a:r>
              <a:rPr lang="es-ES" b="1" dirty="0"/>
              <a:t>O sea, habría que decir siempre con qué conjunto de información se tomó la decisión. Pero es un lío. Así que si no se dice nada, se asume que el que decide tomó en cuenta el último conjunto de información disponible. A veces igual pondremos qué conjunto de información si puede prestarse a confusiones.</a:t>
            </a:r>
          </a:p>
          <a:p>
            <a:endParaRPr lang="es-ES" b="1" dirty="0"/>
          </a:p>
        </p:txBody>
      </p:sp>
      <p:pic>
        <p:nvPicPr>
          <p:cNvPr id="22530" name="Picture 2"/>
          <p:cNvPicPr>
            <a:picLocks noChangeAspect="1" noChangeArrowheads="1"/>
          </p:cNvPicPr>
          <p:nvPr/>
        </p:nvPicPr>
        <p:blipFill>
          <a:blip r:embed="rId10" cstate="print"/>
          <a:srcRect/>
          <a:stretch>
            <a:fillRect/>
          </a:stretch>
        </p:blipFill>
        <p:spPr bwMode="auto">
          <a:xfrm>
            <a:off x="5859661" y="4306713"/>
            <a:ext cx="5489575" cy="469900"/>
          </a:xfrm>
          <a:prstGeom prst="rect">
            <a:avLst/>
          </a:prstGeom>
          <a:noFill/>
          <a:ln w="9525">
            <a:noFill/>
            <a:miter lim="800000"/>
            <a:headEnd/>
            <a:tailEnd/>
          </a:ln>
          <a:effectLst/>
        </p:spPr>
      </p:pic>
      <p:pic>
        <p:nvPicPr>
          <p:cNvPr id="22531" name="Picture 3"/>
          <p:cNvPicPr>
            <a:picLocks noChangeAspect="1" noChangeArrowheads="1"/>
          </p:cNvPicPr>
          <p:nvPr/>
        </p:nvPicPr>
        <p:blipFill>
          <a:blip r:embed="rId11" cstate="print"/>
          <a:srcRect/>
          <a:stretch>
            <a:fillRect/>
          </a:stretch>
        </p:blipFill>
        <p:spPr bwMode="auto">
          <a:xfrm>
            <a:off x="2339754" y="4293096"/>
            <a:ext cx="5489575" cy="576064"/>
          </a:xfrm>
          <a:prstGeom prst="rect">
            <a:avLst/>
          </a:prstGeom>
          <a:noFill/>
          <a:ln w="9525">
            <a:noFill/>
            <a:miter lim="800000"/>
            <a:headEnd/>
            <a:tailEnd/>
          </a:ln>
          <a:effectLst/>
        </p:spPr>
      </p:pic>
      <p:pic>
        <p:nvPicPr>
          <p:cNvPr id="22532" name="Picture 4"/>
          <p:cNvPicPr>
            <a:picLocks noChangeAspect="1" noChangeArrowheads="1"/>
          </p:cNvPicPr>
          <p:nvPr/>
        </p:nvPicPr>
        <p:blipFill>
          <a:blip r:embed="rId12" cstate="print"/>
          <a:srcRect/>
          <a:stretch>
            <a:fillRect/>
          </a:stretch>
        </p:blipFill>
        <p:spPr bwMode="auto">
          <a:xfrm>
            <a:off x="2339752" y="4509120"/>
            <a:ext cx="5410200" cy="552450"/>
          </a:xfrm>
          <a:prstGeom prst="rect">
            <a:avLst/>
          </a:prstGeom>
          <a:noFill/>
          <a:ln w="9525">
            <a:noFill/>
            <a:miter lim="800000"/>
            <a:headEnd/>
            <a:tailEnd/>
          </a:ln>
          <a:effectLst/>
        </p:spPr>
      </p:pic>
      <p:pic>
        <p:nvPicPr>
          <p:cNvPr id="49" name="Picture 25"/>
          <p:cNvPicPr>
            <a:picLocks noChangeAspect="1" noChangeArrowheads="1"/>
          </p:cNvPicPr>
          <p:nvPr/>
        </p:nvPicPr>
        <p:blipFill>
          <a:blip r:embed="rId4" cstate="print"/>
          <a:srcRect/>
          <a:stretch>
            <a:fillRect/>
          </a:stretch>
        </p:blipFill>
        <p:spPr bwMode="auto">
          <a:xfrm>
            <a:off x="-756591" y="4797152"/>
            <a:ext cx="5399087" cy="576064"/>
          </a:xfrm>
          <a:prstGeom prst="rect">
            <a:avLst/>
          </a:prstGeom>
          <a:noFill/>
          <a:ln w="9525">
            <a:noFill/>
            <a:miter lim="800000"/>
            <a:headEnd/>
            <a:tailEnd/>
          </a:ln>
          <a:effectLst/>
        </p:spPr>
      </p:pic>
      <p:pic>
        <p:nvPicPr>
          <p:cNvPr id="22533" name="Picture 5"/>
          <p:cNvPicPr>
            <a:picLocks noChangeAspect="1" noChangeArrowheads="1"/>
          </p:cNvPicPr>
          <p:nvPr/>
        </p:nvPicPr>
        <p:blipFill>
          <a:blip r:embed="rId13" cstate="print"/>
          <a:srcRect/>
          <a:stretch>
            <a:fillRect/>
          </a:stretch>
        </p:blipFill>
        <p:spPr bwMode="auto">
          <a:xfrm>
            <a:off x="-828600" y="5157192"/>
            <a:ext cx="5688632" cy="576064"/>
          </a:xfrm>
          <a:prstGeom prst="rect">
            <a:avLst/>
          </a:prstGeom>
          <a:noFill/>
          <a:ln w="9525">
            <a:noFill/>
            <a:miter lim="800000"/>
            <a:headEnd/>
            <a:tailEnd/>
          </a:ln>
          <a:effectLst/>
        </p:spPr>
      </p:pic>
      <p:sp>
        <p:nvSpPr>
          <p:cNvPr id="22535" name="Rectangle 7"/>
          <p:cNvSpPr>
            <a:spLocks noChangeArrowheads="1"/>
          </p:cNvSpPr>
          <p:nvPr/>
        </p:nvSpPr>
        <p:spPr bwMode="auto">
          <a:xfrm>
            <a:off x="2"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22536" name="Rectangle 8"/>
          <p:cNvSpPr>
            <a:spLocks noChangeArrowheads="1"/>
          </p:cNvSpPr>
          <p:nvPr/>
        </p:nvSpPr>
        <p:spPr bwMode="auto">
          <a:xfrm>
            <a:off x="2" y="6916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s-ES">
              <a:latin typeface="Arial" pitchFamily="34" charset="0"/>
              <a:cs typeface="Arial" pitchFamily="34" charset="0"/>
            </a:endParaRPr>
          </a:p>
        </p:txBody>
      </p:sp>
      <p:pic>
        <p:nvPicPr>
          <p:cNvPr id="3" name="Imagen 2">
            <a:extLst>
              <a:ext uri="{FF2B5EF4-FFF2-40B4-BE49-F238E27FC236}">
                <a16:creationId xmlns:a16="http://schemas.microsoft.com/office/drawing/2014/main" id="{A6FE00BA-0537-4BB9-8F9A-B1B4102AD3D6}"/>
              </a:ext>
            </a:extLst>
          </p:cNvPr>
          <p:cNvPicPr>
            <a:picLocks noChangeAspect="1"/>
          </p:cNvPicPr>
          <p:nvPr/>
        </p:nvPicPr>
        <p:blipFill>
          <a:blip r:embed="rId14"/>
          <a:stretch>
            <a:fillRect/>
          </a:stretch>
        </p:blipFill>
        <p:spPr>
          <a:xfrm>
            <a:off x="4388704" y="1957081"/>
            <a:ext cx="5407152" cy="3474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49"/>
                                        </p:tgtEl>
                                        <p:attrNameLst>
                                          <p:attrName>style.visibility</p:attrName>
                                        </p:attrNameLst>
                                      </p:cBhvr>
                                      <p:to>
                                        <p:strVal val="visible"/>
                                      </p:to>
                                    </p:set>
                                    <p:animEffect transition="in" filter="box(in)">
                                      <p:cBhvr>
                                        <p:cTn id="7" dur="500"/>
                                        <p:tgtEl>
                                          <p:spTgt spid="104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ox(in)">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box(in)">
                                      <p:cBhvr>
                                        <p:cTn id="15" dur="500"/>
                                        <p:tgtEl>
                                          <p:spTgt spid="7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box(in)">
                                      <p:cBhvr>
                                        <p:cTn id="18" dur="500"/>
                                        <p:tgtEl>
                                          <p:spTgt spid="73"/>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box(in)">
                                      <p:cBhvr>
                                        <p:cTn id="21" dur="500"/>
                                        <p:tgtEl>
                                          <p:spTgt spid="74"/>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box(in)">
                                      <p:cBhvr>
                                        <p:cTn id="24" dur="500"/>
                                        <p:tgtEl>
                                          <p:spTgt spid="75"/>
                                        </p:tgtEl>
                                      </p:cBhvr>
                                    </p:animEffect>
                                  </p:childTnLst>
                                </p:cTn>
                              </p:par>
                              <p:par>
                                <p:cTn id="25" presetID="4" presetClass="entr" presetSubtype="16"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box(in)">
                                      <p:cBhvr>
                                        <p:cTn id="27" dur="500"/>
                                        <p:tgtEl>
                                          <p:spTgt spid="76"/>
                                        </p:tgtEl>
                                      </p:cBhvr>
                                    </p:animEffect>
                                  </p:childTnLst>
                                </p:cTn>
                              </p:par>
                              <p:par>
                                <p:cTn id="28" presetID="4" presetClass="entr" presetSubtype="16" fill="hold" nodeType="withEffect">
                                  <p:stCondLst>
                                    <p:cond delay="0"/>
                                  </p:stCondLst>
                                  <p:childTnLst>
                                    <p:set>
                                      <p:cBhvr>
                                        <p:cTn id="29" dur="1" fill="hold">
                                          <p:stCondLst>
                                            <p:cond delay="0"/>
                                          </p:stCondLst>
                                        </p:cTn>
                                        <p:tgtEl>
                                          <p:spTgt spid="1031"/>
                                        </p:tgtEl>
                                        <p:attrNameLst>
                                          <p:attrName>style.visibility</p:attrName>
                                        </p:attrNameLst>
                                      </p:cBhvr>
                                      <p:to>
                                        <p:strVal val="visible"/>
                                      </p:to>
                                    </p:set>
                                    <p:animEffect transition="in" filter="box(in)">
                                      <p:cBhvr>
                                        <p:cTn id="30" dur="500"/>
                                        <p:tgtEl>
                                          <p:spTgt spid="1031"/>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animEffect transition="in" filter="box(in)">
                                      <p:cBhvr>
                                        <p:cTn id="33" dur="500"/>
                                        <p:tgtEl>
                                          <p:spTgt spid="7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1057"/>
                                        </p:tgtEl>
                                        <p:attrNameLst>
                                          <p:attrName>style.visibility</p:attrName>
                                        </p:attrNameLst>
                                      </p:cBhvr>
                                      <p:to>
                                        <p:strVal val="visible"/>
                                      </p:to>
                                    </p:set>
                                    <p:animEffect transition="in" filter="box(in)">
                                      <p:cBhvr>
                                        <p:cTn id="38" dur="500"/>
                                        <p:tgtEl>
                                          <p:spTgt spid="105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1053"/>
                                        </p:tgtEl>
                                        <p:attrNameLst>
                                          <p:attrName>style.visibility</p:attrName>
                                        </p:attrNameLst>
                                      </p:cBhvr>
                                      <p:to>
                                        <p:strVal val="visible"/>
                                      </p:to>
                                    </p:set>
                                    <p:animEffect transition="in" filter="box(in)">
                                      <p:cBhvr>
                                        <p:cTn id="43" dur="500"/>
                                        <p:tgtEl>
                                          <p:spTgt spid="1053"/>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nodeType="clickEffect">
                                  <p:stCondLst>
                                    <p:cond delay="0"/>
                                  </p:stCondLst>
                                  <p:childTnLst>
                                    <p:set>
                                      <p:cBhvr>
                                        <p:cTn id="47" dur="1" fill="hold">
                                          <p:stCondLst>
                                            <p:cond delay="0"/>
                                          </p:stCondLst>
                                        </p:cTn>
                                        <p:tgtEl>
                                          <p:spTgt spid="1054"/>
                                        </p:tgtEl>
                                        <p:attrNameLst>
                                          <p:attrName>style.visibility</p:attrName>
                                        </p:attrNameLst>
                                      </p:cBhvr>
                                      <p:to>
                                        <p:strVal val="visible"/>
                                      </p:to>
                                    </p:set>
                                    <p:animEffect transition="in" filter="box(in)">
                                      <p:cBhvr>
                                        <p:cTn id="48" dur="500"/>
                                        <p:tgtEl>
                                          <p:spTgt spid="1054"/>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1055"/>
                                        </p:tgtEl>
                                        <p:attrNameLst>
                                          <p:attrName>style.visibility</p:attrName>
                                        </p:attrNameLst>
                                      </p:cBhvr>
                                      <p:to>
                                        <p:strVal val="visible"/>
                                      </p:to>
                                    </p:set>
                                    <p:animEffect transition="in" filter="box(in)">
                                      <p:cBhvr>
                                        <p:cTn id="53" dur="500"/>
                                        <p:tgtEl>
                                          <p:spTgt spid="1055"/>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in)">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box(i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nodeType="click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box(in)">
                                      <p:cBhvr>
                                        <p:cTn id="72" dur="500"/>
                                        <p:tgtEl>
                                          <p:spTgt spid="24"/>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box(in)">
                                      <p:cBhvr>
                                        <p:cTn id="77" dur="500"/>
                                        <p:tgtEl>
                                          <p:spTgt spid="25"/>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ox(in)">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16"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animEffect transition="in" filter="box(in)">
                                      <p:cBhvr>
                                        <p:cTn id="87" dur="500"/>
                                        <p:tgtEl>
                                          <p:spTgt spid="31"/>
                                        </p:tgtEl>
                                      </p:cBhvr>
                                    </p:animEffect>
                                  </p:childTnLst>
                                </p:cTn>
                              </p:par>
                            </p:childTnLst>
                          </p:cTn>
                        </p:par>
                      </p:childTnLst>
                    </p:cTn>
                  </p:par>
                  <p:par>
                    <p:cTn id="88" fill="hold">
                      <p:stCondLst>
                        <p:cond delay="indefinite"/>
                      </p:stCondLst>
                      <p:childTnLst>
                        <p:par>
                          <p:cTn id="89" fill="hold">
                            <p:stCondLst>
                              <p:cond delay="0"/>
                            </p:stCondLst>
                            <p:childTnLst>
                              <p:par>
                                <p:cTn id="90" presetID="4" presetClass="entr" presetSubtype="16" fill="hold" grpId="0" nodeType="clickEffect">
                                  <p:stCondLst>
                                    <p:cond delay="0"/>
                                  </p:stCondLst>
                                  <p:childTnLst>
                                    <p:set>
                                      <p:cBhvr>
                                        <p:cTn id="91" dur="1" fill="hold">
                                          <p:stCondLst>
                                            <p:cond delay="0"/>
                                          </p:stCondLst>
                                        </p:cTn>
                                        <p:tgtEl>
                                          <p:spTgt spid="81"/>
                                        </p:tgtEl>
                                        <p:attrNameLst>
                                          <p:attrName>style.visibility</p:attrName>
                                        </p:attrNameLst>
                                      </p:cBhvr>
                                      <p:to>
                                        <p:strVal val="visible"/>
                                      </p:to>
                                    </p:set>
                                    <p:animEffect transition="in" filter="box(in)">
                                      <p:cBhvr>
                                        <p:cTn id="92" dur="500"/>
                                        <p:tgtEl>
                                          <p:spTgt spid="81"/>
                                        </p:tgtEl>
                                      </p:cBhvr>
                                    </p:animEffect>
                                  </p:childTnLst>
                                </p:cTn>
                              </p:par>
                            </p:childTnLst>
                          </p:cTn>
                        </p:par>
                      </p:childTnLst>
                    </p:cTn>
                  </p:par>
                  <p:par>
                    <p:cTn id="93" fill="hold">
                      <p:stCondLst>
                        <p:cond delay="indefinite"/>
                      </p:stCondLst>
                      <p:childTnLst>
                        <p:par>
                          <p:cTn id="94" fill="hold">
                            <p:stCondLst>
                              <p:cond delay="0"/>
                            </p:stCondLst>
                            <p:childTnLst>
                              <p:par>
                                <p:cTn id="95" presetID="4" presetClass="entr" presetSubtype="16" fill="hold" grpId="0" nodeType="clickEffect">
                                  <p:stCondLst>
                                    <p:cond delay="0"/>
                                  </p:stCondLst>
                                  <p:childTnLst>
                                    <p:set>
                                      <p:cBhvr>
                                        <p:cTn id="96" dur="1" fill="hold">
                                          <p:stCondLst>
                                            <p:cond delay="0"/>
                                          </p:stCondLst>
                                        </p:cTn>
                                        <p:tgtEl>
                                          <p:spTgt spid="67"/>
                                        </p:tgtEl>
                                        <p:attrNameLst>
                                          <p:attrName>style.visibility</p:attrName>
                                        </p:attrNameLst>
                                      </p:cBhvr>
                                      <p:to>
                                        <p:strVal val="visible"/>
                                      </p:to>
                                    </p:set>
                                    <p:animEffect transition="in" filter="box(in)">
                                      <p:cBhvr>
                                        <p:cTn id="97" dur="500"/>
                                        <p:tgtEl>
                                          <p:spTgt spid="67"/>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83"/>
                                        </p:tgtEl>
                                        <p:attrNameLst>
                                          <p:attrName>style.visibility</p:attrName>
                                        </p:attrNameLst>
                                      </p:cBhvr>
                                      <p:to>
                                        <p:strVal val="visible"/>
                                      </p:to>
                                    </p:set>
                                    <p:animEffect transition="in" filter="box(in)">
                                      <p:cBhvr>
                                        <p:cTn id="102" dur="500"/>
                                        <p:tgtEl>
                                          <p:spTgt spid="83"/>
                                        </p:tgtEl>
                                      </p:cBhvr>
                                    </p:animEffect>
                                  </p:childTnLst>
                                </p:cTn>
                              </p:par>
                            </p:childTnLst>
                          </p:cTn>
                        </p:par>
                      </p:childTnLst>
                    </p:cTn>
                  </p:par>
                  <p:par>
                    <p:cTn id="103" fill="hold">
                      <p:stCondLst>
                        <p:cond delay="indefinite"/>
                      </p:stCondLst>
                      <p:childTnLst>
                        <p:par>
                          <p:cTn id="104" fill="hold">
                            <p:stCondLst>
                              <p:cond delay="0"/>
                            </p:stCondLst>
                            <p:childTnLst>
                              <p:par>
                                <p:cTn id="105" presetID="4" presetClass="entr" presetSubtype="16" fill="hold" nodeType="clickEffect">
                                  <p:stCondLst>
                                    <p:cond delay="0"/>
                                  </p:stCondLst>
                                  <p:childTnLst>
                                    <p:set>
                                      <p:cBhvr>
                                        <p:cTn id="106" dur="1" fill="hold">
                                          <p:stCondLst>
                                            <p:cond delay="0"/>
                                          </p:stCondLst>
                                        </p:cTn>
                                        <p:tgtEl>
                                          <p:spTgt spid="63"/>
                                        </p:tgtEl>
                                        <p:attrNameLst>
                                          <p:attrName>style.visibility</p:attrName>
                                        </p:attrNameLst>
                                      </p:cBhvr>
                                      <p:to>
                                        <p:strVal val="visible"/>
                                      </p:to>
                                    </p:set>
                                    <p:animEffect transition="in" filter="box(in)">
                                      <p:cBhvr>
                                        <p:cTn id="107" dur="500"/>
                                        <p:tgtEl>
                                          <p:spTgt spid="63"/>
                                        </p:tgtEl>
                                      </p:cBhvr>
                                    </p:animEffect>
                                  </p:childTnLst>
                                </p:cTn>
                              </p:par>
                              <p:par>
                                <p:cTn id="108" presetID="4" presetClass="entr" presetSubtype="16" fill="hold" grpId="0" nodeType="withEffect">
                                  <p:stCondLst>
                                    <p:cond delay="0"/>
                                  </p:stCondLst>
                                  <p:childTnLst>
                                    <p:set>
                                      <p:cBhvr>
                                        <p:cTn id="109" dur="1" fill="hold">
                                          <p:stCondLst>
                                            <p:cond delay="0"/>
                                          </p:stCondLst>
                                        </p:cTn>
                                        <p:tgtEl>
                                          <p:spTgt spid="66"/>
                                        </p:tgtEl>
                                        <p:attrNameLst>
                                          <p:attrName>style.visibility</p:attrName>
                                        </p:attrNameLst>
                                      </p:cBhvr>
                                      <p:to>
                                        <p:strVal val="visible"/>
                                      </p:to>
                                    </p:set>
                                    <p:animEffect transition="in" filter="box(in)">
                                      <p:cBhvr>
                                        <p:cTn id="110" dur="500"/>
                                        <p:tgtEl>
                                          <p:spTgt spid="66"/>
                                        </p:tgtEl>
                                      </p:cBhvr>
                                    </p:animEffect>
                                  </p:childTnLst>
                                </p:cTn>
                              </p:par>
                              <p:par>
                                <p:cTn id="111" presetID="4" presetClass="entr" presetSubtype="16" fill="hold" nodeType="withEffect">
                                  <p:stCondLst>
                                    <p:cond delay="0"/>
                                  </p:stCondLst>
                                  <p:childTnLst>
                                    <p:set>
                                      <p:cBhvr>
                                        <p:cTn id="112" dur="1" fill="hold">
                                          <p:stCondLst>
                                            <p:cond delay="0"/>
                                          </p:stCondLst>
                                        </p:cTn>
                                        <p:tgtEl>
                                          <p:spTgt spid="1052"/>
                                        </p:tgtEl>
                                        <p:attrNameLst>
                                          <p:attrName>style.visibility</p:attrName>
                                        </p:attrNameLst>
                                      </p:cBhvr>
                                      <p:to>
                                        <p:strVal val="visible"/>
                                      </p:to>
                                    </p:set>
                                    <p:animEffect transition="in" filter="box(in)">
                                      <p:cBhvr>
                                        <p:cTn id="113" dur="500"/>
                                        <p:tgtEl>
                                          <p:spTgt spid="1052"/>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16" fill="hold" nodeType="clickEffect">
                                  <p:stCondLst>
                                    <p:cond delay="0"/>
                                  </p:stCondLst>
                                  <p:childTnLst>
                                    <p:set>
                                      <p:cBhvr>
                                        <p:cTn id="117" dur="1" fill="hold">
                                          <p:stCondLst>
                                            <p:cond delay="0"/>
                                          </p:stCondLst>
                                        </p:cTn>
                                        <p:tgtEl>
                                          <p:spTgt spid="63"/>
                                        </p:tgtEl>
                                        <p:attrNameLst>
                                          <p:attrName>style.visibility</p:attrName>
                                        </p:attrNameLst>
                                      </p:cBhvr>
                                      <p:to>
                                        <p:strVal val="visible"/>
                                      </p:to>
                                    </p:set>
                                    <p:animEffect transition="in" filter="box(in)">
                                      <p:cBhvr>
                                        <p:cTn id="118" dur="500"/>
                                        <p:tgtEl>
                                          <p:spTgt spid="63"/>
                                        </p:tgtEl>
                                      </p:cBhvr>
                                    </p:animEffect>
                                  </p:childTnLst>
                                </p:cTn>
                              </p:par>
                              <p:par>
                                <p:cTn id="119" presetID="4" presetClass="entr" presetSubtype="16" fill="hold" grpId="1" nodeType="withEffect">
                                  <p:stCondLst>
                                    <p:cond delay="0"/>
                                  </p:stCondLst>
                                  <p:childTnLst>
                                    <p:set>
                                      <p:cBhvr>
                                        <p:cTn id="120" dur="1" fill="hold">
                                          <p:stCondLst>
                                            <p:cond delay="0"/>
                                          </p:stCondLst>
                                        </p:cTn>
                                        <p:tgtEl>
                                          <p:spTgt spid="66"/>
                                        </p:tgtEl>
                                        <p:attrNameLst>
                                          <p:attrName>style.visibility</p:attrName>
                                        </p:attrNameLst>
                                      </p:cBhvr>
                                      <p:to>
                                        <p:strVal val="visible"/>
                                      </p:to>
                                    </p:set>
                                    <p:animEffect transition="in" filter="box(in)">
                                      <p:cBhvr>
                                        <p:cTn id="121" dur="500"/>
                                        <p:tgtEl>
                                          <p:spTgt spid="66"/>
                                        </p:tgtEl>
                                      </p:cBhvr>
                                    </p:animEffect>
                                  </p:childTnLst>
                                </p:cTn>
                              </p:par>
                              <p:par>
                                <p:cTn id="122" presetID="4" presetClass="entr" presetSubtype="16" fill="hold" nodeType="withEffect">
                                  <p:stCondLst>
                                    <p:cond delay="0"/>
                                  </p:stCondLst>
                                  <p:childTnLst>
                                    <p:set>
                                      <p:cBhvr>
                                        <p:cTn id="123" dur="1" fill="hold">
                                          <p:stCondLst>
                                            <p:cond delay="0"/>
                                          </p:stCondLst>
                                        </p:cTn>
                                        <p:tgtEl>
                                          <p:spTgt spid="1052"/>
                                        </p:tgtEl>
                                        <p:attrNameLst>
                                          <p:attrName>style.visibility</p:attrName>
                                        </p:attrNameLst>
                                      </p:cBhvr>
                                      <p:to>
                                        <p:strVal val="visible"/>
                                      </p:to>
                                    </p:set>
                                    <p:animEffect transition="in" filter="box(in)">
                                      <p:cBhvr>
                                        <p:cTn id="124" dur="500"/>
                                        <p:tgtEl>
                                          <p:spTgt spid="1052"/>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16"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box(in)">
                                      <p:cBhvr>
                                        <p:cTn id="129" dur="500"/>
                                        <p:tgtEl>
                                          <p:spTgt spid="46"/>
                                        </p:tgtEl>
                                      </p:cBhvr>
                                    </p:animEffect>
                                  </p:childTnLst>
                                </p:cTn>
                              </p:par>
                              <p:par>
                                <p:cTn id="130" presetID="4" presetClass="entr" presetSubtype="16" fill="hold" nodeType="withEffect">
                                  <p:stCondLst>
                                    <p:cond delay="0"/>
                                  </p:stCondLst>
                                  <p:childTnLst>
                                    <p:set>
                                      <p:cBhvr>
                                        <p:cTn id="131" dur="1" fill="hold">
                                          <p:stCondLst>
                                            <p:cond delay="0"/>
                                          </p:stCondLst>
                                        </p:cTn>
                                        <p:tgtEl>
                                          <p:spTgt spid="44"/>
                                        </p:tgtEl>
                                        <p:attrNameLst>
                                          <p:attrName>style.visibility</p:attrName>
                                        </p:attrNameLst>
                                      </p:cBhvr>
                                      <p:to>
                                        <p:strVal val="visible"/>
                                      </p:to>
                                    </p:set>
                                    <p:animEffect transition="in" filter="box(in)">
                                      <p:cBhvr>
                                        <p:cTn id="132" dur="500"/>
                                        <p:tgtEl>
                                          <p:spTgt spid="44"/>
                                        </p:tgtEl>
                                      </p:cBhvr>
                                    </p:animEffect>
                                  </p:childTnLst>
                                </p:cTn>
                              </p:par>
                              <p:par>
                                <p:cTn id="133" presetID="4" presetClass="entr" presetSubtype="16" fill="hold" nodeType="withEffect">
                                  <p:stCondLst>
                                    <p:cond delay="0"/>
                                  </p:stCondLst>
                                  <p:childTnLst>
                                    <p:set>
                                      <p:cBhvr>
                                        <p:cTn id="134" dur="1" fill="hold">
                                          <p:stCondLst>
                                            <p:cond delay="0"/>
                                          </p:stCondLst>
                                        </p:cTn>
                                        <p:tgtEl>
                                          <p:spTgt spid="88"/>
                                        </p:tgtEl>
                                        <p:attrNameLst>
                                          <p:attrName>style.visibility</p:attrName>
                                        </p:attrNameLst>
                                      </p:cBhvr>
                                      <p:to>
                                        <p:strVal val="visible"/>
                                      </p:to>
                                    </p:set>
                                    <p:animEffect transition="in" filter="box(in)">
                                      <p:cBhvr>
                                        <p:cTn id="135" dur="500"/>
                                        <p:tgtEl>
                                          <p:spTgt spid="88"/>
                                        </p:tgtEl>
                                      </p:cBhvr>
                                    </p:animEffect>
                                  </p:childTnLst>
                                </p:cTn>
                              </p:par>
                              <p:par>
                                <p:cTn id="136" presetID="4" presetClass="entr" presetSubtype="16" fill="hold" nodeType="withEffect">
                                  <p:stCondLst>
                                    <p:cond delay="0"/>
                                  </p:stCondLst>
                                  <p:childTnLst>
                                    <p:set>
                                      <p:cBhvr>
                                        <p:cTn id="137" dur="1" fill="hold">
                                          <p:stCondLst>
                                            <p:cond delay="0"/>
                                          </p:stCondLst>
                                        </p:cTn>
                                        <p:tgtEl>
                                          <p:spTgt spid="1048"/>
                                        </p:tgtEl>
                                        <p:attrNameLst>
                                          <p:attrName>style.visibility</p:attrName>
                                        </p:attrNameLst>
                                      </p:cBhvr>
                                      <p:to>
                                        <p:strVal val="visible"/>
                                      </p:to>
                                    </p:set>
                                    <p:animEffect transition="in" filter="box(in)">
                                      <p:cBhvr>
                                        <p:cTn id="138" dur="500"/>
                                        <p:tgtEl>
                                          <p:spTgt spid="1048"/>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16" fill="hold" nodeType="clickEffect">
                                  <p:stCondLst>
                                    <p:cond delay="0"/>
                                  </p:stCondLst>
                                  <p:childTnLst>
                                    <p:set>
                                      <p:cBhvr>
                                        <p:cTn id="142" dur="1" fill="hold">
                                          <p:stCondLst>
                                            <p:cond delay="0"/>
                                          </p:stCondLst>
                                        </p:cTn>
                                        <p:tgtEl>
                                          <p:spTgt spid="59"/>
                                        </p:tgtEl>
                                        <p:attrNameLst>
                                          <p:attrName>style.visibility</p:attrName>
                                        </p:attrNameLst>
                                      </p:cBhvr>
                                      <p:to>
                                        <p:strVal val="visible"/>
                                      </p:to>
                                    </p:set>
                                    <p:animEffect transition="in" filter="box(in)">
                                      <p:cBhvr>
                                        <p:cTn id="143" dur="500"/>
                                        <p:tgtEl>
                                          <p:spTgt spid="59"/>
                                        </p:tgtEl>
                                      </p:cBhvr>
                                    </p:animEffect>
                                  </p:childTnLst>
                                </p:cTn>
                              </p:par>
                              <p:par>
                                <p:cTn id="144" presetID="4" presetClass="entr" presetSubtype="16" fill="hold" nodeType="withEffect">
                                  <p:stCondLst>
                                    <p:cond delay="0"/>
                                  </p:stCondLst>
                                  <p:childTnLst>
                                    <p:set>
                                      <p:cBhvr>
                                        <p:cTn id="145" dur="1" fill="hold">
                                          <p:stCondLst>
                                            <p:cond delay="0"/>
                                          </p:stCondLst>
                                        </p:cTn>
                                        <p:tgtEl>
                                          <p:spTgt spid="92"/>
                                        </p:tgtEl>
                                        <p:attrNameLst>
                                          <p:attrName>style.visibility</p:attrName>
                                        </p:attrNameLst>
                                      </p:cBhvr>
                                      <p:to>
                                        <p:strVal val="visible"/>
                                      </p:to>
                                    </p:set>
                                    <p:animEffect transition="in" filter="box(in)">
                                      <p:cBhvr>
                                        <p:cTn id="146" dur="500"/>
                                        <p:tgtEl>
                                          <p:spTgt spid="92"/>
                                        </p:tgtEl>
                                      </p:cBhvr>
                                    </p:animEffect>
                                  </p:childTnLst>
                                </p:cTn>
                              </p:par>
                              <p:par>
                                <p:cTn id="147" presetID="4" presetClass="entr" presetSubtype="16" fill="hold" grpId="0" nodeType="withEffect">
                                  <p:stCondLst>
                                    <p:cond delay="0"/>
                                  </p:stCondLst>
                                  <p:childTnLst>
                                    <p:set>
                                      <p:cBhvr>
                                        <p:cTn id="148" dur="1" fill="hold">
                                          <p:stCondLst>
                                            <p:cond delay="0"/>
                                          </p:stCondLst>
                                        </p:cTn>
                                        <p:tgtEl>
                                          <p:spTgt spid="68"/>
                                        </p:tgtEl>
                                        <p:attrNameLst>
                                          <p:attrName>style.visibility</p:attrName>
                                        </p:attrNameLst>
                                      </p:cBhvr>
                                      <p:to>
                                        <p:strVal val="visible"/>
                                      </p:to>
                                    </p:set>
                                    <p:animEffect transition="in" filter="box(in)">
                                      <p:cBhvr>
                                        <p:cTn id="149" dur="500"/>
                                        <p:tgtEl>
                                          <p:spTgt spid="68"/>
                                        </p:tgtEl>
                                      </p:cBhvr>
                                    </p:animEffect>
                                  </p:childTnLst>
                                </p:cTn>
                              </p:par>
                              <p:par>
                                <p:cTn id="150" presetID="4" presetClass="entr" presetSubtype="16" fill="hold" nodeType="withEffect">
                                  <p:stCondLst>
                                    <p:cond delay="0"/>
                                  </p:stCondLst>
                                  <p:childTnLst>
                                    <p:set>
                                      <p:cBhvr>
                                        <p:cTn id="151" dur="1" fill="hold">
                                          <p:stCondLst>
                                            <p:cond delay="0"/>
                                          </p:stCondLst>
                                        </p:cTn>
                                        <p:tgtEl>
                                          <p:spTgt spid="1049"/>
                                        </p:tgtEl>
                                        <p:attrNameLst>
                                          <p:attrName>style.visibility</p:attrName>
                                        </p:attrNameLst>
                                      </p:cBhvr>
                                      <p:to>
                                        <p:strVal val="visible"/>
                                      </p:to>
                                    </p:set>
                                    <p:animEffect transition="in" filter="box(in)">
                                      <p:cBhvr>
                                        <p:cTn id="152" dur="500"/>
                                        <p:tgtEl>
                                          <p:spTgt spid="1049"/>
                                        </p:tgtEl>
                                      </p:cBhvr>
                                    </p:animEffect>
                                  </p:childTnLst>
                                </p:cTn>
                              </p:par>
                            </p:childTnLst>
                          </p:cTn>
                        </p:par>
                      </p:childTnLst>
                    </p:cTn>
                  </p:par>
                  <p:par>
                    <p:cTn id="153" fill="hold">
                      <p:stCondLst>
                        <p:cond delay="indefinite"/>
                      </p:stCondLst>
                      <p:childTnLst>
                        <p:par>
                          <p:cTn id="154" fill="hold">
                            <p:stCondLst>
                              <p:cond delay="0"/>
                            </p:stCondLst>
                            <p:childTnLst>
                              <p:par>
                                <p:cTn id="155" presetID="4" presetClass="entr" presetSubtype="16" fill="hold" nodeType="clickEffect">
                                  <p:stCondLst>
                                    <p:cond delay="0"/>
                                  </p:stCondLst>
                                  <p:childTnLst>
                                    <p:set>
                                      <p:cBhvr>
                                        <p:cTn id="156" dur="1" fill="hold">
                                          <p:stCondLst>
                                            <p:cond delay="0"/>
                                          </p:stCondLst>
                                        </p:cTn>
                                        <p:tgtEl>
                                          <p:spTgt spid="100"/>
                                        </p:tgtEl>
                                        <p:attrNameLst>
                                          <p:attrName>style.visibility</p:attrName>
                                        </p:attrNameLst>
                                      </p:cBhvr>
                                      <p:to>
                                        <p:strVal val="visible"/>
                                      </p:to>
                                    </p:set>
                                    <p:animEffect transition="in" filter="box(in)">
                                      <p:cBhvr>
                                        <p:cTn id="157" dur="500"/>
                                        <p:tgtEl>
                                          <p:spTgt spid="100"/>
                                        </p:tgtEl>
                                      </p:cBhvr>
                                    </p:animEffect>
                                  </p:childTnLst>
                                </p:cTn>
                              </p:par>
                            </p:childTnLst>
                          </p:cTn>
                        </p:par>
                      </p:childTnLst>
                    </p:cTn>
                  </p:par>
                  <p:par>
                    <p:cTn id="158" fill="hold">
                      <p:stCondLst>
                        <p:cond delay="indefinite"/>
                      </p:stCondLst>
                      <p:childTnLst>
                        <p:par>
                          <p:cTn id="159" fill="hold">
                            <p:stCondLst>
                              <p:cond delay="0"/>
                            </p:stCondLst>
                            <p:childTnLst>
                              <p:par>
                                <p:cTn id="160" presetID="4" presetClass="entr" presetSubtype="16" fill="hold" nodeType="click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box(in)">
                                      <p:cBhvr>
                                        <p:cTn id="162" dur="500"/>
                                        <p:tgtEl>
                                          <p:spTgt spid="59"/>
                                        </p:tgtEl>
                                      </p:cBhvr>
                                    </p:animEffect>
                                  </p:childTnLst>
                                </p:cTn>
                              </p:par>
                              <p:par>
                                <p:cTn id="163" presetID="4" presetClass="entr" presetSubtype="16" fill="hold" nodeType="withEffect">
                                  <p:stCondLst>
                                    <p:cond delay="0"/>
                                  </p:stCondLst>
                                  <p:childTnLst>
                                    <p:set>
                                      <p:cBhvr>
                                        <p:cTn id="164" dur="1" fill="hold">
                                          <p:stCondLst>
                                            <p:cond delay="0"/>
                                          </p:stCondLst>
                                        </p:cTn>
                                        <p:tgtEl>
                                          <p:spTgt spid="92"/>
                                        </p:tgtEl>
                                        <p:attrNameLst>
                                          <p:attrName>style.visibility</p:attrName>
                                        </p:attrNameLst>
                                      </p:cBhvr>
                                      <p:to>
                                        <p:strVal val="visible"/>
                                      </p:to>
                                    </p:set>
                                    <p:animEffect transition="in" filter="box(in)">
                                      <p:cBhvr>
                                        <p:cTn id="165" dur="500"/>
                                        <p:tgtEl>
                                          <p:spTgt spid="92"/>
                                        </p:tgtEl>
                                      </p:cBhvr>
                                    </p:animEffect>
                                  </p:childTnLst>
                                </p:cTn>
                              </p:par>
                              <p:par>
                                <p:cTn id="166" presetID="4" presetClass="entr" presetSubtype="16" fill="hold" grpId="1" nodeType="withEffect">
                                  <p:stCondLst>
                                    <p:cond delay="0"/>
                                  </p:stCondLst>
                                  <p:childTnLst>
                                    <p:set>
                                      <p:cBhvr>
                                        <p:cTn id="167" dur="1" fill="hold">
                                          <p:stCondLst>
                                            <p:cond delay="0"/>
                                          </p:stCondLst>
                                        </p:cTn>
                                        <p:tgtEl>
                                          <p:spTgt spid="68"/>
                                        </p:tgtEl>
                                        <p:attrNameLst>
                                          <p:attrName>style.visibility</p:attrName>
                                        </p:attrNameLst>
                                      </p:cBhvr>
                                      <p:to>
                                        <p:strVal val="visible"/>
                                      </p:to>
                                    </p:set>
                                    <p:animEffect transition="in" filter="box(in)">
                                      <p:cBhvr>
                                        <p:cTn id="168" dur="500"/>
                                        <p:tgtEl>
                                          <p:spTgt spid="68"/>
                                        </p:tgtEl>
                                      </p:cBhvr>
                                    </p:animEffect>
                                  </p:childTnLst>
                                </p:cTn>
                              </p:par>
                              <p:par>
                                <p:cTn id="169" presetID="4" presetClass="entr" presetSubtype="16" fill="hold" nodeType="withEffect">
                                  <p:stCondLst>
                                    <p:cond delay="0"/>
                                  </p:stCondLst>
                                  <p:childTnLst>
                                    <p:set>
                                      <p:cBhvr>
                                        <p:cTn id="170" dur="1" fill="hold">
                                          <p:stCondLst>
                                            <p:cond delay="0"/>
                                          </p:stCondLst>
                                        </p:cTn>
                                        <p:tgtEl>
                                          <p:spTgt spid="1049"/>
                                        </p:tgtEl>
                                        <p:attrNameLst>
                                          <p:attrName>style.visibility</p:attrName>
                                        </p:attrNameLst>
                                      </p:cBhvr>
                                      <p:to>
                                        <p:strVal val="visible"/>
                                      </p:to>
                                    </p:set>
                                    <p:animEffect transition="in" filter="box(in)">
                                      <p:cBhvr>
                                        <p:cTn id="171" dur="500"/>
                                        <p:tgtEl>
                                          <p:spTgt spid="1049"/>
                                        </p:tgtEl>
                                      </p:cBhvr>
                                    </p:animEffect>
                                  </p:childTnLst>
                                </p:cTn>
                              </p:par>
                              <p:par>
                                <p:cTn id="172" presetID="4" presetClass="entr" presetSubtype="16" fill="hold" nodeType="withEffect">
                                  <p:stCondLst>
                                    <p:cond delay="0"/>
                                  </p:stCondLst>
                                  <p:childTnLst>
                                    <p:set>
                                      <p:cBhvr>
                                        <p:cTn id="173" dur="1" fill="hold">
                                          <p:stCondLst>
                                            <p:cond delay="0"/>
                                          </p:stCondLst>
                                        </p:cTn>
                                        <p:tgtEl>
                                          <p:spTgt spid="1049"/>
                                        </p:tgtEl>
                                        <p:attrNameLst>
                                          <p:attrName>style.visibility</p:attrName>
                                        </p:attrNameLst>
                                      </p:cBhvr>
                                      <p:to>
                                        <p:strVal val="visible"/>
                                      </p:to>
                                    </p:set>
                                    <p:animEffect transition="in" filter="box(in)">
                                      <p:cBhvr>
                                        <p:cTn id="174" dur="500"/>
                                        <p:tgtEl>
                                          <p:spTgt spid="1049"/>
                                        </p:tgtEl>
                                      </p:cBhvr>
                                    </p:animEffect>
                                  </p:childTnLst>
                                </p:cTn>
                              </p:par>
                            </p:childTnLst>
                          </p:cTn>
                        </p:par>
                      </p:childTnLst>
                    </p:cTn>
                  </p:par>
                  <p:par>
                    <p:cTn id="175" fill="hold">
                      <p:stCondLst>
                        <p:cond delay="indefinite"/>
                      </p:stCondLst>
                      <p:childTnLst>
                        <p:par>
                          <p:cTn id="176" fill="hold">
                            <p:stCondLst>
                              <p:cond delay="0"/>
                            </p:stCondLst>
                            <p:childTnLst>
                              <p:par>
                                <p:cTn id="177" presetID="4" presetClass="entr" presetSubtype="16" fill="hold" nodeType="clickEffect">
                                  <p:stCondLst>
                                    <p:cond delay="0"/>
                                  </p:stCondLst>
                                  <p:childTnLst>
                                    <p:set>
                                      <p:cBhvr>
                                        <p:cTn id="178" dur="1" fill="hold">
                                          <p:stCondLst>
                                            <p:cond delay="0"/>
                                          </p:stCondLst>
                                        </p:cTn>
                                        <p:tgtEl>
                                          <p:spTgt spid="100"/>
                                        </p:tgtEl>
                                        <p:attrNameLst>
                                          <p:attrName>style.visibility</p:attrName>
                                        </p:attrNameLst>
                                      </p:cBhvr>
                                      <p:to>
                                        <p:strVal val="visible"/>
                                      </p:to>
                                    </p:set>
                                    <p:animEffect transition="in" filter="box(in)">
                                      <p:cBhvr>
                                        <p:cTn id="179" dur="500"/>
                                        <p:tgtEl>
                                          <p:spTgt spid="100"/>
                                        </p:tgtEl>
                                      </p:cBhvr>
                                    </p:animEffect>
                                  </p:childTnLst>
                                </p:cTn>
                              </p:par>
                              <p:par>
                                <p:cTn id="180" presetID="4" presetClass="entr" presetSubtype="16" fill="hold" nodeType="withEffect">
                                  <p:stCondLst>
                                    <p:cond delay="0"/>
                                  </p:stCondLst>
                                  <p:childTnLst>
                                    <p:set>
                                      <p:cBhvr>
                                        <p:cTn id="181" dur="1" fill="hold">
                                          <p:stCondLst>
                                            <p:cond delay="0"/>
                                          </p:stCondLst>
                                        </p:cTn>
                                        <p:tgtEl>
                                          <p:spTgt spid="100"/>
                                        </p:tgtEl>
                                        <p:attrNameLst>
                                          <p:attrName>style.visibility</p:attrName>
                                        </p:attrNameLst>
                                      </p:cBhvr>
                                      <p:to>
                                        <p:strVal val="visible"/>
                                      </p:to>
                                    </p:set>
                                    <p:animEffect transition="in" filter="box(in)">
                                      <p:cBhvr>
                                        <p:cTn id="182" dur="500"/>
                                        <p:tgtEl>
                                          <p:spTgt spid="100"/>
                                        </p:tgtEl>
                                      </p:cBhvr>
                                    </p:animEffect>
                                  </p:childTnLst>
                                </p:cTn>
                              </p:par>
                              <p:par>
                                <p:cTn id="183" presetID="4" presetClass="entr" presetSubtype="16" fill="hold" nodeType="withEffect">
                                  <p:stCondLst>
                                    <p:cond delay="0"/>
                                  </p:stCondLst>
                                  <p:childTnLst>
                                    <p:set>
                                      <p:cBhvr>
                                        <p:cTn id="184" dur="1" fill="hold">
                                          <p:stCondLst>
                                            <p:cond delay="0"/>
                                          </p:stCondLst>
                                        </p:cTn>
                                        <p:tgtEl>
                                          <p:spTgt spid="100"/>
                                        </p:tgtEl>
                                        <p:attrNameLst>
                                          <p:attrName>style.visibility</p:attrName>
                                        </p:attrNameLst>
                                      </p:cBhvr>
                                      <p:to>
                                        <p:strVal val="visible"/>
                                      </p:to>
                                    </p:set>
                                    <p:animEffect transition="in" filter="box(in)">
                                      <p:cBhvr>
                                        <p:cTn id="185" dur="500"/>
                                        <p:tgtEl>
                                          <p:spTgt spid="100"/>
                                        </p:tgtEl>
                                      </p:cBhvr>
                                    </p:animEffect>
                                  </p:childTnLst>
                                </p:cTn>
                              </p:par>
                              <p:par>
                                <p:cTn id="186" presetID="4" presetClass="entr" presetSubtype="16" fill="hold" nodeType="withEffect">
                                  <p:stCondLst>
                                    <p:cond delay="0"/>
                                  </p:stCondLst>
                                  <p:childTnLst>
                                    <p:set>
                                      <p:cBhvr>
                                        <p:cTn id="187" dur="1" fill="hold">
                                          <p:stCondLst>
                                            <p:cond delay="0"/>
                                          </p:stCondLst>
                                        </p:cTn>
                                        <p:tgtEl>
                                          <p:spTgt spid="100"/>
                                        </p:tgtEl>
                                        <p:attrNameLst>
                                          <p:attrName>style.visibility</p:attrName>
                                        </p:attrNameLst>
                                      </p:cBhvr>
                                      <p:to>
                                        <p:strVal val="visible"/>
                                      </p:to>
                                    </p:set>
                                    <p:animEffect transition="in" filter="box(in)">
                                      <p:cBhvr>
                                        <p:cTn id="188" dur="500"/>
                                        <p:tgtEl>
                                          <p:spTgt spid="100"/>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ntr" presetSubtype="16" fill="hold" nodeType="clickEffect">
                                  <p:stCondLst>
                                    <p:cond delay="0"/>
                                  </p:stCondLst>
                                  <p:childTnLst>
                                    <p:set>
                                      <p:cBhvr>
                                        <p:cTn id="192" dur="1" fill="hold">
                                          <p:stCondLst>
                                            <p:cond delay="0"/>
                                          </p:stCondLst>
                                        </p:cTn>
                                        <p:tgtEl>
                                          <p:spTgt spid="22531"/>
                                        </p:tgtEl>
                                        <p:attrNameLst>
                                          <p:attrName>style.visibility</p:attrName>
                                        </p:attrNameLst>
                                      </p:cBhvr>
                                      <p:to>
                                        <p:strVal val="visible"/>
                                      </p:to>
                                    </p:set>
                                    <p:animEffect transition="in" filter="box(in)">
                                      <p:cBhvr>
                                        <p:cTn id="193" dur="500"/>
                                        <p:tgtEl>
                                          <p:spTgt spid="22531"/>
                                        </p:tgtEl>
                                      </p:cBhvr>
                                    </p:animEffect>
                                  </p:childTnLst>
                                </p:cTn>
                              </p:par>
                              <p:par>
                                <p:cTn id="194" presetID="4" presetClass="entr" presetSubtype="16" fill="hold" nodeType="withEffect">
                                  <p:stCondLst>
                                    <p:cond delay="0"/>
                                  </p:stCondLst>
                                  <p:childTnLst>
                                    <p:set>
                                      <p:cBhvr>
                                        <p:cTn id="195" dur="1" fill="hold">
                                          <p:stCondLst>
                                            <p:cond delay="0"/>
                                          </p:stCondLst>
                                        </p:cTn>
                                        <p:tgtEl>
                                          <p:spTgt spid="22530"/>
                                        </p:tgtEl>
                                        <p:attrNameLst>
                                          <p:attrName>style.visibility</p:attrName>
                                        </p:attrNameLst>
                                      </p:cBhvr>
                                      <p:to>
                                        <p:strVal val="visible"/>
                                      </p:to>
                                    </p:set>
                                    <p:animEffect transition="in" filter="box(in)">
                                      <p:cBhvr>
                                        <p:cTn id="196" dur="500"/>
                                        <p:tgtEl>
                                          <p:spTgt spid="22530"/>
                                        </p:tgtEl>
                                      </p:cBhvr>
                                    </p:animEffect>
                                  </p:childTnLst>
                                </p:cTn>
                              </p:par>
                              <p:par>
                                <p:cTn id="197" presetID="4" presetClass="entr" presetSubtype="16" fill="hold" nodeType="withEffect">
                                  <p:stCondLst>
                                    <p:cond delay="0"/>
                                  </p:stCondLst>
                                  <p:childTnLst>
                                    <p:set>
                                      <p:cBhvr>
                                        <p:cTn id="198" dur="1" fill="hold">
                                          <p:stCondLst>
                                            <p:cond delay="0"/>
                                          </p:stCondLst>
                                        </p:cTn>
                                        <p:tgtEl>
                                          <p:spTgt spid="22532"/>
                                        </p:tgtEl>
                                        <p:attrNameLst>
                                          <p:attrName>style.visibility</p:attrName>
                                        </p:attrNameLst>
                                      </p:cBhvr>
                                      <p:to>
                                        <p:strVal val="visible"/>
                                      </p:to>
                                    </p:set>
                                    <p:animEffect transition="in" filter="box(in)">
                                      <p:cBhvr>
                                        <p:cTn id="199" dur="500"/>
                                        <p:tgtEl>
                                          <p:spTgt spid="22532"/>
                                        </p:tgtEl>
                                      </p:cBhvr>
                                    </p:animEffect>
                                  </p:childTnLst>
                                </p:cTn>
                              </p:par>
                              <p:par>
                                <p:cTn id="200" presetID="4" presetClass="entr" presetSubtype="16" fill="hold" nodeType="withEffect">
                                  <p:stCondLst>
                                    <p:cond delay="0"/>
                                  </p:stCondLst>
                                  <p:childTnLst>
                                    <p:set>
                                      <p:cBhvr>
                                        <p:cTn id="201" dur="1" fill="hold">
                                          <p:stCondLst>
                                            <p:cond delay="0"/>
                                          </p:stCondLst>
                                        </p:cTn>
                                        <p:tgtEl>
                                          <p:spTgt spid="49"/>
                                        </p:tgtEl>
                                        <p:attrNameLst>
                                          <p:attrName>style.visibility</p:attrName>
                                        </p:attrNameLst>
                                      </p:cBhvr>
                                      <p:to>
                                        <p:strVal val="visible"/>
                                      </p:to>
                                    </p:set>
                                    <p:animEffect transition="in" filter="box(in)">
                                      <p:cBhvr>
                                        <p:cTn id="202" dur="500"/>
                                        <p:tgtEl>
                                          <p:spTgt spid="49"/>
                                        </p:tgtEl>
                                      </p:cBhvr>
                                    </p:animEffect>
                                  </p:childTnLst>
                                </p:cTn>
                              </p:par>
                              <p:par>
                                <p:cTn id="203" presetID="4" presetClass="entr" presetSubtype="16" fill="hold" nodeType="withEffect">
                                  <p:stCondLst>
                                    <p:cond delay="0"/>
                                  </p:stCondLst>
                                  <p:childTnLst>
                                    <p:set>
                                      <p:cBhvr>
                                        <p:cTn id="204" dur="1" fill="hold">
                                          <p:stCondLst>
                                            <p:cond delay="0"/>
                                          </p:stCondLst>
                                        </p:cTn>
                                        <p:tgtEl>
                                          <p:spTgt spid="22533"/>
                                        </p:tgtEl>
                                        <p:attrNameLst>
                                          <p:attrName>style.visibility</p:attrName>
                                        </p:attrNameLst>
                                      </p:cBhvr>
                                      <p:to>
                                        <p:strVal val="visible"/>
                                      </p:to>
                                    </p:set>
                                    <p:animEffect transition="in" filter="box(in)">
                                      <p:cBhvr>
                                        <p:cTn id="205" dur="500"/>
                                        <p:tgtEl>
                                          <p:spTgt spid="22533"/>
                                        </p:tgtEl>
                                      </p:cBhvr>
                                    </p:animEffect>
                                  </p:childTnLst>
                                </p:cTn>
                              </p:par>
                              <p:par>
                                <p:cTn id="206" presetID="4" presetClass="entr" presetSubtype="16" fill="hold" grpId="0" nodeType="withEffect">
                                  <p:stCondLst>
                                    <p:cond delay="0"/>
                                  </p:stCondLst>
                                  <p:childTnLst>
                                    <p:set>
                                      <p:cBhvr>
                                        <p:cTn id="207" dur="1" fill="hold">
                                          <p:stCondLst>
                                            <p:cond delay="0"/>
                                          </p:stCondLst>
                                        </p:cTn>
                                        <p:tgtEl>
                                          <p:spTgt spid="45"/>
                                        </p:tgtEl>
                                        <p:attrNameLst>
                                          <p:attrName>style.visibility</p:attrName>
                                        </p:attrNameLst>
                                      </p:cBhvr>
                                      <p:to>
                                        <p:strVal val="visible"/>
                                      </p:to>
                                    </p:set>
                                    <p:animEffect transition="in" filter="box(in)">
                                      <p:cBhvr>
                                        <p:cTn id="20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6" grpId="0"/>
      <p:bldP spid="66" grpId="0"/>
      <p:bldP spid="66" grpId="1"/>
      <p:bldP spid="67" grpId="0" animBg="1"/>
      <p:bldP spid="68" grpId="0"/>
      <p:bldP spid="68" grpId="1"/>
      <p:bldP spid="72" grpId="0"/>
      <p:bldP spid="73" grpId="0"/>
      <p:bldP spid="74" grpId="0"/>
      <p:bldP spid="75" grpId="0"/>
      <p:bldP spid="76" grpId="0"/>
      <p:bldP spid="77" grpId="0" animBg="1"/>
      <p:bldP spid="81" grpId="0" animBg="1"/>
      <p:bldP spid="83" grpId="0" animBg="1"/>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51520" y="692698"/>
            <a:ext cx="8352928" cy="646331"/>
          </a:xfrm>
          <a:prstGeom prst="rect">
            <a:avLst/>
          </a:prstGeom>
          <a:noFill/>
        </p:spPr>
        <p:txBody>
          <a:bodyPr wrap="square" rtlCol="0">
            <a:spAutoFit/>
          </a:bodyPr>
          <a:lstStyle/>
          <a:p>
            <a:r>
              <a:rPr lang="es-ES" b="1" dirty="0"/>
              <a:t>Está claro que, para decidir cuántos bonos quiero demandar (u ofrecer )en el período </a:t>
            </a:r>
            <a:r>
              <a:rPr lang="es-ES" b="1" i="1" dirty="0"/>
              <a:t>t,</a:t>
            </a:r>
            <a:r>
              <a:rPr lang="es-ES" b="1" dirty="0"/>
              <a:t>  tengo que  formar una expectativa para el precio en t, que hemos llamado      :   </a:t>
            </a:r>
          </a:p>
        </p:txBody>
      </p:sp>
      <p:pic>
        <p:nvPicPr>
          <p:cNvPr id="4" name="Picture 6"/>
          <p:cNvPicPr>
            <a:picLocks noChangeAspect="1" noChangeArrowheads="1"/>
          </p:cNvPicPr>
          <p:nvPr/>
        </p:nvPicPr>
        <p:blipFill>
          <a:blip r:embed="rId2" cstate="print"/>
          <a:srcRect/>
          <a:stretch>
            <a:fillRect/>
          </a:stretch>
        </p:blipFill>
        <p:spPr bwMode="auto">
          <a:xfrm>
            <a:off x="1331640" y="1412776"/>
            <a:ext cx="6264696" cy="648072"/>
          </a:xfrm>
          <a:prstGeom prst="rect">
            <a:avLst/>
          </a:prstGeom>
          <a:noFill/>
          <a:ln w="9525">
            <a:noFill/>
            <a:miter lim="800000"/>
            <a:headEnd/>
            <a:tailEnd/>
          </a:ln>
          <a:effectLst/>
        </p:spPr>
      </p:pic>
      <p:sp>
        <p:nvSpPr>
          <p:cNvPr id="5" name="4 CuadroTexto"/>
          <p:cNvSpPr txBox="1"/>
          <p:nvPr/>
        </p:nvSpPr>
        <p:spPr>
          <a:xfrm>
            <a:off x="395536" y="2060850"/>
            <a:ext cx="8352928" cy="1200329"/>
          </a:xfrm>
          <a:prstGeom prst="rect">
            <a:avLst/>
          </a:prstGeom>
          <a:noFill/>
        </p:spPr>
        <p:txBody>
          <a:bodyPr wrap="square" rtlCol="0">
            <a:spAutoFit/>
          </a:bodyPr>
          <a:lstStyle/>
          <a:p>
            <a:r>
              <a:rPr lang="es-ES" b="1" dirty="0"/>
              <a:t>Si estoy decidiendo en t-1, ¿qué conjunto de información tengo? La información que tengo es cómo se comportaron  los precios en los períodos anteriores.  Y además, parece sensato (“racional”) formar mi expectativa en base a la esperanza, condicionada a la información existente,  entonces:    </a:t>
            </a:r>
          </a:p>
        </p:txBody>
      </p:sp>
      <p:pic>
        <p:nvPicPr>
          <p:cNvPr id="17412" name="Picture 4"/>
          <p:cNvPicPr>
            <a:picLocks noChangeAspect="1" noChangeArrowheads="1"/>
          </p:cNvPicPr>
          <p:nvPr/>
        </p:nvPicPr>
        <p:blipFill>
          <a:blip r:embed="rId3" cstate="print"/>
          <a:srcRect/>
          <a:stretch>
            <a:fillRect/>
          </a:stretch>
        </p:blipFill>
        <p:spPr bwMode="auto">
          <a:xfrm>
            <a:off x="2654799" y="3284984"/>
            <a:ext cx="6489203" cy="662806"/>
          </a:xfrm>
          <a:prstGeom prst="rect">
            <a:avLst/>
          </a:prstGeom>
          <a:noFill/>
          <a:ln w="9525">
            <a:noFill/>
            <a:miter lim="800000"/>
            <a:headEnd/>
            <a:tailEnd/>
          </a:ln>
          <a:effectLst/>
        </p:spPr>
      </p:pic>
      <p:cxnSp>
        <p:nvCxnSpPr>
          <p:cNvPr id="11" name="10 Conector recto de flecha"/>
          <p:cNvCxnSpPr/>
          <p:nvPr/>
        </p:nvCxnSpPr>
        <p:spPr>
          <a:xfrm flipH="1" flipV="1">
            <a:off x="4499992" y="3717032"/>
            <a:ext cx="648072"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12 CuadroTexto"/>
          <p:cNvSpPr txBox="1"/>
          <p:nvPr/>
        </p:nvSpPr>
        <p:spPr>
          <a:xfrm>
            <a:off x="5292080" y="3933058"/>
            <a:ext cx="2448272" cy="307777"/>
          </a:xfrm>
          <a:prstGeom prst="rect">
            <a:avLst/>
          </a:prstGeom>
          <a:noFill/>
        </p:spPr>
        <p:txBody>
          <a:bodyPr wrap="square" rtlCol="0">
            <a:spAutoFit/>
          </a:bodyPr>
          <a:lstStyle/>
          <a:p>
            <a:r>
              <a:rPr lang="es-ES" sz="1400" dirty="0"/>
              <a:t>Conjunto de información</a:t>
            </a:r>
          </a:p>
        </p:txBody>
      </p:sp>
      <p:sp>
        <p:nvSpPr>
          <p:cNvPr id="16" name="15 CuadroTexto"/>
          <p:cNvSpPr txBox="1"/>
          <p:nvPr/>
        </p:nvSpPr>
        <p:spPr>
          <a:xfrm>
            <a:off x="1043608" y="4077074"/>
            <a:ext cx="2448272" cy="307777"/>
          </a:xfrm>
          <a:prstGeom prst="rect">
            <a:avLst/>
          </a:prstGeom>
          <a:noFill/>
        </p:spPr>
        <p:txBody>
          <a:bodyPr wrap="square" rtlCol="0">
            <a:spAutoFit/>
          </a:bodyPr>
          <a:lstStyle/>
          <a:p>
            <a:r>
              <a:rPr lang="es-ES" sz="1400" dirty="0"/>
              <a:t>Expectativa</a:t>
            </a:r>
          </a:p>
        </p:txBody>
      </p:sp>
      <p:cxnSp>
        <p:nvCxnSpPr>
          <p:cNvPr id="17" name="16 Conector recto de flecha"/>
          <p:cNvCxnSpPr/>
          <p:nvPr/>
        </p:nvCxnSpPr>
        <p:spPr>
          <a:xfrm flipV="1">
            <a:off x="2051720" y="3645024"/>
            <a:ext cx="584448" cy="3516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323528" y="4509122"/>
            <a:ext cx="8280920" cy="646331"/>
          </a:xfrm>
          <a:prstGeom prst="rect">
            <a:avLst/>
          </a:prstGeom>
          <a:noFill/>
        </p:spPr>
        <p:txBody>
          <a:bodyPr wrap="square" rtlCol="0">
            <a:spAutoFit/>
          </a:bodyPr>
          <a:lstStyle/>
          <a:p>
            <a:r>
              <a:rPr lang="es-ES" b="1" dirty="0"/>
              <a:t>Fíjense  de paso que esta fórmula se parece un montón a la que se usa en series de tiempo (tutorial), así vamos haciendo el puente con series de tiempo:  </a:t>
            </a:r>
          </a:p>
        </p:txBody>
      </p:sp>
      <p:pic>
        <p:nvPicPr>
          <p:cNvPr id="17415" name="Picture 7"/>
          <p:cNvPicPr>
            <a:picLocks noChangeAspect="1" noChangeArrowheads="1"/>
          </p:cNvPicPr>
          <p:nvPr/>
        </p:nvPicPr>
        <p:blipFill>
          <a:blip r:embed="rId4" cstate="print"/>
          <a:srcRect/>
          <a:stretch>
            <a:fillRect/>
          </a:stretch>
        </p:blipFill>
        <p:spPr bwMode="auto">
          <a:xfrm>
            <a:off x="1691680" y="5157192"/>
            <a:ext cx="6120680" cy="720080"/>
          </a:xfrm>
          <a:prstGeom prst="rect">
            <a:avLst/>
          </a:prstGeom>
          <a:noFill/>
          <a:ln w="9525">
            <a:noFill/>
            <a:miter lim="800000"/>
            <a:headEnd/>
            <a:tailEnd/>
          </a:ln>
          <a:effectLst/>
        </p:spPr>
      </p:pic>
      <p:cxnSp>
        <p:nvCxnSpPr>
          <p:cNvPr id="24" name="23 Conector recto de flecha"/>
          <p:cNvCxnSpPr/>
          <p:nvPr/>
        </p:nvCxnSpPr>
        <p:spPr>
          <a:xfrm flipH="1" flipV="1">
            <a:off x="3059832" y="3573016"/>
            <a:ext cx="72008" cy="4320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2411760" y="4005066"/>
            <a:ext cx="2448272" cy="307777"/>
          </a:xfrm>
          <a:prstGeom prst="rect">
            <a:avLst/>
          </a:prstGeom>
          <a:noFill/>
        </p:spPr>
        <p:txBody>
          <a:bodyPr wrap="square" rtlCol="0">
            <a:spAutoFit/>
          </a:bodyPr>
          <a:lstStyle/>
          <a:p>
            <a:r>
              <a:rPr lang="es-ES" sz="1400" dirty="0"/>
              <a:t>Esperanza condicionada</a:t>
            </a:r>
          </a:p>
        </p:txBody>
      </p:sp>
      <p:pic>
        <p:nvPicPr>
          <p:cNvPr id="28" name="Picture 2"/>
          <p:cNvPicPr>
            <a:picLocks noChangeAspect="1" noChangeArrowheads="1"/>
          </p:cNvPicPr>
          <p:nvPr/>
        </p:nvPicPr>
        <p:blipFill>
          <a:blip r:embed="rId5" cstate="print"/>
          <a:srcRect/>
          <a:stretch>
            <a:fillRect/>
          </a:stretch>
        </p:blipFill>
        <p:spPr bwMode="auto">
          <a:xfrm>
            <a:off x="4860033" y="3924003"/>
            <a:ext cx="5489575" cy="469900"/>
          </a:xfrm>
          <a:prstGeom prst="rect">
            <a:avLst/>
          </a:prstGeom>
          <a:noFill/>
          <a:ln w="9525">
            <a:noFill/>
            <a:miter lim="800000"/>
            <a:headEnd/>
            <a:tailEnd/>
          </a:ln>
          <a:effectLst/>
        </p:spPr>
      </p:pic>
      <p:sp>
        <p:nvSpPr>
          <p:cNvPr id="17417" name="Rectangle 9"/>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7418" name="Picture 10"/>
          <p:cNvPicPr>
            <a:picLocks noChangeAspect="1" noChangeArrowheads="1"/>
          </p:cNvPicPr>
          <p:nvPr/>
        </p:nvPicPr>
        <p:blipFill>
          <a:blip r:embed="rId6" cstate="print"/>
          <a:srcRect/>
          <a:stretch>
            <a:fillRect/>
          </a:stretch>
        </p:blipFill>
        <p:spPr bwMode="auto">
          <a:xfrm>
            <a:off x="5076056" y="980730"/>
            <a:ext cx="5544616" cy="459929"/>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418"/>
                                        </p:tgtEl>
                                        <p:attrNameLst>
                                          <p:attrName>style.visibility</p:attrName>
                                        </p:attrNameLst>
                                      </p:cBhvr>
                                      <p:to>
                                        <p:strVal val="visible"/>
                                      </p:to>
                                    </p:set>
                                    <p:animEffect transition="in" filter="box(in)">
                                      <p:cBhvr>
                                        <p:cTn id="7" dur="500"/>
                                        <p:tgtEl>
                                          <p:spTgt spid="1741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in)">
                                      <p:cBhvr>
                                        <p:cTn id="10" dur="500"/>
                                        <p:tgtEl>
                                          <p:spTgt spid="2"/>
                                        </p:tgtEl>
                                      </p:cBhvr>
                                    </p:animEffect>
                                  </p:childTnLst>
                                </p:cTn>
                              </p:par>
                              <p:par>
                                <p:cTn id="11" presetID="4" presetClass="entr" presetSubtype="16"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ox(i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7412"/>
                                        </p:tgtEl>
                                        <p:attrNameLst>
                                          <p:attrName>style.visibility</p:attrName>
                                        </p:attrNameLst>
                                      </p:cBhvr>
                                      <p:to>
                                        <p:strVal val="visible"/>
                                      </p:to>
                                    </p:set>
                                    <p:animEffect transition="in" filter="box(in)">
                                      <p:cBhvr>
                                        <p:cTn id="23" dur="500"/>
                                        <p:tgtEl>
                                          <p:spTgt spid="17412"/>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box(in)">
                                      <p:cBhvr>
                                        <p:cTn id="28" dur="500"/>
                                        <p:tgtEl>
                                          <p:spTgt spid="28"/>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ox(in)">
                                      <p:cBhvr>
                                        <p:cTn id="31" dur="500"/>
                                        <p:tgtEl>
                                          <p:spTgt spid="13"/>
                                        </p:tgtEl>
                                      </p:cBhvr>
                                    </p:animEffect>
                                  </p:childTnLst>
                                </p:cTn>
                              </p:par>
                              <p:par>
                                <p:cTn id="32" presetID="4" presetClass="entr" presetSubtype="16"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box(in)">
                                      <p:cBhvr>
                                        <p:cTn id="39" dur="500"/>
                                        <p:tgtEl>
                                          <p:spTgt spid="24"/>
                                        </p:tgtEl>
                                      </p:cBhvr>
                                    </p:animEffect>
                                  </p:childTnLst>
                                </p:cTn>
                              </p:par>
                              <p:par>
                                <p:cTn id="40" presetID="4" presetClass="entr" presetSubtype="16"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ox(in)">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box(in)">
                                      <p:cBhvr>
                                        <p:cTn id="47" dur="500"/>
                                        <p:tgtEl>
                                          <p:spTgt spid="17"/>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box(in)">
                                      <p:cBhvr>
                                        <p:cTn id="50" dur="500"/>
                                        <p:tgtEl>
                                          <p:spTgt spid="16"/>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ox(in)">
                                      <p:cBhvr>
                                        <p:cTn id="55" dur="500"/>
                                        <p:tgtEl>
                                          <p:spTgt spid="19"/>
                                        </p:tgtEl>
                                      </p:cBhvr>
                                    </p:animEffect>
                                  </p:childTnLst>
                                </p:cTn>
                              </p:par>
                              <p:par>
                                <p:cTn id="56" presetID="4" presetClass="entr" presetSubtype="16" fill="hold" nodeType="withEffect">
                                  <p:stCondLst>
                                    <p:cond delay="0"/>
                                  </p:stCondLst>
                                  <p:childTnLst>
                                    <p:set>
                                      <p:cBhvr>
                                        <p:cTn id="57" dur="1" fill="hold">
                                          <p:stCondLst>
                                            <p:cond delay="0"/>
                                          </p:stCondLst>
                                        </p:cTn>
                                        <p:tgtEl>
                                          <p:spTgt spid="17415"/>
                                        </p:tgtEl>
                                        <p:attrNameLst>
                                          <p:attrName>style.visibility</p:attrName>
                                        </p:attrNameLst>
                                      </p:cBhvr>
                                      <p:to>
                                        <p:strVal val="visible"/>
                                      </p:to>
                                    </p:set>
                                    <p:animEffect transition="in" filter="box(in)">
                                      <p:cBhvr>
                                        <p:cTn id="58"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3" grpId="0"/>
      <p:bldP spid="16" grpId="0"/>
      <p:bldP spid="19"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611560" y="548682"/>
            <a:ext cx="7992888" cy="3139321"/>
          </a:xfrm>
          <a:prstGeom prst="rect">
            <a:avLst/>
          </a:prstGeom>
          <a:noFill/>
        </p:spPr>
        <p:txBody>
          <a:bodyPr wrap="square" rtlCol="0">
            <a:spAutoFit/>
          </a:bodyPr>
          <a:lstStyle/>
          <a:p>
            <a:r>
              <a:rPr lang="es-ES" b="1" dirty="0"/>
              <a:t>La </a:t>
            </a:r>
            <a:r>
              <a:rPr lang="es-ES" b="1" u="sng" dirty="0"/>
              <a:t>TEORÍA DE LOS MERCADOS EFICIENTES </a:t>
            </a:r>
            <a:r>
              <a:rPr lang="es-ES" b="1" dirty="0"/>
              <a:t>dice, justamente, que los agentes económicos utilizan toda la información relevante disponible de la mejor forma posible.  Entonces van a tomar los precios pasados y los van a “exprimir” para extraer toda la información sobre la posible evolución futura de los precios.  Pero si a Uds. se les ocurrió hacer esto, ¿a cuántos más se les va a ocurrir? A todo el mundo, por eso NO van a poder hacer ganancias extraordinarias con la información PUBLICAMENTE disponible. Es bastante cruel: si no usan la información disponible bien, van a perder plata; pero si la usan bien van a ganar sólo lo que gana todo el mundo! Y como nadie quiere perder plata, toda la información estará ya incorporada en el precio.</a:t>
            </a:r>
          </a:p>
          <a:p>
            <a:endParaRPr lang="es-ES" b="1" dirty="0"/>
          </a:p>
        </p:txBody>
      </p:sp>
      <p:sp>
        <p:nvSpPr>
          <p:cNvPr id="22530" name="Rectangle 2"/>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8" name="7 CuadroTexto"/>
          <p:cNvSpPr txBox="1"/>
          <p:nvPr/>
        </p:nvSpPr>
        <p:spPr>
          <a:xfrm>
            <a:off x="683570" y="3645024"/>
            <a:ext cx="7992887" cy="2862322"/>
          </a:xfrm>
          <a:prstGeom prst="rect">
            <a:avLst/>
          </a:prstGeom>
          <a:noFill/>
        </p:spPr>
        <p:txBody>
          <a:bodyPr wrap="square" rtlCol="0">
            <a:spAutoFit/>
          </a:bodyPr>
          <a:lstStyle/>
          <a:p>
            <a:r>
              <a:rPr lang="es-ES" b="1" dirty="0"/>
              <a:t>Ejemplo inventado. La acción de YPF vale 100$. De golpe, descubren Vaca Muerta. Si Uds. se enteran, ¿qué hacen? Salen corriendo a comprar acciones de YPF porque tiene más yacimientos para explotar. Pero todos van a tener esa información, todos van a querer comprar y el valor  de la acción será más alto. LA INFORMACIÓN SE INCORPORÓ AL PRECIO. ¿Nadie gana? Sí, los suertudos que habían comprado la acción de YPF </a:t>
            </a:r>
            <a:r>
              <a:rPr lang="es-ES" b="1" u="sng" dirty="0"/>
              <a:t>antes de la noticia.</a:t>
            </a:r>
            <a:r>
              <a:rPr lang="es-ES" b="1" dirty="0"/>
              <a:t> Antes de </a:t>
            </a:r>
          </a:p>
          <a:p>
            <a:endParaRPr lang="es-ES" b="1" dirty="0"/>
          </a:p>
          <a:p>
            <a:r>
              <a:rPr lang="es-ES" b="1" dirty="0"/>
              <a:t>Esto, obviamente, sólo es posible si hay libre posibilidad de comprar y vender, de forma que sea posible el arbitraje.</a:t>
            </a:r>
          </a:p>
          <a:p>
            <a:endParaRPr lang="es-ES" dirty="0"/>
          </a:p>
        </p:txBody>
      </p:sp>
      <p:pic>
        <p:nvPicPr>
          <p:cNvPr id="22531" name="Picture 3"/>
          <p:cNvPicPr>
            <a:picLocks noChangeAspect="1" noChangeArrowheads="1"/>
          </p:cNvPicPr>
          <p:nvPr/>
        </p:nvPicPr>
        <p:blipFill>
          <a:blip r:embed="rId2" cstate="print"/>
          <a:srcRect/>
          <a:stretch>
            <a:fillRect/>
          </a:stretch>
        </p:blipFill>
        <p:spPr bwMode="auto">
          <a:xfrm>
            <a:off x="3779912" y="5013176"/>
            <a:ext cx="6408712" cy="57606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531"/>
                                        </p:tgtEl>
                                        <p:attrNameLst>
                                          <p:attrName>style.visibility</p:attrName>
                                        </p:attrNameLst>
                                      </p:cBhvr>
                                      <p:to>
                                        <p:strVal val="visible"/>
                                      </p:to>
                                    </p:set>
                                    <p:animEffect transition="in" filter="box(in)">
                                      <p:cBhvr>
                                        <p:cTn id="12" dur="500"/>
                                        <p:tgtEl>
                                          <p:spTgt spid="22531"/>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ox(i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2915816" y="332656"/>
            <a:ext cx="3528392" cy="400110"/>
          </a:xfrm>
          <a:prstGeom prst="rect">
            <a:avLst/>
          </a:prstGeom>
          <a:noFill/>
        </p:spPr>
        <p:txBody>
          <a:bodyPr wrap="square" rtlCol="0">
            <a:spAutoFit/>
          </a:bodyPr>
          <a:lstStyle/>
          <a:p>
            <a:r>
              <a:rPr lang="es-ES" sz="2000" b="1" u="sng" dirty="0">
                <a:solidFill>
                  <a:prstClr val="black"/>
                </a:solidFill>
                <a:latin typeface="Calibri"/>
              </a:rPr>
              <a:t>Tipos de Expectativas</a:t>
            </a:r>
          </a:p>
        </p:txBody>
      </p:sp>
      <p:sp>
        <p:nvSpPr>
          <p:cNvPr id="3" name="2 CuadroTexto"/>
          <p:cNvSpPr txBox="1"/>
          <p:nvPr/>
        </p:nvSpPr>
        <p:spPr>
          <a:xfrm>
            <a:off x="539552" y="908720"/>
            <a:ext cx="8244408" cy="1569660"/>
          </a:xfrm>
          <a:prstGeom prst="rect">
            <a:avLst/>
          </a:prstGeom>
          <a:noFill/>
        </p:spPr>
        <p:txBody>
          <a:bodyPr wrap="square" rtlCol="0">
            <a:spAutoFit/>
          </a:bodyPr>
          <a:lstStyle/>
          <a:p>
            <a:r>
              <a:rPr lang="es-ES" sz="1600" b="1" dirty="0">
                <a:solidFill>
                  <a:prstClr val="black"/>
                </a:solidFill>
                <a:latin typeface="Calibri"/>
              </a:rPr>
              <a:t>En economía hay diferentes hipótesis sobre cómo se forman las expectativas y la hipótesis que  se haga juega un rol clave en los modelos que desarrollamos. No hay  modelos sin hipótesis sobre las expectativas. Si el modelo no hace ninguna hipótesis, igual de hecho está haciendo alguna de forma implícita. Por supuesto, para simplificar, si las expectativas no juegan ningún rol importante no está prohibido no hablar de ellas. Pero hay que ser consciente de ello pues puede ser una falla del modelo. Básicamente, nos podemos encontrar con los siguientes tipos</a:t>
            </a:r>
          </a:p>
        </p:txBody>
      </p:sp>
      <p:sp>
        <p:nvSpPr>
          <p:cNvPr id="4" name="3 CuadroTexto"/>
          <p:cNvSpPr txBox="1"/>
          <p:nvPr/>
        </p:nvSpPr>
        <p:spPr>
          <a:xfrm>
            <a:off x="683568" y="2780930"/>
            <a:ext cx="8460432" cy="646331"/>
          </a:xfrm>
          <a:prstGeom prst="rect">
            <a:avLst/>
          </a:prstGeom>
          <a:noFill/>
        </p:spPr>
        <p:txBody>
          <a:bodyPr wrap="square" rtlCol="0">
            <a:spAutoFit/>
          </a:bodyPr>
          <a:lstStyle/>
          <a:p>
            <a:r>
              <a:rPr lang="es-ES" b="1" dirty="0">
                <a:solidFill>
                  <a:srgbClr val="FF0000"/>
                </a:solidFill>
                <a:latin typeface="Calibri"/>
              </a:rPr>
              <a:t>1. </a:t>
            </a:r>
            <a:r>
              <a:rPr lang="es-ES" b="1" u="sng" dirty="0">
                <a:solidFill>
                  <a:srgbClr val="FF0000"/>
                </a:solidFill>
                <a:latin typeface="Calibri"/>
              </a:rPr>
              <a:t>EXPECTATIVAS ESTÁTICAS</a:t>
            </a:r>
            <a:r>
              <a:rPr lang="es-ES" b="1" dirty="0">
                <a:solidFill>
                  <a:prstClr val="black"/>
                </a:solidFill>
                <a:latin typeface="Calibri"/>
              </a:rPr>
              <a:t>: el agente cree que los precios de hoy se mantendrán siempre :</a:t>
            </a:r>
          </a:p>
        </p:txBody>
      </p:sp>
      <p:sp>
        <p:nvSpPr>
          <p:cNvPr id="5" name="4 CuadroTexto"/>
          <p:cNvSpPr txBox="1"/>
          <p:nvPr/>
        </p:nvSpPr>
        <p:spPr>
          <a:xfrm>
            <a:off x="683568" y="3645026"/>
            <a:ext cx="8460432" cy="646331"/>
          </a:xfrm>
          <a:prstGeom prst="rect">
            <a:avLst/>
          </a:prstGeom>
          <a:noFill/>
        </p:spPr>
        <p:txBody>
          <a:bodyPr wrap="square" rtlCol="0">
            <a:spAutoFit/>
          </a:bodyPr>
          <a:lstStyle/>
          <a:p>
            <a:r>
              <a:rPr lang="es-ES" b="1" dirty="0">
                <a:solidFill>
                  <a:srgbClr val="FF0000"/>
                </a:solidFill>
                <a:latin typeface="Calibri"/>
              </a:rPr>
              <a:t>2. </a:t>
            </a:r>
            <a:r>
              <a:rPr lang="es-ES" b="1" u="sng" dirty="0">
                <a:solidFill>
                  <a:srgbClr val="FF0000"/>
                </a:solidFill>
                <a:latin typeface="Calibri"/>
              </a:rPr>
              <a:t>EXPECTATIVAS ADAPTATIVAS</a:t>
            </a:r>
            <a:r>
              <a:rPr lang="es-ES" b="1" dirty="0">
                <a:solidFill>
                  <a:prstClr val="black"/>
                </a:solidFill>
                <a:latin typeface="Calibri"/>
              </a:rPr>
              <a:t>: el agente comete errores.  Y cuando se equivoca, corrige gradualmente su error. Hay un componente estocástico, pero no se modela</a:t>
            </a:r>
          </a:p>
        </p:txBody>
      </p:sp>
      <p:sp>
        <p:nvSpPr>
          <p:cNvPr id="6" name="5 CuadroTexto"/>
          <p:cNvSpPr txBox="1"/>
          <p:nvPr/>
        </p:nvSpPr>
        <p:spPr>
          <a:xfrm>
            <a:off x="683568" y="4509122"/>
            <a:ext cx="8460432" cy="1200329"/>
          </a:xfrm>
          <a:prstGeom prst="rect">
            <a:avLst/>
          </a:prstGeom>
          <a:noFill/>
        </p:spPr>
        <p:txBody>
          <a:bodyPr wrap="square" rtlCol="0">
            <a:spAutoFit/>
          </a:bodyPr>
          <a:lstStyle/>
          <a:p>
            <a:r>
              <a:rPr lang="es-ES" b="1" dirty="0">
                <a:solidFill>
                  <a:srgbClr val="FF0000"/>
                </a:solidFill>
                <a:latin typeface="Calibri"/>
              </a:rPr>
              <a:t>3. </a:t>
            </a:r>
            <a:r>
              <a:rPr lang="es-ES" b="1" u="sng" dirty="0">
                <a:solidFill>
                  <a:srgbClr val="FF0000"/>
                </a:solidFill>
                <a:latin typeface="Calibri"/>
              </a:rPr>
              <a:t>PERFECT FORESIGHT</a:t>
            </a:r>
            <a:r>
              <a:rPr lang="es-ES" b="1" dirty="0">
                <a:solidFill>
                  <a:prstClr val="black"/>
                </a:solidFill>
                <a:latin typeface="Calibri"/>
              </a:rPr>
              <a:t>: El agente debe conjeturar sobre el futuro para sus decisiones, pero vive en un mundo no estocástico. Entonces sus predicciones son perfectas. Es la versión de Expectativas Racionales sin componente estocástico:  </a:t>
            </a:r>
          </a:p>
          <a:p>
            <a:endParaRPr lang="es-ES" b="1" dirty="0">
              <a:solidFill>
                <a:prstClr val="black"/>
              </a:solidFill>
              <a:latin typeface="Calibri"/>
            </a:endParaRPr>
          </a:p>
        </p:txBody>
      </p:sp>
      <p:sp>
        <p:nvSpPr>
          <p:cNvPr id="7" name="6 CuadroTexto"/>
          <p:cNvSpPr txBox="1"/>
          <p:nvPr/>
        </p:nvSpPr>
        <p:spPr>
          <a:xfrm>
            <a:off x="683568" y="5805264"/>
            <a:ext cx="8460432" cy="923330"/>
          </a:xfrm>
          <a:prstGeom prst="rect">
            <a:avLst/>
          </a:prstGeom>
          <a:noFill/>
        </p:spPr>
        <p:txBody>
          <a:bodyPr wrap="square" rtlCol="0">
            <a:spAutoFit/>
          </a:bodyPr>
          <a:lstStyle/>
          <a:p>
            <a:r>
              <a:rPr lang="es-ES" b="1" dirty="0">
                <a:solidFill>
                  <a:srgbClr val="FF0000"/>
                </a:solidFill>
                <a:latin typeface="Calibri"/>
              </a:rPr>
              <a:t>4. </a:t>
            </a:r>
            <a:r>
              <a:rPr lang="es-ES" b="1" u="sng" dirty="0">
                <a:solidFill>
                  <a:srgbClr val="FF0000"/>
                </a:solidFill>
                <a:latin typeface="Calibri"/>
              </a:rPr>
              <a:t>EXPECTATIVAS RACIONALES</a:t>
            </a:r>
            <a:r>
              <a:rPr lang="es-ES" b="1" dirty="0">
                <a:solidFill>
                  <a:prstClr val="black"/>
                </a:solidFill>
                <a:latin typeface="Calibri"/>
              </a:rPr>
              <a:t>: el agente comete errores al predecir. Pero busca TODA la información disponible, incluyendo la forma en que se DISTRIBUYE el error. Para esto último es  que viene bien modelar procesos estocásticos con series de tiempo.</a:t>
            </a:r>
          </a:p>
        </p:txBody>
      </p:sp>
      <p:pic>
        <p:nvPicPr>
          <p:cNvPr id="21508" name="Picture 4"/>
          <p:cNvPicPr>
            <a:picLocks noChangeAspect="1" noChangeArrowheads="1"/>
          </p:cNvPicPr>
          <p:nvPr/>
        </p:nvPicPr>
        <p:blipFill>
          <a:blip r:embed="rId2" cstate="print"/>
          <a:srcRect/>
          <a:stretch>
            <a:fillRect/>
          </a:stretch>
        </p:blipFill>
        <p:spPr bwMode="auto">
          <a:xfrm>
            <a:off x="2" y="3068962"/>
            <a:ext cx="5489575" cy="545777"/>
          </a:xfrm>
          <a:prstGeom prst="rect">
            <a:avLst/>
          </a:prstGeom>
          <a:noFill/>
          <a:ln w="9525">
            <a:noFill/>
            <a:miter lim="800000"/>
            <a:headEnd/>
            <a:tailEnd/>
          </a:ln>
          <a:effectLst/>
        </p:spPr>
      </p:pic>
      <p:pic>
        <p:nvPicPr>
          <p:cNvPr id="21511" name="Picture 7"/>
          <p:cNvPicPr>
            <a:picLocks noChangeAspect="1" noChangeArrowheads="1"/>
          </p:cNvPicPr>
          <p:nvPr/>
        </p:nvPicPr>
        <p:blipFill>
          <a:blip r:embed="rId3" cstate="print"/>
          <a:srcRect/>
          <a:stretch>
            <a:fillRect/>
          </a:stretch>
        </p:blipFill>
        <p:spPr bwMode="auto">
          <a:xfrm>
            <a:off x="5220074" y="5085184"/>
            <a:ext cx="5399087" cy="504056"/>
          </a:xfrm>
          <a:prstGeom prst="rect">
            <a:avLst/>
          </a:prstGeom>
          <a:noFill/>
          <a:ln w="9525">
            <a:noFill/>
            <a:miter lim="800000"/>
            <a:headEnd/>
            <a:tailEnd/>
          </a:ln>
          <a:effectLst/>
        </p:spPr>
      </p:pic>
      <p:sp>
        <p:nvSpPr>
          <p:cNvPr id="21513" name="Rectangle 9"/>
          <p:cNvSpPr>
            <a:spLocks noChangeArrowheads="1"/>
          </p:cNvSpPr>
          <p:nvPr/>
        </p:nvSpPr>
        <p:spPr bwMode="auto">
          <a:xfrm>
            <a:off x="2"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1508"/>
                                        </p:tgtEl>
                                        <p:attrNameLst>
                                          <p:attrName>style.visibility</p:attrName>
                                        </p:attrNameLst>
                                      </p:cBhvr>
                                      <p:to>
                                        <p:strVal val="visible"/>
                                      </p:to>
                                    </p:set>
                                    <p:animEffect transition="in" filter="box(in)">
                                      <p:cBhvr>
                                        <p:cTn id="12" dur="500"/>
                                        <p:tgtEl>
                                          <p:spTgt spid="21508"/>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ox(in)">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ox(in)">
                                      <p:cBhvr>
                                        <p:cTn id="25" dur="500"/>
                                        <p:tgtEl>
                                          <p:spTgt spid="6"/>
                                        </p:tgtEl>
                                      </p:cBhvr>
                                    </p:animEffect>
                                  </p:childTnLst>
                                </p:cTn>
                              </p:par>
                              <p:par>
                                <p:cTn id="26" presetID="4" presetClass="entr" presetSubtype="16" fill="hold" nodeType="withEffect">
                                  <p:stCondLst>
                                    <p:cond delay="0"/>
                                  </p:stCondLst>
                                  <p:childTnLst>
                                    <p:set>
                                      <p:cBhvr>
                                        <p:cTn id="27" dur="1" fill="hold">
                                          <p:stCondLst>
                                            <p:cond delay="0"/>
                                          </p:stCondLst>
                                        </p:cTn>
                                        <p:tgtEl>
                                          <p:spTgt spid="21511"/>
                                        </p:tgtEl>
                                        <p:attrNameLst>
                                          <p:attrName>style.visibility</p:attrName>
                                        </p:attrNameLst>
                                      </p:cBhvr>
                                      <p:to>
                                        <p:strVal val="visible"/>
                                      </p:to>
                                    </p:set>
                                    <p:animEffect transition="in" filter="box(in)">
                                      <p:cBhvr>
                                        <p:cTn id="28" dur="500"/>
                                        <p:tgtEl>
                                          <p:spTgt spid="21511"/>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ox(in)">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 name="Picture 30"/>
          <p:cNvPicPr>
            <a:picLocks noChangeAspect="1" noChangeArrowheads="1"/>
          </p:cNvPicPr>
          <p:nvPr/>
        </p:nvPicPr>
        <p:blipFill>
          <a:blip r:embed="rId2" cstate="print"/>
          <a:srcRect/>
          <a:stretch>
            <a:fillRect/>
          </a:stretch>
        </p:blipFill>
        <p:spPr bwMode="auto">
          <a:xfrm>
            <a:off x="1115616" y="1322766"/>
            <a:ext cx="6768752" cy="648072"/>
          </a:xfrm>
          <a:prstGeom prst="rect">
            <a:avLst/>
          </a:prstGeom>
          <a:noFill/>
          <a:ln w="9525">
            <a:noFill/>
            <a:miter lim="800000"/>
            <a:headEnd/>
            <a:tailEnd/>
          </a:ln>
          <a:effectLst/>
        </p:spPr>
      </p:pic>
      <p:sp>
        <p:nvSpPr>
          <p:cNvPr id="6145" name="Rectangle 1"/>
          <p:cNvSpPr>
            <a:spLocks noChangeArrowheads="1"/>
          </p:cNvSpPr>
          <p:nvPr/>
        </p:nvSpPr>
        <p:spPr bwMode="auto">
          <a:xfrm>
            <a:off x="3247604" y="637238"/>
            <a:ext cx="2172261"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r>
              <a:rPr lang="es-AR" sz="1350" b="1" u="sng" dirty="0">
                <a:latin typeface="Calibri" pitchFamily="34" charset="0"/>
                <a:ea typeface="Calibri" pitchFamily="34" charset="0"/>
                <a:cs typeface="Times New Roman" pitchFamily="18" charset="0"/>
              </a:rPr>
              <a:t>EXPECTATIVAS ADAPTATIVAS</a:t>
            </a:r>
            <a:endParaRPr lang="es-AR" sz="1350" dirty="0">
              <a:latin typeface="Arial" pitchFamily="34" charset="0"/>
              <a:cs typeface="Arial" pitchFamily="34" charset="0"/>
            </a:endParaRPr>
          </a:p>
        </p:txBody>
      </p:sp>
      <p:pic>
        <p:nvPicPr>
          <p:cNvPr id="6147" name="Picture 3"/>
          <p:cNvPicPr>
            <a:picLocks noChangeAspect="1" noChangeArrowheads="1"/>
          </p:cNvPicPr>
          <p:nvPr/>
        </p:nvPicPr>
        <p:blipFill>
          <a:blip r:embed="rId3" cstate="print"/>
          <a:srcRect/>
          <a:stretch>
            <a:fillRect/>
          </a:stretch>
        </p:blipFill>
        <p:spPr bwMode="auto">
          <a:xfrm>
            <a:off x="1115616" y="3311606"/>
            <a:ext cx="6840760" cy="3546394"/>
          </a:xfrm>
          <a:prstGeom prst="rect">
            <a:avLst/>
          </a:prstGeom>
          <a:noFill/>
          <a:ln w="9525">
            <a:noFill/>
            <a:miter lim="800000"/>
            <a:headEnd/>
            <a:tailEnd/>
          </a:ln>
          <a:effectLst/>
        </p:spPr>
      </p:pic>
      <p:sp>
        <p:nvSpPr>
          <p:cNvPr id="8" name="7 Rectángulo"/>
          <p:cNvSpPr/>
          <p:nvPr/>
        </p:nvSpPr>
        <p:spPr>
          <a:xfrm>
            <a:off x="971600" y="1322766"/>
            <a:ext cx="2250250" cy="4320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a:p>
        </p:txBody>
      </p:sp>
      <p:pic>
        <p:nvPicPr>
          <p:cNvPr id="6148" name="Picture 4"/>
          <p:cNvPicPr>
            <a:picLocks noChangeAspect="1" noChangeArrowheads="1"/>
          </p:cNvPicPr>
          <p:nvPr/>
        </p:nvPicPr>
        <p:blipFill>
          <a:blip r:embed="rId4" cstate="print"/>
          <a:srcRect/>
          <a:stretch>
            <a:fillRect/>
          </a:stretch>
        </p:blipFill>
        <p:spPr bwMode="auto">
          <a:xfrm>
            <a:off x="1115616" y="1862826"/>
            <a:ext cx="7128792" cy="1296144"/>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box(in)">
                                      <p:cBhvr>
                                        <p:cTn id="12" dur="500"/>
                                        <p:tgtEl>
                                          <p:spTgt spid="6148"/>
                                        </p:tgtEl>
                                      </p:cBhvr>
                                    </p:animEffect>
                                  </p:childTnLst>
                                </p:cTn>
                              </p:par>
                              <p:par>
                                <p:cTn id="13" presetID="4" presetClass="entr" presetSubtype="16" fill="hold" nodeType="withEffect">
                                  <p:stCondLst>
                                    <p:cond delay="0"/>
                                  </p:stCondLst>
                                  <p:childTnLst>
                                    <p:set>
                                      <p:cBhvr>
                                        <p:cTn id="14" dur="1" fill="hold">
                                          <p:stCondLst>
                                            <p:cond delay="0"/>
                                          </p:stCondLst>
                                        </p:cTn>
                                        <p:tgtEl>
                                          <p:spTgt spid="1054"/>
                                        </p:tgtEl>
                                        <p:attrNameLst>
                                          <p:attrName>style.visibility</p:attrName>
                                        </p:attrNameLst>
                                      </p:cBhvr>
                                      <p:to>
                                        <p:strVal val="visible"/>
                                      </p:to>
                                    </p:set>
                                    <p:animEffect transition="in" filter="box(in)">
                                      <p:cBhvr>
                                        <p:cTn id="15" dur="500"/>
                                        <p:tgtEl>
                                          <p:spTgt spid="105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6147"/>
                                        </p:tgtEl>
                                        <p:attrNameLst>
                                          <p:attrName>style.visibility</p:attrName>
                                        </p:attrNameLst>
                                      </p:cBhvr>
                                      <p:to>
                                        <p:strVal val="visible"/>
                                      </p:to>
                                    </p:set>
                                    <p:animEffect transition="in" filter="box(in)">
                                      <p:cBhvr>
                                        <p:cTn id="2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cstate="print"/>
          <a:srcRect/>
          <a:stretch>
            <a:fillRect/>
          </a:stretch>
        </p:blipFill>
        <p:spPr bwMode="auto">
          <a:xfrm>
            <a:off x="1061610" y="2204864"/>
            <a:ext cx="6480720" cy="2088232"/>
          </a:xfrm>
          <a:prstGeom prst="rect">
            <a:avLst/>
          </a:prstGeom>
          <a:noFill/>
          <a:ln w="9525">
            <a:noFill/>
            <a:miter lim="800000"/>
            <a:headEnd/>
            <a:tailEnd/>
          </a:ln>
          <a:effectLst/>
        </p:spPr>
      </p:pic>
      <p:sp>
        <p:nvSpPr>
          <p:cNvPr id="5" name="4 Rectángulo"/>
          <p:cNvSpPr/>
          <p:nvPr/>
        </p:nvSpPr>
        <p:spPr>
          <a:xfrm>
            <a:off x="971600" y="3212976"/>
            <a:ext cx="2628292" cy="83010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350" dirty="0"/>
          </a:p>
        </p:txBody>
      </p:sp>
      <p:pic>
        <p:nvPicPr>
          <p:cNvPr id="14340" name="Picture 4"/>
          <p:cNvPicPr>
            <a:picLocks noChangeAspect="1" noChangeArrowheads="1"/>
          </p:cNvPicPr>
          <p:nvPr/>
        </p:nvPicPr>
        <p:blipFill>
          <a:blip r:embed="rId3" cstate="print"/>
          <a:srcRect/>
          <a:stretch>
            <a:fillRect/>
          </a:stretch>
        </p:blipFill>
        <p:spPr bwMode="auto">
          <a:xfrm>
            <a:off x="971600" y="4293096"/>
            <a:ext cx="6912768" cy="2376264"/>
          </a:xfrm>
          <a:prstGeom prst="rect">
            <a:avLst/>
          </a:prstGeom>
          <a:noFill/>
          <a:ln w="9525">
            <a:noFill/>
            <a:miter lim="800000"/>
            <a:headEnd/>
            <a:tailEnd/>
          </a:ln>
          <a:effectLst/>
        </p:spPr>
      </p:pic>
      <p:pic>
        <p:nvPicPr>
          <p:cNvPr id="5121" name="Picture 1"/>
          <p:cNvPicPr>
            <a:picLocks noChangeAspect="1" noChangeArrowheads="1"/>
          </p:cNvPicPr>
          <p:nvPr/>
        </p:nvPicPr>
        <p:blipFill>
          <a:blip r:embed="rId4" cstate="print"/>
          <a:srcRect/>
          <a:stretch>
            <a:fillRect/>
          </a:stretch>
        </p:blipFill>
        <p:spPr bwMode="auto">
          <a:xfrm>
            <a:off x="1061610" y="476672"/>
            <a:ext cx="7182798" cy="18951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box(in)">
                                      <p:cBhvr>
                                        <p:cTn id="7" dur="500"/>
                                        <p:tgtEl>
                                          <p:spTgt spid="512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4339"/>
                                        </p:tgtEl>
                                        <p:attrNameLst>
                                          <p:attrName>style.visibility</p:attrName>
                                        </p:attrNameLst>
                                      </p:cBhvr>
                                      <p:to>
                                        <p:strVal val="visible"/>
                                      </p:to>
                                    </p:set>
                                    <p:animEffect transition="in" filter="box(in)">
                                      <p:cBhvr>
                                        <p:cTn id="12" dur="500"/>
                                        <p:tgtEl>
                                          <p:spTgt spid="14339"/>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14340"/>
                                        </p:tgtEl>
                                        <p:attrNameLst>
                                          <p:attrName>style.visibility</p:attrName>
                                        </p:attrNameLst>
                                      </p:cBhvr>
                                      <p:to>
                                        <p:strVal val="visible"/>
                                      </p:to>
                                    </p:set>
                                    <p:animEffect transition="in" filter="box(in)">
                                      <p:cBhvr>
                                        <p:cTn id="20"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815</TotalTime>
  <Words>1569</Words>
  <Application>Microsoft Office PowerPoint</Application>
  <PresentationFormat>Presentación en pantalla (4:3)</PresentationFormat>
  <Paragraphs>82</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17</vt:i4>
      </vt:variant>
    </vt:vector>
  </HeadingPairs>
  <TitlesOfParts>
    <vt:vector size="24" baseType="lpstr">
      <vt:lpstr>Arial</vt:lpstr>
      <vt:lpstr>Calibri</vt:lpstr>
      <vt:lpstr>Calibri Light</vt:lpstr>
      <vt:lpstr>Cambria</vt:lpstr>
      <vt:lpstr>Cambria Math</vt:lpstr>
      <vt:lpstr>1_Tema de Office</vt:lpstr>
      <vt:lpstr>Tema de Office</vt:lpstr>
      <vt:lpstr>Clase 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Fanelli</dc:creator>
  <cp:lastModifiedBy>Jose Maria Jesus Fanelli</cp:lastModifiedBy>
  <cp:revision>22</cp:revision>
  <dcterms:created xsi:type="dcterms:W3CDTF">2021-03-26T18:52:54Z</dcterms:created>
  <dcterms:modified xsi:type="dcterms:W3CDTF">2023-04-04T04:06:52Z</dcterms:modified>
</cp:coreProperties>
</file>