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282" r:id="rId3"/>
    <p:sldId id="283" r:id="rId4"/>
    <p:sldId id="273" r:id="rId5"/>
    <p:sldId id="265" r:id="rId6"/>
    <p:sldId id="258" r:id="rId7"/>
    <p:sldId id="268" r:id="rId8"/>
    <p:sldId id="260" r:id="rId9"/>
    <p:sldId id="259" r:id="rId10"/>
    <p:sldId id="257" r:id="rId11"/>
    <p:sldId id="262" r:id="rId12"/>
    <p:sldId id="277" r:id="rId1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4687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1" d="100"/>
          <a:sy n="31" d="100"/>
        </p:scale>
        <p:origin x="-230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98351-8BF7-4FD2-AB49-F41888C69ECE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AE6872-70EB-404E-BC3B-097A31F524FA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AE6872-70EB-404E-BC3B-097A31F524FA}" type="slidenum">
              <a:rPr lang="es-ES" smtClean="0"/>
              <a:pPr/>
              <a:t>9</a:t>
            </a:fld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FD939-755A-45E4-AEA0-6FC4E723872B}" type="datetimeFigureOut">
              <a:rPr lang="es-ES" smtClean="0"/>
              <a:pPr/>
              <a:t>11/04/2023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8E209-BC80-4591-8B98-052F25841D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8905A18-7694-48FD-B99E-D356A6B87858}"/>
              </a:ext>
            </a:extLst>
          </p:cNvPr>
          <p:cNvSpPr txBox="1"/>
          <p:nvPr/>
        </p:nvSpPr>
        <p:spPr>
          <a:xfrm>
            <a:off x="3059832" y="1916832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/>
              <a:t>Clase 6</a:t>
            </a:r>
            <a:endParaRPr lang="es-AR" sz="6000" b="1" dirty="0"/>
          </a:p>
        </p:txBody>
      </p:sp>
    </p:spTree>
    <p:extLst>
      <p:ext uri="{BB962C8B-B14F-4D97-AF65-F5344CB8AC3E}">
        <p14:creationId xmlns:p14="http://schemas.microsoft.com/office/powerpoint/2010/main" val="94835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uadroTexto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Multiplicador de políticas: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0" y="2708920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=</a:t>
            </a:r>
          </a:p>
        </p:txBody>
      </p:sp>
      <p:sp>
        <p:nvSpPr>
          <p:cNvPr id="18" name="17 Cerrar corchete"/>
          <p:cNvSpPr/>
          <p:nvPr/>
        </p:nvSpPr>
        <p:spPr>
          <a:xfrm flipH="1">
            <a:off x="611560" y="1268760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Cerrar corchete"/>
          <p:cNvSpPr/>
          <p:nvPr/>
        </p:nvSpPr>
        <p:spPr>
          <a:xfrm>
            <a:off x="7380312" y="1340768"/>
            <a:ext cx="3684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errar corchete"/>
          <p:cNvSpPr/>
          <p:nvPr/>
        </p:nvSpPr>
        <p:spPr>
          <a:xfrm flipH="1">
            <a:off x="8172400" y="1340768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errar corchete"/>
          <p:cNvSpPr/>
          <p:nvPr/>
        </p:nvSpPr>
        <p:spPr>
          <a:xfrm>
            <a:off x="8748464" y="1340768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556792"/>
            <a:ext cx="539908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577" y="1340768"/>
            <a:ext cx="6912768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A03657C-AEC1-4B27-A6DE-9737901712D7}"/>
              </a:ext>
            </a:extLst>
          </p:cNvPr>
          <p:cNvSpPr txBox="1"/>
          <p:nvPr/>
        </p:nvSpPr>
        <p:spPr>
          <a:xfrm>
            <a:off x="611560" y="5445224"/>
            <a:ext cx="81369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b="1" dirty="0"/>
              <a:t>El modelo admite dos “cierres” el que figura aquí, que considera los precios rígidos y el nivel de ingreso endógeno, que es el cierre keynesiano. Pero también se lo puede cerrar suponiendo el ingreso fijo en el nivel de pleno empleo y los precios endógenos.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ES" sz="1600" b="1" dirty="0"/>
              <a:t>Para tener ambas variables endógenas se necesita una quinta ecuación. Por ejemplo, una curva de Phillips o una función de oferta agregada. </a:t>
            </a:r>
            <a:endParaRPr lang="es-AR" sz="1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uadroTexto"/>
          <p:cNvSpPr txBox="1"/>
          <p:nvPr/>
        </p:nvSpPr>
        <p:spPr>
          <a:xfrm>
            <a:off x="3419872" y="2420888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=</a:t>
            </a:r>
          </a:p>
        </p:txBody>
      </p:sp>
      <p:sp>
        <p:nvSpPr>
          <p:cNvPr id="20" name="19 Cerrar corchete"/>
          <p:cNvSpPr/>
          <p:nvPr/>
        </p:nvSpPr>
        <p:spPr>
          <a:xfrm flipH="1">
            <a:off x="6084168" y="980728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errar corchete"/>
          <p:cNvSpPr/>
          <p:nvPr/>
        </p:nvSpPr>
        <p:spPr>
          <a:xfrm>
            <a:off x="6732240" y="980728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443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4913" y="1196752"/>
            <a:ext cx="5399087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1196752"/>
            <a:ext cx="482453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errar corchete"/>
          <p:cNvSpPr/>
          <p:nvPr/>
        </p:nvSpPr>
        <p:spPr>
          <a:xfrm flipH="1">
            <a:off x="2339752" y="908720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errar corchete"/>
          <p:cNvSpPr/>
          <p:nvPr/>
        </p:nvSpPr>
        <p:spPr>
          <a:xfrm>
            <a:off x="2987824" y="908720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7" y="2420888"/>
            <a:ext cx="6768752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21 CuadroTexto"/>
          <p:cNvSpPr txBox="1"/>
          <p:nvPr/>
        </p:nvSpPr>
        <p:spPr>
          <a:xfrm>
            <a:off x="3491880" y="332656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Solución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0752BF5-6756-4C44-953F-9094B837643B}"/>
              </a:ext>
            </a:extLst>
          </p:cNvPr>
          <p:cNvSpPr txBox="1"/>
          <p:nvPr/>
        </p:nvSpPr>
        <p:spPr>
          <a:xfrm>
            <a:off x="755576" y="4869160"/>
            <a:ext cx="777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En base a esta solución se pueden obtener las “r” o TIR y luego calculamos las q.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Haciendo variar las variables de política o con shocks exógenos nos permite hacer la estática comparativa.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b="1" dirty="0"/>
              <a:t>Con el Jacobiano también calculo las condiciones de estabilidad que depende de la sustitución entre los activos. </a:t>
            </a:r>
            <a:endParaRPr lang="es-AR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160277B-782D-4550-81C2-0ACBCBF7F5AA}"/>
              </a:ext>
            </a:extLst>
          </p:cNvPr>
          <p:cNvSpPr txBox="1"/>
          <p:nvPr/>
        </p:nvSpPr>
        <p:spPr>
          <a:xfrm>
            <a:off x="1039273" y="437722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¿Qué tengo que leer?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7F723A0-BA08-4C0B-85ED-9D4E2B6631AB}"/>
              </a:ext>
            </a:extLst>
          </p:cNvPr>
          <p:cNvCxnSpPr/>
          <p:nvPr/>
        </p:nvCxnSpPr>
        <p:spPr>
          <a:xfrm>
            <a:off x="1081138" y="773616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F89346D-D8E4-4177-A4F3-64379FC32ACA}"/>
              </a:ext>
            </a:extLst>
          </p:cNvPr>
          <p:cNvCxnSpPr/>
          <p:nvPr/>
        </p:nvCxnSpPr>
        <p:spPr>
          <a:xfrm>
            <a:off x="1262270" y="4867557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8074B7C4-89B5-4269-93EA-1B44926DD526}"/>
              </a:ext>
            </a:extLst>
          </p:cNvPr>
          <p:cNvSpPr txBox="1"/>
          <p:nvPr/>
        </p:nvSpPr>
        <p:spPr>
          <a:xfrm>
            <a:off x="1024000" y="1124744"/>
            <a:ext cx="5619946" cy="167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685800">
              <a:lnSpc>
                <a:spcPct val="115000"/>
              </a:lnSpc>
              <a:spcAft>
                <a:spcPts val="750"/>
              </a:spcAft>
              <a:defRPr/>
            </a:pPr>
            <a:r>
              <a:rPr lang="en-US" sz="135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Tobin, James (1982). "Money and Finance in the </a:t>
            </a:r>
            <a:r>
              <a:rPr lang="en-US" sz="1350" b="1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MacroEconomic</a:t>
            </a:r>
            <a:r>
              <a:rPr lang="en-US" sz="135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Process,“  CF Discussion paper 613 R</a:t>
            </a:r>
          </a:p>
          <a:p>
            <a:pPr>
              <a:defRPr/>
            </a:pPr>
            <a:r>
              <a:rPr lang="en-GB" sz="1400" b="1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Leijonhufvud</a:t>
            </a:r>
            <a:r>
              <a:rPr lang="en-GB" sz="140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, A. (1971), </a:t>
            </a:r>
            <a:r>
              <a:rPr lang="en-GB" sz="1400" b="1" u="sng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Keynes and the Classics, two lectures on Keynes’ Contribution  to Economic Theory</a:t>
            </a:r>
            <a:r>
              <a:rPr lang="en-GB" sz="140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s-ES" sz="1400" b="1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ES" sz="140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s-ES" sz="140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s-ES" sz="140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es-ES" sz="140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400" b="1" dirty="0" err="1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Affairs</a:t>
            </a:r>
            <a:r>
              <a:rPr lang="es-ES" sz="1400" b="1" dirty="0">
                <a:solidFill>
                  <a:prstClr val="black"/>
                </a:solidFill>
                <a:latin typeface="Calibri" panose="020F0502020204030204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defTabSz="685800">
              <a:lnSpc>
                <a:spcPct val="115000"/>
              </a:lnSpc>
              <a:spcAft>
                <a:spcPts val="750"/>
              </a:spcAft>
              <a:defRPr/>
            </a:pPr>
            <a:endParaRPr lang="es-AR" sz="135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>
              <a:lnSpc>
                <a:spcPct val="115000"/>
              </a:lnSpc>
              <a:spcAft>
                <a:spcPts val="750"/>
              </a:spcAft>
              <a:defRPr/>
            </a:pPr>
            <a:endParaRPr lang="es-AR" sz="1350" b="1" dirty="0">
              <a:solidFill>
                <a:prstClr val="black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A63009E-B376-4FD9-8F9B-5B44E8079253}"/>
              </a:ext>
            </a:extLst>
          </p:cNvPr>
          <p:cNvSpPr txBox="1"/>
          <p:nvPr/>
        </p:nvSpPr>
        <p:spPr>
          <a:xfrm>
            <a:off x="1133673" y="4293096"/>
            <a:ext cx="27003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AR" sz="1350" b="1" i="1" dirty="0">
                <a:solidFill>
                  <a:prstClr val="black"/>
                </a:solidFill>
                <a:latin typeface="Calibri" panose="020F0502020204030204"/>
              </a:rPr>
              <a:t>Qué leo para la próxima?</a:t>
            </a:r>
          </a:p>
        </p:txBody>
      </p:sp>
      <p:sp>
        <p:nvSpPr>
          <p:cNvPr id="8" name="CuadroTexto 14">
            <a:extLst>
              <a:ext uri="{FF2B5EF4-FFF2-40B4-BE49-F238E27FC236}">
                <a16:creationId xmlns:a16="http://schemas.microsoft.com/office/drawing/2014/main" id="{1F8540B8-0E51-4EF3-B39A-954C1E21D4AE}"/>
              </a:ext>
            </a:extLst>
          </p:cNvPr>
          <p:cNvSpPr txBox="1"/>
          <p:nvPr/>
        </p:nvSpPr>
        <p:spPr>
          <a:xfrm>
            <a:off x="994906" y="2257796"/>
            <a:ext cx="72707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n-US" sz="14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Blanchard, Olivier (2000), “What Do We Know About Macroeconomics that Fisher and Wicksell Did Not?”, </a:t>
            </a:r>
            <a:r>
              <a:rPr lang="en-US" sz="1400" b="1" u="sng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NBER, Working Paper</a:t>
            </a:r>
            <a:r>
              <a:rPr lang="en-US" sz="1400" b="1" spc="-15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7550.</a:t>
            </a:r>
            <a:endParaRPr lang="es-AR" sz="1400" b="1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>
              <a:defRPr/>
            </a:pPr>
            <a:r>
              <a:rPr lang="es-ES" sz="1400" b="1" i="1" dirty="0">
                <a:solidFill>
                  <a:prstClr val="black"/>
                </a:solidFill>
                <a:latin typeface="+mj-lt"/>
              </a:rPr>
              <a:t> </a:t>
            </a:r>
            <a:endParaRPr lang="es-AR" sz="1400" b="1" i="1" dirty="0">
              <a:solidFill>
                <a:prstClr val="black"/>
              </a:solidFill>
              <a:latin typeface="+mj-lt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568AB8E-FEE8-4530-B2E1-808FAAC9E724}"/>
              </a:ext>
            </a:extLst>
          </p:cNvPr>
          <p:cNvSpPr txBox="1"/>
          <p:nvPr/>
        </p:nvSpPr>
        <p:spPr>
          <a:xfrm>
            <a:off x="1024000" y="3316512"/>
            <a:ext cx="5818727" cy="573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  <a:tabLst>
                <a:tab pos="-457200" algn="l"/>
              </a:tabLst>
            </a:pPr>
            <a:r>
              <a:rPr lang="en-US" sz="1400" b="1" i="1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IMF, (2008),</a:t>
            </a:r>
            <a:r>
              <a:rPr lang="en-US" sz="1400" b="1" u="sng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Financial Stress, Downturns, and Recoveries. </a:t>
            </a:r>
            <a:r>
              <a:rPr lang="en-US" sz="1400" b="1" i="1" spc="-15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World Economic and Financial Surveys, October 2008.</a:t>
            </a:r>
            <a:endParaRPr lang="es-AR" sz="14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864BE22-2158-4BF7-B5EC-1F33EBDEB8C8}"/>
              </a:ext>
            </a:extLst>
          </p:cNvPr>
          <p:cNvSpPr txBox="1"/>
          <p:nvPr/>
        </p:nvSpPr>
        <p:spPr>
          <a:xfrm>
            <a:off x="989650" y="2954758"/>
            <a:ext cx="50945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s-ES" sz="1350" b="1" i="1" u="sng" dirty="0">
                <a:solidFill>
                  <a:prstClr val="black"/>
                </a:solidFill>
                <a:latin typeface="Calibri" panose="020F0502020204030204"/>
              </a:rPr>
              <a:t>Ir leyendo para discusión para la segunda parte del curso</a:t>
            </a:r>
            <a:r>
              <a:rPr lang="es-ES" sz="1350" b="1" i="1" dirty="0">
                <a:solidFill>
                  <a:prstClr val="black"/>
                </a:solidFill>
                <a:latin typeface="Calibri" panose="020F0502020204030204"/>
              </a:rPr>
              <a:t>:</a:t>
            </a:r>
            <a:endParaRPr lang="es-AR" sz="1350" b="1" i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CuadroTexto 14">
            <a:extLst>
              <a:ext uri="{FF2B5EF4-FFF2-40B4-BE49-F238E27FC236}">
                <a16:creationId xmlns:a16="http://schemas.microsoft.com/office/drawing/2014/main" id="{054B5A0A-1ED8-9453-B25B-78CD2146C004}"/>
              </a:ext>
            </a:extLst>
          </p:cNvPr>
          <p:cNvSpPr txBox="1"/>
          <p:nvPr/>
        </p:nvSpPr>
        <p:spPr>
          <a:xfrm>
            <a:off x="1230302" y="5345720"/>
            <a:ext cx="7270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>
              <a:defRPr/>
            </a:pPr>
            <a:r>
              <a:rPr lang="es-AR" sz="1400" b="1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TODO: es el examen!</a:t>
            </a:r>
          </a:p>
          <a:p>
            <a:pPr defTabSz="685800">
              <a:defRPr/>
            </a:pPr>
            <a:r>
              <a:rPr lang="es-ES" sz="1400" b="1" i="1" dirty="0">
                <a:solidFill>
                  <a:prstClr val="black"/>
                </a:solidFill>
                <a:latin typeface="+mj-lt"/>
              </a:rPr>
              <a:t> </a:t>
            </a:r>
            <a:endParaRPr lang="es-AR" sz="1400" b="1" i="1" dirty="0">
              <a:solidFill>
                <a:prstClr val="black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461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F1226E-7843-409C-805C-2C27AB530DB2}"/>
              </a:ext>
            </a:extLst>
          </p:cNvPr>
          <p:cNvSpPr txBox="1"/>
          <p:nvPr/>
        </p:nvSpPr>
        <p:spPr>
          <a:xfrm>
            <a:off x="46384" y="79131"/>
            <a:ext cx="568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B0F0"/>
                </a:solidFill>
              </a:rPr>
              <a:t>ENFOQUE DE DESEQUILIBRIO: </a:t>
            </a:r>
            <a:r>
              <a:rPr lang="es-ES" sz="2000" b="1" dirty="0" err="1">
                <a:solidFill>
                  <a:srgbClr val="00B0F0"/>
                </a:solidFill>
              </a:rPr>
              <a:t>Clower</a:t>
            </a:r>
            <a:r>
              <a:rPr lang="es-ES" sz="2000" b="1" dirty="0">
                <a:solidFill>
                  <a:srgbClr val="00B0F0"/>
                </a:solidFill>
              </a:rPr>
              <a:t>, </a:t>
            </a:r>
            <a:r>
              <a:rPr lang="es-ES" sz="2000" b="1" dirty="0" err="1">
                <a:solidFill>
                  <a:srgbClr val="00B0F0"/>
                </a:solidFill>
              </a:rPr>
              <a:t>Leijonhufvud</a:t>
            </a:r>
            <a:endParaRPr lang="es-AR" sz="2000" b="1" dirty="0">
              <a:solidFill>
                <a:srgbClr val="00B0F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D60F90-01A3-4339-A927-8DFC2681225F}"/>
              </a:ext>
            </a:extLst>
          </p:cNvPr>
          <p:cNvSpPr txBox="1"/>
          <p:nvPr/>
        </p:nvSpPr>
        <p:spPr>
          <a:xfrm>
            <a:off x="344557" y="546661"/>
            <a:ext cx="84151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sz="1600" b="1" dirty="0"/>
              <a:t>. En este enfoque son fundamentales las relaciones STOCK-FLUJOS y la INFORMACIÓN</a:t>
            </a:r>
          </a:p>
          <a:p>
            <a:endParaRPr lang="es-ES" sz="1600" b="1" dirty="0"/>
          </a:p>
          <a:p>
            <a:r>
              <a:rPr lang="es-ES" sz="1600" b="1" dirty="0"/>
              <a:t>2. Expectativas que pueden estar EQUIVOCADAS (conjunto de información deficiente). Se usa toda la  información DISPONIBLE con un modelo estocástico. ¿Y si no se puede modelar?</a:t>
            </a:r>
            <a:r>
              <a:rPr lang="es-ES" sz="1600" b="1" dirty="0">
                <a:sym typeface="Wingdings" panose="05000000000000000000" pitchFamily="2" charset="2"/>
              </a:rPr>
              <a:t>INCERTIDUMBRE FRANK KNIGHT</a:t>
            </a:r>
            <a:r>
              <a:rPr lang="es-ES" sz="1600" b="1" dirty="0"/>
              <a:t> </a:t>
            </a:r>
          </a:p>
          <a:p>
            <a:endParaRPr lang="es-ES" sz="1600" b="1" dirty="0"/>
          </a:p>
          <a:p>
            <a:r>
              <a:rPr lang="es-ES" sz="1600" b="1" dirty="0"/>
              <a:t>3. MERCADOS CON FALLAS que hacen que los agentes realicen transacciones en desequilibrio que generan transferencias de riqueza no deseadas que afectan la demanda efectiva (vía restricción de ingreso o vía pérdidas de capital). Por ejemplo, hay transacciones voluntarias e involuntarias (por sindicatos, crisis financieras); efecto Fisher; impuesto inflacionario</a:t>
            </a:r>
          </a:p>
          <a:p>
            <a:endParaRPr lang="es-ES" b="1" dirty="0"/>
          </a:p>
          <a:p>
            <a:endParaRPr lang="es-AR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8F23A8-1E07-42D5-9E8E-CCF6093A2989}"/>
              </a:ext>
            </a:extLst>
          </p:cNvPr>
          <p:cNvCxnSpPr>
            <a:cxnSpLocks/>
          </p:cNvCxnSpPr>
          <p:nvPr/>
        </p:nvCxnSpPr>
        <p:spPr>
          <a:xfrm>
            <a:off x="46384" y="598895"/>
            <a:ext cx="9097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25DA6ED-A070-428A-AB6F-CCA4F75F8EED}"/>
              </a:ext>
            </a:extLst>
          </p:cNvPr>
          <p:cNvCxnSpPr>
            <a:cxnSpLocks/>
          </p:cNvCxnSpPr>
          <p:nvPr/>
        </p:nvCxnSpPr>
        <p:spPr>
          <a:xfrm flipV="1">
            <a:off x="4465983" y="3429000"/>
            <a:ext cx="0" cy="2587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0710E80-3535-432C-A1FD-E4172E54AB81}"/>
              </a:ext>
            </a:extLst>
          </p:cNvPr>
          <p:cNvCxnSpPr/>
          <p:nvPr/>
        </p:nvCxnSpPr>
        <p:spPr>
          <a:xfrm>
            <a:off x="4200941" y="5817704"/>
            <a:ext cx="361784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919687A-B55C-4E23-9EB1-B24ACF0CE354}"/>
              </a:ext>
            </a:extLst>
          </p:cNvPr>
          <p:cNvSpPr txBox="1"/>
          <p:nvPr/>
        </p:nvSpPr>
        <p:spPr>
          <a:xfrm>
            <a:off x="4100484" y="3457850"/>
            <a:ext cx="43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</a:t>
            </a:r>
            <a:endParaRPr lang="es-AR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D806EE6-0D8F-4C6D-B061-22A64FFF4875}"/>
              </a:ext>
            </a:extLst>
          </p:cNvPr>
          <p:cNvSpPr txBox="1"/>
          <p:nvPr/>
        </p:nvSpPr>
        <p:spPr>
          <a:xfrm>
            <a:off x="7692885" y="6001506"/>
            <a:ext cx="43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Q</a:t>
            </a:r>
            <a:endParaRPr lang="es-AR" b="1" dirty="0"/>
          </a:p>
        </p:txBody>
      </p:sp>
      <p:sp>
        <p:nvSpPr>
          <p:cNvPr id="16" name="Arco 15">
            <a:extLst>
              <a:ext uri="{FF2B5EF4-FFF2-40B4-BE49-F238E27FC236}">
                <a16:creationId xmlns:a16="http://schemas.microsoft.com/office/drawing/2014/main" id="{6CC51C4E-4D4D-4D7F-9487-CE0CD83B4AC0}"/>
              </a:ext>
            </a:extLst>
          </p:cNvPr>
          <p:cNvSpPr/>
          <p:nvPr/>
        </p:nvSpPr>
        <p:spPr>
          <a:xfrm flipH="1" flipV="1">
            <a:off x="5652055" y="1884451"/>
            <a:ext cx="3617843" cy="3359948"/>
          </a:xfrm>
          <a:prstGeom prst="arc">
            <a:avLst>
              <a:gd name="adj1" fmla="val 16200000"/>
              <a:gd name="adj2" fmla="val 213166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Arco 16">
            <a:extLst>
              <a:ext uri="{FF2B5EF4-FFF2-40B4-BE49-F238E27FC236}">
                <a16:creationId xmlns:a16="http://schemas.microsoft.com/office/drawing/2014/main" id="{4E94D028-2940-4B2E-9FCB-09CBA44EA66D}"/>
              </a:ext>
            </a:extLst>
          </p:cNvPr>
          <p:cNvSpPr/>
          <p:nvPr/>
        </p:nvSpPr>
        <p:spPr>
          <a:xfrm flipV="1">
            <a:off x="4797284" y="2892250"/>
            <a:ext cx="1921565" cy="2438393"/>
          </a:xfrm>
          <a:prstGeom prst="arc">
            <a:avLst>
              <a:gd name="adj1" fmla="val 15857713"/>
              <a:gd name="adj2" fmla="val 124353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A02EAA81-69E2-4C29-A664-8A8DFCE1C9C2}"/>
              </a:ext>
            </a:extLst>
          </p:cNvPr>
          <p:cNvCxnSpPr/>
          <p:nvPr/>
        </p:nvCxnSpPr>
        <p:spPr>
          <a:xfrm>
            <a:off x="4452727" y="4240601"/>
            <a:ext cx="225286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D0727418-B38A-42BF-AFDC-4C785FEFDD77}"/>
              </a:ext>
            </a:extLst>
          </p:cNvPr>
          <p:cNvCxnSpPr>
            <a:cxnSpLocks/>
          </p:cNvCxnSpPr>
          <p:nvPr/>
        </p:nvCxnSpPr>
        <p:spPr>
          <a:xfrm>
            <a:off x="4452727" y="5148373"/>
            <a:ext cx="240526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CEE864D-5FEC-434C-8E34-7308D0E68A58}"/>
              </a:ext>
            </a:extLst>
          </p:cNvPr>
          <p:cNvCxnSpPr>
            <a:cxnSpLocks/>
          </p:cNvCxnSpPr>
          <p:nvPr/>
        </p:nvCxnSpPr>
        <p:spPr>
          <a:xfrm flipH="1" flipV="1">
            <a:off x="6771865" y="4244104"/>
            <a:ext cx="801754" cy="3559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2CA76B3-F2FC-4D39-AAB0-894ECED5A851}"/>
              </a:ext>
            </a:extLst>
          </p:cNvPr>
          <p:cNvSpPr txBox="1"/>
          <p:nvPr/>
        </p:nvSpPr>
        <p:spPr>
          <a:xfrm flipH="1">
            <a:off x="7573619" y="4458709"/>
            <a:ext cx="1000538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</a:rPr>
              <a:t>Brazo</a:t>
            </a:r>
            <a:r>
              <a:rPr lang="es-ES" sz="1200" b="1" dirty="0"/>
              <a:t> </a:t>
            </a:r>
            <a:r>
              <a:rPr lang="es-ES" sz="1200" b="1" dirty="0">
                <a:solidFill>
                  <a:srgbClr val="FF0000"/>
                </a:solidFill>
              </a:rPr>
              <a:t>Largo</a:t>
            </a:r>
            <a:endParaRPr lang="es-AR" sz="1200" b="1" dirty="0">
              <a:solidFill>
                <a:srgbClr val="FF0000"/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5B369827-C9C6-4F59-B6EB-7C22772DEE37}"/>
              </a:ext>
            </a:extLst>
          </p:cNvPr>
          <p:cNvSpPr txBox="1"/>
          <p:nvPr/>
        </p:nvSpPr>
        <p:spPr>
          <a:xfrm flipH="1">
            <a:off x="4369911" y="4639558"/>
            <a:ext cx="1000538" cy="27699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</a:rPr>
              <a:t>Brazo</a:t>
            </a:r>
            <a:r>
              <a:rPr lang="es-ES" sz="1200" b="1" dirty="0"/>
              <a:t> </a:t>
            </a:r>
            <a:r>
              <a:rPr lang="es-ES" sz="1200" b="1" dirty="0">
                <a:solidFill>
                  <a:srgbClr val="FF0000"/>
                </a:solidFill>
              </a:rPr>
              <a:t>Corto</a:t>
            </a:r>
            <a:endParaRPr lang="es-AR" sz="1200" b="1" dirty="0">
              <a:solidFill>
                <a:srgbClr val="FF0000"/>
              </a:solidFill>
            </a:endParaRPr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228B6FD-9FBE-48D1-939A-13228C21B139}"/>
              </a:ext>
            </a:extLst>
          </p:cNvPr>
          <p:cNvCxnSpPr>
            <a:cxnSpLocks/>
          </p:cNvCxnSpPr>
          <p:nvPr/>
        </p:nvCxnSpPr>
        <p:spPr>
          <a:xfrm flipH="1">
            <a:off x="6818241" y="4713928"/>
            <a:ext cx="755379" cy="420338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2610E25-5829-49CD-B045-DB7421A35B40}"/>
              </a:ext>
            </a:extLst>
          </p:cNvPr>
          <p:cNvCxnSpPr>
            <a:cxnSpLocks/>
          </p:cNvCxnSpPr>
          <p:nvPr/>
        </p:nvCxnSpPr>
        <p:spPr>
          <a:xfrm>
            <a:off x="5362995" y="4826995"/>
            <a:ext cx="809209" cy="31475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D33209FA-B1AC-4B62-A7C4-9342744666BF}"/>
              </a:ext>
            </a:extLst>
          </p:cNvPr>
          <p:cNvCxnSpPr>
            <a:cxnSpLocks/>
            <a:stCxn id="27" idx="1"/>
          </p:cNvCxnSpPr>
          <p:nvPr/>
        </p:nvCxnSpPr>
        <p:spPr>
          <a:xfrm flipV="1">
            <a:off x="5370450" y="4252127"/>
            <a:ext cx="437309" cy="52593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ED3DC6D-3DC3-4617-B4FA-9FD2E19FD1D2}"/>
              </a:ext>
            </a:extLst>
          </p:cNvPr>
          <p:cNvSpPr txBox="1"/>
          <p:nvPr/>
        </p:nvSpPr>
        <p:spPr>
          <a:xfrm>
            <a:off x="6003235" y="3816626"/>
            <a:ext cx="10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EO</a:t>
            </a:r>
            <a:endParaRPr lang="es-AR" b="1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8DA9671B-2C7E-498A-8349-15D2E1F9962F}"/>
              </a:ext>
            </a:extLst>
          </p:cNvPr>
          <p:cNvSpPr txBox="1"/>
          <p:nvPr/>
        </p:nvSpPr>
        <p:spPr>
          <a:xfrm>
            <a:off x="6263292" y="5244399"/>
            <a:ext cx="10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ED</a:t>
            </a:r>
            <a:endParaRPr lang="es-AR" b="1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8D574EB2-C74E-4B82-9820-1D16F9D4DD02}"/>
              </a:ext>
            </a:extLst>
          </p:cNvPr>
          <p:cNvSpPr txBox="1"/>
          <p:nvPr/>
        </p:nvSpPr>
        <p:spPr>
          <a:xfrm>
            <a:off x="6637677" y="3545717"/>
            <a:ext cx="1017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Oferta</a:t>
            </a:r>
            <a:endParaRPr lang="es-AR" b="1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0DB5DAB-3571-4C0D-BC4C-5BA1E3FBD3D1}"/>
              </a:ext>
            </a:extLst>
          </p:cNvPr>
          <p:cNvSpPr txBox="1"/>
          <p:nvPr/>
        </p:nvSpPr>
        <p:spPr>
          <a:xfrm>
            <a:off x="7446053" y="5135034"/>
            <a:ext cx="1222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Demanda</a:t>
            </a:r>
            <a:endParaRPr lang="es-AR" b="1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5E9C1C4-BBE8-491E-A7C7-2DB6322C6F1E}"/>
              </a:ext>
            </a:extLst>
          </p:cNvPr>
          <p:cNvSpPr txBox="1"/>
          <p:nvPr/>
        </p:nvSpPr>
        <p:spPr>
          <a:xfrm>
            <a:off x="394848" y="3608506"/>
            <a:ext cx="285833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s-E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AJUSTE EN DESEQUILIBRIO</a:t>
            </a:r>
            <a:r>
              <a:rPr lang="es-ES" sz="1600" b="1" dirty="0"/>
              <a:t>:</a:t>
            </a:r>
          </a:p>
          <a:p>
            <a:r>
              <a:rPr lang="es-ES" sz="1600" b="1" dirty="0"/>
              <a:t>Con exceso de demanda manda el brazo corto de la oferta y con exceso de oferta manda el brazo corto de la demanda si las transacciones son VOLUNTARIAS. Si son INVOLUNTARIAS, puede mandar el brazo largo.</a:t>
            </a: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407465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 animBg="1"/>
      <p:bldP spid="17" grpId="0" animBg="1"/>
      <p:bldP spid="26" grpId="0" animBg="1"/>
      <p:bldP spid="27" grpId="0" animBg="1"/>
      <p:bldP spid="40" grpId="0"/>
      <p:bldP spid="41" grpId="0"/>
      <p:bldP spid="43" grpId="0"/>
      <p:bldP spid="44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F1226E-7843-409C-805C-2C27AB530DB2}"/>
              </a:ext>
            </a:extLst>
          </p:cNvPr>
          <p:cNvSpPr txBox="1"/>
          <p:nvPr/>
        </p:nvSpPr>
        <p:spPr>
          <a:xfrm>
            <a:off x="0" y="93359"/>
            <a:ext cx="568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rgbClr val="00B0F0"/>
                </a:solidFill>
              </a:rPr>
              <a:t>ENFOQUE DE DESEQUILIBRIO: </a:t>
            </a:r>
            <a:r>
              <a:rPr lang="es-ES" sz="2000" b="1" dirty="0" err="1">
                <a:solidFill>
                  <a:srgbClr val="00B0F0"/>
                </a:solidFill>
              </a:rPr>
              <a:t>Clower</a:t>
            </a:r>
            <a:r>
              <a:rPr lang="es-ES" sz="2000" b="1" dirty="0">
                <a:solidFill>
                  <a:srgbClr val="00B0F0"/>
                </a:solidFill>
              </a:rPr>
              <a:t>, </a:t>
            </a:r>
            <a:r>
              <a:rPr lang="es-ES" sz="2000" b="1" dirty="0" err="1">
                <a:solidFill>
                  <a:srgbClr val="00B0F0"/>
                </a:solidFill>
              </a:rPr>
              <a:t>Leijonhufvud</a:t>
            </a:r>
            <a:endParaRPr lang="es-AR" sz="2000" b="1" dirty="0">
              <a:solidFill>
                <a:srgbClr val="00B0F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D60F90-01A3-4339-A927-8DFC2681225F}"/>
              </a:ext>
            </a:extLst>
          </p:cNvPr>
          <p:cNvSpPr txBox="1"/>
          <p:nvPr/>
        </p:nvSpPr>
        <p:spPr>
          <a:xfrm>
            <a:off x="530087" y="824281"/>
            <a:ext cx="868653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b="1" dirty="0"/>
          </a:p>
          <a:p>
            <a:r>
              <a:rPr lang="es-ES" sz="1600" b="1" dirty="0"/>
              <a:t>5. Distinción entre DEMANDA NOCIONAL (con mercados a la Arrow-</a:t>
            </a:r>
            <a:r>
              <a:rPr lang="es-ES" sz="1600" b="1" dirty="0" err="1"/>
              <a:t>Debreu</a:t>
            </a:r>
            <a:r>
              <a:rPr lang="es-ES" sz="1600" b="1" dirty="0"/>
              <a:t>, que funcionan sin costos de transacción y son completos)  y DEMANDA EFECTIVA (mercados con fallas)</a:t>
            </a:r>
          </a:p>
          <a:p>
            <a:endParaRPr lang="es-ES" sz="1600" b="1" dirty="0"/>
          </a:p>
          <a:p>
            <a:r>
              <a:rPr lang="es-ES" sz="1600" b="1" dirty="0">
                <a:solidFill>
                  <a:srgbClr val="FF0000"/>
                </a:solidFill>
              </a:rPr>
              <a:t>Ejemplo 1</a:t>
            </a:r>
            <a:r>
              <a:rPr lang="es-ES" sz="1600" b="1" dirty="0"/>
              <a:t>. RACIONAMIENTO por problemas de </a:t>
            </a:r>
            <a:r>
              <a:rPr lang="es-ES" sz="1600" b="1" u="sng" dirty="0"/>
              <a:t>información asimétrica </a:t>
            </a:r>
            <a:r>
              <a:rPr lang="es-ES" sz="1600" b="1" dirty="0"/>
              <a:t>(Stiglitz y Weiss). Lo vamos a utilizar cuando estudiemos el rol de los bancos y los fenómenos de Moral Hazard y Selección Adversa.</a:t>
            </a:r>
          </a:p>
          <a:p>
            <a:endParaRPr lang="es-ES" sz="1600" b="1" dirty="0"/>
          </a:p>
          <a:p>
            <a:r>
              <a:rPr lang="es-ES" sz="1600" b="1" dirty="0">
                <a:solidFill>
                  <a:srgbClr val="FF0000"/>
                </a:solidFill>
              </a:rPr>
              <a:t>Ejemplo 2</a:t>
            </a:r>
            <a:r>
              <a:rPr lang="es-ES" sz="1600" b="1" dirty="0"/>
              <a:t>.  Distinción de </a:t>
            </a:r>
            <a:r>
              <a:rPr lang="es-ES" sz="1600" b="1" dirty="0" err="1"/>
              <a:t>Leijonhufvud</a:t>
            </a:r>
            <a:r>
              <a:rPr lang="es-ES" sz="1600" b="1" dirty="0"/>
              <a:t> entre caso especial y caso básico:</a:t>
            </a:r>
          </a:p>
          <a:p>
            <a:r>
              <a:rPr lang="es-ES" sz="1600" b="1" u="sng" dirty="0"/>
              <a:t>Caso Básico</a:t>
            </a:r>
            <a:r>
              <a:rPr lang="es-ES" sz="1600" b="1" dirty="0"/>
              <a:t>: desempleo porque los salarios no son los de equilibrio, ejemplo  Expectativas Adaptativas</a:t>
            </a:r>
          </a:p>
          <a:p>
            <a:endParaRPr lang="es-ES" sz="1600" b="1" u="sng" dirty="0"/>
          </a:p>
          <a:p>
            <a:r>
              <a:rPr lang="es-ES" sz="1600" b="1" u="sng" dirty="0"/>
              <a:t>Caso Especial</a:t>
            </a:r>
            <a:r>
              <a:rPr lang="es-ES" sz="1600" b="1" dirty="0"/>
              <a:t>: desempleo porque los especuladores están equivocados y la inversión es menor a la de equilibrio. Hay un shock y ahora la </a:t>
            </a:r>
            <a:r>
              <a:rPr lang="es-ES" sz="1600" b="1" dirty="0" err="1"/>
              <a:t>pmg</a:t>
            </a:r>
            <a:r>
              <a:rPr lang="es-ES" sz="1600" b="1" dirty="0"/>
              <a:t> del capital es igual a </a:t>
            </a:r>
            <a:r>
              <a:rPr lang="es-ES" sz="1600" b="1" i="1" dirty="0"/>
              <a:t>r*</a:t>
            </a:r>
            <a:r>
              <a:rPr lang="es-ES" sz="1600" b="1" dirty="0"/>
              <a:t>, menor a </a:t>
            </a:r>
            <a:r>
              <a:rPr lang="es-ES" sz="1600" b="1" i="1" dirty="0"/>
              <a:t>r</a:t>
            </a:r>
            <a:r>
              <a:rPr lang="es-ES" sz="1600" b="1" dirty="0"/>
              <a:t> que era el valor </a:t>
            </a:r>
            <a:r>
              <a:rPr lang="es-ES" sz="1600" b="1" dirty="0" err="1"/>
              <a:t>pre-shock</a:t>
            </a:r>
            <a:r>
              <a:rPr lang="es-ES" sz="1600" b="1" dirty="0"/>
              <a:t>. Los especuladores piensan que los bonos van a bajar (r subirá) y se quedan en dinero</a:t>
            </a:r>
          </a:p>
          <a:p>
            <a:endParaRPr lang="es-ES" sz="1600" b="1" dirty="0"/>
          </a:p>
          <a:p>
            <a:endParaRPr lang="es-AR" sz="1600" dirty="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5C8F23A8-1E07-42D5-9E8E-CCF6093A2989}"/>
              </a:ext>
            </a:extLst>
          </p:cNvPr>
          <p:cNvCxnSpPr>
            <a:cxnSpLocks/>
          </p:cNvCxnSpPr>
          <p:nvPr/>
        </p:nvCxnSpPr>
        <p:spPr>
          <a:xfrm>
            <a:off x="0" y="598895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DDE5229-70BA-4EDB-9EF0-BD7D83C90C5B}"/>
                  </a:ext>
                </a:extLst>
              </p:cNvPr>
              <p:cNvSpPr txBox="1"/>
              <p:nvPr/>
            </p:nvSpPr>
            <p:spPr>
              <a:xfrm>
                <a:off x="-762001" y="4646741"/>
                <a:ext cx="5334001" cy="722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AR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sup>
                      </m:sSubSup>
                      <m:r>
                        <a:rPr lang="es-A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s-AR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  <m:e>
                          <m:f>
                            <m:fPr>
                              <m:ctrlPr>
                                <a:rPr lang="es-AR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s-AR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s-AR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num>
                            <m:den>
                              <m:d>
                                <m:dPr>
                                  <m:endChr m:val=""/>
                                  <m:ctrlPr>
                                    <a:rPr lang="es-A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s-AR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sSup>
                                    <m:sSupPr>
                                      <m:ctrlPr>
                                        <a:rPr lang="es-AR" b="1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s-A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/>
                                      </m:d>
                                    </m:e>
                                    <m:sup>
                                      <m:r>
                                        <a:rPr lang="es-AR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  <m:r>
                        <a:rPr lang="es-AR"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s-AR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AR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sSup>
                            <m:sSupPr>
                              <m:ctrlPr>
                                <a:rPr lang="es-AR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1" i="1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s-AR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b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DDE5229-70BA-4EDB-9EF0-BD7D83C90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1" y="4646741"/>
                <a:ext cx="5334001" cy="722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A2FE4E87-4E02-4816-82AB-2ED15CCE0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419" y="4714691"/>
            <a:ext cx="5407152" cy="58667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D7F2C7F-987A-4802-934E-0DC36A28C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72" y="5563399"/>
            <a:ext cx="5402580" cy="139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6" y="1412776"/>
            <a:ext cx="143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/>
              <a:t>Leijonhufvud</a:t>
            </a:r>
            <a:endParaRPr lang="es-ES" b="1" dirty="0"/>
          </a:p>
        </p:txBody>
      </p:sp>
      <p:cxnSp>
        <p:nvCxnSpPr>
          <p:cNvPr id="4" name="3 Conector recto de flecha"/>
          <p:cNvCxnSpPr/>
          <p:nvPr/>
        </p:nvCxnSpPr>
        <p:spPr>
          <a:xfrm flipV="1">
            <a:off x="2843808" y="1196752"/>
            <a:ext cx="122413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4 CuadroTexto"/>
          <p:cNvSpPr txBox="1"/>
          <p:nvPr/>
        </p:nvSpPr>
        <p:spPr>
          <a:xfrm>
            <a:off x="4139952" y="90872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Caso Básico</a:t>
            </a:r>
            <a:r>
              <a:rPr lang="es-ES" b="1" dirty="0"/>
              <a:t>: Salario rígido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5796136" y="119675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>
            <a:off x="2843808" y="1628800"/>
            <a:ext cx="122413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211960" y="1772816"/>
            <a:ext cx="1584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Caso Especial</a:t>
            </a:r>
            <a:r>
              <a:rPr lang="es-ES" b="1" dirty="0"/>
              <a:t>: </a:t>
            </a:r>
          </a:p>
          <a:p>
            <a:r>
              <a:rPr lang="es-ES" b="1" dirty="0"/>
              <a:t>Especulador desinformado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660232" y="980730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Se arregla con política monetaria</a:t>
            </a:r>
          </a:p>
        </p:txBody>
      </p:sp>
      <p:cxnSp>
        <p:nvCxnSpPr>
          <p:cNvPr id="12" name="11 Conector recto de flecha"/>
          <p:cNvCxnSpPr/>
          <p:nvPr/>
        </p:nvCxnSpPr>
        <p:spPr>
          <a:xfrm>
            <a:off x="5796136" y="227687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6660232" y="1916834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No se arregla con política monetaria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1790" y="2955926"/>
            <a:ext cx="5938837" cy="1193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5" name="14 Conector recto de flecha"/>
          <p:cNvCxnSpPr/>
          <p:nvPr/>
        </p:nvCxnSpPr>
        <p:spPr>
          <a:xfrm flipH="1">
            <a:off x="5868144" y="3068960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6516218" y="2780928"/>
            <a:ext cx="1297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Caso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Básico</a:t>
            </a:r>
            <a:endParaRPr lang="es-ES" dirty="0">
              <a:solidFill>
                <a:srgbClr val="FF0000"/>
              </a:solidFill>
            </a:endParaRPr>
          </a:p>
        </p:txBody>
      </p:sp>
      <p:cxnSp>
        <p:nvCxnSpPr>
          <p:cNvPr id="22" name="21 Conector recto de flecha"/>
          <p:cNvCxnSpPr/>
          <p:nvPr/>
        </p:nvCxnSpPr>
        <p:spPr>
          <a:xfrm flipV="1">
            <a:off x="4788024" y="3789040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Rectángulo"/>
          <p:cNvSpPr/>
          <p:nvPr/>
        </p:nvSpPr>
        <p:spPr>
          <a:xfrm>
            <a:off x="4211960" y="4293096"/>
            <a:ext cx="2686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</a:rPr>
              <a:t>Caso Especial:  r  no ajusta</a:t>
            </a:r>
            <a:endParaRPr lang="es-ES" dirty="0">
              <a:solidFill>
                <a:srgbClr val="FF0000"/>
              </a:solidFill>
            </a:endParaRPr>
          </a:p>
        </p:txBody>
      </p:sp>
      <p:sp>
        <p:nvSpPr>
          <p:cNvPr id="25" name="24 CuadroTexto"/>
          <p:cNvSpPr txBox="1"/>
          <p:nvPr/>
        </p:nvSpPr>
        <p:spPr>
          <a:xfrm>
            <a:off x="3491880" y="5301208"/>
            <a:ext cx="388843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b="1" dirty="0"/>
              <a:t>Broker  ≠  Especulador ≠  Arbitrajista    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2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2" y="805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26 Rectángulo"/>
          <p:cNvSpPr/>
          <p:nvPr/>
        </p:nvSpPr>
        <p:spPr>
          <a:xfrm>
            <a:off x="1475656" y="4725144"/>
            <a:ext cx="1343766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s-ES" b="1" dirty="0"/>
              <a:t>Información</a:t>
            </a:r>
          </a:p>
        </p:txBody>
      </p:sp>
      <p:sp>
        <p:nvSpPr>
          <p:cNvPr id="28" name="27 Rectángulo"/>
          <p:cNvSpPr/>
          <p:nvPr/>
        </p:nvSpPr>
        <p:spPr>
          <a:xfrm>
            <a:off x="1907706" y="5805264"/>
            <a:ext cx="807593" cy="369332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s-ES" b="1" dirty="0"/>
              <a:t>Riesgo</a:t>
            </a:r>
          </a:p>
        </p:txBody>
      </p:sp>
      <p:cxnSp>
        <p:nvCxnSpPr>
          <p:cNvPr id="30" name="29 Conector recto de flecha"/>
          <p:cNvCxnSpPr/>
          <p:nvPr/>
        </p:nvCxnSpPr>
        <p:spPr>
          <a:xfrm>
            <a:off x="2915816" y="5157192"/>
            <a:ext cx="360040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31 Conector recto de flecha"/>
          <p:cNvCxnSpPr/>
          <p:nvPr/>
        </p:nvCxnSpPr>
        <p:spPr>
          <a:xfrm flipV="1">
            <a:off x="2987824" y="5661248"/>
            <a:ext cx="36004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36 Rectángulo"/>
          <p:cNvSpPr/>
          <p:nvPr/>
        </p:nvSpPr>
        <p:spPr>
          <a:xfrm>
            <a:off x="1979714" y="2348880"/>
            <a:ext cx="2127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Animal </a:t>
            </a:r>
            <a:r>
              <a:rPr lang="es-ES" b="1" dirty="0" err="1">
                <a:solidFill>
                  <a:srgbClr val="0070C0"/>
                </a:solidFill>
              </a:rPr>
              <a:t>Spirits</a:t>
            </a:r>
            <a:r>
              <a:rPr lang="es-ES" b="1" dirty="0">
                <a:solidFill>
                  <a:srgbClr val="0070C0"/>
                </a:solidFill>
              </a:rPr>
              <a:t> Shock</a:t>
            </a:r>
          </a:p>
        </p:txBody>
      </p:sp>
      <p:cxnSp>
        <p:nvCxnSpPr>
          <p:cNvPr id="39" name="38 Conector recto de flecha"/>
          <p:cNvCxnSpPr/>
          <p:nvPr/>
        </p:nvCxnSpPr>
        <p:spPr>
          <a:xfrm>
            <a:off x="4067944" y="2636912"/>
            <a:ext cx="504056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7" grpId="0"/>
      <p:bldP spid="23" grpId="0"/>
      <p:bldP spid="25" grpId="0" animBg="1"/>
      <p:bldP spid="27" grpId="0" animBg="1"/>
      <p:bldP spid="28" grpId="0" animBg="1"/>
      <p:bldP spid="37" grpId="0"/>
      <p:bldP spid="3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7772400" cy="1470025"/>
          </a:xfrm>
        </p:spPr>
        <p:txBody>
          <a:bodyPr/>
          <a:lstStyle/>
          <a:p>
            <a:r>
              <a:rPr lang="es-ES" b="1" dirty="0"/>
              <a:t>MODELO DE TOBIN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04623E-3396-469D-A5BC-2A7F980B100B}"/>
              </a:ext>
            </a:extLst>
          </p:cNvPr>
          <p:cNvSpPr txBox="1"/>
          <p:nvPr/>
        </p:nvSpPr>
        <p:spPr>
          <a:xfrm>
            <a:off x="466428" y="1988840"/>
            <a:ext cx="79186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/>
              <a:t>Es un modelo de equilibrio general de activos financieros: acciones, bonos, dinero y activos externos. Virtud: muy completo. Defecto: muy complicado y difícil de estimar. Expectativas estáticas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/>
              <a:t>Pero es clave para aprender cómo pensar el “lado financiero” de la macro con la Ley de Walras y las restricciones de presupuesto en acción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/>
              <a:t>Es un modelo de equilibrio al final del período o de flujos, con las cantidades de activos al principio del período como un dato heredado del pasado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/>
              <a:t>Les sirve para ver cómo se utiliza el Jacobiano para modelar el equilibrio de mercado, la estática comparativa y el ajuste dinámico estable (o no)</a:t>
            </a:r>
          </a:p>
          <a:p>
            <a:r>
              <a:rPr lang="es-ES" b="1" i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i="1" dirty="0"/>
              <a:t>Les sierve para  pensar la relación entre la TIR de un activo financiero y su precio de mercado</a:t>
            </a:r>
          </a:p>
          <a:p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0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764704"/>
            <a:ext cx="6552728" cy="2736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24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3501008"/>
            <a:ext cx="6912768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31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5589240"/>
            <a:ext cx="6408712" cy="112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491880" y="40466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u="sng" dirty="0"/>
              <a:t>¿Cuánto vale un stock?</a:t>
            </a:r>
          </a:p>
        </p:txBody>
      </p:sp>
      <p:cxnSp>
        <p:nvCxnSpPr>
          <p:cNvPr id="7" name="6 Conector recto de flecha"/>
          <p:cNvCxnSpPr/>
          <p:nvPr/>
        </p:nvCxnSpPr>
        <p:spPr>
          <a:xfrm flipV="1">
            <a:off x="1187624" y="1916832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71600" y="2348880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Precio de </a:t>
            </a:r>
            <a:r>
              <a:rPr lang="es-ES" sz="1400" b="1" u="sng" dirty="0">
                <a:solidFill>
                  <a:srgbClr val="FF0000"/>
                </a:solidFill>
              </a:rPr>
              <a:t>demanda</a:t>
            </a:r>
            <a:r>
              <a:rPr lang="es-ES" sz="1400" b="1" dirty="0">
                <a:solidFill>
                  <a:srgbClr val="FF0000"/>
                </a:solidFill>
              </a:rPr>
              <a:t> de los bienes de capital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3491880" y="112474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Beneficio Neto</a:t>
            </a:r>
          </a:p>
        </p:txBody>
      </p:sp>
      <p:cxnSp>
        <p:nvCxnSpPr>
          <p:cNvPr id="14" name="13 Conector recto de flecha"/>
          <p:cNvCxnSpPr/>
          <p:nvPr/>
        </p:nvCxnSpPr>
        <p:spPr>
          <a:xfrm flipH="1">
            <a:off x="2843808" y="1340768"/>
            <a:ext cx="5760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 flipV="1">
            <a:off x="827584" y="3356992"/>
            <a:ext cx="43204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39552" y="3861048"/>
            <a:ext cx="23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Precio de </a:t>
            </a:r>
            <a:r>
              <a:rPr lang="es-ES" sz="1400" b="1" u="sng" dirty="0">
                <a:solidFill>
                  <a:srgbClr val="FF0000"/>
                </a:solidFill>
              </a:rPr>
              <a:t>oferta</a:t>
            </a:r>
            <a:r>
              <a:rPr lang="es-ES" sz="1400" b="1" dirty="0">
                <a:solidFill>
                  <a:srgbClr val="FF0000"/>
                </a:solidFill>
              </a:rPr>
              <a:t> de los bienes de capital</a:t>
            </a:r>
          </a:p>
        </p:txBody>
      </p:sp>
      <p:sp>
        <p:nvSpPr>
          <p:cNvPr id="19" name="18 CuadroTexto"/>
          <p:cNvSpPr txBox="1"/>
          <p:nvPr/>
        </p:nvSpPr>
        <p:spPr>
          <a:xfrm>
            <a:off x="683568" y="5805264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FF0000"/>
                </a:solidFill>
              </a:rPr>
              <a:t>“q” de </a:t>
            </a:r>
            <a:r>
              <a:rPr lang="es-ES" sz="1400" b="1" dirty="0" err="1">
                <a:solidFill>
                  <a:srgbClr val="FF0000"/>
                </a:solidFill>
              </a:rPr>
              <a:t>Tobin</a:t>
            </a:r>
            <a:endParaRPr lang="es-ES" sz="1400" b="1" dirty="0">
              <a:solidFill>
                <a:srgbClr val="FF0000"/>
              </a:solidFill>
            </a:endParaRPr>
          </a:p>
        </p:txBody>
      </p:sp>
      <p:cxnSp>
        <p:nvCxnSpPr>
          <p:cNvPr id="20" name="19 Conector recto de flecha"/>
          <p:cNvCxnSpPr/>
          <p:nvPr/>
        </p:nvCxnSpPr>
        <p:spPr>
          <a:xfrm flipV="1">
            <a:off x="755576" y="5373216"/>
            <a:ext cx="576064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CuadroTexto"/>
          <p:cNvSpPr txBox="1"/>
          <p:nvPr/>
        </p:nvSpPr>
        <p:spPr>
          <a:xfrm>
            <a:off x="3563888" y="3573016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  q &gt;1, la inversión sube</a:t>
            </a:r>
          </a:p>
        </p:txBody>
      </p:sp>
      <p:sp>
        <p:nvSpPr>
          <p:cNvPr id="23" name="22 CuadroTexto"/>
          <p:cNvSpPr txBox="1"/>
          <p:nvPr/>
        </p:nvSpPr>
        <p:spPr>
          <a:xfrm>
            <a:off x="3563888" y="414908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  q &lt; 1, la inversión baja: es más barato comprarlo hecho </a:t>
            </a: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188640" y="1340768"/>
            <a:ext cx="6984776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044624" y="2996952"/>
            <a:ext cx="5905201" cy="809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116632" y="4869160"/>
            <a:ext cx="5868689" cy="880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" name="38 CuadroTexto"/>
          <p:cNvSpPr txBox="1"/>
          <p:nvPr/>
        </p:nvSpPr>
        <p:spPr>
          <a:xfrm>
            <a:off x="3635896" y="4869160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Si  q =1, la inversión es la de pleno empleo </a:t>
            </a:r>
          </a:p>
        </p:txBody>
      </p:sp>
    </p:spTree>
    <p:extLst>
      <p:ext uri="{BB962C8B-B14F-4D97-AF65-F5344CB8AC3E}">
        <p14:creationId xmlns:p14="http://schemas.microsoft.com/office/powerpoint/2010/main" val="38458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7" grpId="0"/>
      <p:bldP spid="19" grpId="0"/>
      <p:bldP spid="22" grpId="0"/>
      <p:bldP spid="23" grpId="0"/>
      <p:bldP spid="39" grpId="0"/>
      <p:bldP spid="3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448536"/>
            <a:ext cx="6552728" cy="2952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284984"/>
            <a:ext cx="626469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71600" y="4005064"/>
            <a:ext cx="6984776" cy="2708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errar corchete"/>
          <p:cNvSpPr/>
          <p:nvPr/>
        </p:nvSpPr>
        <p:spPr>
          <a:xfrm flipH="1">
            <a:off x="179512" y="1268760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errar corchete"/>
          <p:cNvSpPr/>
          <p:nvPr/>
        </p:nvSpPr>
        <p:spPr>
          <a:xfrm>
            <a:off x="7380312" y="1340768"/>
            <a:ext cx="3684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03648" y="332656"/>
            <a:ext cx="72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Jacobiano de la aproximación lineal:</a:t>
            </a:r>
          </a:p>
        </p:txBody>
      </p:sp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9" y="1412776"/>
            <a:ext cx="6696744" cy="388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Cerrar corchete"/>
          <p:cNvSpPr/>
          <p:nvPr/>
        </p:nvSpPr>
        <p:spPr>
          <a:xfrm flipH="1">
            <a:off x="7956376" y="1340768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errar corchete"/>
          <p:cNvSpPr/>
          <p:nvPr/>
        </p:nvSpPr>
        <p:spPr>
          <a:xfrm>
            <a:off x="8388424" y="1340768"/>
            <a:ext cx="216024" cy="3744416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1556792"/>
            <a:ext cx="4824536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8676456" y="2780928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=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853</Words>
  <Application>Microsoft Office PowerPoint</Application>
  <PresentationFormat>Presentación en pantalla (4:3)</PresentationFormat>
  <Paragraphs>80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MODELO DE TOBIN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</dc:creator>
  <cp:lastModifiedBy>Jose Maria Jesus Fanelli</cp:lastModifiedBy>
  <cp:revision>90</cp:revision>
  <dcterms:created xsi:type="dcterms:W3CDTF">2017-04-03T16:23:28Z</dcterms:created>
  <dcterms:modified xsi:type="dcterms:W3CDTF">2023-04-11T04:11:06Z</dcterms:modified>
</cp:coreProperties>
</file>