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56" r:id="rId3"/>
    <p:sldId id="261" r:id="rId4"/>
    <p:sldId id="259" r:id="rId5"/>
    <p:sldId id="262" r:id="rId6"/>
    <p:sldId id="263" r:id="rId7"/>
    <p:sldId id="277" r:id="rId8"/>
  </p:sldIdLst>
  <p:sldSz cx="9144000" cy="6858000" type="screen4x3"/>
  <p:notesSz cx="7102475" cy="10233025"/>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D94A346A-F373-4130-B2A6-52AAE1EC7012}" type="datetimeFigureOut">
              <a:rPr lang="es-ES" smtClean="0"/>
              <a:pPr/>
              <a:t>04/04/2022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2CAA77C-080C-48F9-973C-EC08FD9F6170}" type="slidenum">
              <a:rPr lang="es-ES" smtClean="0"/>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94A346A-F373-4130-B2A6-52AAE1EC7012}" type="datetimeFigureOut">
              <a:rPr lang="es-ES" smtClean="0"/>
              <a:pPr/>
              <a:t>04/04/2022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2CAA77C-080C-48F9-973C-EC08FD9F6170}"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94A346A-F373-4130-B2A6-52AAE1EC7012}" type="datetimeFigureOut">
              <a:rPr lang="es-ES" smtClean="0"/>
              <a:pPr/>
              <a:t>04/04/2022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2CAA77C-080C-48F9-973C-EC08FD9F6170}" type="slidenum">
              <a:rPr lang="es-ES" smtClean="0"/>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D94A346A-F373-4130-B2A6-52AAE1EC7012}" type="datetimeFigureOut">
              <a:rPr lang="es-ES" smtClean="0"/>
              <a:pPr/>
              <a:t>04/04/2022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2CAA77C-080C-48F9-973C-EC08FD9F6170}" type="slidenum">
              <a:rPr lang="es-ES" smtClean="0"/>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D94A346A-F373-4130-B2A6-52AAE1EC7012}" type="datetimeFigureOut">
              <a:rPr lang="es-ES" smtClean="0"/>
              <a:pPr/>
              <a:t>04/04/2022</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C2CAA77C-080C-48F9-973C-EC08FD9F6170}" type="slidenum">
              <a:rPr lang="es-ES" smtClean="0"/>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D94A346A-F373-4130-B2A6-52AAE1EC7012}" type="datetimeFigureOut">
              <a:rPr lang="es-ES" smtClean="0"/>
              <a:pPr/>
              <a:t>04/04/2022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2CAA77C-080C-48F9-973C-EC08FD9F6170}" type="slidenum">
              <a:rPr lang="es-ES" smtClean="0"/>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D94A346A-F373-4130-B2A6-52AAE1EC7012}" type="datetimeFigureOut">
              <a:rPr lang="es-ES" smtClean="0"/>
              <a:pPr/>
              <a:t>04/04/2022</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C2CAA77C-080C-48F9-973C-EC08FD9F6170}" type="slidenum">
              <a:rPr lang="es-ES" smtClean="0"/>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D94A346A-F373-4130-B2A6-52AAE1EC7012}" type="datetimeFigureOut">
              <a:rPr lang="es-ES" smtClean="0"/>
              <a:pPr/>
              <a:t>04/04/2022</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C2CAA77C-080C-48F9-973C-EC08FD9F6170}"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94A346A-F373-4130-B2A6-52AAE1EC7012}" type="datetimeFigureOut">
              <a:rPr lang="es-ES" smtClean="0"/>
              <a:pPr/>
              <a:t>04/04/2022</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C2CAA77C-080C-48F9-973C-EC08FD9F6170}"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94A346A-F373-4130-B2A6-52AAE1EC7012}" type="datetimeFigureOut">
              <a:rPr lang="es-ES" smtClean="0"/>
              <a:pPr/>
              <a:t>04/04/2022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2CAA77C-080C-48F9-973C-EC08FD9F6170}" type="slidenum">
              <a:rPr lang="es-ES" smtClean="0"/>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D94A346A-F373-4130-B2A6-52AAE1EC7012}" type="datetimeFigureOut">
              <a:rPr lang="es-ES" smtClean="0"/>
              <a:pPr/>
              <a:t>04/04/2022</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C2CAA77C-080C-48F9-973C-EC08FD9F6170}" type="slidenum">
              <a:rPr lang="es-ES" smtClean="0"/>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A346A-F373-4130-B2A6-52AAE1EC7012}" type="datetimeFigureOut">
              <a:rPr lang="es-ES" smtClean="0"/>
              <a:pPr/>
              <a:t>04/04/2022</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AA77C-080C-48F9-973C-EC08FD9F6170}"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image" Target="../media/image1.emf"/><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9" Type="http://schemas.openxmlformats.org/officeDocument/2006/relationships/image" Target="../media/image8.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8905A18-7694-48FD-B99E-D356A6B87858}"/>
              </a:ext>
            </a:extLst>
          </p:cNvPr>
          <p:cNvSpPr txBox="1"/>
          <p:nvPr/>
        </p:nvSpPr>
        <p:spPr>
          <a:xfrm>
            <a:off x="3437874" y="2294875"/>
            <a:ext cx="2646294" cy="784830"/>
          </a:xfrm>
          <a:prstGeom prst="rect">
            <a:avLst/>
          </a:prstGeom>
          <a:noFill/>
        </p:spPr>
        <p:txBody>
          <a:bodyPr wrap="square" rtlCol="0">
            <a:spAutoFit/>
          </a:bodyPr>
          <a:lstStyle/>
          <a:p>
            <a:r>
              <a:rPr lang="es-ES" sz="4500" b="1" dirty="0"/>
              <a:t>Clase 7</a:t>
            </a:r>
            <a:endParaRPr lang="es-AR" sz="4500" b="1" dirty="0"/>
          </a:p>
        </p:txBody>
      </p:sp>
    </p:spTree>
    <p:extLst>
      <p:ext uri="{BB962C8B-B14F-4D97-AF65-F5344CB8AC3E}">
        <p14:creationId xmlns:p14="http://schemas.microsoft.com/office/powerpoint/2010/main" val="948356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1259632" y="548680"/>
            <a:ext cx="3816424" cy="369332"/>
          </a:xfrm>
          <a:prstGeom prst="rect">
            <a:avLst/>
          </a:prstGeom>
          <a:noFill/>
        </p:spPr>
        <p:txBody>
          <a:bodyPr wrap="square" rtlCol="0">
            <a:spAutoFit/>
          </a:bodyPr>
          <a:lstStyle/>
          <a:p>
            <a:r>
              <a:rPr lang="es-ES" b="1" dirty="0"/>
              <a:t>Activo – Pasivo = Patrimonio Neto</a:t>
            </a:r>
          </a:p>
        </p:txBody>
      </p:sp>
      <p:sp>
        <p:nvSpPr>
          <p:cNvPr id="5" name="4 CuadroTexto"/>
          <p:cNvSpPr txBox="1"/>
          <p:nvPr/>
        </p:nvSpPr>
        <p:spPr>
          <a:xfrm>
            <a:off x="1187624" y="1774557"/>
            <a:ext cx="3865482" cy="646331"/>
          </a:xfrm>
          <a:prstGeom prst="rect">
            <a:avLst/>
          </a:prstGeom>
          <a:noFill/>
        </p:spPr>
        <p:txBody>
          <a:bodyPr wrap="none" rtlCol="0">
            <a:spAutoFit/>
          </a:bodyPr>
          <a:lstStyle/>
          <a:p>
            <a:r>
              <a:rPr lang="es-ES" b="1" dirty="0"/>
              <a:t>ROA </a:t>
            </a:r>
            <a:r>
              <a:rPr lang="es-ES" dirty="0"/>
              <a:t> =   </a:t>
            </a:r>
            <a:r>
              <a:rPr lang="es-ES" u="sng" dirty="0"/>
              <a:t> </a:t>
            </a:r>
            <a:r>
              <a:rPr lang="es-ES" b="1" u="sng" dirty="0"/>
              <a:t>Beneficio neto de impuestos  </a:t>
            </a:r>
          </a:p>
          <a:p>
            <a:r>
              <a:rPr lang="es-ES" b="1" dirty="0"/>
              <a:t>                               Activos </a:t>
            </a:r>
          </a:p>
        </p:txBody>
      </p:sp>
      <p:sp>
        <p:nvSpPr>
          <p:cNvPr id="6" name="5 CuadroTexto"/>
          <p:cNvSpPr txBox="1"/>
          <p:nvPr/>
        </p:nvSpPr>
        <p:spPr>
          <a:xfrm>
            <a:off x="1187624" y="2420888"/>
            <a:ext cx="3566169" cy="923330"/>
          </a:xfrm>
          <a:prstGeom prst="rect">
            <a:avLst/>
          </a:prstGeom>
          <a:noFill/>
        </p:spPr>
        <p:txBody>
          <a:bodyPr wrap="none" rtlCol="0">
            <a:spAutoFit/>
          </a:bodyPr>
          <a:lstStyle/>
          <a:p>
            <a:r>
              <a:rPr lang="es-ES" b="1" dirty="0"/>
              <a:t>ROE  = ROA   </a:t>
            </a:r>
            <a:r>
              <a:rPr lang="es-ES" b="1" u="sng" dirty="0"/>
              <a:t>             Activos        </a:t>
            </a:r>
            <a:endParaRPr lang="es-ES" b="1" u="sng" dirty="0">
              <a:solidFill>
                <a:srgbClr val="FF0000"/>
              </a:solidFill>
            </a:endParaRPr>
          </a:p>
          <a:p>
            <a:r>
              <a:rPr lang="es-ES" b="1" dirty="0"/>
              <a:t>                             Patrimonio Neto     </a:t>
            </a:r>
          </a:p>
          <a:p>
            <a:r>
              <a:rPr lang="es-ES" b="1" dirty="0"/>
              <a:t> </a:t>
            </a:r>
          </a:p>
        </p:txBody>
      </p:sp>
      <p:sp>
        <p:nvSpPr>
          <p:cNvPr id="7" name="6 CuadroTexto"/>
          <p:cNvSpPr txBox="1"/>
          <p:nvPr/>
        </p:nvSpPr>
        <p:spPr>
          <a:xfrm>
            <a:off x="251520" y="3273946"/>
            <a:ext cx="8892480" cy="3539430"/>
          </a:xfrm>
          <a:prstGeom prst="rect">
            <a:avLst/>
          </a:prstGeom>
          <a:noFill/>
        </p:spPr>
        <p:txBody>
          <a:bodyPr wrap="square" rtlCol="0">
            <a:spAutoFit/>
          </a:bodyPr>
          <a:lstStyle/>
          <a:p>
            <a:pPr>
              <a:buFont typeface="Wingdings" pitchFamily="2" charset="2"/>
              <a:buChar char="ü"/>
            </a:pPr>
            <a:r>
              <a:rPr lang="es-ES" sz="1400" dirty="0"/>
              <a:t>  </a:t>
            </a:r>
            <a:r>
              <a:rPr lang="es-ES" sz="1400" b="1" dirty="0"/>
              <a:t>Si ROA esta dado y el banco desea aumentar el beneficio sobre el capital invertido  por los  accionistas, debe aumentar el activo en relación al patrimonio neto. La forma de hacerlo es aumentar el pasivo. Es decir que hay que endeudarse. Pero entonces la relación entre la deuda y el patrimonio neto sube y el banco tiene menos capital para responder por su deuda.  </a:t>
            </a:r>
          </a:p>
          <a:p>
            <a:pPr>
              <a:buFont typeface="Wingdings" pitchFamily="2" charset="2"/>
              <a:buChar char="ü"/>
            </a:pPr>
            <a:endParaRPr lang="es-ES" sz="1400" b="1" dirty="0"/>
          </a:p>
          <a:p>
            <a:pPr>
              <a:buFont typeface="Wingdings" pitchFamily="2" charset="2"/>
              <a:buChar char="ü"/>
            </a:pPr>
            <a:r>
              <a:rPr lang="es-ES" sz="1400" b="1" dirty="0"/>
              <a:t>Para evitar aumentar el beneficio sin endeudarse los bancos hacen  operaciones fuera de la hoja de balance  (off balance </a:t>
            </a:r>
            <a:r>
              <a:rPr lang="es-ES" sz="1400" b="1" dirty="0" err="1"/>
              <a:t>sheet</a:t>
            </a:r>
            <a:r>
              <a:rPr lang="es-ES" sz="1400" b="1" dirty="0"/>
              <a:t> )para ganar comisiones. Pero implican otros riesgos, por ejemplo, reputación. </a:t>
            </a:r>
          </a:p>
          <a:p>
            <a:r>
              <a:rPr lang="es-ES" sz="1400" b="1" dirty="0"/>
              <a:t> </a:t>
            </a:r>
          </a:p>
          <a:p>
            <a:pPr>
              <a:buFont typeface="Wingdings" pitchFamily="2" charset="2"/>
              <a:buChar char="ü"/>
            </a:pPr>
            <a:r>
              <a:rPr lang="es-ES" sz="1400" b="1" dirty="0"/>
              <a:t> Dos riesgos: (1) el banco tiene incentivos para aumentar el apalancamiento; (2)  ROE se hace más volátil: cuando  ROA sube o baja, ROE sube o baja más. Por esto el Central regula cuánto capital debe tener un banco.  Se basa en los que recomienda el BIS. Ejemplo, Basilea I:  8% </a:t>
            </a:r>
            <a:r>
              <a:rPr lang="es-ES" sz="1400" b="1" dirty="0">
                <a:sym typeface="Wingdings" pitchFamily="2" charset="2"/>
              </a:rPr>
              <a:t> 1/0.08=12 veces!. </a:t>
            </a:r>
          </a:p>
          <a:p>
            <a:endParaRPr lang="es-ES" sz="1400" b="1" dirty="0">
              <a:sym typeface="Wingdings" pitchFamily="2" charset="2"/>
            </a:endParaRPr>
          </a:p>
          <a:p>
            <a:pPr>
              <a:buFont typeface="Wingdings" pitchFamily="2" charset="2"/>
              <a:buChar char="ü"/>
            </a:pPr>
            <a:r>
              <a:rPr lang="es-ES" sz="1400" b="1" dirty="0">
                <a:sym typeface="Wingdings" pitchFamily="2" charset="2"/>
              </a:rPr>
              <a:t>¿Por qué importa un banco para la macroeconomía? (1). Porque influye en los MECANISMOS DE  TRANSMISION DE LA POLÍTICA MONETARIA (ver </a:t>
            </a:r>
            <a:r>
              <a:rPr lang="es-ES" sz="1400" b="1" dirty="0" err="1">
                <a:sym typeface="Wingdings" pitchFamily="2" charset="2"/>
              </a:rPr>
              <a:t>Mishkin</a:t>
            </a:r>
            <a:r>
              <a:rPr lang="es-ES" sz="1400" b="1" dirty="0">
                <a:sym typeface="Wingdings" pitchFamily="2" charset="2"/>
              </a:rPr>
              <a:t>); (2). es esencial para mantener la CADENA DE PAGOS y si se produce una CRISIS FINANCIERA,  la CADENA SE INTERRUMPE. </a:t>
            </a:r>
            <a:endParaRPr lang="es-ES" sz="1400" b="1" dirty="0"/>
          </a:p>
          <a:p>
            <a:r>
              <a:rPr lang="es-ES" sz="1400" dirty="0"/>
              <a:t>  </a:t>
            </a:r>
          </a:p>
        </p:txBody>
      </p:sp>
      <p:sp>
        <p:nvSpPr>
          <p:cNvPr id="8" name="7 CuadroTexto"/>
          <p:cNvSpPr txBox="1"/>
          <p:nvPr/>
        </p:nvSpPr>
        <p:spPr>
          <a:xfrm>
            <a:off x="3059832" y="35332"/>
            <a:ext cx="3024336" cy="369332"/>
          </a:xfrm>
          <a:prstGeom prst="rect">
            <a:avLst/>
          </a:prstGeom>
          <a:noFill/>
        </p:spPr>
        <p:txBody>
          <a:bodyPr wrap="square" rtlCol="0">
            <a:spAutoFit/>
          </a:bodyPr>
          <a:lstStyle/>
          <a:p>
            <a:r>
              <a:rPr lang="es-ES" b="1" u="sng" dirty="0"/>
              <a:t>¿QUÉ HACE UN BANCO?</a:t>
            </a:r>
          </a:p>
        </p:txBody>
      </p:sp>
      <p:sp>
        <p:nvSpPr>
          <p:cNvPr id="10" name="9 CuadroTexto"/>
          <p:cNvSpPr txBox="1"/>
          <p:nvPr/>
        </p:nvSpPr>
        <p:spPr>
          <a:xfrm>
            <a:off x="1230710" y="1052736"/>
            <a:ext cx="3989362" cy="923330"/>
          </a:xfrm>
          <a:prstGeom prst="rect">
            <a:avLst/>
          </a:prstGeom>
          <a:noFill/>
        </p:spPr>
        <p:txBody>
          <a:bodyPr wrap="none" rtlCol="0">
            <a:spAutoFit/>
          </a:bodyPr>
          <a:lstStyle/>
          <a:p>
            <a:r>
              <a:rPr lang="es-ES" b="1" dirty="0"/>
              <a:t>Apalancamiento  =  </a:t>
            </a:r>
            <a:r>
              <a:rPr lang="es-ES" b="1" u="sng" dirty="0"/>
              <a:t>             Activo         </a:t>
            </a:r>
            <a:endParaRPr lang="es-ES" b="1" u="sng" dirty="0">
              <a:solidFill>
                <a:srgbClr val="FF0000"/>
              </a:solidFill>
            </a:endParaRPr>
          </a:p>
          <a:p>
            <a:r>
              <a:rPr lang="es-ES" b="1" dirty="0"/>
              <a:t>                                     Patrimonio Neto     </a:t>
            </a:r>
          </a:p>
          <a:p>
            <a:r>
              <a:rPr lang="es-ES" b="1" dirty="0"/>
              <a:t>      </a:t>
            </a:r>
          </a:p>
        </p:txBody>
      </p:sp>
      <p:cxnSp>
        <p:nvCxnSpPr>
          <p:cNvPr id="12" name="11 Conector recto"/>
          <p:cNvCxnSpPr/>
          <p:nvPr/>
        </p:nvCxnSpPr>
        <p:spPr>
          <a:xfrm>
            <a:off x="5940152" y="620688"/>
            <a:ext cx="2592288"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13 Conector recto"/>
          <p:cNvCxnSpPr/>
          <p:nvPr/>
        </p:nvCxnSpPr>
        <p:spPr>
          <a:xfrm>
            <a:off x="7164288" y="620688"/>
            <a:ext cx="0" cy="216024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5" name="14 CuadroTexto"/>
          <p:cNvSpPr txBox="1"/>
          <p:nvPr/>
        </p:nvSpPr>
        <p:spPr>
          <a:xfrm>
            <a:off x="7236296" y="2401143"/>
            <a:ext cx="1907704" cy="307777"/>
          </a:xfrm>
          <a:prstGeom prst="rect">
            <a:avLst/>
          </a:prstGeom>
          <a:noFill/>
        </p:spPr>
        <p:txBody>
          <a:bodyPr wrap="square" rtlCol="0">
            <a:spAutoFit/>
          </a:bodyPr>
          <a:lstStyle/>
          <a:p>
            <a:r>
              <a:rPr lang="es-ES" sz="1400" b="1" dirty="0"/>
              <a:t>PATRIMONIO  NETO</a:t>
            </a:r>
          </a:p>
        </p:txBody>
      </p:sp>
      <p:sp>
        <p:nvSpPr>
          <p:cNvPr id="16" name="15 CuadroTexto"/>
          <p:cNvSpPr txBox="1"/>
          <p:nvPr/>
        </p:nvSpPr>
        <p:spPr>
          <a:xfrm>
            <a:off x="5868144" y="764704"/>
            <a:ext cx="1584176" cy="307777"/>
          </a:xfrm>
          <a:prstGeom prst="rect">
            <a:avLst/>
          </a:prstGeom>
          <a:noFill/>
        </p:spPr>
        <p:txBody>
          <a:bodyPr wrap="square" rtlCol="0">
            <a:spAutoFit/>
          </a:bodyPr>
          <a:lstStyle/>
          <a:p>
            <a:r>
              <a:rPr lang="es-ES" sz="1400" b="1" dirty="0"/>
              <a:t>Reservas </a:t>
            </a:r>
          </a:p>
        </p:txBody>
      </p:sp>
      <p:sp>
        <p:nvSpPr>
          <p:cNvPr id="17" name="16 CuadroTexto"/>
          <p:cNvSpPr txBox="1"/>
          <p:nvPr/>
        </p:nvSpPr>
        <p:spPr>
          <a:xfrm>
            <a:off x="5868144" y="1124744"/>
            <a:ext cx="1584176" cy="307777"/>
          </a:xfrm>
          <a:prstGeom prst="rect">
            <a:avLst/>
          </a:prstGeom>
          <a:noFill/>
        </p:spPr>
        <p:txBody>
          <a:bodyPr wrap="square" rtlCol="0">
            <a:spAutoFit/>
          </a:bodyPr>
          <a:lstStyle/>
          <a:p>
            <a:r>
              <a:rPr lang="es-ES" sz="1400" b="1" dirty="0"/>
              <a:t>Préstamos </a:t>
            </a:r>
          </a:p>
        </p:txBody>
      </p:sp>
      <p:sp>
        <p:nvSpPr>
          <p:cNvPr id="18" name="17 CuadroTexto"/>
          <p:cNvSpPr txBox="1"/>
          <p:nvPr/>
        </p:nvSpPr>
        <p:spPr>
          <a:xfrm>
            <a:off x="5868144" y="1412776"/>
            <a:ext cx="1584176" cy="307777"/>
          </a:xfrm>
          <a:prstGeom prst="rect">
            <a:avLst/>
          </a:prstGeom>
          <a:noFill/>
        </p:spPr>
        <p:txBody>
          <a:bodyPr wrap="square" rtlCol="0">
            <a:spAutoFit/>
          </a:bodyPr>
          <a:lstStyle/>
          <a:p>
            <a:r>
              <a:rPr lang="es-ES" sz="1400" b="1" dirty="0"/>
              <a:t>Bonos </a:t>
            </a:r>
          </a:p>
        </p:txBody>
      </p:sp>
      <p:sp>
        <p:nvSpPr>
          <p:cNvPr id="19" name="18 CuadroTexto"/>
          <p:cNvSpPr txBox="1"/>
          <p:nvPr/>
        </p:nvSpPr>
        <p:spPr>
          <a:xfrm>
            <a:off x="5868144" y="1844824"/>
            <a:ext cx="1584176" cy="523220"/>
          </a:xfrm>
          <a:prstGeom prst="rect">
            <a:avLst/>
          </a:prstGeom>
          <a:noFill/>
        </p:spPr>
        <p:txBody>
          <a:bodyPr wrap="square" rtlCol="0">
            <a:spAutoFit/>
          </a:bodyPr>
          <a:lstStyle/>
          <a:p>
            <a:r>
              <a:rPr lang="es-ES" sz="1400" b="1" dirty="0"/>
              <a:t>Instrumentos de</a:t>
            </a:r>
          </a:p>
          <a:p>
            <a:r>
              <a:rPr lang="es-ES" sz="1400" b="1" dirty="0"/>
              <a:t>mercado </a:t>
            </a:r>
          </a:p>
        </p:txBody>
      </p:sp>
      <p:sp>
        <p:nvSpPr>
          <p:cNvPr id="20" name="19 CuadroTexto"/>
          <p:cNvSpPr txBox="1"/>
          <p:nvPr/>
        </p:nvSpPr>
        <p:spPr>
          <a:xfrm>
            <a:off x="5868144" y="2420888"/>
            <a:ext cx="1584176" cy="307777"/>
          </a:xfrm>
          <a:prstGeom prst="rect">
            <a:avLst/>
          </a:prstGeom>
          <a:noFill/>
        </p:spPr>
        <p:txBody>
          <a:bodyPr wrap="square" rtlCol="0">
            <a:spAutoFit/>
          </a:bodyPr>
          <a:lstStyle/>
          <a:p>
            <a:r>
              <a:rPr lang="es-ES" sz="1400" b="1" dirty="0"/>
              <a:t>Otros Activos</a:t>
            </a:r>
          </a:p>
        </p:txBody>
      </p:sp>
      <p:sp>
        <p:nvSpPr>
          <p:cNvPr id="22" name="21 CuadroTexto"/>
          <p:cNvSpPr txBox="1"/>
          <p:nvPr/>
        </p:nvSpPr>
        <p:spPr>
          <a:xfrm>
            <a:off x="7236296" y="836712"/>
            <a:ext cx="1835696" cy="1384995"/>
          </a:xfrm>
          <a:prstGeom prst="rect">
            <a:avLst/>
          </a:prstGeom>
          <a:noFill/>
        </p:spPr>
        <p:txBody>
          <a:bodyPr wrap="square" rtlCol="0">
            <a:spAutoFit/>
          </a:bodyPr>
          <a:lstStyle/>
          <a:p>
            <a:r>
              <a:rPr lang="es-ES" sz="1400" b="1" dirty="0"/>
              <a:t>Depósitos</a:t>
            </a:r>
          </a:p>
          <a:p>
            <a:r>
              <a:rPr lang="es-ES" sz="1400" b="1" dirty="0"/>
              <a:t>    Cuenta corriente</a:t>
            </a:r>
          </a:p>
          <a:p>
            <a:r>
              <a:rPr lang="es-ES" sz="1400" b="1" dirty="0"/>
              <a:t>    Certificados </a:t>
            </a:r>
          </a:p>
          <a:p>
            <a:r>
              <a:rPr lang="es-ES" sz="1400" b="1" dirty="0"/>
              <a:t>     Plazo </a:t>
            </a:r>
            <a:r>
              <a:rPr lang="es-ES" sz="1400" b="1" dirty="0" err="1"/>
              <a:t>FIjo</a:t>
            </a:r>
            <a:endParaRPr lang="es-ES" sz="1400" b="1" dirty="0"/>
          </a:p>
          <a:p>
            <a:r>
              <a:rPr lang="es-ES" sz="1400" b="1" dirty="0"/>
              <a:t>	</a:t>
            </a:r>
          </a:p>
          <a:p>
            <a:r>
              <a:rPr lang="es-ES" sz="1400" b="1" dirty="0"/>
              <a:t>    </a:t>
            </a:r>
          </a:p>
        </p:txBody>
      </p:sp>
      <p:sp>
        <p:nvSpPr>
          <p:cNvPr id="23" name="22 CuadroTexto"/>
          <p:cNvSpPr txBox="1"/>
          <p:nvPr/>
        </p:nvSpPr>
        <p:spPr>
          <a:xfrm>
            <a:off x="7236296" y="1772816"/>
            <a:ext cx="1584176" cy="307777"/>
          </a:xfrm>
          <a:prstGeom prst="rect">
            <a:avLst/>
          </a:prstGeom>
          <a:noFill/>
        </p:spPr>
        <p:txBody>
          <a:bodyPr wrap="square" rtlCol="0">
            <a:spAutoFit/>
          </a:bodyPr>
          <a:lstStyle/>
          <a:p>
            <a:r>
              <a:rPr lang="es-ES" sz="1400" b="1" dirty="0"/>
              <a:t>Créditos</a:t>
            </a:r>
            <a:r>
              <a:rPr lang="es-ES" sz="1400" dirty="0"/>
              <a:t> </a:t>
            </a:r>
          </a:p>
        </p:txBody>
      </p:sp>
      <p:sp>
        <p:nvSpPr>
          <p:cNvPr id="24" name="23 CuadroTexto"/>
          <p:cNvSpPr txBox="1"/>
          <p:nvPr/>
        </p:nvSpPr>
        <p:spPr>
          <a:xfrm>
            <a:off x="7236296" y="2060848"/>
            <a:ext cx="1584176" cy="307777"/>
          </a:xfrm>
          <a:prstGeom prst="rect">
            <a:avLst/>
          </a:prstGeom>
          <a:noFill/>
        </p:spPr>
        <p:txBody>
          <a:bodyPr wrap="square" rtlCol="0">
            <a:spAutoFit/>
          </a:bodyPr>
          <a:lstStyle/>
          <a:p>
            <a:r>
              <a:rPr lang="es-ES" sz="1400" b="1" dirty="0"/>
              <a:t>Otros Pasivos </a:t>
            </a:r>
          </a:p>
        </p:txBody>
      </p:sp>
      <p:sp>
        <p:nvSpPr>
          <p:cNvPr id="25" name="24 CuadroTexto"/>
          <p:cNvSpPr txBox="1"/>
          <p:nvPr/>
        </p:nvSpPr>
        <p:spPr>
          <a:xfrm>
            <a:off x="5724128" y="260648"/>
            <a:ext cx="1584176" cy="307777"/>
          </a:xfrm>
          <a:prstGeom prst="rect">
            <a:avLst/>
          </a:prstGeom>
          <a:noFill/>
        </p:spPr>
        <p:txBody>
          <a:bodyPr wrap="square" rtlCol="0">
            <a:spAutoFit/>
          </a:bodyPr>
          <a:lstStyle/>
          <a:p>
            <a:r>
              <a:rPr lang="es-ES" sz="1400" b="1" dirty="0"/>
              <a:t>       ACTIVO </a:t>
            </a:r>
          </a:p>
        </p:txBody>
      </p:sp>
      <p:sp>
        <p:nvSpPr>
          <p:cNvPr id="26" name="25 CuadroTexto"/>
          <p:cNvSpPr txBox="1"/>
          <p:nvPr/>
        </p:nvSpPr>
        <p:spPr>
          <a:xfrm>
            <a:off x="7380312" y="260648"/>
            <a:ext cx="1584176" cy="307777"/>
          </a:xfrm>
          <a:prstGeom prst="rect">
            <a:avLst/>
          </a:prstGeom>
          <a:noFill/>
        </p:spPr>
        <p:txBody>
          <a:bodyPr wrap="square" rtlCol="0">
            <a:spAutoFit/>
          </a:bodyPr>
          <a:lstStyle/>
          <a:p>
            <a:r>
              <a:rPr lang="es-ES" sz="1400" b="1" dirty="0"/>
              <a:t>PASIVO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ox(in)">
                                      <p:cBhvr>
                                        <p:cTn id="7" dur="5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box(in)">
                                      <p:cBhvr>
                                        <p:cTn id="10" dur="500"/>
                                        <p:tgtEl>
                                          <p:spTgt spid="26"/>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box(in)">
                                      <p:cBhvr>
                                        <p:cTn id="13" dur="500"/>
                                        <p:tgtEl>
                                          <p:spTgt spid="25"/>
                                        </p:tgtEl>
                                      </p:cBhvr>
                                    </p:animEffect>
                                  </p:childTnLst>
                                </p:cTn>
                              </p:par>
                              <p:par>
                                <p:cTn id="14" presetID="4" presetClass="entr" presetSubtype="16"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ox(in)">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ox(in)">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ox(in)">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ox(in)">
                                      <p:cBhvr>
                                        <p:cTn id="31" dur="500"/>
                                        <p:tgtEl>
                                          <p:spTgt spid="22"/>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ox(in)">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16"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ox(in)">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grpId="0" nodeType="click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ox(in)">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box(in)">
                                      <p:cBhvr>
                                        <p:cTn id="51" dur="500"/>
                                        <p:tgtEl>
                                          <p:spTgt spid="17"/>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grpId="0" nodeType="click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box(in)">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grpId="0" nodeType="clickEffect">
                                  <p:stCondLst>
                                    <p:cond delay="0"/>
                                  </p:stCondLst>
                                  <p:childTnLst>
                                    <p:set>
                                      <p:cBhvr>
                                        <p:cTn id="60" dur="1" fill="hold">
                                          <p:stCondLst>
                                            <p:cond delay="0"/>
                                          </p:stCondLst>
                                        </p:cTn>
                                        <p:tgtEl>
                                          <p:spTgt spid="19"/>
                                        </p:tgtEl>
                                        <p:attrNameLst>
                                          <p:attrName>style.visibility</p:attrName>
                                        </p:attrNameLst>
                                      </p:cBhvr>
                                      <p:to>
                                        <p:strVal val="visible"/>
                                      </p:to>
                                    </p:set>
                                    <p:animEffect transition="in" filter="box(in)">
                                      <p:cBhvr>
                                        <p:cTn id="61" dur="500"/>
                                        <p:tgtEl>
                                          <p:spTgt spid="19"/>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box(in)">
                                      <p:cBhvr>
                                        <p:cTn id="66" dur="50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box(in)">
                                      <p:cBhvr>
                                        <p:cTn id="71" dur="500"/>
                                        <p:tgtEl>
                                          <p:spTgt spid="10"/>
                                        </p:tgtEl>
                                      </p:cBhvr>
                                    </p:animEffect>
                                  </p:childTnLst>
                                </p:cTn>
                              </p:par>
                            </p:childTnLst>
                          </p:cTn>
                        </p:par>
                      </p:childTnLst>
                    </p:cTn>
                  </p:par>
                  <p:par>
                    <p:cTn id="72" fill="hold">
                      <p:stCondLst>
                        <p:cond delay="indefinite"/>
                      </p:stCondLst>
                      <p:childTnLst>
                        <p:par>
                          <p:cTn id="73" fill="hold">
                            <p:stCondLst>
                              <p:cond delay="0"/>
                            </p:stCondLst>
                            <p:childTnLst>
                              <p:par>
                                <p:cTn id="74" presetID="4" presetClass="entr" presetSubtype="16" fill="hold" grpId="0"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box(in)">
                                      <p:cBhvr>
                                        <p:cTn id="76" dur="500"/>
                                        <p:tgtEl>
                                          <p:spTgt spid="5"/>
                                        </p:tgtEl>
                                      </p:cBhvr>
                                    </p:animEffect>
                                  </p:childTnLst>
                                </p:cTn>
                              </p:par>
                            </p:childTnLst>
                          </p:cTn>
                        </p:par>
                      </p:childTnLst>
                    </p:cTn>
                  </p:par>
                  <p:par>
                    <p:cTn id="77" fill="hold">
                      <p:stCondLst>
                        <p:cond delay="indefinite"/>
                      </p:stCondLst>
                      <p:childTnLst>
                        <p:par>
                          <p:cTn id="78" fill="hold">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box(in)">
                                      <p:cBhvr>
                                        <p:cTn id="81" dur="500"/>
                                        <p:tgtEl>
                                          <p:spTgt spid="6"/>
                                        </p:tgtEl>
                                      </p:cBhvr>
                                    </p:animEffect>
                                  </p:childTnLst>
                                </p:cTn>
                              </p:par>
                            </p:childTnLst>
                          </p:cTn>
                        </p:par>
                      </p:childTnLst>
                    </p:cTn>
                  </p:par>
                  <p:par>
                    <p:cTn id="82" fill="hold">
                      <p:stCondLst>
                        <p:cond delay="indefinite"/>
                      </p:stCondLst>
                      <p:childTnLst>
                        <p:par>
                          <p:cTn id="83" fill="hold">
                            <p:stCondLst>
                              <p:cond delay="0"/>
                            </p:stCondLst>
                            <p:childTnLst>
                              <p:par>
                                <p:cTn id="84" presetID="4" presetClass="entr" presetSubtype="16" fill="hold" nodeType="clickEffect">
                                  <p:stCondLst>
                                    <p:cond delay="0"/>
                                  </p:stCondLst>
                                  <p:childTnLst>
                                    <p:set>
                                      <p:cBhvr>
                                        <p:cTn id="85" dur="1" fill="hold">
                                          <p:stCondLst>
                                            <p:cond delay="0"/>
                                          </p:stCondLst>
                                        </p:cTn>
                                        <p:tgtEl>
                                          <p:spTgt spid="7">
                                            <p:txEl>
                                              <p:pRg st="0" end="0"/>
                                            </p:txEl>
                                          </p:spTgt>
                                        </p:tgtEl>
                                        <p:attrNameLst>
                                          <p:attrName>style.visibility</p:attrName>
                                        </p:attrNameLst>
                                      </p:cBhvr>
                                      <p:to>
                                        <p:strVal val="visible"/>
                                      </p:to>
                                    </p:set>
                                    <p:animEffect transition="in" filter="box(in)">
                                      <p:cBhvr>
                                        <p:cTn id="86" dur="500"/>
                                        <p:tgtEl>
                                          <p:spTgt spid="7">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16" fill="hold" nodeType="clickEffect">
                                  <p:stCondLst>
                                    <p:cond delay="0"/>
                                  </p:stCondLst>
                                  <p:childTnLst>
                                    <p:set>
                                      <p:cBhvr>
                                        <p:cTn id="90" dur="1" fill="hold">
                                          <p:stCondLst>
                                            <p:cond delay="0"/>
                                          </p:stCondLst>
                                        </p:cTn>
                                        <p:tgtEl>
                                          <p:spTgt spid="7">
                                            <p:txEl>
                                              <p:pRg st="2" end="2"/>
                                            </p:txEl>
                                          </p:spTgt>
                                        </p:tgtEl>
                                        <p:attrNameLst>
                                          <p:attrName>style.visibility</p:attrName>
                                        </p:attrNameLst>
                                      </p:cBhvr>
                                      <p:to>
                                        <p:strVal val="visible"/>
                                      </p:to>
                                    </p:set>
                                    <p:animEffect transition="in" filter="box(in)">
                                      <p:cBhvr>
                                        <p:cTn id="91" dur="500"/>
                                        <p:tgtEl>
                                          <p:spTgt spid="7">
                                            <p:txEl>
                                              <p:pRg st="2" end="2"/>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4" presetClass="entr" presetSubtype="16" fill="hold" nodeType="clickEffect">
                                  <p:stCondLst>
                                    <p:cond delay="0"/>
                                  </p:stCondLst>
                                  <p:childTnLst>
                                    <p:set>
                                      <p:cBhvr>
                                        <p:cTn id="95" dur="1" fill="hold">
                                          <p:stCondLst>
                                            <p:cond delay="0"/>
                                          </p:stCondLst>
                                        </p:cTn>
                                        <p:tgtEl>
                                          <p:spTgt spid="7">
                                            <p:txEl>
                                              <p:pRg st="4" end="4"/>
                                            </p:txEl>
                                          </p:spTgt>
                                        </p:tgtEl>
                                        <p:attrNameLst>
                                          <p:attrName>style.visibility</p:attrName>
                                        </p:attrNameLst>
                                      </p:cBhvr>
                                      <p:to>
                                        <p:strVal val="visible"/>
                                      </p:to>
                                    </p:set>
                                    <p:animEffect transition="in" filter="box(in)">
                                      <p:cBhvr>
                                        <p:cTn id="96" dur="500"/>
                                        <p:tgtEl>
                                          <p:spTgt spid="7">
                                            <p:txEl>
                                              <p:pRg st="4" end="4"/>
                                            </p:txEl>
                                          </p:spTgt>
                                        </p:tgtEl>
                                      </p:cBhvr>
                                    </p:animEffect>
                                  </p:childTnLst>
                                </p:cTn>
                              </p:par>
                            </p:childTnLst>
                          </p:cTn>
                        </p:par>
                      </p:childTnLst>
                    </p:cTn>
                  </p:par>
                  <p:par>
                    <p:cTn id="97" fill="hold">
                      <p:stCondLst>
                        <p:cond delay="indefinite"/>
                      </p:stCondLst>
                      <p:childTnLst>
                        <p:par>
                          <p:cTn id="98" fill="hold">
                            <p:stCondLst>
                              <p:cond delay="0"/>
                            </p:stCondLst>
                            <p:childTnLst>
                              <p:par>
                                <p:cTn id="99" presetID="4" presetClass="entr" presetSubtype="16" fill="hold" nodeType="clickEffect">
                                  <p:stCondLst>
                                    <p:cond delay="0"/>
                                  </p:stCondLst>
                                  <p:childTnLst>
                                    <p:set>
                                      <p:cBhvr>
                                        <p:cTn id="100" dur="1" fill="hold">
                                          <p:stCondLst>
                                            <p:cond delay="0"/>
                                          </p:stCondLst>
                                        </p:cTn>
                                        <p:tgtEl>
                                          <p:spTgt spid="7">
                                            <p:txEl>
                                              <p:pRg st="6" end="6"/>
                                            </p:txEl>
                                          </p:spTgt>
                                        </p:tgtEl>
                                        <p:attrNameLst>
                                          <p:attrName>style.visibility</p:attrName>
                                        </p:attrNameLst>
                                      </p:cBhvr>
                                      <p:to>
                                        <p:strVal val="visible"/>
                                      </p:to>
                                    </p:set>
                                    <p:animEffect transition="in" filter="box(in)">
                                      <p:cBhvr>
                                        <p:cTn id="101"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0" grpId="0"/>
      <p:bldP spid="15" grpId="0"/>
      <p:bldP spid="16" grpId="0"/>
      <p:bldP spid="17" grpId="0"/>
      <p:bldP spid="18" grpId="0"/>
      <p:bldP spid="19" grpId="0"/>
      <p:bldP spid="20" grpId="0"/>
      <p:bldP spid="22" grpId="0"/>
      <p:bldP spid="23" grpId="0"/>
      <p:bldP spid="24" grpId="0"/>
      <p:bldP spid="25"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27 CuadroTexto"/>
          <p:cNvSpPr txBox="1"/>
          <p:nvPr/>
        </p:nvSpPr>
        <p:spPr>
          <a:xfrm>
            <a:off x="755576" y="548680"/>
            <a:ext cx="7920880" cy="2585323"/>
          </a:xfrm>
          <a:prstGeom prst="rect">
            <a:avLst/>
          </a:prstGeom>
          <a:noFill/>
          <a:ln>
            <a:solidFill>
              <a:schemeClr val="tx1"/>
            </a:solidFill>
            <a:prstDash val="dash"/>
          </a:ln>
        </p:spPr>
        <p:txBody>
          <a:bodyPr wrap="square" rtlCol="0">
            <a:spAutoFit/>
          </a:bodyPr>
          <a:lstStyle/>
          <a:p>
            <a:r>
              <a:rPr lang="es-ES" b="1" dirty="0">
                <a:effectLst>
                  <a:outerShdw blurRad="38100" dist="38100" dir="2700000" algn="tl">
                    <a:srgbClr val="000000">
                      <a:alpha val="43137"/>
                    </a:srgbClr>
                  </a:outerShdw>
                </a:effectLst>
              </a:rPr>
              <a:t>                                                       Regulación Prudencial</a:t>
            </a:r>
          </a:p>
          <a:p>
            <a:endParaRPr lang="es-ES" b="1" dirty="0"/>
          </a:p>
          <a:p>
            <a:endParaRPr lang="es-ES" b="1" dirty="0"/>
          </a:p>
          <a:p>
            <a:endParaRPr lang="es-ES" b="1" dirty="0"/>
          </a:p>
          <a:p>
            <a:endParaRPr lang="es-ES" b="1" dirty="0"/>
          </a:p>
          <a:p>
            <a:endParaRPr lang="es-ES" b="1" dirty="0"/>
          </a:p>
          <a:p>
            <a:endParaRPr lang="es-ES" b="1" dirty="0"/>
          </a:p>
          <a:p>
            <a:endParaRPr lang="es-ES" b="1" dirty="0"/>
          </a:p>
          <a:p>
            <a:endParaRPr lang="es-ES" b="1" dirty="0"/>
          </a:p>
        </p:txBody>
      </p:sp>
      <p:sp>
        <p:nvSpPr>
          <p:cNvPr id="4" name="3 CuadroTexto"/>
          <p:cNvSpPr txBox="1"/>
          <p:nvPr/>
        </p:nvSpPr>
        <p:spPr>
          <a:xfrm>
            <a:off x="3059832" y="35332"/>
            <a:ext cx="3024336" cy="369332"/>
          </a:xfrm>
          <a:prstGeom prst="rect">
            <a:avLst/>
          </a:prstGeom>
          <a:noFill/>
        </p:spPr>
        <p:txBody>
          <a:bodyPr wrap="square" rtlCol="0">
            <a:spAutoFit/>
          </a:bodyPr>
          <a:lstStyle/>
          <a:p>
            <a:r>
              <a:rPr lang="es-ES" b="1" u="sng" dirty="0"/>
              <a:t>¿QUÉ HACE UN BANCO?</a:t>
            </a:r>
          </a:p>
        </p:txBody>
      </p:sp>
      <p:sp>
        <p:nvSpPr>
          <p:cNvPr id="5" name="4 Elipse"/>
          <p:cNvSpPr/>
          <p:nvPr/>
        </p:nvSpPr>
        <p:spPr>
          <a:xfrm>
            <a:off x="899592" y="836712"/>
            <a:ext cx="2448272"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CuadroTexto"/>
          <p:cNvSpPr txBox="1"/>
          <p:nvPr/>
        </p:nvSpPr>
        <p:spPr>
          <a:xfrm>
            <a:off x="1187624" y="980728"/>
            <a:ext cx="2016224" cy="369332"/>
          </a:xfrm>
          <a:prstGeom prst="rect">
            <a:avLst/>
          </a:prstGeom>
          <a:noFill/>
        </p:spPr>
        <p:txBody>
          <a:bodyPr wrap="square" rtlCol="0">
            <a:spAutoFit/>
          </a:bodyPr>
          <a:lstStyle/>
          <a:p>
            <a:r>
              <a:rPr lang="es-ES" b="1" dirty="0">
                <a:effectLst>
                  <a:outerShdw blurRad="38100" dist="38100" dir="2700000" algn="tl">
                    <a:srgbClr val="000000">
                      <a:alpha val="43137"/>
                    </a:srgbClr>
                  </a:outerShdw>
                </a:effectLst>
              </a:rPr>
              <a:t>3.Riesgo crediticio</a:t>
            </a:r>
          </a:p>
        </p:txBody>
      </p:sp>
      <p:sp>
        <p:nvSpPr>
          <p:cNvPr id="7" name="6 Elipse"/>
          <p:cNvSpPr/>
          <p:nvPr/>
        </p:nvSpPr>
        <p:spPr>
          <a:xfrm>
            <a:off x="6084168" y="764704"/>
            <a:ext cx="2520280"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CuadroTexto"/>
          <p:cNvSpPr txBox="1"/>
          <p:nvPr/>
        </p:nvSpPr>
        <p:spPr>
          <a:xfrm>
            <a:off x="6300192" y="980728"/>
            <a:ext cx="2304256" cy="369332"/>
          </a:xfrm>
          <a:prstGeom prst="rect">
            <a:avLst/>
          </a:prstGeom>
          <a:noFill/>
        </p:spPr>
        <p:txBody>
          <a:bodyPr wrap="square" rtlCol="0">
            <a:spAutoFit/>
          </a:bodyPr>
          <a:lstStyle/>
          <a:p>
            <a:r>
              <a:rPr lang="es-ES" b="1" dirty="0">
                <a:effectLst>
                  <a:outerShdw blurRad="38100" dist="38100" dir="2700000" algn="tl">
                    <a:srgbClr val="000000">
                      <a:alpha val="43137"/>
                    </a:srgbClr>
                  </a:outerShdw>
                </a:effectLst>
              </a:rPr>
              <a:t>1.Riesgo de Liquidez</a:t>
            </a:r>
          </a:p>
        </p:txBody>
      </p:sp>
      <p:sp>
        <p:nvSpPr>
          <p:cNvPr id="9" name="8 Elipse"/>
          <p:cNvSpPr/>
          <p:nvPr/>
        </p:nvSpPr>
        <p:spPr>
          <a:xfrm>
            <a:off x="3635896" y="2132856"/>
            <a:ext cx="2520280"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CuadroTexto"/>
          <p:cNvSpPr txBox="1"/>
          <p:nvPr/>
        </p:nvSpPr>
        <p:spPr>
          <a:xfrm>
            <a:off x="4211960" y="2348880"/>
            <a:ext cx="2016224" cy="369332"/>
          </a:xfrm>
          <a:prstGeom prst="rect">
            <a:avLst/>
          </a:prstGeom>
          <a:noFill/>
        </p:spPr>
        <p:txBody>
          <a:bodyPr wrap="square" rtlCol="0">
            <a:spAutoFit/>
          </a:bodyPr>
          <a:lstStyle/>
          <a:p>
            <a:r>
              <a:rPr lang="es-ES" b="1" dirty="0">
                <a:effectLst>
                  <a:outerShdw blurRad="38100" dist="38100" dir="2700000" algn="tl">
                    <a:srgbClr val="000000">
                      <a:alpha val="43137"/>
                    </a:srgbClr>
                  </a:outerShdw>
                </a:effectLst>
              </a:rPr>
              <a:t>2.Información</a:t>
            </a:r>
          </a:p>
        </p:txBody>
      </p:sp>
      <p:cxnSp>
        <p:nvCxnSpPr>
          <p:cNvPr id="14" name="13 Conector recto"/>
          <p:cNvCxnSpPr>
            <a:endCxn id="7" idx="2"/>
          </p:cNvCxnSpPr>
          <p:nvPr/>
        </p:nvCxnSpPr>
        <p:spPr>
          <a:xfrm>
            <a:off x="3347864" y="1196752"/>
            <a:ext cx="273630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16 Conector recto"/>
          <p:cNvCxnSpPr/>
          <p:nvPr/>
        </p:nvCxnSpPr>
        <p:spPr>
          <a:xfrm>
            <a:off x="3347864" y="1196752"/>
            <a:ext cx="1512168" cy="9361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a:endCxn id="7" idx="2"/>
          </p:cNvCxnSpPr>
          <p:nvPr/>
        </p:nvCxnSpPr>
        <p:spPr>
          <a:xfrm flipV="1">
            <a:off x="4860032" y="1196752"/>
            <a:ext cx="1224136" cy="93610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19 CuadroTexto"/>
          <p:cNvSpPr txBox="1"/>
          <p:nvPr/>
        </p:nvSpPr>
        <p:spPr>
          <a:xfrm>
            <a:off x="4211960" y="1340768"/>
            <a:ext cx="770211" cy="369332"/>
          </a:xfrm>
          <a:prstGeom prst="rect">
            <a:avLst/>
          </a:prstGeom>
          <a:noFill/>
        </p:spPr>
        <p:txBody>
          <a:bodyPr wrap="none" rtlCol="0">
            <a:spAutoFit/>
          </a:bodyPr>
          <a:lstStyle/>
          <a:p>
            <a:r>
              <a:rPr lang="es-ES" b="1" dirty="0">
                <a:solidFill>
                  <a:srgbClr val="FF0000"/>
                </a:solidFill>
                <a:effectLst>
                  <a:outerShdw blurRad="38100" dist="38100" dir="2700000" algn="tl">
                    <a:srgbClr val="000000">
                      <a:alpha val="43137"/>
                    </a:srgbClr>
                  </a:outerShdw>
                </a:effectLst>
              </a:rPr>
              <a:t>Banco</a:t>
            </a:r>
          </a:p>
        </p:txBody>
      </p:sp>
      <p:sp>
        <p:nvSpPr>
          <p:cNvPr id="22" name="21 CuadroTexto"/>
          <p:cNvSpPr txBox="1"/>
          <p:nvPr/>
        </p:nvSpPr>
        <p:spPr>
          <a:xfrm>
            <a:off x="539552" y="4699010"/>
            <a:ext cx="2808312" cy="1754326"/>
          </a:xfrm>
          <a:prstGeom prst="rect">
            <a:avLst/>
          </a:prstGeom>
          <a:noFill/>
          <a:ln>
            <a:noFill/>
          </a:ln>
        </p:spPr>
        <p:txBody>
          <a:bodyPr wrap="square" rtlCol="0">
            <a:spAutoFit/>
          </a:bodyPr>
          <a:lstStyle/>
          <a:p>
            <a:pPr marL="342900" indent="-342900">
              <a:buAutoNum type="arabicPeriod"/>
            </a:pPr>
            <a:r>
              <a:rPr lang="es-ES" b="1" u="sng" dirty="0">
                <a:solidFill>
                  <a:srgbClr val="FF0000"/>
                </a:solidFill>
              </a:rPr>
              <a:t>Riesgo de Liquidez</a:t>
            </a:r>
          </a:p>
          <a:p>
            <a:pPr marL="342900" indent="-342900"/>
            <a:r>
              <a:rPr lang="es-ES" b="1" dirty="0">
                <a:solidFill>
                  <a:srgbClr val="FF0000"/>
                </a:solidFill>
              </a:rPr>
              <a:t>	</a:t>
            </a:r>
          </a:p>
          <a:p>
            <a:pPr marL="342900" indent="-342900">
              <a:buFont typeface="Arial" pitchFamily="34" charset="0"/>
              <a:buChar char="•"/>
            </a:pPr>
            <a:r>
              <a:rPr lang="es-ES" b="1" dirty="0"/>
              <a:t>Reservas Bancarias</a:t>
            </a:r>
          </a:p>
          <a:p>
            <a:pPr marL="342900" indent="-342900">
              <a:buFont typeface="Arial" pitchFamily="34" charset="0"/>
              <a:buChar char="•"/>
            </a:pPr>
            <a:r>
              <a:rPr lang="es-ES" b="1" dirty="0"/>
              <a:t>Fondos Interbancarios</a:t>
            </a:r>
          </a:p>
          <a:p>
            <a:pPr marL="342900" indent="-342900">
              <a:buFont typeface="Arial" pitchFamily="34" charset="0"/>
              <a:buChar char="•"/>
            </a:pPr>
            <a:r>
              <a:rPr lang="es-ES" b="1" dirty="0"/>
              <a:t>Repos	</a:t>
            </a:r>
          </a:p>
          <a:p>
            <a:pPr marL="342900" indent="-342900">
              <a:buFont typeface="Arial" pitchFamily="34" charset="0"/>
              <a:buChar char="•"/>
            </a:pPr>
            <a:r>
              <a:rPr lang="es-ES" b="1" dirty="0"/>
              <a:t>Redescuentos</a:t>
            </a:r>
            <a:r>
              <a:rPr lang="es-ES" b="1" u="sng" dirty="0"/>
              <a:t> </a:t>
            </a:r>
          </a:p>
        </p:txBody>
      </p:sp>
      <p:sp>
        <p:nvSpPr>
          <p:cNvPr id="26" name="25 CuadroTexto"/>
          <p:cNvSpPr txBox="1"/>
          <p:nvPr/>
        </p:nvSpPr>
        <p:spPr>
          <a:xfrm>
            <a:off x="3851920" y="4699010"/>
            <a:ext cx="5328592" cy="1754326"/>
          </a:xfrm>
          <a:prstGeom prst="rect">
            <a:avLst/>
          </a:prstGeom>
          <a:noFill/>
          <a:ln>
            <a:noFill/>
          </a:ln>
        </p:spPr>
        <p:txBody>
          <a:bodyPr wrap="square" rtlCol="0">
            <a:spAutoFit/>
          </a:bodyPr>
          <a:lstStyle/>
          <a:p>
            <a:pPr marL="342900" indent="-342900"/>
            <a:r>
              <a:rPr lang="es-ES" b="1" dirty="0">
                <a:solidFill>
                  <a:srgbClr val="FF0000"/>
                </a:solidFill>
              </a:rPr>
              <a:t>2.   </a:t>
            </a:r>
            <a:r>
              <a:rPr lang="es-ES" b="1" u="sng" dirty="0">
                <a:solidFill>
                  <a:srgbClr val="FF0000"/>
                </a:solidFill>
              </a:rPr>
              <a:t>Información </a:t>
            </a:r>
            <a:r>
              <a:rPr lang="es-ES" b="1" dirty="0">
                <a:solidFill>
                  <a:srgbClr val="FF0000"/>
                </a:solidFill>
              </a:rPr>
              <a:t>(Moral </a:t>
            </a:r>
            <a:r>
              <a:rPr lang="es-ES" b="1" dirty="0" err="1">
                <a:solidFill>
                  <a:srgbClr val="FF0000"/>
                </a:solidFill>
              </a:rPr>
              <a:t>Hazard</a:t>
            </a:r>
            <a:r>
              <a:rPr lang="es-ES" b="1" dirty="0">
                <a:solidFill>
                  <a:srgbClr val="FF0000"/>
                </a:solidFill>
              </a:rPr>
              <a:t> &amp; Selección adversa)</a:t>
            </a:r>
          </a:p>
          <a:p>
            <a:pPr marL="342900" indent="-342900"/>
            <a:r>
              <a:rPr lang="es-ES" b="1" dirty="0"/>
              <a:t>	</a:t>
            </a:r>
          </a:p>
          <a:p>
            <a:pPr marL="342900" indent="-342900">
              <a:buFont typeface="Arial" pitchFamily="34" charset="0"/>
              <a:buChar char="•"/>
            </a:pPr>
            <a:r>
              <a:rPr lang="es-ES" b="1" dirty="0"/>
              <a:t>Depósitos a corto plazo</a:t>
            </a:r>
          </a:p>
          <a:p>
            <a:pPr marL="342900" indent="-342900">
              <a:buFont typeface="Arial" pitchFamily="34" charset="0"/>
              <a:buChar char="•"/>
            </a:pPr>
            <a:r>
              <a:rPr lang="es-ES" b="1" dirty="0"/>
              <a:t>Reputación</a:t>
            </a:r>
          </a:p>
          <a:p>
            <a:pPr marL="342900" indent="-342900">
              <a:buFont typeface="Arial" pitchFamily="34" charset="0"/>
              <a:buChar char="•"/>
            </a:pPr>
            <a:r>
              <a:rPr lang="es-ES" b="1" dirty="0"/>
              <a:t>Capitalización del Banco	</a:t>
            </a:r>
          </a:p>
          <a:p>
            <a:pPr marL="342900" indent="-342900">
              <a:buFont typeface="Arial" pitchFamily="34" charset="0"/>
              <a:buChar char="•"/>
            </a:pPr>
            <a:endParaRPr lang="es-ES" b="1" dirty="0"/>
          </a:p>
        </p:txBody>
      </p:sp>
      <p:sp>
        <p:nvSpPr>
          <p:cNvPr id="30" name="29 CuadroTexto"/>
          <p:cNvSpPr txBox="1"/>
          <p:nvPr/>
        </p:nvSpPr>
        <p:spPr>
          <a:xfrm>
            <a:off x="395536" y="3284984"/>
            <a:ext cx="8352928" cy="1323439"/>
          </a:xfrm>
          <a:prstGeom prst="rect">
            <a:avLst/>
          </a:prstGeom>
          <a:noFill/>
        </p:spPr>
        <p:txBody>
          <a:bodyPr wrap="square" rtlCol="0">
            <a:spAutoFit/>
          </a:bodyPr>
          <a:lstStyle/>
          <a:p>
            <a:pPr>
              <a:buFont typeface="Wingdings" pitchFamily="2" charset="2"/>
              <a:buChar char="ü"/>
            </a:pPr>
            <a:r>
              <a:rPr lang="es-ES" sz="1600" b="1" i="1" dirty="0"/>
              <a:t>El negocio bancario consiste en  asignar los recursos que toma del público de forma de maximizar el beneficio pero cuidando los riesgos que asume</a:t>
            </a:r>
          </a:p>
          <a:p>
            <a:pPr>
              <a:buFont typeface="Wingdings" pitchFamily="2" charset="2"/>
              <a:buChar char="ü"/>
            </a:pPr>
            <a:endParaRPr lang="es-ES" sz="1600" b="1" i="1" dirty="0"/>
          </a:p>
          <a:p>
            <a:pPr>
              <a:buFont typeface="Wingdings" pitchFamily="2" charset="2"/>
              <a:buChar char="ü"/>
            </a:pPr>
            <a:r>
              <a:rPr lang="es-ES" sz="1600" b="1" i="1" dirty="0"/>
              <a:t>Como existen incentivos a que el banco tome riesgos excesivos, existe la regulación prudencial en manos del Banco Central.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500"/>
                                        <p:tgtEl>
                                          <p:spTgt spid="19"/>
                                        </p:tgtEl>
                                      </p:cBhvr>
                                    </p:animEffect>
                                  </p:childTnLst>
                                </p:cTn>
                              </p:par>
                              <p:par>
                                <p:cTn id="8" presetID="4" presetClass="entr" presetSubtype="16"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ox(in)">
                                      <p:cBhvr>
                                        <p:cTn id="10" dur="500"/>
                                        <p:tgtEl>
                                          <p:spTgt spid="14"/>
                                        </p:tgtEl>
                                      </p:cBhvr>
                                    </p:animEffect>
                                  </p:childTnLst>
                                </p:cTn>
                              </p:par>
                              <p:par>
                                <p:cTn id="11" presetID="4" presetClass="entr" presetSubtype="16"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box(in)">
                                      <p:cBhvr>
                                        <p:cTn id="13" dur="500"/>
                                        <p:tgtEl>
                                          <p:spTgt spid="17"/>
                                        </p:tgtEl>
                                      </p:cBhvr>
                                    </p:animEffect>
                                  </p:childTnLst>
                                </p:cTn>
                              </p:par>
                              <p:par>
                                <p:cTn id="14" presetID="4" presetClass="entr" presetSubtype="16"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box(in)">
                                      <p:cBhvr>
                                        <p:cTn id="16" dur="500"/>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ox(in)">
                                      <p:cBhvr>
                                        <p:cTn id="21" dur="500"/>
                                        <p:tgtEl>
                                          <p:spTgt spid="8"/>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ox(in)">
                                      <p:cBhvr>
                                        <p:cTn id="24" dur="500"/>
                                        <p:tgtEl>
                                          <p:spTgt spid="7"/>
                                        </p:tgtEl>
                                      </p:cBhvr>
                                    </p:animEffect>
                                  </p:childTnLst>
                                </p:cTn>
                              </p:par>
                              <p:par>
                                <p:cTn id="25" presetID="4" presetClass="entr" presetSubtype="16"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ox(in)">
                                      <p:cBhvr>
                                        <p:cTn id="27" dur="500"/>
                                        <p:tgtEl>
                                          <p:spTgt spid="8"/>
                                        </p:tgtEl>
                                      </p:cBhvr>
                                    </p:animEffect>
                                  </p:childTnLst>
                                </p:cTn>
                              </p:par>
                              <p:par>
                                <p:cTn id="28" presetID="4" presetClass="entr" presetSubtype="16" fill="hold" grpId="1"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box(in)">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box(in)">
                                      <p:cBhvr>
                                        <p:cTn id="35" dur="500"/>
                                        <p:tgtEl>
                                          <p:spTgt spid="10"/>
                                        </p:tgtEl>
                                      </p:cBhvr>
                                    </p:animEffect>
                                  </p:childTnLst>
                                </p:cTn>
                              </p:par>
                              <p:par>
                                <p:cTn id="36" presetID="4" presetClass="entr" presetSubtype="16"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ox(i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box(in)">
                                      <p:cBhvr>
                                        <p:cTn id="43" dur="500"/>
                                        <p:tgtEl>
                                          <p:spTgt spid="6"/>
                                        </p:tgtEl>
                                      </p:cBhvr>
                                    </p:animEffect>
                                  </p:childTnLst>
                                </p:cTn>
                              </p:par>
                              <p:par>
                                <p:cTn id="44" presetID="4" presetClass="entr" presetSubtype="16"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box(in)">
                                      <p:cBhvr>
                                        <p:cTn id="46" dur="500"/>
                                        <p:tgtEl>
                                          <p:spTgt spid="5"/>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box(in)">
                                      <p:cBhvr>
                                        <p:cTn id="51" dur="500"/>
                                        <p:tgtEl>
                                          <p:spTgt spid="28"/>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30">
                                            <p:txEl>
                                              <p:pRg st="0" end="0"/>
                                            </p:txEl>
                                          </p:spTgt>
                                        </p:tgtEl>
                                        <p:attrNameLst>
                                          <p:attrName>style.visibility</p:attrName>
                                        </p:attrNameLst>
                                      </p:cBhvr>
                                      <p:to>
                                        <p:strVal val="visible"/>
                                      </p:to>
                                    </p:set>
                                    <p:animEffect transition="in" filter="box(in)">
                                      <p:cBhvr>
                                        <p:cTn id="56" dur="500"/>
                                        <p:tgtEl>
                                          <p:spTgt spid="30">
                                            <p:txEl>
                                              <p:pRg st="0" end="0"/>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30">
                                            <p:txEl>
                                              <p:pRg st="2" end="2"/>
                                            </p:txEl>
                                          </p:spTgt>
                                        </p:tgtEl>
                                        <p:attrNameLst>
                                          <p:attrName>style.visibility</p:attrName>
                                        </p:attrNameLst>
                                      </p:cBhvr>
                                      <p:to>
                                        <p:strVal val="visible"/>
                                      </p:to>
                                    </p:set>
                                    <p:animEffect transition="in" filter="box(in)">
                                      <p:cBhvr>
                                        <p:cTn id="61" dur="500"/>
                                        <p:tgtEl>
                                          <p:spTgt spid="30">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box(in)">
                                      <p:cBhvr>
                                        <p:cTn id="66" dur="500"/>
                                        <p:tgtEl>
                                          <p:spTgt spid="22"/>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16" fill="hold" grpId="0"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box(in)">
                                      <p:cBhvr>
                                        <p:cTn id="7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 grpId="0" animBg="1"/>
      <p:bldP spid="6" grpId="0"/>
      <p:bldP spid="7" grpId="0" animBg="1"/>
      <p:bldP spid="7" grpId="1" animBg="1"/>
      <p:bldP spid="8" grpId="0"/>
      <p:bldP spid="8" grpId="1"/>
      <p:bldP spid="9" grpId="0" animBg="1"/>
      <p:bldP spid="10" grpId="0"/>
      <p:bldP spid="20" grpId="0"/>
      <p:bldP spid="22" grpId="0"/>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27584" y="620688"/>
            <a:ext cx="3528392" cy="2585323"/>
          </a:xfrm>
          <a:prstGeom prst="rect">
            <a:avLst/>
          </a:prstGeom>
          <a:noFill/>
          <a:ln>
            <a:noFill/>
          </a:ln>
        </p:spPr>
        <p:txBody>
          <a:bodyPr wrap="square" rtlCol="0">
            <a:spAutoFit/>
          </a:bodyPr>
          <a:lstStyle/>
          <a:p>
            <a:pPr marL="342900" indent="-342900"/>
            <a:r>
              <a:rPr lang="es-ES" b="1" dirty="0">
                <a:solidFill>
                  <a:srgbClr val="FF0000"/>
                </a:solidFill>
              </a:rPr>
              <a:t>3.  </a:t>
            </a:r>
            <a:r>
              <a:rPr lang="es-ES" b="1" u="sng" dirty="0">
                <a:solidFill>
                  <a:srgbClr val="FF0000"/>
                </a:solidFill>
              </a:rPr>
              <a:t>Riesgo de Crédito</a:t>
            </a:r>
          </a:p>
          <a:p>
            <a:pPr marL="342900" indent="-342900"/>
            <a:r>
              <a:rPr lang="es-ES" b="1" dirty="0">
                <a:solidFill>
                  <a:srgbClr val="FF0000"/>
                </a:solidFill>
              </a:rPr>
              <a:t>	</a:t>
            </a:r>
          </a:p>
          <a:p>
            <a:pPr marL="342900" indent="-342900">
              <a:buFont typeface="Arial" pitchFamily="34" charset="0"/>
              <a:buChar char="•"/>
            </a:pPr>
            <a:r>
              <a:rPr lang="es-ES" b="1" dirty="0"/>
              <a:t>Diversificación</a:t>
            </a:r>
          </a:p>
          <a:p>
            <a:pPr marL="342900" indent="-342900">
              <a:buFont typeface="Arial" pitchFamily="34" charset="0"/>
              <a:buChar char="•"/>
            </a:pPr>
            <a:r>
              <a:rPr lang="es-ES" b="1" dirty="0"/>
              <a:t>Análisis de riesgo</a:t>
            </a:r>
          </a:p>
          <a:p>
            <a:pPr marL="342900" indent="-342900">
              <a:buFont typeface="Arial" pitchFamily="34" charset="0"/>
              <a:buChar char="•"/>
            </a:pPr>
            <a:r>
              <a:rPr lang="es-ES" b="1" dirty="0"/>
              <a:t>Garantías	</a:t>
            </a:r>
          </a:p>
          <a:p>
            <a:pPr marL="342900" indent="-342900">
              <a:buFont typeface="Arial" pitchFamily="34" charset="0"/>
              <a:buChar char="•"/>
            </a:pPr>
            <a:r>
              <a:rPr lang="es-ES" b="1" dirty="0"/>
              <a:t>Racionamiento</a:t>
            </a:r>
          </a:p>
          <a:p>
            <a:pPr marL="342900" indent="-342900">
              <a:buFont typeface="Arial" pitchFamily="34" charset="0"/>
              <a:buChar char="•"/>
            </a:pPr>
            <a:r>
              <a:rPr lang="es-ES" b="1" dirty="0"/>
              <a:t>Clientes de largo plazo</a:t>
            </a:r>
          </a:p>
          <a:p>
            <a:pPr marL="342900" indent="-342900">
              <a:buFont typeface="Arial" pitchFamily="34" charset="0"/>
              <a:buChar char="•"/>
            </a:pPr>
            <a:r>
              <a:rPr lang="es-ES" b="1" dirty="0"/>
              <a:t>Monitoreo y cláusulas restrictivas </a:t>
            </a:r>
          </a:p>
        </p:txBody>
      </p:sp>
      <p:sp>
        <p:nvSpPr>
          <p:cNvPr id="5" name="4 Rectángulo"/>
          <p:cNvSpPr/>
          <p:nvPr/>
        </p:nvSpPr>
        <p:spPr>
          <a:xfrm>
            <a:off x="539552" y="3212976"/>
            <a:ext cx="8208912" cy="646331"/>
          </a:xfrm>
          <a:prstGeom prst="rect">
            <a:avLst/>
          </a:prstGeom>
        </p:spPr>
        <p:txBody>
          <a:bodyPr wrap="square">
            <a:spAutoFit/>
          </a:bodyPr>
          <a:lstStyle/>
          <a:p>
            <a:pPr>
              <a:buFont typeface="Wingdings" pitchFamily="2" charset="2"/>
              <a:buChar char="ü"/>
            </a:pPr>
            <a:r>
              <a:rPr lang="es-ES" b="1" i="1" dirty="0"/>
              <a:t>Dependiendo de la regulación, los bancos pueden invertir en otros activos e incurren en riesgos diferentes  </a:t>
            </a:r>
          </a:p>
        </p:txBody>
      </p:sp>
      <p:sp>
        <p:nvSpPr>
          <p:cNvPr id="6" name="5 CuadroTexto"/>
          <p:cNvSpPr txBox="1"/>
          <p:nvPr/>
        </p:nvSpPr>
        <p:spPr>
          <a:xfrm>
            <a:off x="899592" y="3933056"/>
            <a:ext cx="6408712" cy="1754326"/>
          </a:xfrm>
          <a:prstGeom prst="rect">
            <a:avLst/>
          </a:prstGeom>
          <a:noFill/>
          <a:ln>
            <a:noFill/>
          </a:ln>
        </p:spPr>
        <p:txBody>
          <a:bodyPr wrap="square" rtlCol="0">
            <a:spAutoFit/>
          </a:bodyPr>
          <a:lstStyle/>
          <a:p>
            <a:pPr marL="342900" indent="-342900"/>
            <a:r>
              <a:rPr lang="es-ES" b="1" dirty="0">
                <a:solidFill>
                  <a:srgbClr val="FF0000"/>
                </a:solidFill>
              </a:rPr>
              <a:t>5.  </a:t>
            </a:r>
            <a:r>
              <a:rPr lang="es-ES" b="1" u="sng" dirty="0">
                <a:solidFill>
                  <a:srgbClr val="FF0000"/>
                </a:solidFill>
              </a:rPr>
              <a:t>Riesgos que pueden estar o no</a:t>
            </a:r>
          </a:p>
          <a:p>
            <a:pPr marL="342900" indent="-342900"/>
            <a:r>
              <a:rPr lang="es-ES" b="1" dirty="0">
                <a:solidFill>
                  <a:srgbClr val="FF0000"/>
                </a:solidFill>
              </a:rPr>
              <a:t>	</a:t>
            </a:r>
          </a:p>
          <a:p>
            <a:pPr marL="342900" indent="-342900">
              <a:buFont typeface="Arial" pitchFamily="34" charset="0"/>
              <a:buChar char="•"/>
            </a:pPr>
            <a:r>
              <a:rPr lang="es-ES" b="1" dirty="0"/>
              <a:t>Bonos (riesgo de tasa de interés)</a:t>
            </a:r>
          </a:p>
          <a:p>
            <a:pPr marL="342900" indent="-342900">
              <a:buFont typeface="Arial" pitchFamily="34" charset="0"/>
              <a:buChar char="•"/>
            </a:pPr>
            <a:r>
              <a:rPr lang="es-ES" b="1" dirty="0"/>
              <a:t>Operaciones de cambio (riesgo cambiario)</a:t>
            </a:r>
          </a:p>
          <a:p>
            <a:pPr marL="342900" indent="-342900">
              <a:buFont typeface="Arial" pitchFamily="34" charset="0"/>
              <a:buChar char="•"/>
            </a:pPr>
            <a:r>
              <a:rPr lang="es-ES" b="1" dirty="0"/>
              <a:t>Instrumentos de renta variable (riesgo de variación de “q”)</a:t>
            </a:r>
          </a:p>
          <a:p>
            <a:pPr marL="342900" indent="-342900">
              <a:buFont typeface="Arial" pitchFamily="34" charset="0"/>
              <a:buChar char="•"/>
            </a:pPr>
            <a:r>
              <a:rPr lang="es-ES" b="1" dirty="0"/>
              <a:t>Off Balance </a:t>
            </a:r>
            <a:r>
              <a:rPr lang="es-ES" b="1" dirty="0" err="1"/>
              <a:t>Sheet</a:t>
            </a:r>
            <a:r>
              <a:rPr lang="es-ES" b="1" dirty="0"/>
              <a:t> (riesgos ocultos)</a:t>
            </a:r>
          </a:p>
        </p:txBody>
      </p:sp>
      <p:cxnSp>
        <p:nvCxnSpPr>
          <p:cNvPr id="8" name="7 Conector recto de flecha"/>
          <p:cNvCxnSpPr/>
          <p:nvPr/>
        </p:nvCxnSpPr>
        <p:spPr>
          <a:xfrm>
            <a:off x="3131840" y="836712"/>
            <a:ext cx="144016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11 CuadroTexto"/>
          <p:cNvSpPr txBox="1"/>
          <p:nvPr/>
        </p:nvSpPr>
        <p:spPr>
          <a:xfrm>
            <a:off x="4716016" y="620688"/>
            <a:ext cx="3528392" cy="2308324"/>
          </a:xfrm>
          <a:prstGeom prst="rect">
            <a:avLst/>
          </a:prstGeom>
          <a:noFill/>
          <a:ln>
            <a:noFill/>
          </a:ln>
        </p:spPr>
        <p:txBody>
          <a:bodyPr wrap="square" rtlCol="0">
            <a:spAutoFit/>
          </a:bodyPr>
          <a:lstStyle/>
          <a:p>
            <a:pPr marL="342900" indent="-342900"/>
            <a:r>
              <a:rPr lang="es-ES" b="1" dirty="0">
                <a:solidFill>
                  <a:srgbClr val="FF0000"/>
                </a:solidFill>
              </a:rPr>
              <a:t>4.  </a:t>
            </a:r>
            <a:r>
              <a:rPr lang="es-ES" b="1" u="sng" dirty="0">
                <a:solidFill>
                  <a:srgbClr val="FF0000"/>
                </a:solidFill>
              </a:rPr>
              <a:t>Riesgo de tasas de interés</a:t>
            </a:r>
          </a:p>
          <a:p>
            <a:pPr marL="342900" indent="-342900"/>
            <a:r>
              <a:rPr lang="es-ES" b="1" dirty="0">
                <a:solidFill>
                  <a:srgbClr val="FF0000"/>
                </a:solidFill>
              </a:rPr>
              <a:t>	</a:t>
            </a:r>
          </a:p>
          <a:p>
            <a:pPr marL="342900" indent="-342900">
              <a:buFont typeface="Arial" pitchFamily="34" charset="0"/>
              <a:buChar char="•"/>
            </a:pPr>
            <a:r>
              <a:rPr lang="es-ES" b="1" dirty="0"/>
              <a:t>Manejo de duración de activos y pasivos</a:t>
            </a:r>
          </a:p>
          <a:p>
            <a:pPr marL="342900" indent="-342900">
              <a:buFont typeface="Arial" pitchFamily="34" charset="0"/>
              <a:buChar char="•"/>
            </a:pPr>
            <a:r>
              <a:rPr lang="es-ES" b="1" dirty="0"/>
              <a:t>Crédito a tasa variable</a:t>
            </a:r>
          </a:p>
          <a:p>
            <a:pPr marL="342900" indent="-342900">
              <a:buFont typeface="Arial" pitchFamily="34" charset="0"/>
              <a:buChar char="•"/>
            </a:pPr>
            <a:r>
              <a:rPr lang="es-ES" b="1" dirty="0"/>
              <a:t>Swaps</a:t>
            </a:r>
          </a:p>
          <a:p>
            <a:pPr marL="342900" indent="-342900">
              <a:buFont typeface="Arial" pitchFamily="34" charset="0"/>
              <a:buChar char="•"/>
            </a:pPr>
            <a:r>
              <a:rPr lang="es-ES" b="1" dirty="0"/>
              <a:t>Futuros y opciones</a:t>
            </a:r>
          </a:p>
          <a:p>
            <a:pPr marL="342900" indent="-342900">
              <a:buFont typeface="Arial" pitchFamily="34" charset="0"/>
              <a:buChar char="•"/>
            </a:pPr>
            <a:endParaRPr lang="es-E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ox(i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ox(in)">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3131840" y="404664"/>
            <a:ext cx="3600400" cy="369332"/>
          </a:xfrm>
          <a:prstGeom prst="rect">
            <a:avLst/>
          </a:prstGeom>
          <a:noFill/>
        </p:spPr>
        <p:txBody>
          <a:bodyPr wrap="square" rtlCol="0">
            <a:spAutoFit/>
          </a:bodyPr>
          <a:lstStyle/>
          <a:p>
            <a:r>
              <a:rPr lang="es-ES" b="1" u="sng" dirty="0"/>
              <a:t>MECANISMOS DE TRANSMISION</a:t>
            </a:r>
          </a:p>
        </p:txBody>
      </p:sp>
      <p:sp>
        <p:nvSpPr>
          <p:cNvPr id="5" name="4 CuadroTexto"/>
          <p:cNvSpPr txBox="1"/>
          <p:nvPr/>
        </p:nvSpPr>
        <p:spPr>
          <a:xfrm>
            <a:off x="323528" y="908720"/>
            <a:ext cx="8748464" cy="584775"/>
          </a:xfrm>
          <a:prstGeom prst="rect">
            <a:avLst/>
          </a:prstGeom>
          <a:noFill/>
        </p:spPr>
        <p:txBody>
          <a:bodyPr wrap="square" rtlCol="0">
            <a:spAutoFit/>
          </a:bodyPr>
          <a:lstStyle/>
          <a:p>
            <a:pPr>
              <a:buFont typeface="Wingdings" pitchFamily="2" charset="2"/>
              <a:buChar char="ü"/>
            </a:pPr>
            <a:r>
              <a:rPr lang="es-ES" sz="1600" b="1" dirty="0"/>
              <a:t> En el trabajo de </a:t>
            </a:r>
            <a:r>
              <a:rPr lang="es-ES" sz="1600" b="1" dirty="0" err="1"/>
              <a:t>Mishkin</a:t>
            </a:r>
            <a:r>
              <a:rPr lang="es-ES" sz="1600" b="1" dirty="0"/>
              <a:t> aparecen MECANISMOS de TRANSMISION que resumen lo que estuvimos viendo incluyendo el efecto del racionamiento de precios</a:t>
            </a:r>
          </a:p>
        </p:txBody>
      </p:sp>
      <p:sp>
        <p:nvSpPr>
          <p:cNvPr id="6" name="5 CuadroTexto"/>
          <p:cNvSpPr txBox="1"/>
          <p:nvPr/>
        </p:nvSpPr>
        <p:spPr>
          <a:xfrm>
            <a:off x="-1116632" y="1700808"/>
            <a:ext cx="6120680" cy="369332"/>
          </a:xfrm>
          <a:prstGeom prst="rect">
            <a:avLst/>
          </a:prstGeom>
          <a:noFill/>
        </p:spPr>
        <p:txBody>
          <a:bodyPr wrap="square" rtlCol="0">
            <a:spAutoFit/>
          </a:bodyPr>
          <a:lstStyle/>
          <a:p>
            <a:r>
              <a:rPr lang="es-ES" b="1" i="1" dirty="0"/>
              <a:t>                            - </a:t>
            </a:r>
            <a:r>
              <a:rPr lang="el-GR" b="1" i="1" dirty="0"/>
              <a:t>Δ</a:t>
            </a:r>
            <a:r>
              <a:rPr lang="es-ES" b="1" i="1" dirty="0"/>
              <a:t> M </a:t>
            </a:r>
            <a:r>
              <a:rPr lang="es-ES" b="1" i="1" dirty="0">
                <a:sym typeface="Wingdings" pitchFamily="2" charset="2"/>
              </a:rPr>
              <a:t>  </a:t>
            </a:r>
            <a:r>
              <a:rPr lang="el-GR" b="1" i="1" dirty="0">
                <a:sym typeface="Wingdings" pitchFamily="2" charset="2"/>
              </a:rPr>
              <a:t>Δ</a:t>
            </a:r>
            <a:r>
              <a:rPr lang="es-ES" b="1" i="1" dirty="0">
                <a:sym typeface="Wingdings" pitchFamily="2" charset="2"/>
              </a:rPr>
              <a:t> i   - </a:t>
            </a:r>
            <a:r>
              <a:rPr lang="el-GR" b="1" i="1" dirty="0">
                <a:sym typeface="Wingdings" pitchFamily="2" charset="2"/>
              </a:rPr>
              <a:t>Δ</a:t>
            </a:r>
            <a:r>
              <a:rPr lang="es-ES" b="1" i="1" dirty="0">
                <a:sym typeface="Wingdings" pitchFamily="2" charset="2"/>
              </a:rPr>
              <a:t> I   -</a:t>
            </a:r>
            <a:r>
              <a:rPr lang="el-GR" b="1" i="1" dirty="0">
                <a:sym typeface="Wingdings" pitchFamily="2" charset="2"/>
              </a:rPr>
              <a:t>Δ</a:t>
            </a:r>
            <a:r>
              <a:rPr lang="es-ES" b="1" i="1" dirty="0">
                <a:sym typeface="Wingdings" pitchFamily="2" charset="2"/>
              </a:rPr>
              <a:t> Y</a:t>
            </a:r>
            <a:endParaRPr lang="es-ES" b="1" i="1" dirty="0"/>
          </a:p>
        </p:txBody>
      </p:sp>
      <p:sp>
        <p:nvSpPr>
          <p:cNvPr id="9" name="8 CuadroTexto"/>
          <p:cNvSpPr txBox="1"/>
          <p:nvPr/>
        </p:nvSpPr>
        <p:spPr>
          <a:xfrm>
            <a:off x="-396552" y="3501008"/>
            <a:ext cx="6120680" cy="646331"/>
          </a:xfrm>
          <a:prstGeom prst="rect">
            <a:avLst/>
          </a:prstGeom>
          <a:noFill/>
        </p:spPr>
        <p:txBody>
          <a:bodyPr wrap="square" rtlCol="0">
            <a:spAutoFit/>
          </a:bodyPr>
          <a:lstStyle/>
          <a:p>
            <a:r>
              <a:rPr lang="es-ES" b="1" i="1" dirty="0"/>
              <a:t>              - </a:t>
            </a:r>
            <a:r>
              <a:rPr lang="el-GR" b="1" i="1" dirty="0"/>
              <a:t>Δ</a:t>
            </a:r>
            <a:r>
              <a:rPr lang="es-ES" b="1" i="1" dirty="0"/>
              <a:t> M </a:t>
            </a:r>
            <a:r>
              <a:rPr lang="es-ES" b="1" i="1" dirty="0">
                <a:sym typeface="Wingdings" pitchFamily="2" charset="2"/>
              </a:rPr>
              <a:t>  </a:t>
            </a:r>
            <a:r>
              <a:rPr lang="el-GR" b="1" i="1" dirty="0">
                <a:sym typeface="Wingdings" pitchFamily="2" charset="2"/>
              </a:rPr>
              <a:t>Δ</a:t>
            </a:r>
            <a:r>
              <a:rPr lang="es-ES" b="1" i="1" dirty="0">
                <a:sym typeface="Wingdings" pitchFamily="2" charset="2"/>
              </a:rPr>
              <a:t> i  - </a:t>
            </a:r>
            <a:r>
              <a:rPr lang="el-GR" b="1" i="1" dirty="0">
                <a:sym typeface="Wingdings" pitchFamily="2" charset="2"/>
              </a:rPr>
              <a:t>Δ</a:t>
            </a:r>
            <a:r>
              <a:rPr lang="es-ES" b="1" i="1" dirty="0">
                <a:sym typeface="Wingdings" pitchFamily="2" charset="2"/>
              </a:rPr>
              <a:t> E   -</a:t>
            </a:r>
            <a:r>
              <a:rPr lang="el-GR" b="1" i="1" dirty="0">
                <a:sym typeface="Wingdings" pitchFamily="2" charset="2"/>
              </a:rPr>
              <a:t>Δ</a:t>
            </a:r>
            <a:r>
              <a:rPr lang="es-ES" b="1" i="1" dirty="0">
                <a:sym typeface="Wingdings" pitchFamily="2" charset="2"/>
              </a:rPr>
              <a:t> NX   - </a:t>
            </a:r>
            <a:r>
              <a:rPr lang="el-GR" b="1" i="1" dirty="0">
                <a:sym typeface="Wingdings" pitchFamily="2" charset="2"/>
              </a:rPr>
              <a:t>Δ</a:t>
            </a:r>
            <a:r>
              <a:rPr lang="es-ES" b="1" i="1" dirty="0">
                <a:sym typeface="Wingdings" pitchFamily="2" charset="2"/>
              </a:rPr>
              <a:t> Y</a:t>
            </a:r>
            <a:endParaRPr lang="es-ES" b="1" i="1" dirty="0"/>
          </a:p>
          <a:p>
            <a:endParaRPr lang="es-ES" b="1" i="1" dirty="0"/>
          </a:p>
        </p:txBody>
      </p:sp>
      <p:sp>
        <p:nvSpPr>
          <p:cNvPr id="10" name="9 CuadroTexto"/>
          <p:cNvSpPr txBox="1"/>
          <p:nvPr/>
        </p:nvSpPr>
        <p:spPr>
          <a:xfrm>
            <a:off x="-900608" y="2204864"/>
            <a:ext cx="6768752" cy="646331"/>
          </a:xfrm>
          <a:prstGeom prst="rect">
            <a:avLst/>
          </a:prstGeom>
          <a:noFill/>
        </p:spPr>
        <p:txBody>
          <a:bodyPr wrap="square" rtlCol="0">
            <a:spAutoFit/>
          </a:bodyPr>
          <a:lstStyle/>
          <a:p>
            <a:r>
              <a:rPr lang="es-ES" b="1" i="1" dirty="0"/>
              <a:t>                          - </a:t>
            </a:r>
            <a:r>
              <a:rPr lang="el-GR" b="1" i="1" dirty="0"/>
              <a:t>Δ</a:t>
            </a:r>
            <a:r>
              <a:rPr lang="es-ES" b="1" i="1" dirty="0"/>
              <a:t> M </a:t>
            </a:r>
            <a:r>
              <a:rPr lang="es-ES" b="1" i="1" dirty="0">
                <a:sym typeface="Wingdings" pitchFamily="2" charset="2"/>
              </a:rPr>
              <a:t>  </a:t>
            </a:r>
            <a:r>
              <a:rPr lang="el-GR" b="1" i="1" dirty="0">
                <a:sym typeface="Wingdings" pitchFamily="2" charset="2"/>
              </a:rPr>
              <a:t>Δ</a:t>
            </a:r>
            <a:r>
              <a:rPr lang="es-ES" b="1" i="1" dirty="0">
                <a:sym typeface="Wingdings" pitchFamily="2" charset="2"/>
              </a:rPr>
              <a:t> i    - </a:t>
            </a:r>
            <a:r>
              <a:rPr lang="el-GR" b="1" i="1" dirty="0">
                <a:sym typeface="Wingdings" pitchFamily="2" charset="2"/>
              </a:rPr>
              <a:t>Δ</a:t>
            </a:r>
            <a:r>
              <a:rPr lang="es-ES" i="1" dirty="0"/>
              <a:t> </a:t>
            </a:r>
            <a:r>
              <a:rPr lang="es-ES" b="1" i="1" dirty="0" err="1"/>
              <a:t>q</a:t>
            </a:r>
            <a:r>
              <a:rPr lang="es-ES" b="1" i="1" baseline="30000" dirty="0" err="1"/>
              <a:t>b</a:t>
            </a:r>
            <a:r>
              <a:rPr lang="es-ES" b="1" dirty="0"/>
              <a:t>  </a:t>
            </a:r>
            <a:r>
              <a:rPr lang="es-ES" b="1" i="1" dirty="0">
                <a:sym typeface="Wingdings" pitchFamily="2" charset="2"/>
              </a:rPr>
              <a:t>  -</a:t>
            </a:r>
            <a:r>
              <a:rPr lang="el-GR" b="1" i="1" dirty="0">
                <a:sym typeface="Wingdings" pitchFamily="2" charset="2"/>
              </a:rPr>
              <a:t>Δ</a:t>
            </a:r>
            <a:r>
              <a:rPr lang="es-ES" b="1" i="1" dirty="0">
                <a:sym typeface="Wingdings" pitchFamily="2" charset="2"/>
              </a:rPr>
              <a:t>q      -</a:t>
            </a:r>
            <a:r>
              <a:rPr lang="el-GR" b="1" i="1" dirty="0">
                <a:sym typeface="Wingdings" pitchFamily="2" charset="2"/>
              </a:rPr>
              <a:t>Δ</a:t>
            </a:r>
            <a:r>
              <a:rPr lang="es-ES" b="1" i="1" dirty="0">
                <a:sym typeface="Wingdings" pitchFamily="2" charset="2"/>
              </a:rPr>
              <a:t>I      -</a:t>
            </a:r>
            <a:r>
              <a:rPr lang="el-GR" b="1" i="1" dirty="0">
                <a:sym typeface="Wingdings" pitchFamily="2" charset="2"/>
              </a:rPr>
              <a:t>Δ</a:t>
            </a:r>
            <a:r>
              <a:rPr lang="es-ES" b="1" i="1" dirty="0">
                <a:sym typeface="Wingdings" pitchFamily="2" charset="2"/>
              </a:rPr>
              <a:t> Y</a:t>
            </a:r>
            <a:endParaRPr lang="es-ES" b="1" i="1" dirty="0"/>
          </a:p>
          <a:p>
            <a:r>
              <a:rPr lang="es-ES" b="1" i="1" dirty="0">
                <a:sym typeface="Wingdings" pitchFamily="2" charset="2"/>
              </a:rPr>
              <a:t> </a:t>
            </a:r>
            <a:endParaRPr lang="es-ES" b="1" i="1" dirty="0"/>
          </a:p>
        </p:txBody>
      </p:sp>
      <p:sp>
        <p:nvSpPr>
          <p:cNvPr id="11" name="10 CuadroTexto"/>
          <p:cNvSpPr txBox="1"/>
          <p:nvPr/>
        </p:nvSpPr>
        <p:spPr>
          <a:xfrm>
            <a:off x="-1116632" y="2708920"/>
            <a:ext cx="6768752" cy="646331"/>
          </a:xfrm>
          <a:prstGeom prst="rect">
            <a:avLst/>
          </a:prstGeom>
          <a:noFill/>
        </p:spPr>
        <p:txBody>
          <a:bodyPr wrap="square" rtlCol="0">
            <a:spAutoFit/>
          </a:bodyPr>
          <a:lstStyle/>
          <a:p>
            <a:r>
              <a:rPr lang="es-ES" b="1" i="1" dirty="0"/>
              <a:t>                            -</a:t>
            </a:r>
            <a:r>
              <a:rPr lang="el-GR" b="1" i="1" dirty="0"/>
              <a:t>Δ</a:t>
            </a:r>
            <a:r>
              <a:rPr lang="es-ES" b="1" i="1" dirty="0"/>
              <a:t> M  </a:t>
            </a:r>
            <a:r>
              <a:rPr lang="es-ES" b="1" i="1" dirty="0">
                <a:sym typeface="Wingdings" pitchFamily="2" charset="2"/>
              </a:rPr>
              <a:t>   - </a:t>
            </a:r>
            <a:r>
              <a:rPr lang="el-GR" b="1" i="1" dirty="0">
                <a:sym typeface="Wingdings" pitchFamily="2" charset="2"/>
              </a:rPr>
              <a:t>Δ</a:t>
            </a:r>
            <a:r>
              <a:rPr lang="es-ES" i="1" dirty="0"/>
              <a:t> </a:t>
            </a:r>
            <a:r>
              <a:rPr lang="es-ES" b="1" i="1" dirty="0"/>
              <a:t>q</a:t>
            </a:r>
            <a:r>
              <a:rPr lang="es-ES" b="1" i="1" baseline="30000" dirty="0"/>
              <a:t>b</a:t>
            </a:r>
            <a:r>
              <a:rPr lang="es-ES" b="1" dirty="0"/>
              <a:t>  </a:t>
            </a:r>
            <a:r>
              <a:rPr lang="es-ES" b="1" i="1" dirty="0">
                <a:sym typeface="Wingdings" pitchFamily="2" charset="2"/>
              </a:rPr>
              <a:t>  -</a:t>
            </a:r>
            <a:r>
              <a:rPr lang="el-GR" b="1" i="1" dirty="0">
                <a:sym typeface="Wingdings" pitchFamily="2" charset="2"/>
              </a:rPr>
              <a:t>Δ</a:t>
            </a:r>
            <a:r>
              <a:rPr lang="es-ES" b="1" i="1" dirty="0">
                <a:sym typeface="Wingdings" pitchFamily="2" charset="2"/>
              </a:rPr>
              <a:t> Riqueza  -</a:t>
            </a:r>
            <a:r>
              <a:rPr lang="el-GR" b="1" i="1" dirty="0">
                <a:sym typeface="Wingdings" pitchFamily="2" charset="2"/>
              </a:rPr>
              <a:t>Δ</a:t>
            </a:r>
            <a:r>
              <a:rPr lang="es-ES" b="1" i="1" dirty="0">
                <a:sym typeface="Wingdings" pitchFamily="2" charset="2"/>
              </a:rPr>
              <a:t>C   -</a:t>
            </a:r>
            <a:r>
              <a:rPr lang="el-GR" b="1" i="1" dirty="0">
                <a:sym typeface="Wingdings" pitchFamily="2" charset="2"/>
              </a:rPr>
              <a:t>Δ</a:t>
            </a:r>
            <a:r>
              <a:rPr lang="es-ES" b="1" i="1" dirty="0">
                <a:sym typeface="Wingdings" pitchFamily="2" charset="2"/>
              </a:rPr>
              <a:t> Y</a:t>
            </a:r>
            <a:endParaRPr lang="es-ES" b="1" i="1" dirty="0"/>
          </a:p>
          <a:p>
            <a:r>
              <a:rPr lang="es-ES" b="1" i="1" dirty="0">
                <a:sym typeface="Wingdings" pitchFamily="2" charset="2"/>
              </a:rPr>
              <a:t> </a:t>
            </a:r>
            <a:endParaRPr lang="es-ES" b="1" i="1" dirty="0"/>
          </a:p>
        </p:txBody>
      </p:sp>
      <p:sp>
        <p:nvSpPr>
          <p:cNvPr id="12" name="11 CuadroTexto"/>
          <p:cNvSpPr txBox="1"/>
          <p:nvPr/>
        </p:nvSpPr>
        <p:spPr>
          <a:xfrm>
            <a:off x="-108520" y="4510861"/>
            <a:ext cx="6768752" cy="646331"/>
          </a:xfrm>
          <a:prstGeom prst="rect">
            <a:avLst/>
          </a:prstGeom>
          <a:noFill/>
        </p:spPr>
        <p:txBody>
          <a:bodyPr wrap="square" rtlCol="0">
            <a:spAutoFit/>
          </a:bodyPr>
          <a:lstStyle/>
          <a:p>
            <a:r>
              <a:rPr lang="es-ES" b="1" i="1" dirty="0"/>
              <a:t>         -</a:t>
            </a:r>
            <a:r>
              <a:rPr lang="el-GR" b="1" i="1" dirty="0"/>
              <a:t>Δ</a:t>
            </a:r>
            <a:r>
              <a:rPr lang="es-ES" b="1" i="1" dirty="0"/>
              <a:t> M  </a:t>
            </a:r>
            <a:r>
              <a:rPr lang="es-ES" b="1" i="1" dirty="0">
                <a:sym typeface="Wingdings" pitchFamily="2" charset="2"/>
              </a:rPr>
              <a:t> - </a:t>
            </a:r>
            <a:r>
              <a:rPr lang="el-GR" b="1" i="1" dirty="0">
                <a:sym typeface="Wingdings" pitchFamily="2" charset="2"/>
              </a:rPr>
              <a:t>Δ</a:t>
            </a:r>
            <a:r>
              <a:rPr lang="es-ES" i="1" dirty="0"/>
              <a:t> </a:t>
            </a:r>
            <a:r>
              <a:rPr lang="es-ES" b="1" i="1" dirty="0"/>
              <a:t>q</a:t>
            </a:r>
            <a:r>
              <a:rPr lang="es-ES" b="1" i="1" baseline="30000" dirty="0"/>
              <a:t>b</a:t>
            </a:r>
            <a:r>
              <a:rPr lang="es-ES" b="1" i="1" dirty="0">
                <a:sym typeface="Wingdings" pitchFamily="2" charset="2"/>
              </a:rPr>
              <a:t>   </a:t>
            </a:r>
            <a:r>
              <a:rPr lang="el-GR" b="1" i="1" dirty="0">
                <a:sym typeface="Wingdings" pitchFamily="2" charset="2"/>
              </a:rPr>
              <a:t>Δ</a:t>
            </a:r>
            <a:r>
              <a:rPr lang="es-ES" b="1" i="1" dirty="0">
                <a:sym typeface="Wingdings" pitchFamily="2" charset="2"/>
              </a:rPr>
              <a:t> AS &amp; MA     -</a:t>
            </a:r>
            <a:r>
              <a:rPr lang="el-GR" b="1" i="1" dirty="0">
                <a:sym typeface="Wingdings" pitchFamily="2" charset="2"/>
              </a:rPr>
              <a:t>Δ</a:t>
            </a:r>
            <a:r>
              <a:rPr lang="es-ES" b="1" i="1" dirty="0">
                <a:sym typeface="Wingdings" pitchFamily="2" charset="2"/>
              </a:rPr>
              <a:t> Crédito  - </a:t>
            </a:r>
            <a:r>
              <a:rPr lang="el-GR" b="1" i="1" dirty="0">
                <a:sym typeface="Wingdings" pitchFamily="2" charset="2"/>
              </a:rPr>
              <a:t>Δ</a:t>
            </a:r>
            <a:r>
              <a:rPr lang="es-ES" b="1" i="1" dirty="0">
                <a:sym typeface="Wingdings" pitchFamily="2" charset="2"/>
              </a:rPr>
              <a:t> I   -</a:t>
            </a:r>
            <a:r>
              <a:rPr lang="el-GR" b="1" i="1" dirty="0">
                <a:sym typeface="Wingdings" pitchFamily="2" charset="2"/>
              </a:rPr>
              <a:t>Δ</a:t>
            </a:r>
            <a:r>
              <a:rPr lang="es-ES" b="1" i="1" dirty="0">
                <a:sym typeface="Wingdings" pitchFamily="2" charset="2"/>
              </a:rPr>
              <a:t> Y</a:t>
            </a:r>
            <a:endParaRPr lang="es-ES" b="1" i="1" dirty="0"/>
          </a:p>
          <a:p>
            <a:r>
              <a:rPr lang="es-ES" b="1" i="1" dirty="0">
                <a:sym typeface="Wingdings" pitchFamily="2" charset="2"/>
              </a:rPr>
              <a:t> </a:t>
            </a:r>
            <a:endParaRPr lang="es-ES" b="1" i="1" dirty="0"/>
          </a:p>
        </p:txBody>
      </p:sp>
      <p:sp>
        <p:nvSpPr>
          <p:cNvPr id="13" name="12 CuadroTexto"/>
          <p:cNvSpPr txBox="1"/>
          <p:nvPr/>
        </p:nvSpPr>
        <p:spPr>
          <a:xfrm>
            <a:off x="323528" y="5086925"/>
            <a:ext cx="8820472" cy="646331"/>
          </a:xfrm>
          <a:prstGeom prst="rect">
            <a:avLst/>
          </a:prstGeom>
          <a:noFill/>
        </p:spPr>
        <p:txBody>
          <a:bodyPr wrap="square" rtlCol="0">
            <a:spAutoFit/>
          </a:bodyPr>
          <a:lstStyle/>
          <a:p>
            <a:r>
              <a:rPr lang="es-ES" b="1" i="1" dirty="0"/>
              <a:t>-</a:t>
            </a:r>
            <a:r>
              <a:rPr lang="el-GR" b="1" i="1" dirty="0"/>
              <a:t>Δ</a:t>
            </a:r>
            <a:r>
              <a:rPr lang="es-ES" b="1" i="1" dirty="0"/>
              <a:t> M  </a:t>
            </a:r>
            <a:r>
              <a:rPr lang="es-ES" b="1" i="1" dirty="0">
                <a:sym typeface="Wingdings" pitchFamily="2" charset="2"/>
              </a:rPr>
              <a:t> </a:t>
            </a:r>
            <a:r>
              <a:rPr lang="el-GR" b="1" i="1" dirty="0">
                <a:sym typeface="Wingdings" pitchFamily="2" charset="2"/>
              </a:rPr>
              <a:t>Δ</a:t>
            </a:r>
            <a:r>
              <a:rPr lang="es-ES" b="1" i="1" dirty="0">
                <a:sym typeface="Wingdings" pitchFamily="2" charset="2"/>
              </a:rPr>
              <a:t> i  - </a:t>
            </a:r>
            <a:r>
              <a:rPr lang="el-GR" b="1" i="1" dirty="0">
                <a:sym typeface="Wingdings" pitchFamily="2" charset="2"/>
              </a:rPr>
              <a:t>Δ</a:t>
            </a:r>
            <a:r>
              <a:rPr lang="es-ES" b="1" i="1" dirty="0">
                <a:sym typeface="Wingdings" pitchFamily="2" charset="2"/>
              </a:rPr>
              <a:t> Flujo Caja </a:t>
            </a:r>
            <a:r>
              <a:rPr lang="el-GR" b="1" i="1" dirty="0">
                <a:sym typeface="Wingdings" pitchFamily="2" charset="2"/>
              </a:rPr>
              <a:t>Δ</a:t>
            </a:r>
            <a:r>
              <a:rPr lang="es-ES" b="1" i="1" dirty="0">
                <a:sym typeface="Wingdings" pitchFamily="2" charset="2"/>
              </a:rPr>
              <a:t> AS &amp;MA  -</a:t>
            </a:r>
            <a:r>
              <a:rPr lang="el-GR" b="1" i="1" dirty="0">
                <a:sym typeface="Wingdings" pitchFamily="2" charset="2"/>
              </a:rPr>
              <a:t>Δ</a:t>
            </a:r>
            <a:r>
              <a:rPr lang="es-ES" b="1" i="1" dirty="0">
                <a:sym typeface="Wingdings" pitchFamily="2" charset="2"/>
              </a:rPr>
              <a:t> Crédito   - </a:t>
            </a:r>
            <a:r>
              <a:rPr lang="el-GR" b="1" i="1" dirty="0">
                <a:sym typeface="Wingdings" pitchFamily="2" charset="2"/>
              </a:rPr>
              <a:t>Δ</a:t>
            </a:r>
            <a:r>
              <a:rPr lang="es-ES" b="1" i="1" dirty="0">
                <a:sym typeface="Wingdings" pitchFamily="2" charset="2"/>
              </a:rPr>
              <a:t> I  -</a:t>
            </a:r>
            <a:r>
              <a:rPr lang="el-GR" b="1" i="1" dirty="0">
                <a:sym typeface="Wingdings" pitchFamily="2" charset="2"/>
              </a:rPr>
              <a:t>Δ</a:t>
            </a:r>
            <a:r>
              <a:rPr lang="es-ES" b="1" i="1" dirty="0">
                <a:sym typeface="Wingdings" pitchFamily="2" charset="2"/>
              </a:rPr>
              <a:t> Y</a:t>
            </a:r>
            <a:endParaRPr lang="es-ES" b="1" i="1" dirty="0"/>
          </a:p>
          <a:p>
            <a:r>
              <a:rPr lang="es-ES" b="1" i="1" dirty="0">
                <a:sym typeface="Wingdings" pitchFamily="2" charset="2"/>
              </a:rPr>
              <a:t> </a:t>
            </a:r>
            <a:endParaRPr lang="es-ES" b="1" i="1" dirty="0"/>
          </a:p>
        </p:txBody>
      </p:sp>
      <p:sp>
        <p:nvSpPr>
          <p:cNvPr id="14" name="13 CuadroTexto"/>
          <p:cNvSpPr txBox="1"/>
          <p:nvPr/>
        </p:nvSpPr>
        <p:spPr>
          <a:xfrm>
            <a:off x="323528" y="5734997"/>
            <a:ext cx="9577064" cy="646331"/>
          </a:xfrm>
          <a:prstGeom prst="rect">
            <a:avLst/>
          </a:prstGeom>
          <a:noFill/>
        </p:spPr>
        <p:txBody>
          <a:bodyPr wrap="square" rtlCol="0">
            <a:spAutoFit/>
          </a:bodyPr>
          <a:lstStyle/>
          <a:p>
            <a:r>
              <a:rPr lang="es-ES" b="1" i="1" dirty="0"/>
              <a:t>-</a:t>
            </a:r>
            <a:r>
              <a:rPr lang="el-GR" b="1" i="1" dirty="0"/>
              <a:t>Δ</a:t>
            </a:r>
            <a:r>
              <a:rPr lang="es-ES" b="1" i="1" dirty="0"/>
              <a:t> M  </a:t>
            </a:r>
            <a:r>
              <a:rPr lang="es-ES" b="1" i="1" dirty="0">
                <a:sym typeface="Wingdings" pitchFamily="2" charset="2"/>
              </a:rPr>
              <a:t>   - </a:t>
            </a:r>
            <a:r>
              <a:rPr lang="el-GR" b="1" i="1" dirty="0">
                <a:sym typeface="Wingdings" pitchFamily="2" charset="2"/>
              </a:rPr>
              <a:t>Δ</a:t>
            </a:r>
            <a:r>
              <a:rPr lang="es-ES" i="1" dirty="0"/>
              <a:t> </a:t>
            </a:r>
            <a:r>
              <a:rPr lang="es-ES" b="1" i="1" dirty="0"/>
              <a:t>q</a:t>
            </a:r>
            <a:r>
              <a:rPr lang="es-ES" b="1" i="1" baseline="30000" dirty="0"/>
              <a:t>b</a:t>
            </a:r>
            <a:r>
              <a:rPr lang="es-ES" b="1" dirty="0"/>
              <a:t>  </a:t>
            </a:r>
            <a:r>
              <a:rPr lang="es-ES" b="1" i="1" dirty="0">
                <a:sym typeface="Wingdings" pitchFamily="2" charset="2"/>
              </a:rPr>
              <a:t>  -</a:t>
            </a:r>
            <a:r>
              <a:rPr lang="el-GR" b="1" i="1" dirty="0">
                <a:sym typeface="Wingdings" pitchFamily="2" charset="2"/>
              </a:rPr>
              <a:t>Δ</a:t>
            </a:r>
            <a:r>
              <a:rPr lang="es-ES" b="1" i="1" dirty="0">
                <a:sym typeface="Wingdings" pitchFamily="2" charset="2"/>
              </a:rPr>
              <a:t> </a:t>
            </a:r>
            <a:r>
              <a:rPr lang="es-ES" b="1" i="1" dirty="0" err="1">
                <a:sym typeface="Wingdings" pitchFamily="2" charset="2"/>
              </a:rPr>
              <a:t>Act</a:t>
            </a:r>
            <a:r>
              <a:rPr lang="es-ES" b="1" i="1" dirty="0">
                <a:sym typeface="Wingdings" pitchFamily="2" charset="2"/>
              </a:rPr>
              <a:t> Fin  </a:t>
            </a:r>
            <a:r>
              <a:rPr lang="el-GR" b="1" i="1" dirty="0">
                <a:sym typeface="Wingdings" pitchFamily="2" charset="2"/>
              </a:rPr>
              <a:t>Δ</a:t>
            </a:r>
            <a:r>
              <a:rPr lang="es-ES" b="1" i="1" dirty="0">
                <a:sym typeface="Wingdings" pitchFamily="2" charset="2"/>
              </a:rPr>
              <a:t> </a:t>
            </a:r>
            <a:r>
              <a:rPr lang="es-ES" b="1" i="1" dirty="0" err="1">
                <a:sym typeface="Wingdings" pitchFamily="2" charset="2"/>
              </a:rPr>
              <a:t>Prob</a:t>
            </a:r>
            <a:r>
              <a:rPr lang="es-ES" b="1" i="1" dirty="0">
                <a:sym typeface="Wingdings" pitchFamily="2" charset="2"/>
              </a:rPr>
              <a:t>. </a:t>
            </a:r>
            <a:r>
              <a:rPr lang="es-ES" b="1" i="1" dirty="0" err="1">
                <a:sym typeface="Wingdings" pitchFamily="2" charset="2"/>
              </a:rPr>
              <a:t>Sress</a:t>
            </a:r>
            <a:r>
              <a:rPr lang="es-ES" b="1" i="1" dirty="0">
                <a:sym typeface="Wingdings" pitchFamily="2" charset="2"/>
              </a:rPr>
              <a:t>  Fin.   -</a:t>
            </a:r>
            <a:r>
              <a:rPr lang="el-GR" b="1" i="1" dirty="0">
                <a:sym typeface="Wingdings" pitchFamily="2" charset="2"/>
              </a:rPr>
              <a:t>Δ</a:t>
            </a:r>
            <a:r>
              <a:rPr lang="es-ES" b="1" i="1" dirty="0">
                <a:sym typeface="Wingdings" pitchFamily="2" charset="2"/>
              </a:rPr>
              <a:t> Inmuebles &amp; C durable  -</a:t>
            </a:r>
            <a:r>
              <a:rPr lang="el-GR" b="1" i="1" dirty="0">
                <a:sym typeface="Wingdings" pitchFamily="2" charset="2"/>
              </a:rPr>
              <a:t>Δ</a:t>
            </a:r>
            <a:r>
              <a:rPr lang="es-ES" b="1" i="1" dirty="0">
                <a:sym typeface="Wingdings" pitchFamily="2" charset="2"/>
              </a:rPr>
              <a:t>Y</a:t>
            </a:r>
            <a:endParaRPr lang="es-ES" b="1" i="1" dirty="0"/>
          </a:p>
          <a:p>
            <a:r>
              <a:rPr lang="es-ES" b="1" i="1" dirty="0">
                <a:sym typeface="Wingdings" pitchFamily="2" charset="2"/>
              </a:rPr>
              <a:t> </a:t>
            </a:r>
            <a:endParaRPr lang="es-ES" b="1" i="1" dirty="0"/>
          </a:p>
        </p:txBody>
      </p:sp>
      <p:cxnSp>
        <p:nvCxnSpPr>
          <p:cNvPr id="16" name="15 Conector recto de flecha"/>
          <p:cNvCxnSpPr/>
          <p:nvPr/>
        </p:nvCxnSpPr>
        <p:spPr>
          <a:xfrm>
            <a:off x="8748464" y="4005064"/>
            <a:ext cx="0" cy="122413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20 Conector recto"/>
          <p:cNvCxnSpPr/>
          <p:nvPr/>
        </p:nvCxnSpPr>
        <p:spPr>
          <a:xfrm flipH="1">
            <a:off x="7380312" y="4005064"/>
            <a:ext cx="13681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21 Conector recto"/>
          <p:cNvCxnSpPr/>
          <p:nvPr/>
        </p:nvCxnSpPr>
        <p:spPr>
          <a:xfrm flipH="1">
            <a:off x="7236296" y="3068960"/>
            <a:ext cx="136815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23 Conector recto de flecha"/>
          <p:cNvCxnSpPr/>
          <p:nvPr/>
        </p:nvCxnSpPr>
        <p:spPr>
          <a:xfrm flipV="1">
            <a:off x="8604448" y="2060848"/>
            <a:ext cx="0" cy="1008112"/>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5" name="24 CuadroTexto"/>
          <p:cNvSpPr txBox="1"/>
          <p:nvPr/>
        </p:nvSpPr>
        <p:spPr>
          <a:xfrm>
            <a:off x="6012160" y="3429000"/>
            <a:ext cx="3384376" cy="338554"/>
          </a:xfrm>
          <a:prstGeom prst="rect">
            <a:avLst/>
          </a:prstGeom>
          <a:noFill/>
        </p:spPr>
        <p:txBody>
          <a:bodyPr wrap="square" rtlCol="0">
            <a:spAutoFit/>
          </a:bodyPr>
          <a:lstStyle/>
          <a:p>
            <a:r>
              <a:rPr lang="es-ES" sz="1600" b="1" dirty="0">
                <a:solidFill>
                  <a:srgbClr val="FF0000"/>
                </a:solidFill>
              </a:rPr>
              <a:t>Canal del Mercado de Cambios</a:t>
            </a:r>
          </a:p>
        </p:txBody>
      </p:sp>
      <p:sp>
        <p:nvSpPr>
          <p:cNvPr id="26" name="25 CuadroTexto"/>
          <p:cNvSpPr txBox="1"/>
          <p:nvPr/>
        </p:nvSpPr>
        <p:spPr>
          <a:xfrm>
            <a:off x="5940152" y="2689175"/>
            <a:ext cx="2700808" cy="338554"/>
          </a:xfrm>
          <a:prstGeom prst="rect">
            <a:avLst/>
          </a:prstGeom>
          <a:noFill/>
        </p:spPr>
        <p:txBody>
          <a:bodyPr wrap="square" rtlCol="0">
            <a:spAutoFit/>
          </a:bodyPr>
          <a:lstStyle/>
          <a:p>
            <a:r>
              <a:rPr lang="es-ES" sz="1600" b="1" dirty="0">
                <a:solidFill>
                  <a:srgbClr val="FF0000"/>
                </a:solidFill>
              </a:rPr>
              <a:t>Canal de Mercado de Bonos</a:t>
            </a:r>
          </a:p>
        </p:txBody>
      </p:sp>
      <p:sp>
        <p:nvSpPr>
          <p:cNvPr id="27" name="26 CuadroTexto"/>
          <p:cNvSpPr txBox="1"/>
          <p:nvPr/>
        </p:nvSpPr>
        <p:spPr>
          <a:xfrm>
            <a:off x="6084168" y="4149080"/>
            <a:ext cx="2340768" cy="338554"/>
          </a:xfrm>
          <a:prstGeom prst="rect">
            <a:avLst/>
          </a:prstGeom>
          <a:noFill/>
        </p:spPr>
        <p:txBody>
          <a:bodyPr wrap="square" rtlCol="0">
            <a:spAutoFit/>
          </a:bodyPr>
          <a:lstStyle/>
          <a:p>
            <a:r>
              <a:rPr lang="es-ES" sz="1600" b="1" dirty="0">
                <a:solidFill>
                  <a:srgbClr val="FF0000"/>
                </a:solidFill>
              </a:rPr>
              <a:t>Canal del Crédito</a:t>
            </a:r>
          </a:p>
        </p:txBody>
      </p:sp>
      <p:sp>
        <p:nvSpPr>
          <p:cNvPr id="28" name="27 CuadroTexto"/>
          <p:cNvSpPr txBox="1"/>
          <p:nvPr/>
        </p:nvSpPr>
        <p:spPr>
          <a:xfrm>
            <a:off x="323528" y="6211669"/>
            <a:ext cx="9577064" cy="646331"/>
          </a:xfrm>
          <a:prstGeom prst="rect">
            <a:avLst/>
          </a:prstGeom>
          <a:noFill/>
        </p:spPr>
        <p:txBody>
          <a:bodyPr wrap="square" rtlCol="0">
            <a:spAutoFit/>
          </a:bodyPr>
          <a:lstStyle/>
          <a:p>
            <a:r>
              <a:rPr lang="es-ES" b="1" i="1" dirty="0"/>
              <a:t>-</a:t>
            </a:r>
            <a:r>
              <a:rPr lang="el-GR" b="1" i="1" dirty="0"/>
              <a:t>Δ</a:t>
            </a:r>
            <a:r>
              <a:rPr lang="es-ES" b="1" i="1" dirty="0"/>
              <a:t> M  </a:t>
            </a:r>
            <a:r>
              <a:rPr lang="es-ES" b="1" i="1" dirty="0">
                <a:sym typeface="Wingdings" pitchFamily="2" charset="2"/>
              </a:rPr>
              <a:t>   - </a:t>
            </a:r>
            <a:r>
              <a:rPr lang="el-GR" b="1" i="1" dirty="0">
                <a:sym typeface="Wingdings" pitchFamily="2" charset="2"/>
              </a:rPr>
              <a:t>Δ</a:t>
            </a:r>
            <a:r>
              <a:rPr lang="es-ES" i="1" dirty="0"/>
              <a:t> P</a:t>
            </a:r>
            <a:r>
              <a:rPr lang="es-ES" b="1" dirty="0"/>
              <a:t>  </a:t>
            </a:r>
            <a:r>
              <a:rPr lang="es-ES" b="1" i="1" dirty="0">
                <a:sym typeface="Wingdings" pitchFamily="2" charset="2"/>
              </a:rPr>
              <a:t>  </a:t>
            </a:r>
            <a:r>
              <a:rPr lang="el-GR" b="1" i="1" dirty="0">
                <a:sym typeface="Wingdings" pitchFamily="2" charset="2"/>
              </a:rPr>
              <a:t>Δ</a:t>
            </a:r>
            <a:r>
              <a:rPr lang="es-ES" b="1" i="1" dirty="0">
                <a:sym typeface="Wingdings" pitchFamily="2" charset="2"/>
              </a:rPr>
              <a:t> deuda real  </a:t>
            </a:r>
            <a:r>
              <a:rPr lang="el-GR" b="1" i="1" dirty="0">
                <a:sym typeface="Wingdings" pitchFamily="2" charset="2"/>
              </a:rPr>
              <a:t>Δ</a:t>
            </a:r>
            <a:r>
              <a:rPr lang="es-ES" b="1" i="1" dirty="0">
                <a:sym typeface="Wingdings" pitchFamily="2" charset="2"/>
              </a:rPr>
              <a:t> </a:t>
            </a:r>
            <a:r>
              <a:rPr lang="es-ES" b="1" i="1" dirty="0" err="1">
                <a:sym typeface="Wingdings" pitchFamily="2" charset="2"/>
              </a:rPr>
              <a:t>Prob</a:t>
            </a:r>
            <a:r>
              <a:rPr lang="es-ES" b="1" i="1" dirty="0">
                <a:sym typeface="Wingdings" pitchFamily="2" charset="2"/>
              </a:rPr>
              <a:t>. </a:t>
            </a:r>
            <a:r>
              <a:rPr lang="es-ES" b="1" i="1" dirty="0" err="1">
                <a:sym typeface="Wingdings" pitchFamily="2" charset="2"/>
              </a:rPr>
              <a:t>Sress</a:t>
            </a:r>
            <a:r>
              <a:rPr lang="es-ES" b="1" i="1" dirty="0">
                <a:sym typeface="Wingdings" pitchFamily="2" charset="2"/>
              </a:rPr>
              <a:t>  Fin.   -</a:t>
            </a:r>
            <a:r>
              <a:rPr lang="el-GR" b="1" i="1" dirty="0">
                <a:sym typeface="Wingdings" pitchFamily="2" charset="2"/>
              </a:rPr>
              <a:t>Δ</a:t>
            </a:r>
            <a:r>
              <a:rPr lang="es-ES" b="1" i="1" dirty="0">
                <a:sym typeface="Wingdings" pitchFamily="2" charset="2"/>
              </a:rPr>
              <a:t> Inmuebles &amp; C durable  -</a:t>
            </a:r>
            <a:r>
              <a:rPr lang="el-GR" b="1" i="1" dirty="0">
                <a:sym typeface="Wingdings" pitchFamily="2" charset="2"/>
              </a:rPr>
              <a:t>Δ</a:t>
            </a:r>
            <a:r>
              <a:rPr lang="es-ES" b="1" i="1" dirty="0">
                <a:sym typeface="Wingdings" pitchFamily="2" charset="2"/>
              </a:rPr>
              <a:t>Y</a:t>
            </a:r>
            <a:endParaRPr lang="es-ES" b="1" i="1" dirty="0"/>
          </a:p>
          <a:p>
            <a:r>
              <a:rPr lang="es-ES" b="1" i="1" dirty="0">
                <a:sym typeface="Wingdings" pitchFamily="2" charset="2"/>
              </a:rPr>
              <a:t> </a:t>
            </a:r>
            <a:endParaRPr lang="es-ES" b="1"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ox(in)">
                                      <p:cBhvr>
                                        <p:cTn id="12" dur="500"/>
                                        <p:tgtEl>
                                          <p:spTgt spid="22"/>
                                        </p:tgtEl>
                                      </p:cBhvr>
                                    </p:animEffect>
                                  </p:childTnLst>
                                </p:cTn>
                              </p:par>
                              <p:par>
                                <p:cTn id="13" presetID="4" presetClass="entr" presetSubtype="16"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ox(in)">
                                      <p:cBhvr>
                                        <p:cTn id="15" dur="500"/>
                                        <p:tgtEl>
                                          <p:spTgt spid="2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box(in)">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box(in)">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box(in)">
                                      <p:cBhvr>
                                        <p:cTn id="28" dur="500"/>
                                        <p:tgtEl>
                                          <p:spTgt spid="21"/>
                                        </p:tgtEl>
                                      </p:cBhvr>
                                    </p:animEffect>
                                  </p:childTnLst>
                                </p:cTn>
                              </p:par>
                              <p:par>
                                <p:cTn id="29" presetID="4" presetClass="entr" presetSubtype="16"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box(in)">
                                      <p:cBhvr>
                                        <p:cTn id="31" dur="500"/>
                                        <p:tgtEl>
                                          <p:spTgt spid="16"/>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box(in)">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ox(in)">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box(in)">
                                      <p:cBhvr>
                                        <p:cTn id="44" dur="500"/>
                                        <p:tgtEl>
                                          <p:spTgt spid="10"/>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box(in)">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ntr" presetSubtype="16"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box(in)">
                                      <p:cBhvr>
                                        <p:cTn id="54" dur="500"/>
                                        <p:tgtEl>
                                          <p:spTgt spid="9"/>
                                        </p:tgtEl>
                                      </p:cBhvr>
                                    </p:animEffect>
                                  </p:childTnLst>
                                </p:cTn>
                              </p:par>
                            </p:childTnLst>
                          </p:cTn>
                        </p:par>
                      </p:childTnLst>
                    </p:cTn>
                  </p:par>
                  <p:par>
                    <p:cTn id="55" fill="hold">
                      <p:stCondLst>
                        <p:cond delay="indefinite"/>
                      </p:stCondLst>
                      <p:childTnLst>
                        <p:par>
                          <p:cTn id="56" fill="hold">
                            <p:stCondLst>
                              <p:cond delay="0"/>
                            </p:stCondLst>
                            <p:childTnLst>
                              <p:par>
                                <p:cTn id="57" presetID="4" presetClass="entr" presetSubtype="16"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Effect transition="in" filter="box(in)">
                                      <p:cBhvr>
                                        <p:cTn id="59" dur="500"/>
                                        <p:tgtEl>
                                          <p:spTgt spid="12"/>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16"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box(in)">
                                      <p:cBhvr>
                                        <p:cTn id="64" dur="500"/>
                                        <p:tgtEl>
                                          <p:spTgt spid="13"/>
                                        </p:tgtEl>
                                      </p:cBhvr>
                                    </p:animEffect>
                                  </p:childTnLst>
                                </p:cTn>
                              </p:par>
                            </p:childTnLst>
                          </p:cTn>
                        </p:par>
                      </p:childTnLst>
                    </p:cTn>
                  </p:par>
                  <p:par>
                    <p:cTn id="65" fill="hold">
                      <p:stCondLst>
                        <p:cond delay="indefinite"/>
                      </p:stCondLst>
                      <p:childTnLst>
                        <p:par>
                          <p:cTn id="66" fill="hold">
                            <p:stCondLst>
                              <p:cond delay="0"/>
                            </p:stCondLst>
                            <p:childTnLst>
                              <p:par>
                                <p:cTn id="67" presetID="4" presetClass="entr" presetSubtype="16"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animEffect transition="in" filter="box(in)">
                                      <p:cBhvr>
                                        <p:cTn id="69" dur="500"/>
                                        <p:tgtEl>
                                          <p:spTgt spid="14"/>
                                        </p:tgtEl>
                                      </p:cBhvr>
                                    </p:animEffect>
                                  </p:childTnLst>
                                </p:cTn>
                              </p:par>
                            </p:childTnLst>
                          </p:cTn>
                        </p:par>
                      </p:childTnLst>
                    </p:cTn>
                  </p:par>
                  <p:par>
                    <p:cTn id="70" fill="hold">
                      <p:stCondLst>
                        <p:cond delay="indefinite"/>
                      </p:stCondLst>
                      <p:childTnLst>
                        <p:par>
                          <p:cTn id="71" fill="hold">
                            <p:stCondLst>
                              <p:cond delay="0"/>
                            </p:stCondLst>
                            <p:childTnLst>
                              <p:par>
                                <p:cTn id="72" presetID="4" presetClass="entr" presetSubtype="16"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box(in)">
                                      <p:cBhvr>
                                        <p:cTn id="7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P spid="13" grpId="0"/>
      <p:bldP spid="14" grpId="0"/>
      <p:bldP spid="25" grpId="0"/>
      <p:bldP spid="26" grpId="0"/>
      <p:bldP spid="27" grpId="0"/>
      <p:bldP spid="2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540568" y="476672"/>
            <a:ext cx="5399087" cy="944563"/>
          </a:xfrm>
          <a:prstGeom prst="rect">
            <a:avLst/>
          </a:prstGeom>
          <a:noFill/>
          <a:ln w="9525">
            <a:noFill/>
            <a:miter lim="800000"/>
            <a:headEnd/>
            <a:tailEnd/>
          </a:ln>
          <a:effectLst/>
        </p:spPr>
      </p:pic>
      <p:sp>
        <p:nvSpPr>
          <p:cNvPr id="5" name="4 CuadroTexto"/>
          <p:cNvSpPr txBox="1"/>
          <p:nvPr/>
        </p:nvSpPr>
        <p:spPr>
          <a:xfrm>
            <a:off x="5580112" y="692696"/>
            <a:ext cx="2304256" cy="338554"/>
          </a:xfrm>
          <a:prstGeom prst="rect">
            <a:avLst/>
          </a:prstGeom>
          <a:noFill/>
        </p:spPr>
        <p:txBody>
          <a:bodyPr wrap="square" rtlCol="0">
            <a:spAutoFit/>
          </a:bodyPr>
          <a:lstStyle/>
          <a:p>
            <a:r>
              <a:rPr lang="es-ES" sz="1600" b="1" dirty="0"/>
              <a:t>Valor de mercado</a:t>
            </a:r>
          </a:p>
        </p:txBody>
      </p:sp>
      <p:pic>
        <p:nvPicPr>
          <p:cNvPr id="1027" name="Picture 3"/>
          <p:cNvPicPr>
            <a:picLocks noChangeAspect="1" noChangeArrowheads="1"/>
          </p:cNvPicPr>
          <p:nvPr/>
        </p:nvPicPr>
        <p:blipFill>
          <a:blip r:embed="rId3" cstate="print"/>
          <a:srcRect/>
          <a:stretch>
            <a:fillRect/>
          </a:stretch>
        </p:blipFill>
        <p:spPr bwMode="auto">
          <a:xfrm>
            <a:off x="-612576" y="1332309"/>
            <a:ext cx="5399087" cy="944563"/>
          </a:xfrm>
          <a:prstGeom prst="rect">
            <a:avLst/>
          </a:prstGeom>
          <a:noFill/>
          <a:ln w="9525">
            <a:noFill/>
            <a:miter lim="800000"/>
            <a:headEnd/>
            <a:tailEnd/>
          </a:ln>
          <a:effectLst/>
        </p:spPr>
      </p:pic>
      <p:sp>
        <p:nvSpPr>
          <p:cNvPr id="8" name="7 CuadroTexto"/>
          <p:cNvSpPr txBox="1"/>
          <p:nvPr/>
        </p:nvSpPr>
        <p:spPr>
          <a:xfrm>
            <a:off x="5580112" y="1476325"/>
            <a:ext cx="2304256" cy="338554"/>
          </a:xfrm>
          <a:prstGeom prst="rect">
            <a:avLst/>
          </a:prstGeom>
          <a:noFill/>
        </p:spPr>
        <p:txBody>
          <a:bodyPr wrap="square" rtlCol="0">
            <a:spAutoFit/>
          </a:bodyPr>
          <a:lstStyle/>
          <a:p>
            <a:r>
              <a:rPr lang="es-ES" sz="1600" b="1" dirty="0"/>
              <a:t>Duración</a:t>
            </a:r>
          </a:p>
        </p:txBody>
      </p:sp>
      <p:pic>
        <p:nvPicPr>
          <p:cNvPr id="1029" name="Picture 5"/>
          <p:cNvPicPr>
            <a:picLocks noChangeAspect="1" noChangeArrowheads="1"/>
          </p:cNvPicPr>
          <p:nvPr/>
        </p:nvPicPr>
        <p:blipFill>
          <a:blip r:embed="rId4" cstate="print"/>
          <a:srcRect/>
          <a:stretch>
            <a:fillRect/>
          </a:stretch>
        </p:blipFill>
        <p:spPr bwMode="auto">
          <a:xfrm>
            <a:off x="-468560" y="2276872"/>
            <a:ext cx="5399087" cy="733425"/>
          </a:xfrm>
          <a:prstGeom prst="rect">
            <a:avLst/>
          </a:prstGeom>
          <a:noFill/>
          <a:ln w="9525">
            <a:noFill/>
            <a:miter lim="800000"/>
            <a:headEnd/>
            <a:tailEnd/>
          </a:ln>
          <a:effectLst/>
        </p:spPr>
      </p:pic>
      <p:sp>
        <p:nvSpPr>
          <p:cNvPr id="10" name="9 CuadroTexto"/>
          <p:cNvSpPr txBox="1"/>
          <p:nvPr/>
        </p:nvSpPr>
        <p:spPr>
          <a:xfrm>
            <a:off x="5508104" y="2204864"/>
            <a:ext cx="3240360" cy="584775"/>
          </a:xfrm>
          <a:prstGeom prst="rect">
            <a:avLst/>
          </a:prstGeom>
          <a:noFill/>
        </p:spPr>
        <p:txBody>
          <a:bodyPr wrap="square" rtlCol="0">
            <a:spAutoFit/>
          </a:bodyPr>
          <a:lstStyle/>
          <a:p>
            <a:r>
              <a:rPr lang="es-ES" sz="1600" b="1" dirty="0"/>
              <a:t>Variación del valor de mercado en función de la duración</a:t>
            </a:r>
          </a:p>
        </p:txBody>
      </p:sp>
      <p:pic>
        <p:nvPicPr>
          <p:cNvPr id="1030" name="Picture 6"/>
          <p:cNvPicPr>
            <a:picLocks noChangeAspect="1" noChangeArrowheads="1"/>
          </p:cNvPicPr>
          <p:nvPr/>
        </p:nvPicPr>
        <p:blipFill>
          <a:blip r:embed="rId5" cstate="print"/>
          <a:srcRect/>
          <a:stretch>
            <a:fillRect/>
          </a:stretch>
        </p:blipFill>
        <p:spPr bwMode="auto">
          <a:xfrm>
            <a:off x="-540568" y="3140968"/>
            <a:ext cx="5399087" cy="436563"/>
          </a:xfrm>
          <a:prstGeom prst="rect">
            <a:avLst/>
          </a:prstGeom>
          <a:noFill/>
          <a:ln w="9525">
            <a:noFill/>
            <a:miter lim="800000"/>
            <a:headEnd/>
            <a:tailEnd/>
          </a:ln>
          <a:effectLst/>
        </p:spPr>
      </p:pic>
      <p:sp>
        <p:nvSpPr>
          <p:cNvPr id="12" name="11 CuadroTexto"/>
          <p:cNvSpPr txBox="1"/>
          <p:nvPr/>
        </p:nvSpPr>
        <p:spPr>
          <a:xfrm>
            <a:off x="5508104" y="3068960"/>
            <a:ext cx="3096344" cy="584775"/>
          </a:xfrm>
          <a:prstGeom prst="rect">
            <a:avLst/>
          </a:prstGeom>
          <a:noFill/>
        </p:spPr>
        <p:txBody>
          <a:bodyPr wrap="square" rtlCol="0">
            <a:spAutoFit/>
          </a:bodyPr>
          <a:lstStyle/>
          <a:p>
            <a:r>
              <a:rPr lang="es-ES" sz="1600" b="1" dirty="0"/>
              <a:t>Variación del Patrimonio Neto </a:t>
            </a:r>
          </a:p>
          <a:p>
            <a:r>
              <a:rPr lang="es-ES" sz="1600" b="1" dirty="0"/>
              <a:t>del Banco</a:t>
            </a:r>
          </a:p>
        </p:txBody>
      </p:sp>
      <p:pic>
        <p:nvPicPr>
          <p:cNvPr id="1032" name="Picture 8"/>
          <p:cNvPicPr>
            <a:picLocks noChangeAspect="1" noChangeArrowheads="1"/>
          </p:cNvPicPr>
          <p:nvPr/>
        </p:nvPicPr>
        <p:blipFill>
          <a:blip r:embed="rId6" cstate="print"/>
          <a:srcRect/>
          <a:stretch>
            <a:fillRect/>
          </a:stretch>
        </p:blipFill>
        <p:spPr bwMode="auto">
          <a:xfrm>
            <a:off x="-180528" y="3645024"/>
            <a:ext cx="5399087" cy="1422400"/>
          </a:xfrm>
          <a:prstGeom prst="rect">
            <a:avLst/>
          </a:prstGeom>
          <a:noFill/>
          <a:ln w="9525">
            <a:noFill/>
            <a:miter lim="800000"/>
            <a:headEnd/>
            <a:tailEnd/>
          </a:ln>
          <a:effectLst/>
        </p:spPr>
      </p:pic>
      <p:pic>
        <p:nvPicPr>
          <p:cNvPr id="1035" name="Picture 11"/>
          <p:cNvPicPr>
            <a:picLocks noChangeAspect="1" noChangeArrowheads="1"/>
          </p:cNvPicPr>
          <p:nvPr/>
        </p:nvPicPr>
        <p:blipFill>
          <a:blip r:embed="rId7" cstate="print"/>
          <a:srcRect/>
          <a:stretch>
            <a:fillRect/>
          </a:stretch>
        </p:blipFill>
        <p:spPr bwMode="auto">
          <a:xfrm>
            <a:off x="179512" y="4999831"/>
            <a:ext cx="5399087" cy="733425"/>
          </a:xfrm>
          <a:prstGeom prst="rect">
            <a:avLst/>
          </a:prstGeom>
          <a:noFill/>
          <a:ln w="9525">
            <a:noFill/>
            <a:miter lim="800000"/>
            <a:headEnd/>
            <a:tailEnd/>
          </a:ln>
          <a:effectLst/>
        </p:spPr>
      </p:pic>
      <p:sp>
        <p:nvSpPr>
          <p:cNvPr id="19" name="18 CuadroTexto"/>
          <p:cNvSpPr txBox="1"/>
          <p:nvPr/>
        </p:nvSpPr>
        <p:spPr>
          <a:xfrm>
            <a:off x="3419872" y="260648"/>
            <a:ext cx="2304256" cy="369332"/>
          </a:xfrm>
          <a:prstGeom prst="rect">
            <a:avLst/>
          </a:prstGeom>
          <a:noFill/>
        </p:spPr>
        <p:txBody>
          <a:bodyPr wrap="square" rtlCol="0">
            <a:spAutoFit/>
          </a:bodyPr>
          <a:lstStyle/>
          <a:p>
            <a:r>
              <a:rPr lang="es-ES" b="1" u="sng" dirty="0"/>
              <a:t>Duración y Gap</a:t>
            </a:r>
          </a:p>
        </p:txBody>
      </p:sp>
      <p:sp>
        <p:nvSpPr>
          <p:cNvPr id="21" name="20 Rectángulo"/>
          <p:cNvSpPr/>
          <p:nvPr/>
        </p:nvSpPr>
        <p:spPr>
          <a:xfrm flipH="1">
            <a:off x="5652120" y="4955257"/>
            <a:ext cx="2186529" cy="64807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2" name="21 CuadroTexto"/>
          <p:cNvSpPr txBox="1"/>
          <p:nvPr/>
        </p:nvSpPr>
        <p:spPr>
          <a:xfrm>
            <a:off x="323528" y="5736158"/>
            <a:ext cx="8388424" cy="1077218"/>
          </a:xfrm>
          <a:prstGeom prst="rect">
            <a:avLst/>
          </a:prstGeom>
          <a:noFill/>
        </p:spPr>
        <p:txBody>
          <a:bodyPr wrap="square" rtlCol="0">
            <a:spAutoFit/>
          </a:bodyPr>
          <a:lstStyle/>
          <a:p>
            <a:pPr>
              <a:buFont typeface="Wingdings" pitchFamily="2" charset="2"/>
              <a:buChar char="ü"/>
            </a:pPr>
            <a:r>
              <a:rPr lang="es-ES" sz="1600" b="1" dirty="0"/>
              <a:t> </a:t>
            </a:r>
            <a:r>
              <a:rPr lang="es-ES" sz="1600" b="1" i="1" dirty="0"/>
              <a:t>Para el Banco, la duración del activo (créditos) es mayor a la del  pasivo (depósitos)    </a:t>
            </a:r>
            <a:r>
              <a:rPr lang="es-ES" sz="1600" b="1" i="1" dirty="0">
                <a:sym typeface="Wingdings" pitchFamily="2" charset="2"/>
              </a:rPr>
              <a:t></a:t>
            </a:r>
          </a:p>
          <a:p>
            <a:r>
              <a:rPr lang="es-ES" sz="1600" b="1" i="1" dirty="0">
                <a:sym typeface="Wingdings" pitchFamily="2" charset="2"/>
              </a:rPr>
              <a:t>                      si sube la tasa de interés cae el valor del patrimonio neto y cuanto más grande el tamaño del pasivo (L) en relación con el activo (A), más fuerte el efecto.</a:t>
            </a:r>
          </a:p>
          <a:p>
            <a:r>
              <a:rPr lang="es-ES" sz="1600" b="1" i="1" dirty="0"/>
              <a:t> </a:t>
            </a:r>
          </a:p>
        </p:txBody>
      </p:sp>
      <p:pic>
        <p:nvPicPr>
          <p:cNvPr id="1037" name="Picture 13"/>
          <p:cNvPicPr>
            <a:picLocks noChangeAspect="1" noChangeArrowheads="1"/>
          </p:cNvPicPr>
          <p:nvPr/>
        </p:nvPicPr>
        <p:blipFill>
          <a:blip r:embed="rId8" cstate="print"/>
          <a:srcRect/>
          <a:stretch>
            <a:fillRect/>
          </a:stretch>
        </p:blipFill>
        <p:spPr bwMode="auto">
          <a:xfrm>
            <a:off x="5076056" y="5099273"/>
            <a:ext cx="5399087" cy="561975"/>
          </a:xfrm>
          <a:prstGeom prst="rect">
            <a:avLst/>
          </a:prstGeom>
          <a:noFill/>
          <a:ln w="9525">
            <a:noFill/>
            <a:miter lim="800000"/>
            <a:headEnd/>
            <a:tailEnd/>
          </a:ln>
          <a:effectLst/>
        </p:spPr>
      </p:pic>
      <p:pic>
        <p:nvPicPr>
          <p:cNvPr id="1038" name="Picture 14"/>
          <p:cNvPicPr>
            <a:picLocks noChangeAspect="1" noChangeArrowheads="1"/>
          </p:cNvPicPr>
          <p:nvPr/>
        </p:nvPicPr>
        <p:blipFill>
          <a:blip r:embed="rId9" cstate="print"/>
          <a:srcRect/>
          <a:stretch>
            <a:fillRect/>
          </a:stretch>
        </p:blipFill>
        <p:spPr bwMode="auto">
          <a:xfrm>
            <a:off x="-1836712" y="6016773"/>
            <a:ext cx="5399087" cy="436563"/>
          </a:xfrm>
          <a:prstGeom prst="rect">
            <a:avLst/>
          </a:prstGeom>
          <a:noFill/>
          <a:ln w="9525">
            <a:noFill/>
            <a:miter lim="800000"/>
            <a:headEnd/>
            <a:tailEnd/>
          </a:ln>
          <a:effectLst/>
        </p:spPr>
      </p:pic>
      <p:sp>
        <p:nvSpPr>
          <p:cNvPr id="25" name="24 Rectángulo"/>
          <p:cNvSpPr/>
          <p:nvPr/>
        </p:nvSpPr>
        <p:spPr>
          <a:xfrm flipH="1">
            <a:off x="971599" y="4927823"/>
            <a:ext cx="3600400" cy="720080"/>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ox(in)">
                                      <p:cBhvr>
                                        <p:cTn id="7" dur="500"/>
                                        <p:tgtEl>
                                          <p:spTgt spid="1026"/>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ox(in)">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animEffect transition="in" filter="box(in)">
                                      <p:cBhvr>
                                        <p:cTn id="15" dur="500"/>
                                        <p:tgtEl>
                                          <p:spTgt spid="1027"/>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ox(in)">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1029"/>
                                        </p:tgtEl>
                                        <p:attrNameLst>
                                          <p:attrName>style.visibility</p:attrName>
                                        </p:attrNameLst>
                                      </p:cBhvr>
                                      <p:to>
                                        <p:strVal val="visible"/>
                                      </p:to>
                                    </p:set>
                                    <p:animEffect transition="in" filter="box(in)">
                                      <p:cBhvr>
                                        <p:cTn id="23" dur="500"/>
                                        <p:tgtEl>
                                          <p:spTgt spid="1029"/>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box(in)">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16" fill="hold" nodeType="clickEffect">
                                  <p:stCondLst>
                                    <p:cond delay="0"/>
                                  </p:stCondLst>
                                  <p:childTnLst>
                                    <p:set>
                                      <p:cBhvr>
                                        <p:cTn id="30" dur="1" fill="hold">
                                          <p:stCondLst>
                                            <p:cond delay="0"/>
                                          </p:stCondLst>
                                        </p:cTn>
                                        <p:tgtEl>
                                          <p:spTgt spid="1030"/>
                                        </p:tgtEl>
                                        <p:attrNameLst>
                                          <p:attrName>style.visibility</p:attrName>
                                        </p:attrNameLst>
                                      </p:cBhvr>
                                      <p:to>
                                        <p:strVal val="visible"/>
                                      </p:to>
                                    </p:set>
                                    <p:animEffect transition="in" filter="box(in)">
                                      <p:cBhvr>
                                        <p:cTn id="31" dur="500"/>
                                        <p:tgtEl>
                                          <p:spTgt spid="1030"/>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box(in)">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16" fill="hold" nodeType="clickEffect">
                                  <p:stCondLst>
                                    <p:cond delay="0"/>
                                  </p:stCondLst>
                                  <p:childTnLst>
                                    <p:set>
                                      <p:cBhvr>
                                        <p:cTn id="38" dur="1" fill="hold">
                                          <p:stCondLst>
                                            <p:cond delay="0"/>
                                          </p:stCondLst>
                                        </p:cTn>
                                        <p:tgtEl>
                                          <p:spTgt spid="1032"/>
                                        </p:tgtEl>
                                        <p:attrNameLst>
                                          <p:attrName>style.visibility</p:attrName>
                                        </p:attrNameLst>
                                      </p:cBhvr>
                                      <p:to>
                                        <p:strVal val="visible"/>
                                      </p:to>
                                    </p:set>
                                    <p:animEffect transition="in" filter="box(in)">
                                      <p:cBhvr>
                                        <p:cTn id="39" dur="500"/>
                                        <p:tgtEl>
                                          <p:spTgt spid="1032"/>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nodeType="clickEffect">
                                  <p:stCondLst>
                                    <p:cond delay="0"/>
                                  </p:stCondLst>
                                  <p:childTnLst>
                                    <p:set>
                                      <p:cBhvr>
                                        <p:cTn id="43" dur="1" fill="hold">
                                          <p:stCondLst>
                                            <p:cond delay="0"/>
                                          </p:stCondLst>
                                        </p:cTn>
                                        <p:tgtEl>
                                          <p:spTgt spid="1035"/>
                                        </p:tgtEl>
                                        <p:attrNameLst>
                                          <p:attrName>style.visibility</p:attrName>
                                        </p:attrNameLst>
                                      </p:cBhvr>
                                      <p:to>
                                        <p:strVal val="visible"/>
                                      </p:to>
                                    </p:set>
                                    <p:animEffect transition="in" filter="box(in)">
                                      <p:cBhvr>
                                        <p:cTn id="44" dur="500"/>
                                        <p:tgtEl>
                                          <p:spTgt spid="1035"/>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box(in)">
                                      <p:cBhvr>
                                        <p:cTn id="47" dur="500"/>
                                        <p:tgtEl>
                                          <p:spTgt spid="25"/>
                                        </p:tgtEl>
                                      </p:cBhvr>
                                    </p:animEffect>
                                  </p:childTnLst>
                                </p:cTn>
                              </p:par>
                              <p:par>
                                <p:cTn id="48" presetID="4" presetClass="entr" presetSubtype="16" fill="hold" grpId="1" nodeType="withEffect">
                                  <p:stCondLst>
                                    <p:cond delay="0"/>
                                  </p:stCondLst>
                                  <p:childTnLst>
                                    <p:set>
                                      <p:cBhvr>
                                        <p:cTn id="49" dur="1" fill="hold">
                                          <p:stCondLst>
                                            <p:cond delay="0"/>
                                          </p:stCondLst>
                                        </p:cTn>
                                        <p:tgtEl>
                                          <p:spTgt spid="25"/>
                                        </p:tgtEl>
                                        <p:attrNameLst>
                                          <p:attrName>style.visibility</p:attrName>
                                        </p:attrNameLst>
                                      </p:cBhvr>
                                      <p:to>
                                        <p:strVal val="visible"/>
                                      </p:to>
                                    </p:set>
                                    <p:animEffect transition="in" filter="box(in)">
                                      <p:cBhvr>
                                        <p:cTn id="50" dur="500"/>
                                        <p:tgtEl>
                                          <p:spTgt spid="25"/>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ox(in)">
                                      <p:cBhvr>
                                        <p:cTn id="55" dur="500"/>
                                        <p:tgtEl>
                                          <p:spTgt spid="21"/>
                                        </p:tgtEl>
                                      </p:cBhvr>
                                    </p:animEffect>
                                  </p:childTnLst>
                                </p:cTn>
                              </p:par>
                              <p:par>
                                <p:cTn id="56" presetID="4" presetClass="entr" presetSubtype="16" fill="hold" nodeType="withEffect">
                                  <p:stCondLst>
                                    <p:cond delay="0"/>
                                  </p:stCondLst>
                                  <p:childTnLst>
                                    <p:set>
                                      <p:cBhvr>
                                        <p:cTn id="57" dur="1" fill="hold">
                                          <p:stCondLst>
                                            <p:cond delay="0"/>
                                          </p:stCondLst>
                                        </p:cTn>
                                        <p:tgtEl>
                                          <p:spTgt spid="1037"/>
                                        </p:tgtEl>
                                        <p:attrNameLst>
                                          <p:attrName>style.visibility</p:attrName>
                                        </p:attrNameLst>
                                      </p:cBhvr>
                                      <p:to>
                                        <p:strVal val="visible"/>
                                      </p:to>
                                    </p:set>
                                    <p:animEffect transition="in" filter="box(in)">
                                      <p:cBhvr>
                                        <p:cTn id="58" dur="500"/>
                                        <p:tgtEl>
                                          <p:spTgt spid="1037"/>
                                        </p:tgtEl>
                                      </p:cBhvr>
                                    </p:animEffect>
                                  </p:childTnLst>
                                </p:cTn>
                              </p:par>
                            </p:childTnLst>
                          </p:cTn>
                        </p:par>
                      </p:childTnLst>
                    </p:cTn>
                  </p:par>
                  <p:par>
                    <p:cTn id="59" fill="hold">
                      <p:stCondLst>
                        <p:cond delay="indefinite"/>
                      </p:stCondLst>
                      <p:childTnLst>
                        <p:par>
                          <p:cTn id="60" fill="hold">
                            <p:stCondLst>
                              <p:cond delay="0"/>
                            </p:stCondLst>
                            <p:childTnLst>
                              <p:par>
                                <p:cTn id="61" presetID="4" presetClass="entr" presetSubtype="16"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ox(in)">
                                      <p:cBhvr>
                                        <p:cTn id="63" dur="500"/>
                                        <p:tgtEl>
                                          <p:spTgt spid="22"/>
                                        </p:tgtEl>
                                      </p:cBhvr>
                                    </p:animEffect>
                                  </p:childTnLst>
                                </p:cTn>
                              </p:par>
                              <p:par>
                                <p:cTn id="64" presetID="4" presetClass="entr" presetSubtype="16" fill="hold" nodeType="withEffect">
                                  <p:stCondLst>
                                    <p:cond delay="0"/>
                                  </p:stCondLst>
                                  <p:childTnLst>
                                    <p:set>
                                      <p:cBhvr>
                                        <p:cTn id="65" dur="1" fill="hold">
                                          <p:stCondLst>
                                            <p:cond delay="0"/>
                                          </p:stCondLst>
                                        </p:cTn>
                                        <p:tgtEl>
                                          <p:spTgt spid="1038"/>
                                        </p:tgtEl>
                                        <p:attrNameLst>
                                          <p:attrName>style.visibility</p:attrName>
                                        </p:attrNameLst>
                                      </p:cBhvr>
                                      <p:to>
                                        <p:strVal val="visible"/>
                                      </p:to>
                                    </p:set>
                                    <p:animEffect transition="in" filter="box(in)">
                                      <p:cBhvr>
                                        <p:cTn id="66"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0" grpId="0"/>
      <p:bldP spid="12" grpId="0"/>
      <p:bldP spid="21" grpId="0" animBg="1"/>
      <p:bldP spid="22" grpId="0"/>
      <p:bldP spid="25" grpId="0" animBg="1"/>
      <p:bldP spid="2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uadroTexto 10">
            <a:extLst>
              <a:ext uri="{FF2B5EF4-FFF2-40B4-BE49-F238E27FC236}">
                <a16:creationId xmlns:a16="http://schemas.microsoft.com/office/drawing/2014/main" id="{6160277B-782D-4550-81C2-0ACBCBF7F5AA}"/>
              </a:ext>
            </a:extLst>
          </p:cNvPr>
          <p:cNvSpPr txBox="1"/>
          <p:nvPr/>
        </p:nvSpPr>
        <p:spPr>
          <a:xfrm>
            <a:off x="1039273" y="437722"/>
            <a:ext cx="2700300" cy="300082"/>
          </a:xfrm>
          <a:prstGeom prst="rect">
            <a:avLst/>
          </a:prstGeom>
          <a:noFill/>
        </p:spPr>
        <p:txBody>
          <a:bodyPr wrap="square" rtlCol="0">
            <a:spAutoFit/>
          </a:bodyPr>
          <a:lstStyle/>
          <a:p>
            <a:pPr defTabSz="685800">
              <a:defRPr/>
            </a:pPr>
            <a:r>
              <a:rPr lang="es-ES" sz="1350" b="1" i="1" dirty="0">
                <a:solidFill>
                  <a:prstClr val="black"/>
                </a:solidFill>
                <a:latin typeface="Calibri" panose="020F0502020204030204"/>
              </a:rPr>
              <a:t>¿Qué tengo que leer?</a:t>
            </a:r>
            <a:endParaRPr lang="es-AR" sz="1350" b="1" i="1" dirty="0">
              <a:solidFill>
                <a:prstClr val="black"/>
              </a:solidFill>
              <a:latin typeface="Calibri" panose="020F0502020204030204"/>
            </a:endParaRPr>
          </a:p>
        </p:txBody>
      </p:sp>
      <p:cxnSp>
        <p:nvCxnSpPr>
          <p:cNvPr id="12" name="Conector recto 11">
            <a:extLst>
              <a:ext uri="{FF2B5EF4-FFF2-40B4-BE49-F238E27FC236}">
                <a16:creationId xmlns:a16="http://schemas.microsoft.com/office/drawing/2014/main" id="{17F723A0-BA08-4C0B-85ED-9D4E2B6631AB}"/>
              </a:ext>
            </a:extLst>
          </p:cNvPr>
          <p:cNvCxnSpPr/>
          <p:nvPr/>
        </p:nvCxnSpPr>
        <p:spPr>
          <a:xfrm>
            <a:off x="1081138" y="773616"/>
            <a:ext cx="685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6F89346D-D8E4-4177-A4F3-64379FC32ACA}"/>
              </a:ext>
            </a:extLst>
          </p:cNvPr>
          <p:cNvCxnSpPr/>
          <p:nvPr/>
        </p:nvCxnSpPr>
        <p:spPr>
          <a:xfrm>
            <a:off x="1262270" y="4867557"/>
            <a:ext cx="6858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8074B7C4-89B5-4269-93EA-1B44926DD526}"/>
              </a:ext>
            </a:extLst>
          </p:cNvPr>
          <p:cNvSpPr txBox="1"/>
          <p:nvPr/>
        </p:nvSpPr>
        <p:spPr>
          <a:xfrm>
            <a:off x="1024000" y="1124744"/>
            <a:ext cx="6915138" cy="923651"/>
          </a:xfrm>
          <a:prstGeom prst="rect">
            <a:avLst/>
          </a:prstGeom>
          <a:noFill/>
        </p:spPr>
        <p:txBody>
          <a:bodyPr wrap="square">
            <a:spAutoFit/>
          </a:bodyPr>
          <a:lstStyle/>
          <a:p>
            <a:pPr algn="just" defTabSz="685800">
              <a:lnSpc>
                <a:spcPct val="115000"/>
              </a:lnSpc>
              <a:spcAft>
                <a:spcPts val="750"/>
              </a:spcAft>
              <a:defRPr/>
            </a:pPr>
            <a:r>
              <a:rPr lang="es-ES" sz="1400" b="1"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Hubbard, R. G. and A. P. O’Brien (2018 ) Money, </a:t>
            </a:r>
            <a:r>
              <a:rPr lang="es-ES" sz="1400" b="1" dirty="0" err="1">
                <a:solidFill>
                  <a:prstClr val="black"/>
                </a:solidFill>
                <a:latin typeface="Calibri" panose="020F0502020204030204" pitchFamily="34" charset="0"/>
                <a:ea typeface="Times New Roman" panose="02020603050405020304" pitchFamily="18" charset="0"/>
                <a:cs typeface="Times New Roman" panose="02020603050405020304" pitchFamily="18" charset="0"/>
              </a:rPr>
              <a:t>Banking</a:t>
            </a:r>
            <a:r>
              <a:rPr lang="es-ES" sz="1400" b="1"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 and </a:t>
            </a:r>
            <a:r>
              <a:rPr lang="es-ES" sz="1400" b="1" dirty="0" err="1">
                <a:solidFill>
                  <a:prstClr val="black"/>
                </a:solidFill>
                <a:latin typeface="Calibri" panose="020F0502020204030204" pitchFamily="34" charset="0"/>
                <a:ea typeface="Times New Roman" panose="02020603050405020304" pitchFamily="18" charset="0"/>
                <a:cs typeface="Times New Roman" panose="02020603050405020304" pitchFamily="18" charset="0"/>
              </a:rPr>
              <a:t>the</a:t>
            </a:r>
            <a:r>
              <a:rPr lang="es-ES" sz="1400" b="1"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 </a:t>
            </a:r>
            <a:r>
              <a:rPr lang="es-ES" sz="1400" b="1" dirty="0" err="1">
                <a:solidFill>
                  <a:prstClr val="black"/>
                </a:solidFill>
                <a:latin typeface="Calibri" panose="020F0502020204030204" pitchFamily="34" charset="0"/>
                <a:ea typeface="Times New Roman" panose="02020603050405020304" pitchFamily="18" charset="0"/>
                <a:cs typeface="Times New Roman" panose="02020603050405020304" pitchFamily="18" charset="0"/>
              </a:rPr>
              <a:t>Financial</a:t>
            </a:r>
            <a:r>
              <a:rPr lang="es-ES" sz="1400" b="1"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 </a:t>
            </a:r>
            <a:r>
              <a:rPr lang="es-ES" sz="1400" b="1" dirty="0" err="1">
                <a:solidFill>
                  <a:prstClr val="black"/>
                </a:solidFill>
                <a:latin typeface="Calibri" panose="020F0502020204030204" pitchFamily="34" charset="0"/>
                <a:ea typeface="Times New Roman" panose="02020603050405020304" pitchFamily="18" charset="0"/>
                <a:cs typeface="Times New Roman" panose="02020603050405020304" pitchFamily="18" charset="0"/>
              </a:rPr>
              <a:t>System</a:t>
            </a:r>
            <a:r>
              <a:rPr lang="es-ES" sz="1400" b="1" dirty="0">
                <a:solidFill>
                  <a:prstClr val="black"/>
                </a:solidFill>
                <a:latin typeface="Calibri" panose="020F0502020204030204" pitchFamily="34" charset="0"/>
                <a:ea typeface="Times New Roman" panose="02020603050405020304" pitchFamily="18" charset="0"/>
                <a:cs typeface="Times New Roman" panose="02020603050405020304" pitchFamily="18" charset="0"/>
              </a:rPr>
              <a:t>, Prentice Hall, Boston. Cap. 10. </a:t>
            </a:r>
          </a:p>
          <a:p>
            <a:pPr algn="just" defTabSz="685800">
              <a:lnSpc>
                <a:spcPct val="115000"/>
              </a:lnSpc>
              <a:spcAft>
                <a:spcPts val="750"/>
              </a:spcAft>
              <a:defRPr/>
            </a:pPr>
            <a:endParaRPr lang="es-AR" sz="1400" b="1" dirty="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p:txBody>
      </p:sp>
      <p:sp>
        <p:nvSpPr>
          <p:cNvPr id="10" name="CuadroTexto 9">
            <a:extLst>
              <a:ext uri="{FF2B5EF4-FFF2-40B4-BE49-F238E27FC236}">
                <a16:creationId xmlns:a16="http://schemas.microsoft.com/office/drawing/2014/main" id="{8A63009E-B376-4FD9-8F9B-5B44E8079253}"/>
              </a:ext>
            </a:extLst>
          </p:cNvPr>
          <p:cNvSpPr txBox="1"/>
          <p:nvPr/>
        </p:nvSpPr>
        <p:spPr>
          <a:xfrm>
            <a:off x="1133673" y="4293096"/>
            <a:ext cx="2700300" cy="300082"/>
          </a:xfrm>
          <a:prstGeom prst="rect">
            <a:avLst/>
          </a:prstGeom>
          <a:noFill/>
        </p:spPr>
        <p:txBody>
          <a:bodyPr wrap="square" rtlCol="0">
            <a:spAutoFit/>
          </a:bodyPr>
          <a:lstStyle/>
          <a:p>
            <a:pPr defTabSz="685800">
              <a:defRPr/>
            </a:pPr>
            <a:r>
              <a:rPr lang="es-ES" sz="1350" b="1" i="1" dirty="0">
                <a:solidFill>
                  <a:prstClr val="black"/>
                </a:solidFill>
                <a:latin typeface="Calibri" panose="020F0502020204030204"/>
              </a:rPr>
              <a:t>¿Qué leo para la próxima?</a:t>
            </a:r>
            <a:endParaRPr lang="es-AR" sz="1350" b="1" i="1" dirty="0">
              <a:solidFill>
                <a:prstClr val="black"/>
              </a:solidFill>
              <a:latin typeface="Calibri" panose="020F0502020204030204"/>
            </a:endParaRPr>
          </a:p>
        </p:txBody>
      </p:sp>
      <p:sp>
        <p:nvSpPr>
          <p:cNvPr id="13" name="CuadroTexto 12">
            <a:extLst>
              <a:ext uri="{FF2B5EF4-FFF2-40B4-BE49-F238E27FC236}">
                <a16:creationId xmlns:a16="http://schemas.microsoft.com/office/drawing/2014/main" id="{2568AB8E-FEE8-4530-B2E1-808FAAC9E724}"/>
              </a:ext>
            </a:extLst>
          </p:cNvPr>
          <p:cNvSpPr txBox="1"/>
          <p:nvPr/>
        </p:nvSpPr>
        <p:spPr>
          <a:xfrm>
            <a:off x="1058349" y="3316512"/>
            <a:ext cx="6915138" cy="573298"/>
          </a:xfrm>
          <a:prstGeom prst="rect">
            <a:avLst/>
          </a:prstGeom>
          <a:noFill/>
        </p:spPr>
        <p:txBody>
          <a:bodyPr wrap="square">
            <a:spAutoFit/>
          </a:bodyPr>
          <a:lstStyle/>
          <a:p>
            <a:pPr algn="just">
              <a:lnSpc>
                <a:spcPct val="115000"/>
              </a:lnSpc>
              <a:spcAft>
                <a:spcPts val="1000"/>
              </a:spcAft>
              <a:tabLst>
                <a:tab pos="-457200" algn="l"/>
              </a:tabLst>
            </a:pPr>
            <a:r>
              <a:rPr lang="en-US" sz="1400" b="1" i="1" spc="-15" dirty="0">
                <a:effectLst/>
                <a:latin typeface="Calibri" panose="020F0502020204030204" pitchFamily="34" charset="0"/>
                <a:ea typeface="Times New Roman" panose="02020603050405020304" pitchFamily="18" charset="0"/>
                <a:cs typeface="Calibri" panose="020F0502020204030204" pitchFamily="34" charset="0"/>
              </a:rPr>
              <a:t>  Michael McLeay, Amar Radia and Ryland Thomas (2014), “Money Creation in the Modern Economy”, Quarterly Bulletin Q1</a:t>
            </a:r>
          </a:p>
        </p:txBody>
      </p:sp>
      <p:sp>
        <p:nvSpPr>
          <p:cNvPr id="16" name="CuadroTexto 15">
            <a:extLst>
              <a:ext uri="{FF2B5EF4-FFF2-40B4-BE49-F238E27FC236}">
                <a16:creationId xmlns:a16="http://schemas.microsoft.com/office/drawing/2014/main" id="{9864BE22-2158-4BF7-B5EC-1F33EBDEB8C8}"/>
              </a:ext>
            </a:extLst>
          </p:cNvPr>
          <p:cNvSpPr txBox="1"/>
          <p:nvPr/>
        </p:nvSpPr>
        <p:spPr>
          <a:xfrm>
            <a:off x="1024000" y="2954758"/>
            <a:ext cx="2700300" cy="300082"/>
          </a:xfrm>
          <a:prstGeom prst="rect">
            <a:avLst/>
          </a:prstGeom>
          <a:noFill/>
        </p:spPr>
        <p:txBody>
          <a:bodyPr wrap="square" rtlCol="0">
            <a:spAutoFit/>
          </a:bodyPr>
          <a:lstStyle/>
          <a:p>
            <a:pPr defTabSz="685800">
              <a:defRPr/>
            </a:pPr>
            <a:r>
              <a:rPr lang="es-ES" sz="1350" b="1" i="1" u="sng" dirty="0">
                <a:solidFill>
                  <a:prstClr val="black"/>
                </a:solidFill>
                <a:latin typeface="Calibri" panose="020F0502020204030204"/>
              </a:rPr>
              <a:t>Ir leyendo para discusión</a:t>
            </a:r>
            <a:r>
              <a:rPr lang="es-ES" sz="1350" b="1" i="1" dirty="0">
                <a:solidFill>
                  <a:prstClr val="black"/>
                </a:solidFill>
                <a:latin typeface="Calibri" panose="020F0502020204030204"/>
              </a:rPr>
              <a:t>:</a:t>
            </a:r>
            <a:endParaRPr lang="es-AR" sz="1350" b="1" i="1" dirty="0">
              <a:solidFill>
                <a:prstClr val="black"/>
              </a:solidFill>
              <a:latin typeface="Calibri" panose="020F0502020204030204"/>
            </a:endParaRPr>
          </a:p>
        </p:txBody>
      </p:sp>
      <p:sp>
        <p:nvSpPr>
          <p:cNvPr id="17" name="CuadroTexto 16">
            <a:extLst>
              <a:ext uri="{FF2B5EF4-FFF2-40B4-BE49-F238E27FC236}">
                <a16:creationId xmlns:a16="http://schemas.microsoft.com/office/drawing/2014/main" id="{1BD9D05B-D0C8-4992-BF8B-A856A6876DF6}"/>
              </a:ext>
            </a:extLst>
          </p:cNvPr>
          <p:cNvSpPr txBox="1"/>
          <p:nvPr/>
        </p:nvSpPr>
        <p:spPr>
          <a:xfrm>
            <a:off x="1081138" y="5010558"/>
            <a:ext cx="7307286" cy="571888"/>
          </a:xfrm>
          <a:prstGeom prst="rect">
            <a:avLst/>
          </a:prstGeom>
          <a:noFill/>
        </p:spPr>
        <p:txBody>
          <a:bodyPr wrap="square">
            <a:spAutoFit/>
          </a:bodyPr>
          <a:lstStyle/>
          <a:p>
            <a:pPr algn="just" defTabSz="685800">
              <a:lnSpc>
                <a:spcPct val="115000"/>
              </a:lnSpc>
              <a:spcAft>
                <a:spcPts val="750"/>
              </a:spcAft>
              <a:defRPr/>
            </a:pPr>
            <a:r>
              <a:rPr lang="en-US" sz="1400" b="1" spc="-15" dirty="0">
                <a:effectLst/>
                <a:latin typeface="Calibri" panose="020F0502020204030204" pitchFamily="34" charset="0"/>
                <a:ea typeface="Times New Roman" panose="02020603050405020304" pitchFamily="18" charset="0"/>
                <a:cs typeface="Calibri" panose="020F0502020204030204" pitchFamily="34" charset="0"/>
              </a:rPr>
              <a:t>Mishkin, Frederic S. et al (1995). "</a:t>
            </a:r>
            <a:r>
              <a:rPr lang="en-US" sz="1400" b="1" spc="-15" dirty="0" err="1">
                <a:effectLst/>
                <a:latin typeface="Calibri" panose="020F0502020204030204" pitchFamily="34" charset="0"/>
                <a:ea typeface="Times New Roman" panose="02020603050405020304" pitchFamily="18" charset="0"/>
                <a:cs typeface="Calibri" panose="020F0502020204030204" pitchFamily="34" charset="0"/>
              </a:rPr>
              <a:t>Simposia</a:t>
            </a:r>
            <a:r>
              <a:rPr lang="en-US" sz="1400" b="1" spc="-15" dirty="0">
                <a:effectLst/>
                <a:latin typeface="Calibri" panose="020F0502020204030204" pitchFamily="34" charset="0"/>
                <a:ea typeface="Times New Roman" panose="02020603050405020304" pitchFamily="18" charset="0"/>
                <a:cs typeface="Calibri" panose="020F0502020204030204" pitchFamily="34" charset="0"/>
              </a:rPr>
              <a:t> on the Monetary Transmission Mechanism", </a:t>
            </a:r>
            <a:r>
              <a:rPr lang="en-US" sz="1400" b="1" u="sng" spc="-15" dirty="0">
                <a:effectLst/>
                <a:latin typeface="Calibri" panose="020F0502020204030204" pitchFamily="34" charset="0"/>
                <a:ea typeface="Times New Roman" panose="02020603050405020304" pitchFamily="18" charset="0"/>
                <a:cs typeface="Calibri" panose="020F0502020204030204" pitchFamily="34" charset="0"/>
              </a:rPr>
              <a:t>The Journal of Economic Perspectives.</a:t>
            </a:r>
            <a:r>
              <a:rPr lang="en-US" sz="1400" b="1" spc="-15" dirty="0">
                <a:effectLst/>
                <a:latin typeface="Calibri" panose="020F0502020204030204" pitchFamily="34" charset="0"/>
                <a:ea typeface="Times New Roman" panose="02020603050405020304" pitchFamily="18" charset="0"/>
                <a:cs typeface="Calibri" panose="020F0502020204030204" pitchFamily="34" charset="0"/>
              </a:rPr>
              <a:t>  Vol. 9, Number 4, pp.5-96</a:t>
            </a:r>
            <a:r>
              <a:rPr lang="en-US" sz="1400" spc="-15" dirty="0">
                <a:effectLst/>
                <a:latin typeface="Arial" panose="020B0604020202020204" pitchFamily="34" charset="0"/>
                <a:ea typeface="Times New Roman" panose="02020603050405020304" pitchFamily="18" charset="0"/>
                <a:cs typeface="Times New Roman" panose="02020603050405020304" pitchFamily="18" charset="0"/>
              </a:rPr>
              <a:t>.</a:t>
            </a:r>
            <a:endParaRPr lang="es-AR"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461252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1945</TotalTime>
  <Words>920</Words>
  <Application>Microsoft Office PowerPoint</Application>
  <PresentationFormat>Presentación en pantalla (4:3)</PresentationFormat>
  <Paragraphs>117</Paragraphs>
  <Slides>7</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vt:i4>
      </vt:variant>
    </vt:vector>
  </HeadingPairs>
  <TitlesOfParts>
    <vt:vector size="11" baseType="lpstr">
      <vt:lpstr>Arial</vt:lpstr>
      <vt:lpstr>Calibri</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Jose</dc:creator>
  <cp:lastModifiedBy>Jose Maria Jesus Fanelli</cp:lastModifiedBy>
  <cp:revision>70</cp:revision>
  <dcterms:created xsi:type="dcterms:W3CDTF">2020-04-13T01:58:50Z</dcterms:created>
  <dcterms:modified xsi:type="dcterms:W3CDTF">2022-04-05T02:32:12Z</dcterms:modified>
</cp:coreProperties>
</file>