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81" r:id="rId4"/>
    <p:sldId id="259" r:id="rId5"/>
    <p:sldId id="260" r:id="rId6"/>
    <p:sldId id="261" r:id="rId7"/>
    <p:sldId id="262" r:id="rId8"/>
    <p:sldId id="263" r:id="rId9"/>
    <p:sldId id="279" r:id="rId10"/>
    <p:sldId id="280" r:id="rId11"/>
    <p:sldId id="264" r:id="rId12"/>
    <p:sldId id="265" r:id="rId13"/>
    <p:sldId id="266" r:id="rId14"/>
    <p:sldId id="269" r:id="rId15"/>
    <p:sldId id="267" r:id="rId16"/>
    <p:sldId id="268" r:id="rId17"/>
    <p:sldId id="270" r:id="rId18"/>
    <p:sldId id="271" r:id="rId19"/>
    <p:sldId id="272" r:id="rId20"/>
    <p:sldId id="274" r:id="rId21"/>
    <p:sldId id="275" r:id="rId22"/>
    <p:sldId id="286" r:id="rId23"/>
    <p:sldId id="278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>
      <p:cViewPr varScale="1">
        <p:scale>
          <a:sx n="72" d="100"/>
          <a:sy n="72" d="100"/>
        </p:scale>
        <p:origin x="12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s&#233;\Documents\Trabajos%202020\Nora%20Argentina\Data\Data%20Indicators%20Paper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>
                <a:latin typeface="+mn-lt"/>
              </a:rPr>
              <a:t>Rate of Growth of Productivity and Key Laabor Indicators</a:t>
            </a:r>
          </a:p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>
                <a:latin typeface="+mn-lt"/>
              </a:rPr>
              <a:t> (%, period average)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6.1567147856517936E-2"/>
          <c:y val="0.12331036745406826"/>
          <c:w val="0.90787729658792649"/>
          <c:h val="0.72796114027413239"/>
        </c:manualLayout>
      </c:layout>
      <c:barChart>
        <c:barDir val="col"/>
        <c:grouping val="clustered"/>
        <c:varyColors val="0"/>
        <c:ser>
          <c:idx val="0"/>
          <c:order val="0"/>
          <c:tx>
            <c:v>Per capita GDP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Data!$P$47:$P$50</c:f>
              <c:strCache>
                <c:ptCount val="4"/>
                <c:pt idx="0">
                  <c:v>1993-19</c:v>
                </c:pt>
                <c:pt idx="1">
                  <c:v>1993-01</c:v>
                </c:pt>
                <c:pt idx="2">
                  <c:v>2004-11</c:v>
                </c:pt>
                <c:pt idx="3">
                  <c:v>2012-19</c:v>
                </c:pt>
              </c:strCache>
            </c:strRef>
          </c:cat>
          <c:val>
            <c:numRef>
              <c:f>Data!$Q$47:$Q$50</c:f>
              <c:numCache>
                <c:formatCode>General</c:formatCode>
                <c:ptCount val="4"/>
                <c:pt idx="0">
                  <c:v>1.1485434907861913</c:v>
                </c:pt>
                <c:pt idx="1">
                  <c:v>0.92562461845637767</c:v>
                </c:pt>
                <c:pt idx="2">
                  <c:v>4.9747069012639367</c:v>
                </c:pt>
                <c:pt idx="3">
                  <c:v>-1.3748950121570513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07-4F2A-B6DA-0B260403B575}"/>
            </c:ext>
          </c:extLst>
        </c:ser>
        <c:ser>
          <c:idx val="1"/>
          <c:order val="1"/>
          <c:tx>
            <c:v>Labor Productivity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Data!$P$47:$P$50</c:f>
              <c:strCache>
                <c:ptCount val="4"/>
                <c:pt idx="0">
                  <c:v>1993-19</c:v>
                </c:pt>
                <c:pt idx="1">
                  <c:v>1993-01</c:v>
                </c:pt>
                <c:pt idx="2">
                  <c:v>2004-11</c:v>
                </c:pt>
                <c:pt idx="3">
                  <c:v>2012-19</c:v>
                </c:pt>
              </c:strCache>
            </c:strRef>
          </c:cat>
          <c:val>
            <c:numRef>
              <c:f>Data!$R$47:$R$50</c:f>
              <c:numCache>
                <c:formatCode>General</c:formatCode>
                <c:ptCount val="4"/>
                <c:pt idx="0">
                  <c:v>0.9411726020770006</c:v>
                </c:pt>
                <c:pt idx="1">
                  <c:v>1.699433458203603</c:v>
                </c:pt>
                <c:pt idx="2">
                  <c:v>3.7011820568522147</c:v>
                </c:pt>
                <c:pt idx="3">
                  <c:v>-1.3530446368011151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07-4F2A-B6DA-0B260403B575}"/>
            </c:ext>
          </c:extLst>
        </c:ser>
        <c:ser>
          <c:idx val="2"/>
          <c:order val="2"/>
          <c:tx>
            <c:v>Employment/Labor Force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Data!$P$47:$P$50</c:f>
              <c:strCache>
                <c:ptCount val="4"/>
                <c:pt idx="0">
                  <c:v>1993-19</c:v>
                </c:pt>
                <c:pt idx="1">
                  <c:v>1993-01</c:v>
                </c:pt>
                <c:pt idx="2">
                  <c:v>2004-11</c:v>
                </c:pt>
                <c:pt idx="3">
                  <c:v>2012-19</c:v>
                </c:pt>
              </c:strCache>
            </c:strRef>
          </c:cat>
          <c:val>
            <c:numRef>
              <c:f>Data!$S$47:$S$50</c:f>
              <c:numCache>
                <c:formatCode>General</c:formatCode>
                <c:ptCount val="4"/>
                <c:pt idx="0">
                  <c:v>-0.14978214054475192</c:v>
                </c:pt>
                <c:pt idx="1">
                  <c:v>-1.0315130326545185</c:v>
                </c:pt>
                <c:pt idx="2">
                  <c:v>1.1026971346110859</c:v>
                </c:pt>
                <c:pt idx="3">
                  <c:v>-0.35159627200328503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07-4F2A-B6DA-0B260403B575}"/>
            </c:ext>
          </c:extLst>
        </c:ser>
        <c:ser>
          <c:idx val="3"/>
          <c:order val="3"/>
          <c:tx>
            <c:v>Participation Rate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Data!$P$47:$P$50</c:f>
              <c:strCache>
                <c:ptCount val="4"/>
                <c:pt idx="0">
                  <c:v>1993-19</c:v>
                </c:pt>
                <c:pt idx="1">
                  <c:v>1993-01</c:v>
                </c:pt>
                <c:pt idx="2">
                  <c:v>2004-11</c:v>
                </c:pt>
                <c:pt idx="3">
                  <c:v>2012-19</c:v>
                </c:pt>
              </c:strCache>
            </c:strRef>
          </c:cat>
          <c:val>
            <c:numRef>
              <c:f>Data!$T$47:$T$50</c:f>
              <c:numCache>
                <c:formatCode>General</c:formatCode>
                <c:ptCount val="4"/>
                <c:pt idx="0">
                  <c:v>0.13195471354803257</c:v>
                </c:pt>
                <c:pt idx="1">
                  <c:v>0.27692187515655498</c:v>
                </c:pt>
                <c:pt idx="2">
                  <c:v>-0.16865142809273648</c:v>
                </c:pt>
                <c:pt idx="3">
                  <c:v>0.27609889110298269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07-4F2A-B6DA-0B260403B575}"/>
            </c:ext>
          </c:extLst>
        </c:ser>
        <c:ser>
          <c:idx val="4"/>
          <c:order val="4"/>
          <c:tx>
            <c:v>Working Age Population/Population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Data!$P$47:$P$50</c:f>
              <c:strCache>
                <c:ptCount val="4"/>
                <c:pt idx="0">
                  <c:v>1993-19</c:v>
                </c:pt>
                <c:pt idx="1">
                  <c:v>1993-01</c:v>
                </c:pt>
                <c:pt idx="2">
                  <c:v>2004-11</c:v>
                </c:pt>
                <c:pt idx="3">
                  <c:v>2012-19</c:v>
                </c:pt>
              </c:strCache>
            </c:strRef>
          </c:cat>
          <c:val>
            <c:numRef>
              <c:f>Data!$U$47:$U$50</c:f>
              <c:numCache>
                <c:formatCode>General</c:formatCode>
                <c:ptCount val="4"/>
                <c:pt idx="0">
                  <c:v>0.22350272660027759</c:v>
                </c:pt>
                <c:pt idx="1">
                  <c:v>0.29350952620810222</c:v>
                </c:pt>
                <c:pt idx="2">
                  <c:v>0.29315295308089961</c:v>
                </c:pt>
                <c:pt idx="3">
                  <c:v>5.4359626332378674E-2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07-4F2A-B6DA-0B260403B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6333240"/>
        <c:axId val="606330944"/>
      </c:barChart>
      <c:catAx>
        <c:axId val="60633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606330944"/>
        <c:crosses val="autoZero"/>
        <c:auto val="1"/>
        <c:lblAlgn val="ctr"/>
        <c:lblOffset val="100"/>
        <c:noMultiLvlLbl val="0"/>
      </c:catAx>
      <c:valAx>
        <c:axId val="606330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60633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327529892096821"/>
          <c:w val="1"/>
          <c:h val="0.139469233012540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A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/>
              <a:t>Share of Employment by Sector</a:t>
            </a:r>
          </a:p>
          <a:p>
            <a:pPr>
              <a:defRPr/>
            </a:pPr>
            <a:r>
              <a:rPr lang="en-US" sz="1000" b="0"/>
              <a:t>(2004-2016,</a:t>
            </a:r>
            <a:r>
              <a:rPr lang="en-US" sz="1000" b="0" baseline="0"/>
              <a:t> formal; 2016-19 ,total, %)</a:t>
            </a:r>
            <a:endParaRPr lang="en-US" sz="1000" b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2004</c:v>
          </c:tx>
          <c:invertIfNegative val="0"/>
          <c:cat>
            <c:strRef>
              <c:f>[1]cuadro1!$V$84:$Y$84</c:f>
              <c:strCache>
                <c:ptCount val="4"/>
                <c:pt idx="0">
                  <c:v>Primary Sector</c:v>
                </c:pt>
                <c:pt idx="1">
                  <c:v>Industry</c:v>
                </c:pt>
                <c:pt idx="2">
                  <c:v>Construction</c:v>
                </c:pt>
                <c:pt idx="3">
                  <c:v>Services</c:v>
                </c:pt>
              </c:strCache>
            </c:strRef>
          </c:cat>
          <c:val>
            <c:numRef>
              <c:f>[1]cuadro1!$V$85:$Y$85</c:f>
              <c:numCache>
                <c:formatCode>General</c:formatCode>
                <c:ptCount val="4"/>
                <c:pt idx="0">
                  <c:v>7.4036302106624836</c:v>
                </c:pt>
                <c:pt idx="1">
                  <c:v>22.830050467285659</c:v>
                </c:pt>
                <c:pt idx="2">
                  <c:v>4.9424450512834825</c:v>
                </c:pt>
                <c:pt idx="3">
                  <c:v>64.823874270768371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B-4C60-B5CB-58E470441A69}"/>
            </c:ext>
          </c:extLst>
        </c:ser>
        <c:ser>
          <c:idx val="1"/>
          <c:order val="1"/>
          <c:tx>
            <c:v>2011</c:v>
          </c:tx>
          <c:invertIfNegative val="0"/>
          <c:cat>
            <c:strRef>
              <c:f>[1]cuadro1!$V$84:$Y$84</c:f>
              <c:strCache>
                <c:ptCount val="4"/>
                <c:pt idx="0">
                  <c:v>Primary Sector</c:v>
                </c:pt>
                <c:pt idx="1">
                  <c:v>Industry</c:v>
                </c:pt>
                <c:pt idx="2">
                  <c:v>Construction</c:v>
                </c:pt>
                <c:pt idx="3">
                  <c:v>Services</c:v>
                </c:pt>
              </c:strCache>
            </c:strRef>
          </c:cat>
          <c:val>
            <c:numRef>
              <c:f>[1]cuadro1!$V$86:$Y$86</c:f>
              <c:numCache>
                <c:formatCode>General</c:formatCode>
                <c:ptCount val="4"/>
                <c:pt idx="0">
                  <c:v>6.6855296111154763</c:v>
                </c:pt>
                <c:pt idx="1">
                  <c:v>20.885169491810004</c:v>
                </c:pt>
                <c:pt idx="2">
                  <c:v>6.9371658301717112</c:v>
                </c:pt>
                <c:pt idx="3">
                  <c:v>65.492135066902804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8B-4C60-B5CB-58E470441A69}"/>
            </c:ext>
          </c:extLst>
        </c:ser>
        <c:ser>
          <c:idx val="2"/>
          <c:order val="2"/>
          <c:tx>
            <c:v>2016</c:v>
          </c:tx>
          <c:invertIfNegative val="0"/>
          <c:cat>
            <c:strRef>
              <c:f>[1]cuadro1!$V$84:$Y$84</c:f>
              <c:strCache>
                <c:ptCount val="4"/>
                <c:pt idx="0">
                  <c:v>Primary Sector</c:v>
                </c:pt>
                <c:pt idx="1">
                  <c:v>Industry</c:v>
                </c:pt>
                <c:pt idx="2">
                  <c:v>Construction</c:v>
                </c:pt>
                <c:pt idx="3">
                  <c:v>Services</c:v>
                </c:pt>
              </c:strCache>
            </c:strRef>
          </c:cat>
          <c:val>
            <c:numRef>
              <c:f>[1]cuadro1!$V$87:$Y$87</c:f>
              <c:numCache>
                <c:formatCode>General</c:formatCode>
                <c:ptCount val="4"/>
                <c:pt idx="0">
                  <c:v>6.5813381900283545</c:v>
                </c:pt>
                <c:pt idx="1">
                  <c:v>19.970919188494953</c:v>
                </c:pt>
                <c:pt idx="2">
                  <c:v>6.2329976842392627</c:v>
                </c:pt>
                <c:pt idx="3">
                  <c:v>67.214744937237441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8B-4C60-B5CB-58E470441A69}"/>
            </c:ext>
          </c:extLst>
        </c:ser>
        <c:ser>
          <c:idx val="3"/>
          <c:order val="3"/>
          <c:tx>
            <c:v>2016-19</c:v>
          </c:tx>
          <c:spPr>
            <a:solidFill>
              <a:schemeClr val="tx1"/>
            </a:solidFill>
          </c:spPr>
          <c:invertIfNegative val="0"/>
          <c:cat>
            <c:strRef>
              <c:f>[1]cuadro1!$V$84:$Y$84</c:f>
              <c:strCache>
                <c:ptCount val="4"/>
                <c:pt idx="0">
                  <c:v>Primary Sector</c:v>
                </c:pt>
                <c:pt idx="1">
                  <c:v>Industry</c:v>
                </c:pt>
                <c:pt idx="2">
                  <c:v>Construction</c:v>
                </c:pt>
                <c:pt idx="3">
                  <c:v>Services</c:v>
                </c:pt>
              </c:strCache>
            </c:strRef>
          </c:cat>
          <c:val>
            <c:numRef>
              <c:f>[1]cuadro1!$V$88:$Y$88</c:f>
              <c:numCache>
                <c:formatCode>General</c:formatCode>
                <c:ptCount val="4"/>
                <c:pt idx="0">
                  <c:v>7.2632087708282267</c:v>
                </c:pt>
                <c:pt idx="1">
                  <c:v>12.082779292741087</c:v>
                </c:pt>
                <c:pt idx="2">
                  <c:v>8.1931632635599456</c:v>
                </c:pt>
                <c:pt idx="3">
                  <c:v>72.460848672870753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8B-4C60-B5CB-58E470441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3988312"/>
        <c:axId val="1"/>
      </c:barChart>
      <c:catAx>
        <c:axId val="693988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6939883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52383035453902"/>
          <c:y val="0.4675929571303587"/>
          <c:w val="0.13227513227513221"/>
          <c:h val="0.3310188830562846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Labor Productivity by Sector 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(2016-19 average, thousands of pesos, 2004)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220-4D69-8B57-042BC5EC6D7C}"/>
              </c:ext>
            </c:extLst>
          </c:dPt>
          <c:cat>
            <c:strRef>
              <c:f>[1]Puestos!$AO$24:$AO$28</c:f>
              <c:strCache>
                <c:ptCount val="5"/>
                <c:pt idx="0">
                  <c:v>Primary</c:v>
                </c:pt>
                <c:pt idx="1">
                  <c:v>Industry</c:v>
                </c:pt>
                <c:pt idx="2">
                  <c:v>Construction</c:v>
                </c:pt>
                <c:pt idx="3">
                  <c:v>Services </c:v>
                </c:pt>
                <c:pt idx="4">
                  <c:v>Total</c:v>
                </c:pt>
              </c:strCache>
            </c:strRef>
          </c:cat>
          <c:val>
            <c:numRef>
              <c:f>[1]Puestos!$AS$7:$AS$11</c:f>
              <c:numCache>
                <c:formatCode>General</c:formatCode>
                <c:ptCount val="5"/>
                <c:pt idx="0">
                  <c:v>49.777954584503171</c:v>
                </c:pt>
                <c:pt idx="1">
                  <c:v>52.336582528753915</c:v>
                </c:pt>
                <c:pt idx="2">
                  <c:v>12.659165201324319</c:v>
                </c:pt>
                <c:pt idx="3">
                  <c:v>24.787341821951646</c:v>
                </c:pt>
                <c:pt idx="4">
                  <c:v>28.90852304608266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20-4D69-8B57-042BC5EC6D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7412512"/>
        <c:axId val="667414152"/>
      </c:barChart>
      <c:catAx>
        <c:axId val="66741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667414152"/>
        <c:crosses val="autoZero"/>
        <c:auto val="1"/>
        <c:lblAlgn val="ctr"/>
        <c:lblOffset val="100"/>
        <c:noMultiLvlLbl val="0"/>
      </c:catAx>
      <c:valAx>
        <c:axId val="667414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66741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7389-127C-4BD2-88E9-7BA53FC76997}" type="datetimeFigureOut">
              <a:rPr lang="es-ES" smtClean="0"/>
              <a:pPr/>
              <a:t>02/05/2022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B7-F461-4673-957B-8140578D53C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7389-127C-4BD2-88E9-7BA53FC76997}" type="datetimeFigureOut">
              <a:rPr lang="es-ES" smtClean="0"/>
              <a:pPr/>
              <a:t>02/05/2022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B7-F461-4673-957B-8140578D53C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7389-127C-4BD2-88E9-7BA53FC76997}" type="datetimeFigureOut">
              <a:rPr lang="es-ES" smtClean="0"/>
              <a:pPr/>
              <a:t>02/05/2022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B7-F461-4673-957B-8140578D53C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7389-127C-4BD2-88E9-7BA53FC76997}" type="datetimeFigureOut">
              <a:rPr lang="es-ES" smtClean="0"/>
              <a:pPr/>
              <a:t>02/05/2022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B7-F461-4673-957B-8140578D53C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7389-127C-4BD2-88E9-7BA53FC76997}" type="datetimeFigureOut">
              <a:rPr lang="es-ES" smtClean="0"/>
              <a:pPr/>
              <a:t>02/05/2022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B7-F461-4673-957B-8140578D53C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7389-127C-4BD2-88E9-7BA53FC76997}" type="datetimeFigureOut">
              <a:rPr lang="es-ES" smtClean="0"/>
              <a:pPr/>
              <a:t>02/05/2022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B7-F461-4673-957B-8140578D53C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7389-127C-4BD2-88E9-7BA53FC76997}" type="datetimeFigureOut">
              <a:rPr lang="es-ES" smtClean="0"/>
              <a:pPr/>
              <a:t>02/05/2022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B7-F461-4673-957B-8140578D53C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7389-127C-4BD2-88E9-7BA53FC76997}" type="datetimeFigureOut">
              <a:rPr lang="es-ES" smtClean="0"/>
              <a:pPr/>
              <a:t>02/05/2022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B7-F461-4673-957B-8140578D53C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7389-127C-4BD2-88E9-7BA53FC76997}" type="datetimeFigureOut">
              <a:rPr lang="es-ES" smtClean="0"/>
              <a:pPr/>
              <a:t>02/05/2022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B7-F461-4673-957B-8140578D53C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7389-127C-4BD2-88E9-7BA53FC76997}" type="datetimeFigureOut">
              <a:rPr lang="es-ES" smtClean="0"/>
              <a:pPr/>
              <a:t>02/05/2022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B7-F461-4673-957B-8140578D53C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7389-127C-4BD2-88E9-7BA53FC76997}" type="datetimeFigureOut">
              <a:rPr lang="es-ES" smtClean="0"/>
              <a:pPr/>
              <a:t>02/05/2022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B7-F461-4673-957B-8140578D53C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27389-127C-4BD2-88E9-7BA53FC76997}" type="datetimeFigureOut">
              <a:rPr lang="es-ES" smtClean="0"/>
              <a:pPr/>
              <a:t>02/05/2022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646B7-F461-4673-957B-8140578D53C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8905A18-7694-48FD-B99E-D356A6B87858}"/>
              </a:ext>
            </a:extLst>
          </p:cNvPr>
          <p:cNvSpPr txBox="1"/>
          <p:nvPr/>
        </p:nvSpPr>
        <p:spPr>
          <a:xfrm>
            <a:off x="3437874" y="2294875"/>
            <a:ext cx="26462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500" b="1" dirty="0"/>
              <a:t>Clase 8</a:t>
            </a:r>
            <a:endParaRPr lang="es-AR" sz="4500" b="1" dirty="0"/>
          </a:p>
        </p:txBody>
      </p:sp>
    </p:spTree>
    <p:extLst>
      <p:ext uri="{BB962C8B-B14F-4D97-AF65-F5344CB8AC3E}">
        <p14:creationId xmlns:p14="http://schemas.microsoft.com/office/powerpoint/2010/main" val="94835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3 Gráfico">
            <a:extLst>
              <a:ext uri="{FF2B5EF4-FFF2-40B4-BE49-F238E27FC236}">
                <a16:creationId xmlns:a16="http://schemas.microsoft.com/office/drawing/2014/main" id="{3654CF29-3636-4FDB-8A83-7EF6B895E69C}"/>
              </a:ext>
            </a:extLst>
          </p:cNvPr>
          <p:cNvGraphicFramePr>
            <a:graphicFrameLocks/>
          </p:cNvGraphicFramePr>
          <p:nvPr/>
        </p:nvGraphicFramePr>
        <p:xfrm>
          <a:off x="323528" y="476672"/>
          <a:ext cx="4968552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EBA64938-4CBC-48E8-B322-A0EE86772211}"/>
              </a:ext>
            </a:extLst>
          </p:cNvPr>
          <p:cNvGraphicFramePr>
            <a:graphicFrameLocks/>
          </p:cNvGraphicFramePr>
          <p:nvPr/>
        </p:nvGraphicFramePr>
        <p:xfrm>
          <a:off x="3779912" y="3789040"/>
          <a:ext cx="4572000" cy="283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250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915816" y="476672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2.  </a:t>
            </a:r>
            <a:r>
              <a:rPr lang="es-ES" sz="1600" b="1" u="sng" dirty="0"/>
              <a:t>Rigidez salarial  y salario negociado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2736"/>
            <a:ext cx="648072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564904"/>
            <a:ext cx="612068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Cerrar llave"/>
          <p:cNvSpPr/>
          <p:nvPr/>
        </p:nvSpPr>
        <p:spPr>
          <a:xfrm>
            <a:off x="5580112" y="1052736"/>
            <a:ext cx="216024" cy="144016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3933056"/>
            <a:ext cx="5938837" cy="86409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4869160"/>
            <a:ext cx="7416824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836712"/>
            <a:ext cx="712879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2411760" y="26064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3. </a:t>
            </a:r>
            <a:r>
              <a:rPr lang="es-ES" b="1" u="sng" dirty="0"/>
              <a:t>Shock de productividad permanente</a:t>
            </a:r>
          </a:p>
        </p:txBody>
      </p:sp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600400"/>
            <a:ext cx="7488832" cy="335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059832" y="4221088"/>
            <a:ext cx="223224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5517232"/>
            <a:ext cx="727280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60648"/>
            <a:ext cx="5938837" cy="521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548680"/>
            <a:ext cx="619268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4365104"/>
            <a:ext cx="593883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50060"/>
            <a:ext cx="720080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2915816" y="62068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4. </a:t>
            </a:r>
            <a:r>
              <a:rPr lang="es-ES" b="1" u="sng" dirty="0"/>
              <a:t>Negociación colectiva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573016"/>
            <a:ext cx="748883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5301208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7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941168"/>
            <a:ext cx="604867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Rectángulo"/>
          <p:cNvSpPr/>
          <p:nvPr/>
        </p:nvSpPr>
        <p:spPr>
          <a:xfrm>
            <a:off x="1475656" y="4869160"/>
            <a:ext cx="475252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032" y="188640"/>
            <a:ext cx="871296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18 CuadroTexto"/>
          <p:cNvSpPr txBox="1"/>
          <p:nvPr/>
        </p:nvSpPr>
        <p:spPr>
          <a:xfrm>
            <a:off x="467544" y="227687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En equilibrio se igualan</a:t>
            </a:r>
          </a:p>
        </p:txBody>
      </p:sp>
      <p:pic>
        <p:nvPicPr>
          <p:cNvPr id="8208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492896"/>
            <a:ext cx="5938837" cy="243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179512" y="5711280"/>
            <a:ext cx="89644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Si el sindicato no se preocupa nada del desempleo y </a:t>
            </a:r>
            <a:r>
              <a:rPr kumimoji="0" lang="es-E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θ=0</a:t>
            </a: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entonces el desempleo sigue un </a:t>
            </a:r>
            <a:r>
              <a:rPr kumimoji="0" lang="es-E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random</a:t>
            </a:r>
            <a:r>
              <a:rPr kumimoji="0" lang="es-E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s-E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walk</a:t>
            </a: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la serie tiene una raíz unitaria. Todo shock va a devenir permanente. El desempleo va a ser muy persistente cuando más bajo </a:t>
            </a: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θ</a:t>
            </a: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 El nivel de inercia de los contratos va</a:t>
            </a:r>
            <a:r>
              <a:rPr kumimoji="0" lang="es-E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a depender del parámetro </a:t>
            </a:r>
            <a:r>
              <a:rPr lang="es-ES" sz="1600" b="1" dirty="0">
                <a:latin typeface="Cambria" pitchFamily="18" charset="0"/>
                <a:ea typeface="Times New Roman" pitchFamily="18" charset="0"/>
                <a:cs typeface="Times New Roman" pitchFamily="18" charset="0"/>
              </a:rPr>
              <a:t>θ</a:t>
            </a:r>
            <a:r>
              <a:rPr lang="es-ES" sz="1600" b="1" dirty="0">
                <a:latin typeface="+mj-lt"/>
                <a:ea typeface="Times New Roman" pitchFamily="18" charset="0"/>
                <a:cs typeface="Times New Roman" pitchFamily="18" charset="0"/>
              </a:rPr>
              <a:t>, que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ES" sz="1600" b="1" dirty="0">
                <a:latin typeface="+mj-lt"/>
                <a:cs typeface="Times New Roman" pitchFamily="18" charset="0"/>
              </a:rPr>
              <a:t>r</a:t>
            </a: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itchFamily="18" charset="0"/>
              </a:rPr>
              <a:t>epresenta</a:t>
            </a:r>
            <a:r>
              <a:rPr kumimoji="0" lang="es-E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itchFamily="18" charset="0"/>
              </a:rPr>
              <a:t> la conducta de los sindicatos.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/>
      <p:bldP spid="82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8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08920"/>
            <a:ext cx="756084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18 Rectángulo"/>
          <p:cNvSpPr/>
          <p:nvPr/>
        </p:nvSpPr>
        <p:spPr>
          <a:xfrm>
            <a:off x="3275856" y="5301208"/>
            <a:ext cx="259228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‘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2411760" y="476672"/>
            <a:ext cx="372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u="sng" dirty="0"/>
              <a:t>5. Creación y destrucción de empleos</a:t>
            </a:r>
            <a:endParaRPr lang="es-ES" u="sng" dirty="0"/>
          </a:p>
        </p:txBody>
      </p:sp>
      <p:pic>
        <p:nvPicPr>
          <p:cNvPr id="24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412776"/>
            <a:ext cx="61926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5445224"/>
            <a:ext cx="619268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5445224"/>
            <a:ext cx="6696744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9345" y="1159017"/>
            <a:ext cx="72008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Rectángulo"/>
          <p:cNvSpPr/>
          <p:nvPr/>
        </p:nvSpPr>
        <p:spPr>
          <a:xfrm>
            <a:off x="2555776" y="548680"/>
            <a:ext cx="5059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u="sng" dirty="0"/>
              <a:t>6. Curva de </a:t>
            </a:r>
            <a:r>
              <a:rPr lang="es-ES" b="1" u="sng" dirty="0" err="1"/>
              <a:t>Beveridge</a:t>
            </a:r>
            <a:r>
              <a:rPr lang="es-ES" b="1" u="sng" dirty="0"/>
              <a:t>, Phillips y desempleo natural</a:t>
            </a:r>
            <a:endParaRPr lang="es-ES" u="sng" dirty="0"/>
          </a:p>
        </p:txBody>
      </p:sp>
      <p:sp>
        <p:nvSpPr>
          <p:cNvPr id="4" name="3 Rectángulo"/>
          <p:cNvSpPr/>
          <p:nvPr/>
        </p:nvSpPr>
        <p:spPr>
          <a:xfrm>
            <a:off x="3105543" y="3706681"/>
            <a:ext cx="396044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627784" y="5949280"/>
            <a:ext cx="396044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70925E-7249-4E70-8E3F-7B827FF5852C}"/>
              </a:ext>
            </a:extLst>
          </p:cNvPr>
          <p:cNvSpPr txBox="1"/>
          <p:nvPr/>
        </p:nvSpPr>
        <p:spPr>
          <a:xfrm>
            <a:off x="251520" y="3706681"/>
            <a:ext cx="27363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i="1" u="sng" dirty="0">
                <a:solidFill>
                  <a:srgbClr val="0070C0"/>
                </a:solidFill>
              </a:rPr>
              <a:t>Duración del desempleo</a:t>
            </a:r>
            <a:endParaRPr lang="es-AR" sz="2000" b="1" i="1" u="sng" dirty="0">
              <a:solidFill>
                <a:srgbClr val="0070C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D89E861-CFC7-4B83-AD51-428FAF79161B}"/>
              </a:ext>
            </a:extLst>
          </p:cNvPr>
          <p:cNvSpPr txBox="1"/>
          <p:nvPr/>
        </p:nvSpPr>
        <p:spPr>
          <a:xfrm>
            <a:off x="369239" y="1588730"/>
            <a:ext cx="27363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i="1" u="sng" dirty="0">
                <a:solidFill>
                  <a:srgbClr val="0070C0"/>
                </a:solidFill>
              </a:rPr>
              <a:t>Curva de Beveridge </a:t>
            </a:r>
            <a:endParaRPr lang="es-AR" sz="2000" b="1" i="1" u="sng" dirty="0">
              <a:solidFill>
                <a:srgbClr val="0070C0"/>
              </a:solidFill>
            </a:endParaRPr>
          </a:p>
        </p:txBody>
      </p:sp>
      <p:sp>
        <p:nvSpPr>
          <p:cNvPr id="9" name="3 Rectángulo">
            <a:extLst>
              <a:ext uri="{FF2B5EF4-FFF2-40B4-BE49-F238E27FC236}">
                <a16:creationId xmlns:a16="http://schemas.microsoft.com/office/drawing/2014/main" id="{0DC6526B-F393-49B0-B2BF-028309FD8691}"/>
              </a:ext>
            </a:extLst>
          </p:cNvPr>
          <p:cNvSpPr/>
          <p:nvPr/>
        </p:nvSpPr>
        <p:spPr>
          <a:xfrm>
            <a:off x="2999525" y="1568753"/>
            <a:ext cx="396044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0648"/>
            <a:ext cx="756084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717032"/>
            <a:ext cx="698477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Rectángulo"/>
          <p:cNvSpPr/>
          <p:nvPr/>
        </p:nvSpPr>
        <p:spPr>
          <a:xfrm>
            <a:off x="2483768" y="5589240"/>
            <a:ext cx="396044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411760" y="2420888"/>
            <a:ext cx="424847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2A877F4-C391-458F-A121-F21A0C79FAA0}"/>
              </a:ext>
            </a:extLst>
          </p:cNvPr>
          <p:cNvSpPr txBox="1"/>
          <p:nvPr/>
        </p:nvSpPr>
        <p:spPr>
          <a:xfrm>
            <a:off x="179512" y="5621178"/>
            <a:ext cx="27363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000" b="1" i="1" u="sng" dirty="0">
                <a:solidFill>
                  <a:srgbClr val="0070C0"/>
                </a:solidFill>
              </a:rPr>
              <a:t>Curva de Phillips </a:t>
            </a:r>
            <a:endParaRPr lang="es-AR" sz="2000" b="1" i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EAAF3CB-E4B8-48B0-83BA-C2E33FCDC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764704"/>
            <a:ext cx="6769608" cy="4178808"/>
          </a:xfrm>
          <a:prstGeom prst="rect">
            <a:avLst/>
          </a:prstGeom>
          <a:ln>
            <a:noFill/>
          </a:ln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3C4BA50-B64E-451F-A6F1-EEF610BA5375}"/>
              </a:ext>
            </a:extLst>
          </p:cNvPr>
          <p:cNvSpPr/>
          <p:nvPr/>
        </p:nvSpPr>
        <p:spPr>
          <a:xfrm>
            <a:off x="1835696" y="3284984"/>
            <a:ext cx="561662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24AD425-3938-4A03-9EC0-478999490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424" y="3201350"/>
            <a:ext cx="5407152" cy="81534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987824" y="62068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MERCADO DE TRABAJO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052736"/>
            <a:ext cx="6552728" cy="70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39552" y="1988840"/>
            <a:ext cx="76471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es el PIB</a:t>
            </a:r>
            <a:r>
              <a:rPr kumimoji="0" lang="es-E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; P</a:t>
            </a:r>
            <a:r>
              <a:rPr kumimoji="0" 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significa población</a:t>
            </a:r>
            <a:r>
              <a:rPr kumimoji="0" lang="es-E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E</a:t>
            </a:r>
            <a:r>
              <a:rPr kumimoji="0" 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es empleo</a:t>
            </a:r>
            <a:r>
              <a:rPr kumimoji="0" lang="es-E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L</a:t>
            </a:r>
            <a:r>
              <a:rPr kumimoji="0" 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es la fuerza laboral; y </a:t>
            </a:r>
            <a:r>
              <a:rPr kumimoji="0" lang="es-E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 </a:t>
            </a:r>
            <a:r>
              <a:rPr kumimoji="0" 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 población en edad laboral.</a:t>
            </a:r>
            <a:endParaRPr kumimoji="0" 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212976"/>
            <a:ext cx="7056784" cy="84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467544" y="2348880"/>
            <a:ext cx="81706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El bienestar depende del PBI per cápita. Pero las decisiones de las </a:t>
            </a:r>
            <a:r>
              <a:rPr kumimoji="0" lang="es-E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empresas</a:t>
            </a:r>
            <a:r>
              <a:rPr kumimoji="0" 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sobre la </a:t>
            </a:r>
            <a:r>
              <a:rPr kumimoji="0" lang="es-E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demanda de trabajo</a:t>
            </a:r>
            <a:r>
              <a:rPr kumimoji="0" 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y la </a:t>
            </a:r>
            <a:r>
              <a:rPr kumimoji="0" lang="es-E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tecnología</a:t>
            </a:r>
            <a:r>
              <a:rPr kumimoji="0" 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por un lado,  y de las </a:t>
            </a:r>
            <a:r>
              <a:rPr kumimoji="0" lang="es-E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personas y las familias</a:t>
            </a:r>
            <a:r>
              <a:rPr kumimoji="0" 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sobre la </a:t>
            </a:r>
            <a:r>
              <a:rPr kumimoji="0" lang="es-E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oferta de trabajo</a:t>
            </a:r>
            <a:r>
              <a:rPr kumimoji="0" 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tienen una importancia fundamental. Familias: cuántos hijos (natalidad)?  Cuánta participación en el mercado? Qué etapa demográfica? </a:t>
            </a:r>
            <a:endParaRPr kumimoji="0" 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15 Conector recto de flecha"/>
          <p:cNvCxnSpPr>
            <a:stCxn id="18" idx="1"/>
          </p:cNvCxnSpPr>
          <p:nvPr/>
        </p:nvCxnSpPr>
        <p:spPr>
          <a:xfrm flipH="1" flipV="1">
            <a:off x="5148064" y="3645024"/>
            <a:ext cx="432048" cy="153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5580112" y="364502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Demografía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660232" y="4221088"/>
            <a:ext cx="147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De las mujeres</a:t>
            </a:r>
          </a:p>
          <a:p>
            <a:r>
              <a:rPr lang="es-ES" sz="1400" b="1" dirty="0"/>
              <a:t>Ciclo (desaliento)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427984" y="4221088"/>
            <a:ext cx="12643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Ciclo</a:t>
            </a:r>
          </a:p>
          <a:p>
            <a:r>
              <a:rPr lang="es-ES" sz="1400" b="1" dirty="0"/>
              <a:t> Tecnología</a:t>
            </a:r>
          </a:p>
          <a:p>
            <a:r>
              <a:rPr lang="es-ES" sz="1400" b="1" dirty="0"/>
              <a:t>Globalización  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123728" y="414908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Productividad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123728" y="335699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Bienestar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5580112" y="422108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Participación</a:t>
            </a: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2987824" y="357301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26" idx="1"/>
          </p:cNvCxnSpPr>
          <p:nvPr/>
        </p:nvCxnSpPr>
        <p:spPr>
          <a:xfrm flipH="1" flipV="1">
            <a:off x="4716016" y="3933057"/>
            <a:ext cx="864096" cy="441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9" idx="0"/>
          </p:cNvCxnSpPr>
          <p:nvPr/>
        </p:nvCxnSpPr>
        <p:spPr>
          <a:xfrm flipV="1">
            <a:off x="3995936" y="3861048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3419872" y="429309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Desempleo</a:t>
            </a:r>
          </a:p>
        </p:txBody>
      </p:sp>
      <p:sp>
        <p:nvSpPr>
          <p:cNvPr id="44" name="43 Rectángulo"/>
          <p:cNvSpPr/>
          <p:nvPr/>
        </p:nvSpPr>
        <p:spPr>
          <a:xfrm>
            <a:off x="1115616" y="3861048"/>
            <a:ext cx="12961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1" dirty="0"/>
              <a:t>Δ</a:t>
            </a:r>
            <a:r>
              <a:rPr lang="es-ES" sz="1400" b="1" dirty="0"/>
              <a:t> K Físico</a:t>
            </a:r>
          </a:p>
          <a:p>
            <a:r>
              <a:rPr lang="es-ES" sz="1400" b="1" dirty="0"/>
              <a:t>Δ K Humano</a:t>
            </a:r>
          </a:p>
          <a:p>
            <a:r>
              <a:rPr lang="es-ES" sz="1400" b="1" dirty="0"/>
              <a:t>Tecnología</a:t>
            </a:r>
          </a:p>
        </p:txBody>
      </p:sp>
      <p:cxnSp>
        <p:nvCxnSpPr>
          <p:cNvPr id="45" name="44 Conector recto de flecha"/>
          <p:cNvCxnSpPr>
            <a:stCxn id="24" idx="0"/>
          </p:cNvCxnSpPr>
          <p:nvPr/>
        </p:nvCxnSpPr>
        <p:spPr>
          <a:xfrm flipV="1">
            <a:off x="2843808" y="3861048"/>
            <a:ext cx="12241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Abrir llave"/>
          <p:cNvSpPr/>
          <p:nvPr/>
        </p:nvSpPr>
        <p:spPr>
          <a:xfrm>
            <a:off x="6588224" y="3573016"/>
            <a:ext cx="72008" cy="4320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49 Abrir llave"/>
          <p:cNvSpPr/>
          <p:nvPr/>
        </p:nvSpPr>
        <p:spPr>
          <a:xfrm>
            <a:off x="6660232" y="4221088"/>
            <a:ext cx="72008" cy="4320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Abrir llave"/>
          <p:cNvSpPr/>
          <p:nvPr/>
        </p:nvSpPr>
        <p:spPr>
          <a:xfrm flipH="1">
            <a:off x="2123728" y="3933056"/>
            <a:ext cx="72008" cy="6480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51 Abrir llave"/>
          <p:cNvSpPr/>
          <p:nvPr/>
        </p:nvSpPr>
        <p:spPr>
          <a:xfrm>
            <a:off x="4355976" y="4221088"/>
            <a:ext cx="72008" cy="6480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348579" y="5301208"/>
            <a:ext cx="879542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Varios de estos temas no los tratan los macroeconomistas de corto plazo porque se asume que pertenecen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 la  macroeconomía de largo plazo, a la teoría del crecimiento. No es tan así si se toman en cuenta las diferencias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ESTRUCTURALES entre países pobres, emergentes y avanzados. Esas diferencias hacen que el mercado de trabajo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funcione de forma muy diferente. En particular por el fenómeno de la </a:t>
            </a:r>
            <a:r>
              <a:rPr kumimoji="0" lang="es-E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informalidad y la demografía</a:t>
            </a:r>
            <a:r>
              <a:rPr kumimoji="0" 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 </a:t>
            </a:r>
            <a:endParaRPr kumimoji="0" 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6732240" y="3501008"/>
            <a:ext cx="1327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Bono </a:t>
            </a:r>
          </a:p>
          <a:p>
            <a:r>
              <a:rPr lang="es-ES" sz="1400" b="1" dirty="0"/>
              <a:t>Envejecimiento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/>
      <p:bldP spid="18" grpId="0"/>
      <p:bldP spid="22" grpId="0"/>
      <p:bldP spid="23" grpId="0"/>
      <p:bldP spid="24" grpId="0"/>
      <p:bldP spid="24" grpId="1"/>
      <p:bldP spid="25" grpId="0"/>
      <p:bldP spid="26" grpId="0"/>
      <p:bldP spid="39" grpId="0"/>
      <p:bldP spid="44" grpId="0"/>
      <p:bldP spid="44" grpId="1"/>
      <p:bldP spid="48" grpId="0" animBg="1"/>
      <p:bldP spid="50" grpId="0" animBg="1"/>
      <p:bldP spid="51" grpId="0" animBg="1"/>
      <p:bldP spid="51" grpId="1" animBg="1"/>
      <p:bldP spid="52" grpId="0" animBg="1"/>
      <p:bldP spid="11274" grpId="0"/>
      <p:bldP spid="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18864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Participación de los trabajadores</a:t>
            </a: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64704"/>
            <a:ext cx="813690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852936"/>
            <a:ext cx="7848872" cy="152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149080"/>
            <a:ext cx="77768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5517232"/>
            <a:ext cx="784887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48680"/>
            <a:ext cx="763284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11 Rectángulo">
            <a:extLst>
              <a:ext uri="{FF2B5EF4-FFF2-40B4-BE49-F238E27FC236}">
                <a16:creationId xmlns:a16="http://schemas.microsoft.com/office/drawing/2014/main" id="{B5DEF3BA-E049-41A1-9948-E2B08949FDE9}"/>
              </a:ext>
            </a:extLst>
          </p:cNvPr>
          <p:cNvSpPr/>
          <p:nvPr/>
        </p:nvSpPr>
        <p:spPr>
          <a:xfrm>
            <a:off x="2411760" y="1052736"/>
            <a:ext cx="432048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9E0BFE9-5C0A-4164-8319-1B9B87279CCB}"/>
              </a:ext>
            </a:extLst>
          </p:cNvPr>
          <p:cNvSpPr txBox="1"/>
          <p:nvPr/>
        </p:nvSpPr>
        <p:spPr>
          <a:xfrm>
            <a:off x="251520" y="2420888"/>
            <a:ext cx="8729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/>
              <a:t>Distinguir entre distribución del </a:t>
            </a:r>
            <a:r>
              <a:rPr lang="es-ES" sz="2400" b="1" i="1" u="sng" dirty="0"/>
              <a:t>ingreso funcional </a:t>
            </a:r>
            <a:r>
              <a:rPr lang="es-ES" sz="2400" b="1" i="1" dirty="0"/>
              <a:t>y del </a:t>
            </a:r>
            <a:r>
              <a:rPr lang="es-ES" sz="2400" b="1" i="1" u="sng" dirty="0"/>
              <a:t>ingreso final</a:t>
            </a:r>
            <a:endParaRPr lang="es-AR" sz="2400" b="1" i="1" u="sng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BAA4643-8686-4903-B335-D59A4AB3FBBA}"/>
              </a:ext>
            </a:extLst>
          </p:cNvPr>
          <p:cNvCxnSpPr>
            <a:cxnSpLocks/>
          </p:cNvCxnSpPr>
          <p:nvPr/>
        </p:nvCxnSpPr>
        <p:spPr>
          <a:xfrm>
            <a:off x="1547664" y="2132856"/>
            <a:ext cx="6480720" cy="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D71267FC-0889-4BC0-8120-ABC013C362B9}"/>
              </a:ext>
            </a:extLst>
          </p:cNvPr>
          <p:cNvSpPr txBox="1"/>
          <p:nvPr/>
        </p:nvSpPr>
        <p:spPr>
          <a:xfrm>
            <a:off x="827584" y="3429000"/>
            <a:ext cx="734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La distribución funcional es la que surge de la función de producción y hay que tomar en cuenta que, además de salarios y beneficios, puede incluir renta de los RRNN (cobre, soja, petróleo).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El ingreso final es el que reciben las personas y son influidos por impuestos y subsidios, por lo que cobrar un salario, un beneficio o una renta es sólo el primer paso.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El que le importa a las personas es, sobre todo, el ingreso final y es también importante para la macro porque impuestos y subsidios inciden en el presupuesto y pueden generar déficits fiscales.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D5EFA12-C897-48F0-85DC-09646CCB9ADF}"/>
              </a:ext>
            </a:extLst>
          </p:cNvPr>
          <p:cNvCxnSpPr>
            <a:cxnSpLocks/>
          </p:cNvCxnSpPr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3ADFFCEE-4479-4F02-B746-C142FD676BB9}"/>
              </a:ext>
            </a:extLst>
          </p:cNvPr>
          <p:cNvSpPr txBox="1"/>
          <p:nvPr/>
        </p:nvSpPr>
        <p:spPr>
          <a:xfrm>
            <a:off x="611560" y="26064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Distribución del ingreso personal (base de datos: EPH)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F53FF9-35D8-40B8-AEA3-22745898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212"/>
            <a:ext cx="5688632" cy="33211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23C7E54-DFF6-40CA-B8C8-62432A5EE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98" y="4104132"/>
            <a:ext cx="4582668" cy="275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7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6160277B-782D-4550-81C2-0ACBCBF7F5AA}"/>
              </a:ext>
            </a:extLst>
          </p:cNvPr>
          <p:cNvSpPr txBox="1"/>
          <p:nvPr/>
        </p:nvSpPr>
        <p:spPr>
          <a:xfrm>
            <a:off x="1039273" y="437722"/>
            <a:ext cx="2700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s-ES" sz="1350" b="1" i="1" dirty="0">
                <a:solidFill>
                  <a:prstClr val="black"/>
                </a:solidFill>
                <a:latin typeface="Calibri" panose="020F0502020204030204"/>
              </a:rPr>
              <a:t>¿Qué tengo que leer?</a:t>
            </a:r>
            <a:endParaRPr lang="es-AR" sz="1350" b="1" i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7F723A0-BA08-4C0B-85ED-9D4E2B6631AB}"/>
              </a:ext>
            </a:extLst>
          </p:cNvPr>
          <p:cNvCxnSpPr/>
          <p:nvPr/>
        </p:nvCxnSpPr>
        <p:spPr>
          <a:xfrm>
            <a:off x="1081138" y="773616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F89346D-D8E4-4177-A4F3-64379FC32ACA}"/>
              </a:ext>
            </a:extLst>
          </p:cNvPr>
          <p:cNvCxnSpPr/>
          <p:nvPr/>
        </p:nvCxnSpPr>
        <p:spPr>
          <a:xfrm>
            <a:off x="1262270" y="4867557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63009E-B376-4FD9-8F9B-5B44E8079253}"/>
              </a:ext>
            </a:extLst>
          </p:cNvPr>
          <p:cNvSpPr txBox="1"/>
          <p:nvPr/>
        </p:nvSpPr>
        <p:spPr>
          <a:xfrm>
            <a:off x="1133673" y="4293096"/>
            <a:ext cx="2700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s-ES" sz="1350" b="1" i="1" dirty="0">
                <a:solidFill>
                  <a:prstClr val="black"/>
                </a:solidFill>
                <a:latin typeface="Calibri" panose="020F0502020204030204"/>
              </a:rPr>
              <a:t>¿Qué leo para la próxima?</a:t>
            </a:r>
            <a:endParaRPr lang="es-AR" sz="1350" b="1" i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3833634-39E0-4B07-B61B-C697C087C346}"/>
              </a:ext>
            </a:extLst>
          </p:cNvPr>
          <p:cNvSpPr txBox="1"/>
          <p:nvPr/>
        </p:nvSpPr>
        <p:spPr>
          <a:xfrm>
            <a:off x="985022" y="979269"/>
            <a:ext cx="7173955" cy="819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Blanchard, Olivier (2005), “European Unemployment: The Evolution of Facts and Ideas”, NBER, </a:t>
            </a:r>
            <a:r>
              <a:rPr lang="en-US" sz="14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 Paper</a:t>
            </a: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11750.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Enfocarse</a:t>
            </a: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Apéndice</a:t>
            </a: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diferentes</a:t>
            </a: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modelos</a:t>
            </a: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 mercado de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trabajo</a:t>
            </a: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AR" sz="1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0B80D6-D87F-4B92-B15E-21D8DBB2DA43}"/>
              </a:ext>
            </a:extLst>
          </p:cNvPr>
          <p:cNvSpPr txBox="1"/>
          <p:nvPr/>
        </p:nvSpPr>
        <p:spPr>
          <a:xfrm>
            <a:off x="1039273" y="4898389"/>
            <a:ext cx="7173955" cy="571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Romer, David (2012),  </a:t>
            </a:r>
            <a:r>
              <a:rPr lang="en-US" sz="14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Advanced Macroeconomics</a:t>
            </a:r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McGraw-Hill, New York, chapter 5, pp. 189-211.</a:t>
            </a:r>
            <a:endParaRPr lang="es-AR" sz="1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9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2977D5BE-6A46-4BFC-99FC-ECF9AD10B1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918845"/>
              </p:ext>
            </p:extLst>
          </p:nvPr>
        </p:nvGraphicFramePr>
        <p:xfrm>
          <a:off x="1115616" y="1052736"/>
          <a:ext cx="720080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471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2551800" y="27584"/>
            <a:ext cx="404040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Blanchard</a:t>
            </a:r>
            <a:r>
              <a:rPr kumimoji="0" 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- Mercado de Trabajo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1. </a:t>
            </a:r>
            <a:r>
              <a:rPr kumimoji="0" lang="es-E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Salario garantizado y tasa de ganancia</a:t>
            </a:r>
            <a:endParaRPr kumimoji="0" 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684076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460924"/>
            <a:ext cx="7632848" cy="270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700808"/>
            <a:ext cx="6226869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2636912"/>
            <a:ext cx="712879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996952"/>
            <a:ext cx="684076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76672"/>
            <a:ext cx="691276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5445224"/>
            <a:ext cx="5938837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3059832" y="5949280"/>
            <a:ext cx="1872208" cy="836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32656"/>
            <a:ext cx="813690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8640"/>
            <a:ext cx="799288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780928"/>
            <a:ext cx="763284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48680"/>
            <a:ext cx="756084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708920"/>
            <a:ext cx="7776864" cy="864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573016"/>
            <a:ext cx="748883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4869160"/>
            <a:ext cx="813690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53F4DC5-B40E-401B-83A3-19F5EF3E5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68760"/>
            <a:ext cx="7128792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54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575</Words>
  <Application>Microsoft Office PowerPoint</Application>
  <PresentationFormat>Presentación en pantalla (4:3)</PresentationFormat>
  <Paragraphs>56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Jose</dc:creator>
  <cp:lastModifiedBy>Jose Maria Jesus Fanelli</cp:lastModifiedBy>
  <cp:revision>108</cp:revision>
  <dcterms:created xsi:type="dcterms:W3CDTF">2020-05-04T14:50:21Z</dcterms:created>
  <dcterms:modified xsi:type="dcterms:W3CDTF">2022-05-02T20:51:07Z</dcterms:modified>
</cp:coreProperties>
</file>