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57" r:id="rId3"/>
    <p:sldId id="258" r:id="rId4"/>
    <p:sldId id="283" r:id="rId5"/>
    <p:sldId id="285" r:id="rId6"/>
    <p:sldId id="284" r:id="rId7"/>
    <p:sldId id="286" r:id="rId8"/>
    <p:sldId id="278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>
      <p:cViewPr varScale="1">
        <p:scale>
          <a:sx n="72" d="100"/>
          <a:sy n="72" d="100"/>
        </p:scale>
        <p:origin x="15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27389-127C-4BD2-88E9-7BA53FC76997}" type="datetimeFigureOut">
              <a:rPr lang="es-ES" smtClean="0"/>
              <a:pPr/>
              <a:t>09/05/2022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646B7-F461-4673-957B-8140578D53C2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8905A18-7694-48FD-B99E-D356A6B87858}"/>
              </a:ext>
            </a:extLst>
          </p:cNvPr>
          <p:cNvSpPr txBox="1"/>
          <p:nvPr/>
        </p:nvSpPr>
        <p:spPr>
          <a:xfrm>
            <a:off x="3437874" y="2294875"/>
            <a:ext cx="264629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500" b="1" dirty="0"/>
              <a:t>Clase 9</a:t>
            </a:r>
            <a:endParaRPr lang="es-AR" sz="4500" b="1" dirty="0"/>
          </a:p>
        </p:txBody>
      </p:sp>
    </p:spTree>
    <p:extLst>
      <p:ext uri="{BB962C8B-B14F-4D97-AF65-F5344CB8AC3E}">
        <p14:creationId xmlns:p14="http://schemas.microsoft.com/office/powerpoint/2010/main" val="194207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491880" y="260648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Ciclo Económico Real </a:t>
            </a: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2708920"/>
            <a:ext cx="5399087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611560" y="1949931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i="1" u="sng" dirty="0"/>
              <a:t>Función de utilidad</a:t>
            </a:r>
            <a:r>
              <a:rPr lang="es-ES" sz="1600" b="1" dirty="0"/>
              <a:t>: La optimización intertemporal  y, por lo tanto, también la ecuación de EULER juegan un rol esencial.  Notar: además del consumo entra  el ocio (</a:t>
            </a:r>
            <a:r>
              <a:rPr lang="es-ES" sz="1600" b="1" i="1" dirty="0">
                <a:latin typeface="Cambria" pitchFamily="18" charset="0"/>
              </a:rPr>
              <a:t>1-l</a:t>
            </a:r>
            <a:r>
              <a:rPr lang="es-ES" sz="1100" b="1" i="1" dirty="0">
                <a:latin typeface="Cambria" pitchFamily="18" charset="0"/>
              </a:rPr>
              <a:t>t</a:t>
            </a:r>
            <a:r>
              <a:rPr lang="es-ES" sz="1600" b="1" dirty="0"/>
              <a:t>). Es clave para generar el ciclo real.</a:t>
            </a:r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4111228"/>
            <a:ext cx="53990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Rectángulo"/>
          <p:cNvSpPr/>
          <p:nvPr/>
        </p:nvSpPr>
        <p:spPr>
          <a:xfrm>
            <a:off x="467544" y="692696"/>
            <a:ext cx="78488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i="1" u="sng" dirty="0"/>
              <a:t>Agente único</a:t>
            </a:r>
            <a:r>
              <a:rPr lang="es-ES" sz="1600" b="1" dirty="0"/>
              <a:t>: Hay </a:t>
            </a:r>
            <a:r>
              <a:rPr lang="es-ES" sz="1600" b="1" i="1" dirty="0" err="1">
                <a:latin typeface="Cambria" pitchFamily="18" charset="0"/>
              </a:rPr>
              <a:t>H</a:t>
            </a:r>
            <a:r>
              <a:rPr lang="es-ES" sz="1200" b="1" i="1" dirty="0" err="1">
                <a:latin typeface="Cambria" pitchFamily="18" charset="0"/>
              </a:rPr>
              <a:t>t</a:t>
            </a:r>
            <a:r>
              <a:rPr lang="es-ES" sz="1200" b="1" i="1" dirty="0"/>
              <a:t> </a:t>
            </a:r>
            <a:r>
              <a:rPr lang="es-ES" sz="1600" b="1" dirty="0"/>
              <a:t>Hogares pero son todos idénticos, entonces es como si hubiese un solo agente o un optimizador benevolente para toda la población  </a:t>
            </a:r>
            <a:r>
              <a:rPr lang="es-ES" sz="1600" b="1" i="1" dirty="0" err="1"/>
              <a:t>N</a:t>
            </a:r>
            <a:r>
              <a:rPr lang="es-ES" sz="1200" b="1" i="1" dirty="0" err="1"/>
              <a:t>t</a:t>
            </a:r>
            <a:r>
              <a:rPr lang="es-ES" sz="1200" b="1" i="1" dirty="0"/>
              <a:t> </a:t>
            </a:r>
            <a:r>
              <a:rPr lang="es-ES" sz="1600" b="1" i="1" dirty="0"/>
              <a:t>. La distribución del ingreso no es un tema. </a:t>
            </a:r>
            <a:endParaRPr lang="es-ES" sz="1600" i="1" dirty="0"/>
          </a:p>
        </p:txBody>
      </p:sp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95736" y="1412776"/>
            <a:ext cx="53990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6 CuadroTexto"/>
          <p:cNvSpPr txBox="1"/>
          <p:nvPr/>
        </p:nvSpPr>
        <p:spPr>
          <a:xfrm>
            <a:off x="755576" y="366651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Se suele usar una función de utilidad logarítmica</a:t>
            </a:r>
          </a:p>
        </p:txBody>
      </p:sp>
      <p:sp>
        <p:nvSpPr>
          <p:cNvPr id="18" name="17 Rectángulo"/>
          <p:cNvSpPr/>
          <p:nvPr/>
        </p:nvSpPr>
        <p:spPr>
          <a:xfrm>
            <a:off x="755576" y="4581128"/>
            <a:ext cx="67279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i="1" u="sng" dirty="0"/>
              <a:t>Shock de productividad</a:t>
            </a:r>
            <a:r>
              <a:rPr lang="es-ES" b="1" dirty="0"/>
              <a:t>: la productividad recibe shocks transitorios:  </a:t>
            </a:r>
            <a:endParaRPr lang="es-ES" dirty="0"/>
          </a:p>
        </p:txBody>
      </p:sp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87624" y="5157192"/>
            <a:ext cx="53990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1" name="Picture 1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88024" y="4599409"/>
            <a:ext cx="5399087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22 Rectángulo"/>
          <p:cNvSpPr/>
          <p:nvPr/>
        </p:nvSpPr>
        <p:spPr>
          <a:xfrm>
            <a:off x="683568" y="5589240"/>
            <a:ext cx="80648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b="1" dirty="0"/>
              <a:t>Notar que es transitorio pero sobre una tendencia dada por la tasa de crecimiento de la población </a:t>
            </a:r>
            <a:r>
              <a:rPr lang="es-ES" sz="1600" b="1" i="1" dirty="0">
                <a:latin typeface="Cambria" pitchFamily="18" charset="0"/>
              </a:rPr>
              <a:t>n</a:t>
            </a:r>
            <a:r>
              <a:rPr lang="es-ES" sz="1600" b="1" dirty="0"/>
              <a:t> y de la productividad </a:t>
            </a:r>
            <a:r>
              <a:rPr lang="es-ES" sz="1600" b="1" i="1" dirty="0">
                <a:latin typeface="Cambria" pitchFamily="18" charset="0"/>
              </a:rPr>
              <a:t>g .</a:t>
            </a:r>
            <a:endParaRPr lang="es-ES" sz="1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itchFamily="18" charset="0"/>
            </a:endParaRPr>
          </a:p>
        </p:txBody>
      </p:sp>
      <p:pic>
        <p:nvPicPr>
          <p:cNvPr id="4112" name="Picture 1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75856" y="6165304"/>
            <a:ext cx="539908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8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908720"/>
            <a:ext cx="5399087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683568" y="26064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u="sng" dirty="0"/>
              <a:t>Shock de gasto público: </a:t>
            </a:r>
            <a:r>
              <a:rPr lang="es-ES" b="1" dirty="0"/>
              <a:t> tiene igual estructura que el shock de productividad. </a:t>
            </a:r>
            <a:endParaRPr lang="es-ES" b="1" i="1" u="sng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556792"/>
            <a:ext cx="5399087" cy="50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uadroTexto"/>
          <p:cNvSpPr txBox="1"/>
          <p:nvPr/>
        </p:nvSpPr>
        <p:spPr>
          <a:xfrm>
            <a:off x="467544" y="2204864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Clave: Implicancias de colocar la </a:t>
            </a:r>
            <a:r>
              <a:rPr lang="es-ES" b="1" u="sng" dirty="0"/>
              <a:t>oferta de trabajo en la función de utilidad</a:t>
            </a:r>
            <a:r>
              <a:rPr lang="es-ES" b="1" dirty="0"/>
              <a:t>. Armamos el </a:t>
            </a:r>
            <a:r>
              <a:rPr lang="es-ES" b="1" dirty="0" err="1"/>
              <a:t>lagrangiano</a:t>
            </a:r>
            <a:r>
              <a:rPr lang="es-ES" b="1" dirty="0"/>
              <a:t> suponiendo que se gasta todo el salario en consumo:</a:t>
            </a:r>
            <a:r>
              <a:rPr lang="es-ES" b="1" u="sng" dirty="0"/>
              <a:t> 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140968"/>
            <a:ext cx="539908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1" name="Picture 1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9" y="3645025"/>
            <a:ext cx="5040560" cy="1512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19 CuadroTexto"/>
          <p:cNvSpPr txBox="1"/>
          <p:nvPr/>
        </p:nvSpPr>
        <p:spPr>
          <a:xfrm>
            <a:off x="467544" y="3501008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Condiciones de primer orden</a:t>
            </a:r>
          </a:p>
        </p:txBody>
      </p:sp>
      <p:sp>
        <p:nvSpPr>
          <p:cNvPr id="21" name="20 CuadroTexto"/>
          <p:cNvSpPr txBox="1"/>
          <p:nvPr/>
        </p:nvSpPr>
        <p:spPr>
          <a:xfrm>
            <a:off x="755576" y="5013177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Entonces:</a:t>
            </a:r>
          </a:p>
        </p:txBody>
      </p:sp>
      <p:pic>
        <p:nvPicPr>
          <p:cNvPr id="17424" name="Picture 1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19672" y="5157192"/>
            <a:ext cx="539908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24 Rectángulo"/>
          <p:cNvSpPr/>
          <p:nvPr/>
        </p:nvSpPr>
        <p:spPr>
          <a:xfrm>
            <a:off x="3347864" y="5013176"/>
            <a:ext cx="20162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3347864" y="5085184"/>
            <a:ext cx="1872208" cy="86409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28 CuadroTexto"/>
          <p:cNvSpPr txBox="1"/>
          <p:nvPr/>
        </p:nvSpPr>
        <p:spPr>
          <a:xfrm>
            <a:off x="467544" y="5951021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La oferta de trabajo no depende del salario porque el efecto sustitución y el efecto ingreso se compensan  en la función de utilidad logarítmica. No pasa en dos períodos: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20" grpId="0"/>
      <p:bldP spid="21" grpId="0"/>
      <p:bldP spid="28" grpId="0" animBg="1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620688"/>
            <a:ext cx="5399087" cy="75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2 CuadroTexto"/>
          <p:cNvSpPr txBox="1"/>
          <p:nvPr/>
        </p:nvSpPr>
        <p:spPr>
          <a:xfrm>
            <a:off x="251520" y="188640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u="sng" dirty="0"/>
              <a:t>Restricción de presupuesto intertemporal</a:t>
            </a:r>
            <a:r>
              <a:rPr lang="es-ES" b="1" dirty="0"/>
              <a:t>: Aquí son dos períodos, pero puede tender a infinito  como veremos.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95536" y="141277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Lagrangiano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467544" y="2564904"/>
            <a:ext cx="3168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Condiciones de primer orden</a:t>
            </a:r>
          </a:p>
        </p:txBody>
      </p:sp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556792"/>
            <a:ext cx="5976664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87824" y="2492896"/>
            <a:ext cx="5184576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755576" y="4149080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Entonces: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4293096"/>
            <a:ext cx="5759450" cy="1614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Rectángulo"/>
          <p:cNvSpPr/>
          <p:nvPr/>
        </p:nvSpPr>
        <p:spPr>
          <a:xfrm>
            <a:off x="2843808" y="5013176"/>
            <a:ext cx="3528392" cy="7200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51520" y="587727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Ahora la oferta de trabajo depende del salario. Si el salario del período 2 cae en relación al 1, sube la cantidad ofrecida de trabajo en el período 1 (</a:t>
            </a:r>
            <a:r>
              <a:rPr lang="es-ES" sz="1600" b="1" i="1" dirty="0">
                <a:latin typeface="Cambria" pitchFamily="18" charset="0"/>
              </a:rPr>
              <a:t>l</a:t>
            </a:r>
            <a:r>
              <a:rPr lang="es-ES" sz="1100" b="1" i="1" dirty="0">
                <a:latin typeface="Cambria" pitchFamily="18" charset="0"/>
              </a:rPr>
              <a:t>1)</a:t>
            </a:r>
            <a:r>
              <a:rPr lang="es-ES" sz="1100" b="1" dirty="0">
                <a:latin typeface="Cambria" pitchFamily="18" charset="0"/>
              </a:rPr>
              <a:t>  </a:t>
            </a:r>
            <a:r>
              <a:rPr lang="es-ES" sz="1600" b="1" dirty="0">
                <a:latin typeface="+mj-lt"/>
              </a:rPr>
              <a:t>y cae la cantidad de ocio</a:t>
            </a:r>
            <a:r>
              <a:rPr lang="es-ES" sz="1600" b="1" dirty="0"/>
              <a:t>: (</a:t>
            </a:r>
            <a:r>
              <a:rPr lang="es-ES" sz="1600" b="1" i="1" dirty="0">
                <a:latin typeface="Cambria" pitchFamily="18" charset="0"/>
              </a:rPr>
              <a:t>1-l</a:t>
            </a:r>
            <a:r>
              <a:rPr lang="es-ES" sz="1100" b="1" i="1" dirty="0">
                <a:latin typeface="Cambria" pitchFamily="18" charset="0"/>
              </a:rPr>
              <a:t>1</a:t>
            </a:r>
            <a:r>
              <a:rPr lang="es-ES" sz="1600" b="1" dirty="0"/>
              <a:t>).</a:t>
            </a:r>
          </a:p>
          <a:p>
            <a:endParaRPr lang="es-ES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10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95536" y="188640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u="sng" dirty="0"/>
              <a:t>Consumo y oferta de trabajo</a:t>
            </a:r>
            <a:r>
              <a:rPr lang="es-ES" b="1" dirty="0"/>
              <a:t> . Ahora hacemos el experimento de incrementar la oferta de trabajo en el período actual y evaluar cuál  es el costo en el período actual</a:t>
            </a:r>
            <a:endParaRPr lang="es-ES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052736"/>
            <a:ext cx="5759450" cy="735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395536" y="177281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Simplificando</a:t>
            </a:r>
          </a:p>
        </p:txBody>
      </p:sp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2060848"/>
            <a:ext cx="5759450" cy="68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>
          <a:xfrm>
            <a:off x="3275856" y="1916832"/>
            <a:ext cx="1584176" cy="9144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683568" y="3212976"/>
            <a:ext cx="7992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En equilibrio, el consumo en términos de la utilidad del ocio sacrificado debe ser</a:t>
            </a:r>
          </a:p>
          <a:p>
            <a:pPr algn="just"/>
            <a:r>
              <a:rPr lang="es-ES" b="1" dirty="0"/>
              <a:t>Igual al salario ponderado por la elasticidad del consumo en relación al ocio , </a:t>
            </a:r>
            <a:r>
              <a:rPr lang="es-ES" b="1" i="1" dirty="0">
                <a:latin typeface="Cambria" pitchFamily="18" charset="0"/>
              </a:rPr>
              <a:t>b</a:t>
            </a:r>
            <a:r>
              <a:rPr lang="es-ES" b="1" dirty="0"/>
              <a:t>. Por lo tanto, si el salario sube en la parte alta del ciclo, el ocio (</a:t>
            </a:r>
            <a:r>
              <a:rPr lang="es-ES" b="1" i="1" dirty="0">
                <a:latin typeface="Cambria" pitchFamily="18" charset="0"/>
              </a:rPr>
              <a:t>1-l</a:t>
            </a:r>
            <a:r>
              <a:rPr lang="es-ES" sz="1400" b="1" i="1" dirty="0">
                <a:latin typeface="Cambria" pitchFamily="18" charset="0"/>
              </a:rPr>
              <a:t>t</a:t>
            </a:r>
            <a:r>
              <a:rPr lang="es-ES" b="1" i="1" dirty="0">
                <a:latin typeface="Cambria" pitchFamily="18" charset="0"/>
              </a:rPr>
              <a:t>)</a:t>
            </a:r>
            <a:r>
              <a:rPr lang="es-ES" b="1" dirty="0"/>
              <a:t> debe reducirse porque aumenta el costo de oportunidad de no trabajar.</a:t>
            </a:r>
          </a:p>
          <a:p>
            <a:pPr algn="just"/>
            <a:r>
              <a:rPr lang="es-ES" b="1" dirty="0"/>
              <a:t>----------------------------------------</a:t>
            </a:r>
          </a:p>
          <a:p>
            <a:pPr algn="just"/>
            <a:r>
              <a:rPr lang="es-ES" b="1" dirty="0"/>
              <a:t>  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683568" y="4581128"/>
            <a:ext cx="82089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s-ES" b="1" dirty="0"/>
              <a:t>RBC explica las fluctuaciones reales alrededor de la tendencia,  mientras que la teoría del crecimiento trata de explicar la </a:t>
            </a:r>
            <a:r>
              <a:rPr lang="es-ES" b="1" u="sng" dirty="0"/>
              <a:t>tendencia</a:t>
            </a:r>
            <a:r>
              <a:rPr lang="es-ES" b="1" dirty="0"/>
              <a:t>.  </a:t>
            </a:r>
          </a:p>
          <a:p>
            <a:pPr>
              <a:buFont typeface="Wingdings" pitchFamily="2" charset="2"/>
              <a:buChar char="ü"/>
            </a:pPr>
            <a:r>
              <a:rPr lang="es-ES" b="1" dirty="0"/>
              <a:t>No hay que confundir </a:t>
            </a:r>
            <a:r>
              <a:rPr lang="es-ES" b="1" u="sng" dirty="0"/>
              <a:t>crecimiento</a:t>
            </a:r>
            <a:r>
              <a:rPr lang="es-ES" b="1" dirty="0"/>
              <a:t> con </a:t>
            </a:r>
            <a:r>
              <a:rPr lang="es-ES" b="1" u="sng" dirty="0"/>
              <a:t>desarrollo</a:t>
            </a:r>
            <a:r>
              <a:rPr lang="es-ES" b="1" dirty="0"/>
              <a:t> y menos aún con desarrollo sostenible. El crecimiento es sólo una faceta del desarrollo</a:t>
            </a:r>
          </a:p>
          <a:p>
            <a:pPr>
              <a:buFont typeface="Wingdings" pitchFamily="2" charset="2"/>
              <a:buChar char="ü"/>
            </a:pPr>
            <a:r>
              <a:rPr lang="es-ES" b="1" dirty="0"/>
              <a:t>Hay enfoques del crecimiento que están mucho más difundidos que otros y para los países emergentes y los pobres hay enfoques  alternativos muy útiles para  explicar ciertos fenómenos. </a:t>
            </a:r>
          </a:p>
          <a:p>
            <a:pPr>
              <a:buFont typeface="Wingdings" pitchFamily="2" charset="2"/>
              <a:buChar char="ü"/>
            </a:pP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70443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 animBg="1"/>
      <p:bldP spid="11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539552" y="404664"/>
            <a:ext cx="8352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u="sng" dirty="0"/>
              <a:t>Consumo: el rol de la incertidumbre</a:t>
            </a:r>
            <a:r>
              <a:rPr lang="es-ES" sz="1600" b="1" dirty="0"/>
              <a:t>.  Usando la ecuación de </a:t>
            </a:r>
            <a:r>
              <a:rPr lang="es-ES" sz="1600" b="1" dirty="0" err="1"/>
              <a:t>Euler</a:t>
            </a:r>
            <a:r>
              <a:rPr lang="es-ES" sz="1600" b="1" dirty="0"/>
              <a:t> e igualando los beneficios y costos de aumentar el </a:t>
            </a:r>
            <a:r>
              <a:rPr lang="es-ES" sz="1600" b="1" dirty="0" err="1"/>
              <a:t>concumo</a:t>
            </a:r>
            <a:r>
              <a:rPr lang="es-ES" sz="1600" b="1" dirty="0"/>
              <a:t> en </a:t>
            </a:r>
            <a:r>
              <a:rPr lang="el-GR" sz="1600" b="1" i="1" dirty="0"/>
              <a:t>Δ</a:t>
            </a:r>
            <a:r>
              <a:rPr lang="es-ES" sz="1600" b="1" i="1" dirty="0"/>
              <a:t>c:</a:t>
            </a:r>
            <a:endParaRPr lang="es-ES" sz="1600" b="1" i="1" u="sng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911995"/>
            <a:ext cx="5759450" cy="79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13 CuadroTexto"/>
          <p:cNvSpPr txBox="1"/>
          <p:nvPr/>
        </p:nvSpPr>
        <p:spPr>
          <a:xfrm>
            <a:off x="395536" y="278092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Como la esperanza del producto de dos variables aleatorias es igual al producto de las esperanzas más la covarianza: 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323528" y="184482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Simplificando</a:t>
            </a:r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3645024"/>
            <a:ext cx="57594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8 CuadroTexto"/>
          <p:cNvSpPr txBox="1"/>
          <p:nvPr/>
        </p:nvSpPr>
        <p:spPr>
          <a:xfrm>
            <a:off x="395536" y="4437112"/>
            <a:ext cx="82089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Hay que tomar en cuenta cómo </a:t>
            </a:r>
            <a:r>
              <a:rPr lang="es-ES" b="1" dirty="0" err="1"/>
              <a:t>covarían</a:t>
            </a:r>
            <a:r>
              <a:rPr lang="es-ES" b="1" dirty="0"/>
              <a:t> el consumo y la tasa de interés en el período siguiente. Si la tasa de interés sube, la utilidad del consumo baja porque el atractivo de ahorrar sube. Pero entonces la covarianza es negativa y el consumo debe subir. Por lo tanto, el efecto positivo de la tasa de interés sobre el ahorro será menor.</a:t>
            </a:r>
          </a:p>
        </p:txBody>
      </p:sp>
      <p:sp>
        <p:nvSpPr>
          <p:cNvPr id="20" name="19 Rectángulo"/>
          <p:cNvSpPr/>
          <p:nvPr/>
        </p:nvSpPr>
        <p:spPr>
          <a:xfrm>
            <a:off x="1403648" y="3501008"/>
            <a:ext cx="6768752" cy="100811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1124744"/>
            <a:ext cx="57594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9" grpId="0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C41C729-EFF3-3DA1-912C-206880F8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04" y="1052736"/>
            <a:ext cx="7596844" cy="3848442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5B125FC-64AB-D93F-F090-0444C73C5EE7}"/>
              </a:ext>
            </a:extLst>
          </p:cNvPr>
          <p:cNvCxnSpPr/>
          <p:nvPr/>
        </p:nvCxnSpPr>
        <p:spPr>
          <a:xfrm>
            <a:off x="0" y="548680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A15AEB51-B50F-449C-7A17-63DCF927DC0B}"/>
              </a:ext>
            </a:extLst>
          </p:cNvPr>
          <p:cNvSpPr txBox="1"/>
          <p:nvPr/>
        </p:nvSpPr>
        <p:spPr>
          <a:xfrm>
            <a:off x="107504" y="111987"/>
            <a:ext cx="5544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Dynamic </a:t>
            </a:r>
            <a:r>
              <a:rPr lang="es-ES" sz="2000" b="1" dirty="0" err="1"/>
              <a:t>Stochastic</a:t>
            </a:r>
            <a:r>
              <a:rPr lang="es-ES" sz="2000" b="1" dirty="0"/>
              <a:t> General </a:t>
            </a:r>
            <a:r>
              <a:rPr lang="es-ES" sz="2000" b="1" dirty="0" err="1"/>
              <a:t>Equilibrium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40826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160277B-782D-4550-81C2-0ACBCBF7F5AA}"/>
              </a:ext>
            </a:extLst>
          </p:cNvPr>
          <p:cNvSpPr txBox="1"/>
          <p:nvPr/>
        </p:nvSpPr>
        <p:spPr>
          <a:xfrm>
            <a:off x="1039273" y="437722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tengo que leer?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F723A0-BA08-4C0B-85ED-9D4E2B6631AB}"/>
              </a:ext>
            </a:extLst>
          </p:cNvPr>
          <p:cNvCxnSpPr/>
          <p:nvPr/>
        </p:nvCxnSpPr>
        <p:spPr>
          <a:xfrm>
            <a:off x="1081138" y="773616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F89346D-D8E4-4177-A4F3-64379FC32ACA}"/>
              </a:ext>
            </a:extLst>
          </p:cNvPr>
          <p:cNvCxnSpPr/>
          <p:nvPr/>
        </p:nvCxnSpPr>
        <p:spPr>
          <a:xfrm>
            <a:off x="1262270" y="4867557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63009E-B376-4FD9-8F9B-5B44E8079253}"/>
              </a:ext>
            </a:extLst>
          </p:cNvPr>
          <p:cNvSpPr txBox="1"/>
          <p:nvPr/>
        </p:nvSpPr>
        <p:spPr>
          <a:xfrm>
            <a:off x="1133673" y="4293096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leo para la próxima?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19BC4EFE-FF68-4589-B105-83B1575C4925}"/>
              </a:ext>
            </a:extLst>
          </p:cNvPr>
          <p:cNvSpPr txBox="1"/>
          <p:nvPr/>
        </p:nvSpPr>
        <p:spPr>
          <a:xfrm>
            <a:off x="1039273" y="997511"/>
            <a:ext cx="7173955" cy="571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Romer, David (2012),  </a:t>
            </a:r>
            <a:r>
              <a:rPr lang="en-US" sz="1400" b="1" u="sng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Advanced Macroeconomics</a:t>
            </a:r>
            <a:r>
              <a:rPr lang="en-US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McGraw-Hill, New York, chapter 5, pp. 189-211 and 352-56; 312-315.</a:t>
            </a:r>
            <a:endParaRPr lang="es-AR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BB8B06-5C9D-42AF-BFFD-29943B1DC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73" y="4720605"/>
            <a:ext cx="815424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US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Togo, Eriko (2007), “Coordinating Public Debt Management with Fiscal and Monetary Policies: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US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An Analytical Framework”,  </a:t>
            </a:r>
            <a:r>
              <a:rPr kumimoji="0" lang="en-US" altLang="es-AR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Policy Research Working Paper</a:t>
            </a:r>
            <a:r>
              <a:rPr kumimoji="0" lang="en-US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kumimoji="0" lang="en-US" altLang="es-A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Nro</a:t>
            </a:r>
            <a:r>
              <a:rPr kumimoji="0" lang="en-US" altLang="es-A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4369, The World Bank.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lang="en-US" altLang="es-A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lang="en-US" altLang="es-A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Argandoña</a:t>
            </a:r>
            <a:r>
              <a:rPr lang="en-US" altLang="es-AR" sz="1400" b="1" dirty="0">
                <a:latin typeface="Calibri" panose="020F0502020204030204" pitchFamily="34" charset="0"/>
                <a:cs typeface="Calibri" panose="020F0502020204030204" pitchFamily="34" charset="0"/>
              </a:rPr>
              <a:t>, A., C. </a:t>
            </a:r>
            <a:r>
              <a:rPr lang="en-US" altLang="es-A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Gámez</a:t>
            </a:r>
            <a:r>
              <a:rPr lang="en-US" altLang="es-A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y F. </a:t>
            </a:r>
            <a:r>
              <a:rPr lang="en-US" altLang="es-A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Mochón</a:t>
            </a:r>
            <a:r>
              <a:rPr lang="en-US" altLang="es-AR" sz="1400" b="1" dirty="0">
                <a:latin typeface="Calibri" panose="020F0502020204030204" pitchFamily="34" charset="0"/>
                <a:cs typeface="Calibri" panose="020F0502020204030204" pitchFamily="34" charset="0"/>
              </a:rPr>
              <a:t>, “</a:t>
            </a:r>
            <a:r>
              <a:rPr lang="en-US" altLang="es-A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Macroeconomía</a:t>
            </a:r>
            <a:r>
              <a:rPr lang="en-US" altLang="es-A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s-AR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Avanzada</a:t>
            </a:r>
            <a:r>
              <a:rPr lang="en-US" altLang="es-AR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II”, Madrid, Mc Graw Hill. Pp,357-367.</a:t>
            </a:r>
            <a:endParaRPr kumimoji="0" lang="es-AR" altLang="es-A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549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664</Words>
  <Application>Microsoft Office PowerPoint</Application>
  <PresentationFormat>Presentación en pantalla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</dc:creator>
  <cp:lastModifiedBy>Jose Maria Jesus Fanelli</cp:lastModifiedBy>
  <cp:revision>114</cp:revision>
  <dcterms:created xsi:type="dcterms:W3CDTF">2020-05-04T14:50:21Z</dcterms:created>
  <dcterms:modified xsi:type="dcterms:W3CDTF">2022-05-10T02:23:52Z</dcterms:modified>
</cp:coreProperties>
</file>