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88" r:id="rId2"/>
    <p:sldId id="256" r:id="rId3"/>
    <p:sldId id="257" r:id="rId4"/>
    <p:sldId id="258" r:id="rId5"/>
    <p:sldId id="259" r:id="rId6"/>
    <p:sldId id="260" r:id="rId7"/>
    <p:sldId id="264" r:id="rId8"/>
    <p:sldId id="265" r:id="rId9"/>
    <p:sldId id="278"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170DFB-3653-4B94-BB50-2CAC74A8C0F3}" type="datetimeFigureOut">
              <a:rPr lang="es-ES" smtClean="0"/>
              <a:pPr/>
              <a:t>20/05/2022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7190DE-693C-4C65-A68B-821C55EB563B}"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9F4200C7-DB3C-4326-880F-EFC12034D255}" type="datetimeFigureOut">
              <a:rPr lang="es-ES" smtClean="0"/>
              <a:pPr/>
              <a:t>20/05/2022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C553C8E-AF9E-461B-BED1-09CF4F2DB9A3}"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200C7-DB3C-4326-880F-EFC12034D255}" type="datetimeFigureOut">
              <a:rPr lang="es-ES" smtClean="0"/>
              <a:pPr/>
              <a:t>20/05/2022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53C8E-AF9E-461B-BED1-09CF4F2DB9A3}"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905A18-7694-48FD-B99E-D356A6B87858}"/>
              </a:ext>
            </a:extLst>
          </p:cNvPr>
          <p:cNvSpPr txBox="1"/>
          <p:nvPr/>
        </p:nvSpPr>
        <p:spPr>
          <a:xfrm>
            <a:off x="3437874" y="2294875"/>
            <a:ext cx="2646294" cy="1477328"/>
          </a:xfrm>
          <a:prstGeom prst="rect">
            <a:avLst/>
          </a:prstGeom>
          <a:noFill/>
        </p:spPr>
        <p:txBody>
          <a:bodyPr wrap="square" rtlCol="0">
            <a:spAutoFit/>
          </a:bodyPr>
          <a:lstStyle/>
          <a:p>
            <a:r>
              <a:rPr lang="es-ES" sz="4500" b="1" dirty="0"/>
              <a:t>Clase 11</a:t>
            </a:r>
          </a:p>
          <a:p>
            <a:endParaRPr lang="es-AR" sz="4500" b="1" dirty="0"/>
          </a:p>
        </p:txBody>
      </p:sp>
    </p:spTree>
    <p:extLst>
      <p:ext uri="{BB962C8B-B14F-4D97-AF65-F5344CB8AC3E}">
        <p14:creationId xmlns:p14="http://schemas.microsoft.com/office/powerpoint/2010/main" val="11647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051720" y="332656"/>
            <a:ext cx="5616624" cy="461665"/>
          </a:xfrm>
          <a:prstGeom prst="rect">
            <a:avLst/>
          </a:prstGeom>
          <a:noFill/>
        </p:spPr>
        <p:txBody>
          <a:bodyPr wrap="square" rtlCol="0">
            <a:spAutoFit/>
          </a:bodyPr>
          <a:lstStyle/>
          <a:p>
            <a:r>
              <a:rPr lang="es-ES" sz="2400" b="1" u="sng" dirty="0"/>
              <a:t>Recursos Naturales: regla de Hotelling</a:t>
            </a:r>
          </a:p>
        </p:txBody>
      </p:sp>
      <p:pic>
        <p:nvPicPr>
          <p:cNvPr id="1034" name="Picture 10"/>
          <p:cNvPicPr>
            <a:picLocks noChangeAspect="1" noChangeArrowheads="1"/>
          </p:cNvPicPr>
          <p:nvPr/>
        </p:nvPicPr>
        <p:blipFill>
          <a:blip r:embed="rId2" cstate="print"/>
          <a:srcRect/>
          <a:stretch>
            <a:fillRect/>
          </a:stretch>
        </p:blipFill>
        <p:spPr bwMode="auto">
          <a:xfrm>
            <a:off x="827584" y="1052736"/>
            <a:ext cx="6696744" cy="2520280"/>
          </a:xfrm>
          <a:prstGeom prst="rect">
            <a:avLst/>
          </a:prstGeom>
          <a:noFill/>
          <a:ln w="9525">
            <a:noFill/>
            <a:miter lim="800000"/>
            <a:headEnd/>
            <a:tailEnd/>
          </a:ln>
          <a:effectLst/>
        </p:spPr>
      </p:pic>
      <p:sp>
        <p:nvSpPr>
          <p:cNvPr id="15" name="14 CuadroTexto"/>
          <p:cNvSpPr txBox="1"/>
          <p:nvPr/>
        </p:nvSpPr>
        <p:spPr>
          <a:xfrm>
            <a:off x="251520" y="3501008"/>
            <a:ext cx="8640960" cy="1077218"/>
          </a:xfrm>
          <a:prstGeom prst="rect">
            <a:avLst/>
          </a:prstGeom>
          <a:noFill/>
        </p:spPr>
        <p:txBody>
          <a:bodyPr wrap="square" rtlCol="0">
            <a:spAutoFit/>
          </a:bodyPr>
          <a:lstStyle/>
          <a:p>
            <a:r>
              <a:rPr lang="es-ES" sz="1600" b="1" i="1" dirty="0">
                <a:latin typeface="Cambria Math" pitchFamily="18" charset="0"/>
                <a:ea typeface="Cambria Math" pitchFamily="18" charset="0"/>
              </a:rPr>
              <a:t>R</a:t>
            </a:r>
            <a:r>
              <a:rPr lang="es-ES" sz="1600" b="1" dirty="0"/>
              <a:t>  son recursos no renovables consumidos  y </a:t>
            </a:r>
            <a:r>
              <a:rPr lang="es-ES" sz="1600" b="1" i="1" dirty="0">
                <a:latin typeface="Cambria Math" pitchFamily="18" charset="0"/>
                <a:ea typeface="Cambria Math" pitchFamily="18" charset="0"/>
              </a:rPr>
              <a:t>f(R)</a:t>
            </a:r>
            <a:r>
              <a:rPr lang="es-ES" sz="1600" b="1" dirty="0"/>
              <a:t>  el costo de extraerlos. </a:t>
            </a:r>
            <a:r>
              <a:rPr lang="es-ES" sz="1600" b="1" i="1" dirty="0">
                <a:latin typeface="Cambria Math" pitchFamily="18" charset="0"/>
                <a:ea typeface="Cambria Math" pitchFamily="18" charset="0"/>
              </a:rPr>
              <a:t>Z</a:t>
            </a:r>
            <a:r>
              <a:rPr lang="es-ES" sz="1600" b="1" dirty="0">
                <a:latin typeface="Cambria Math" pitchFamily="18" charset="0"/>
                <a:ea typeface="Cambria Math" pitchFamily="18" charset="0"/>
              </a:rPr>
              <a:t> </a:t>
            </a:r>
            <a:r>
              <a:rPr lang="es-ES" sz="1600" b="1" dirty="0"/>
              <a:t>son recursos renovables; </a:t>
            </a:r>
            <a:r>
              <a:rPr lang="es-ES" sz="1600" b="1" i="1" dirty="0">
                <a:latin typeface="Cambria Math" pitchFamily="18" charset="0"/>
                <a:ea typeface="Cambria Math" pitchFamily="18" charset="0"/>
              </a:rPr>
              <a:t>a(Z) </a:t>
            </a:r>
            <a:r>
              <a:rPr lang="es-ES" sz="1600" b="1" dirty="0"/>
              <a:t>el crecimiento de los renovables que sigue una curva logística , </a:t>
            </a:r>
            <a:r>
              <a:rPr lang="es-ES" sz="1600" b="1" i="1" dirty="0">
                <a:latin typeface="Cambria Math" pitchFamily="18" charset="0"/>
                <a:ea typeface="Cambria Math" pitchFamily="18" charset="0"/>
              </a:rPr>
              <a:t>E</a:t>
            </a:r>
            <a:r>
              <a:rPr lang="es-ES" sz="1600" b="1" dirty="0"/>
              <a:t>  el consumo de renovables y </a:t>
            </a:r>
            <a:r>
              <a:rPr lang="es-ES" sz="1600" b="1" i="1" dirty="0">
                <a:latin typeface="Cambria Math" pitchFamily="18" charset="0"/>
                <a:ea typeface="Cambria Math" pitchFamily="18" charset="0"/>
              </a:rPr>
              <a:t>h(E)</a:t>
            </a:r>
            <a:r>
              <a:rPr lang="es-ES" sz="1600" b="1" dirty="0">
                <a:latin typeface="Cambria Math" pitchFamily="18" charset="0"/>
                <a:ea typeface="Cambria Math" pitchFamily="18" charset="0"/>
              </a:rPr>
              <a:t> </a:t>
            </a:r>
            <a:r>
              <a:rPr lang="es-ES" sz="1600" b="1" dirty="0"/>
              <a:t>el costo de extraerlos.  La producción depende del capital y el uso de los dos recursos naturales.</a:t>
            </a:r>
          </a:p>
        </p:txBody>
      </p:sp>
      <p:pic>
        <p:nvPicPr>
          <p:cNvPr id="1036" name="Picture 12"/>
          <p:cNvPicPr>
            <a:picLocks noChangeAspect="1" noChangeArrowheads="1"/>
          </p:cNvPicPr>
          <p:nvPr/>
        </p:nvPicPr>
        <p:blipFill>
          <a:blip r:embed="rId3" cstate="print"/>
          <a:srcRect/>
          <a:stretch>
            <a:fillRect/>
          </a:stretch>
        </p:blipFill>
        <p:spPr bwMode="auto">
          <a:xfrm>
            <a:off x="1835696" y="4797152"/>
            <a:ext cx="5832648" cy="576064"/>
          </a:xfrm>
          <a:prstGeom prst="rect">
            <a:avLst/>
          </a:prstGeom>
          <a:noFill/>
          <a:ln w="9525">
            <a:noFill/>
            <a:miter lim="800000"/>
            <a:headEnd/>
            <a:tailEnd/>
          </a:ln>
          <a:effectLst/>
        </p:spPr>
      </p:pic>
      <p:sp>
        <p:nvSpPr>
          <p:cNvPr id="18" name="17 CuadroTexto"/>
          <p:cNvSpPr txBox="1"/>
          <p:nvPr/>
        </p:nvSpPr>
        <p:spPr>
          <a:xfrm>
            <a:off x="251520" y="4509120"/>
            <a:ext cx="1728192" cy="338554"/>
          </a:xfrm>
          <a:prstGeom prst="rect">
            <a:avLst/>
          </a:prstGeom>
          <a:noFill/>
        </p:spPr>
        <p:txBody>
          <a:bodyPr wrap="square" rtlCol="0">
            <a:spAutoFit/>
          </a:bodyPr>
          <a:lstStyle/>
          <a:p>
            <a:r>
              <a:rPr lang="es-ES" sz="1600" b="1" u="sng" dirty="0"/>
              <a:t>Hamiltoniano</a:t>
            </a:r>
          </a:p>
        </p:txBody>
      </p:sp>
      <p:sp>
        <p:nvSpPr>
          <p:cNvPr id="20" name="19 CuadroTexto"/>
          <p:cNvSpPr txBox="1"/>
          <p:nvPr/>
        </p:nvSpPr>
        <p:spPr>
          <a:xfrm>
            <a:off x="323528" y="5445224"/>
            <a:ext cx="8424936" cy="584775"/>
          </a:xfrm>
          <a:prstGeom prst="rect">
            <a:avLst/>
          </a:prstGeom>
          <a:noFill/>
        </p:spPr>
        <p:txBody>
          <a:bodyPr wrap="square" rtlCol="0">
            <a:spAutoFit/>
          </a:bodyPr>
          <a:lstStyle/>
          <a:p>
            <a:r>
              <a:rPr lang="es-ES" sz="1600" b="1" dirty="0"/>
              <a:t>Ahora expresamos las condiciones de primer orden estáticas derivando </a:t>
            </a:r>
            <a:r>
              <a:rPr lang="es-ES" sz="1600" b="1" dirty="0">
                <a:latin typeface="Cambria Math" pitchFamily="18" charset="0"/>
                <a:ea typeface="Cambria Math" pitchFamily="18" charset="0"/>
              </a:rPr>
              <a:t>H</a:t>
            </a:r>
            <a:r>
              <a:rPr lang="es-ES" sz="1600" b="1" dirty="0"/>
              <a:t> respecto de las variables de control  </a:t>
            </a:r>
            <a:r>
              <a:rPr lang="es-ES" sz="1600" b="1" i="1" dirty="0">
                <a:latin typeface="Cambria Math" pitchFamily="18" charset="0"/>
                <a:ea typeface="Cambria Math" pitchFamily="18" charset="0"/>
              </a:rPr>
              <a:t>R, E,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box(in)">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ox(in)">
                                      <p:cBhvr>
                                        <p:cTn id="17" dur="500"/>
                                        <p:tgtEl>
                                          <p:spTgt spid="18"/>
                                        </p:tgtEl>
                                      </p:cBhvr>
                                    </p:animEffect>
                                  </p:childTnLst>
                                </p:cTn>
                              </p:par>
                              <p:par>
                                <p:cTn id="18" presetID="4" presetClass="entr" presetSubtype="16" fill="hold" nodeType="withEffect">
                                  <p:stCondLst>
                                    <p:cond delay="0"/>
                                  </p:stCondLst>
                                  <p:childTnLst>
                                    <p:set>
                                      <p:cBhvr>
                                        <p:cTn id="19" dur="1" fill="hold">
                                          <p:stCondLst>
                                            <p:cond delay="0"/>
                                          </p:stCondLst>
                                        </p:cTn>
                                        <p:tgtEl>
                                          <p:spTgt spid="1036"/>
                                        </p:tgtEl>
                                        <p:attrNameLst>
                                          <p:attrName>style.visibility</p:attrName>
                                        </p:attrNameLst>
                                      </p:cBhvr>
                                      <p:to>
                                        <p:strVal val="visible"/>
                                      </p:to>
                                    </p:set>
                                    <p:animEffect transition="in" filter="box(in)">
                                      <p:cBhvr>
                                        <p:cTn id="20" dur="500"/>
                                        <p:tgtEl>
                                          <p:spTgt spid="103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ox(in)">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1560" y="548680"/>
            <a:ext cx="7848872" cy="2088232"/>
          </a:xfrm>
          <a:prstGeom prst="rect">
            <a:avLst/>
          </a:prstGeom>
          <a:noFill/>
          <a:ln w="9525">
            <a:noFill/>
            <a:miter lim="800000"/>
            <a:headEnd/>
            <a:tailEnd/>
          </a:ln>
          <a:effectLst/>
        </p:spPr>
      </p:pic>
      <p:sp>
        <p:nvSpPr>
          <p:cNvPr id="6" name="5 CuadroTexto"/>
          <p:cNvSpPr txBox="1"/>
          <p:nvPr/>
        </p:nvSpPr>
        <p:spPr>
          <a:xfrm>
            <a:off x="395536" y="2780928"/>
            <a:ext cx="8748464" cy="584775"/>
          </a:xfrm>
          <a:prstGeom prst="rect">
            <a:avLst/>
          </a:prstGeom>
          <a:noFill/>
        </p:spPr>
        <p:txBody>
          <a:bodyPr wrap="square" rtlCol="0">
            <a:spAutoFit/>
          </a:bodyPr>
          <a:lstStyle/>
          <a:p>
            <a:r>
              <a:rPr lang="es-ES" sz="1600" b="1" dirty="0"/>
              <a:t>Y también calculamos </a:t>
            </a:r>
            <a:r>
              <a:rPr lang="es-ES" sz="1600" b="1" u="sng" dirty="0"/>
              <a:t>las condiciones de primer orden dinámicas </a:t>
            </a:r>
            <a:r>
              <a:rPr lang="es-ES" sz="1600" b="1" dirty="0"/>
              <a:t>que sirven para saber cómo evolucionan los precios en el tiempo de los recursos y el consumo en el tiempo:</a:t>
            </a:r>
          </a:p>
        </p:txBody>
      </p:sp>
      <p:pic>
        <p:nvPicPr>
          <p:cNvPr id="4100" name="Picture 4"/>
          <p:cNvPicPr>
            <a:picLocks noChangeAspect="1" noChangeArrowheads="1"/>
          </p:cNvPicPr>
          <p:nvPr/>
        </p:nvPicPr>
        <p:blipFill>
          <a:blip r:embed="rId3" cstate="print"/>
          <a:srcRect/>
          <a:stretch>
            <a:fillRect/>
          </a:stretch>
        </p:blipFill>
        <p:spPr bwMode="auto">
          <a:xfrm>
            <a:off x="467544" y="3573016"/>
            <a:ext cx="7992888" cy="208823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ox(in)">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box(in)">
                                      <p:cBhvr>
                                        <p:cTn id="1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29 CuadroTexto"/>
          <p:cNvSpPr txBox="1"/>
          <p:nvPr/>
        </p:nvSpPr>
        <p:spPr>
          <a:xfrm>
            <a:off x="323528" y="4365104"/>
            <a:ext cx="8424936" cy="830997"/>
          </a:xfrm>
          <a:prstGeom prst="rect">
            <a:avLst/>
          </a:prstGeom>
          <a:noFill/>
        </p:spPr>
        <p:txBody>
          <a:bodyPr wrap="square" rtlCol="0">
            <a:spAutoFit/>
          </a:bodyPr>
          <a:lstStyle/>
          <a:p>
            <a:r>
              <a:rPr lang="es-ES" sz="1600" b="1" dirty="0"/>
              <a:t>En equilibrio, </a:t>
            </a:r>
            <a:r>
              <a:rPr lang="es-ES" sz="1600" b="1" i="1" dirty="0"/>
              <a:t>F</a:t>
            </a:r>
            <a:r>
              <a:rPr lang="es-ES" sz="1600" b="1" i="1" baseline="-25000" dirty="0"/>
              <a:t>K </a:t>
            </a:r>
            <a:r>
              <a:rPr lang="es-ES" sz="1600" baseline="-25000" dirty="0"/>
              <a:t> </a:t>
            </a:r>
            <a:r>
              <a:rPr lang="es-ES" sz="1600" b="1" dirty="0"/>
              <a:t>se tiene que igualar a la tasa de interés. Por lo tanto, aquí aparecen naturalmente las ganancias de capital: si el capital se va a valorizar en función de lambda punto sobre lambda, entonces al descontar el futuro lo tengo que tomar en cuenta. </a:t>
            </a:r>
          </a:p>
        </p:txBody>
      </p:sp>
      <p:pic>
        <p:nvPicPr>
          <p:cNvPr id="15393" name="Picture 33"/>
          <p:cNvPicPr>
            <a:picLocks noChangeAspect="1" noChangeArrowheads="1"/>
          </p:cNvPicPr>
          <p:nvPr/>
        </p:nvPicPr>
        <p:blipFill>
          <a:blip r:embed="rId2" cstate="print"/>
          <a:srcRect/>
          <a:stretch>
            <a:fillRect/>
          </a:stretch>
        </p:blipFill>
        <p:spPr bwMode="auto">
          <a:xfrm>
            <a:off x="395536" y="5229199"/>
            <a:ext cx="7704856" cy="504057"/>
          </a:xfrm>
          <a:prstGeom prst="rect">
            <a:avLst/>
          </a:prstGeom>
          <a:noFill/>
          <a:ln w="9525">
            <a:noFill/>
            <a:miter lim="800000"/>
            <a:headEnd/>
            <a:tailEnd/>
          </a:ln>
          <a:effectLst/>
        </p:spPr>
      </p:pic>
      <p:pic>
        <p:nvPicPr>
          <p:cNvPr id="15398" name="Picture 38"/>
          <p:cNvPicPr>
            <a:picLocks noChangeAspect="1" noChangeArrowheads="1"/>
          </p:cNvPicPr>
          <p:nvPr/>
        </p:nvPicPr>
        <p:blipFill>
          <a:blip r:embed="rId3" cstate="print"/>
          <a:srcRect/>
          <a:stretch>
            <a:fillRect/>
          </a:stretch>
        </p:blipFill>
        <p:spPr bwMode="auto">
          <a:xfrm>
            <a:off x="899592" y="5229200"/>
            <a:ext cx="7416824" cy="1484784"/>
          </a:xfrm>
          <a:prstGeom prst="rect">
            <a:avLst/>
          </a:prstGeom>
          <a:noFill/>
          <a:ln w="9525">
            <a:noFill/>
            <a:miter lim="800000"/>
            <a:headEnd/>
            <a:tailEnd/>
          </a:ln>
          <a:effectLst/>
        </p:spPr>
      </p:pic>
      <p:sp>
        <p:nvSpPr>
          <p:cNvPr id="42" name="41 Rectángulo"/>
          <p:cNvSpPr/>
          <p:nvPr/>
        </p:nvSpPr>
        <p:spPr>
          <a:xfrm>
            <a:off x="3275856" y="5733256"/>
            <a:ext cx="2448272" cy="86409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5399" name="Picture 39"/>
          <p:cNvPicPr>
            <a:picLocks noChangeAspect="1" noChangeArrowheads="1"/>
          </p:cNvPicPr>
          <p:nvPr/>
        </p:nvPicPr>
        <p:blipFill>
          <a:blip r:embed="rId4" cstate="print"/>
          <a:srcRect/>
          <a:stretch>
            <a:fillRect/>
          </a:stretch>
        </p:blipFill>
        <p:spPr bwMode="auto">
          <a:xfrm>
            <a:off x="395536" y="404664"/>
            <a:ext cx="7920880" cy="3960440"/>
          </a:xfrm>
          <a:prstGeom prst="rect">
            <a:avLst/>
          </a:prstGeom>
          <a:noFill/>
          <a:ln w="9525">
            <a:noFill/>
            <a:miter lim="800000"/>
            <a:headEnd/>
            <a:tailEnd/>
          </a:ln>
          <a:effectLst/>
        </p:spPr>
      </p:pic>
      <p:cxnSp>
        <p:nvCxnSpPr>
          <p:cNvPr id="3" name="Conector recto 2">
            <a:extLst>
              <a:ext uri="{FF2B5EF4-FFF2-40B4-BE49-F238E27FC236}">
                <a16:creationId xmlns:a16="http://schemas.microsoft.com/office/drawing/2014/main" id="{C0D1F278-5974-4828-A6FA-1057AFE566E7}"/>
              </a:ext>
            </a:extLst>
          </p:cNvPr>
          <p:cNvCxnSpPr/>
          <p:nvPr/>
        </p:nvCxnSpPr>
        <p:spPr>
          <a:xfrm>
            <a:off x="1619672" y="980728"/>
            <a:ext cx="57606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99"/>
                                        </p:tgtEl>
                                        <p:attrNameLst>
                                          <p:attrName>style.visibility</p:attrName>
                                        </p:attrNameLst>
                                      </p:cBhvr>
                                      <p:to>
                                        <p:strVal val="visible"/>
                                      </p:to>
                                    </p:set>
                                    <p:animEffect transition="in" filter="box(in)">
                                      <p:cBhvr>
                                        <p:cTn id="7" dur="500"/>
                                        <p:tgtEl>
                                          <p:spTgt spid="153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93"/>
                                        </p:tgtEl>
                                        <p:attrNameLst>
                                          <p:attrName>style.visibility</p:attrName>
                                        </p:attrNameLst>
                                      </p:cBhvr>
                                      <p:to>
                                        <p:strVal val="visible"/>
                                      </p:to>
                                    </p:set>
                                    <p:animEffect transition="in" filter="box(in)">
                                      <p:cBhvr>
                                        <p:cTn id="17" dur="500"/>
                                        <p:tgtEl>
                                          <p:spTgt spid="1539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5398"/>
                                        </p:tgtEl>
                                        <p:attrNameLst>
                                          <p:attrName>style.visibility</p:attrName>
                                        </p:attrNameLst>
                                      </p:cBhvr>
                                      <p:to>
                                        <p:strVal val="visible"/>
                                      </p:to>
                                    </p:set>
                                    <p:animEffect transition="in" filter="box(in)">
                                      <p:cBhvr>
                                        <p:cTn id="22" dur="500"/>
                                        <p:tgtEl>
                                          <p:spTgt spid="1539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box(in)">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260648"/>
            <a:ext cx="7920880" cy="1323439"/>
          </a:xfrm>
          <a:prstGeom prst="rect">
            <a:avLst/>
          </a:prstGeom>
          <a:noFill/>
        </p:spPr>
        <p:txBody>
          <a:bodyPr wrap="square" rtlCol="0">
            <a:spAutoFit/>
          </a:bodyPr>
          <a:lstStyle/>
          <a:p>
            <a:pPr algn="just"/>
            <a:r>
              <a:rPr lang="es-ES" sz="1600" b="1" dirty="0"/>
              <a:t>Nos dice que para utilizar los recursos naturales  no renovables de manera óptima, hay que tomar en cuenta cómo aumentará el precio del recurso, neto de los costos de utilizarlo. O sea, si el precio se espera que suba porque habrá escasez por encima de la tasa de interés me conviene dejar el recurso debajo de la tierra porque si lo saco, la tasa de interés que ganaría con el dinero obtenido sería menor.  </a:t>
            </a:r>
          </a:p>
        </p:txBody>
      </p:sp>
      <p:sp>
        <p:nvSpPr>
          <p:cNvPr id="3" name="2 CuadroTexto"/>
          <p:cNvSpPr txBox="1"/>
          <p:nvPr/>
        </p:nvSpPr>
        <p:spPr>
          <a:xfrm>
            <a:off x="611560" y="1628800"/>
            <a:ext cx="7920880" cy="861774"/>
          </a:xfrm>
          <a:prstGeom prst="rect">
            <a:avLst/>
          </a:prstGeom>
          <a:noFill/>
        </p:spPr>
        <p:txBody>
          <a:bodyPr wrap="square" rtlCol="0">
            <a:spAutoFit/>
          </a:bodyPr>
          <a:lstStyle/>
          <a:p>
            <a:pPr algn="just"/>
            <a:r>
              <a:rPr lang="es-ES" sz="1600" b="1" dirty="0"/>
              <a:t>Con los recursos renovables la cuenta es similar, sólo hay que tomar en cuenta que si no extraigo el recurso (ejemplo, arboles), seguirá creciendo (</a:t>
            </a:r>
            <a:r>
              <a:rPr lang="es-ES" sz="1600" b="1" i="1" dirty="0" err="1"/>
              <a:t>a</a:t>
            </a:r>
            <a:r>
              <a:rPr lang="es-ES" sz="1600" b="1" i="1" baseline="-25000" dirty="0" err="1"/>
              <a:t>z</a:t>
            </a:r>
            <a:r>
              <a:rPr lang="es-ES" sz="1600" b="1" i="1" dirty="0"/>
              <a:t> )  </a:t>
            </a:r>
            <a:r>
              <a:rPr lang="es-ES" sz="1600" b="1" dirty="0"/>
              <a:t>y con eso también gano plata, entonces se deduce de (8) y (9) la regla de Hotelling para renovables:</a:t>
            </a:r>
          </a:p>
        </p:txBody>
      </p:sp>
      <p:pic>
        <p:nvPicPr>
          <p:cNvPr id="16390" name="Picture 6"/>
          <p:cNvPicPr>
            <a:picLocks noChangeAspect="1" noChangeArrowheads="1"/>
          </p:cNvPicPr>
          <p:nvPr/>
        </p:nvPicPr>
        <p:blipFill>
          <a:blip r:embed="rId2" cstate="print"/>
          <a:srcRect/>
          <a:stretch>
            <a:fillRect/>
          </a:stretch>
        </p:blipFill>
        <p:spPr bwMode="auto">
          <a:xfrm>
            <a:off x="2987824" y="2699518"/>
            <a:ext cx="7344815" cy="945506"/>
          </a:xfrm>
          <a:prstGeom prst="rect">
            <a:avLst/>
          </a:prstGeom>
          <a:noFill/>
          <a:ln w="9525">
            <a:noFill/>
            <a:miter lim="800000"/>
            <a:headEnd/>
            <a:tailEnd/>
          </a:ln>
          <a:effectLst/>
        </p:spPr>
      </p:pic>
      <p:cxnSp>
        <p:nvCxnSpPr>
          <p:cNvPr id="13" name="12 Conector recto"/>
          <p:cNvCxnSpPr/>
          <p:nvPr/>
        </p:nvCxnSpPr>
        <p:spPr>
          <a:xfrm>
            <a:off x="3131840" y="2780928"/>
            <a:ext cx="432048"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2843808" y="2564904"/>
            <a:ext cx="2016224" cy="93610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9" name="Picture 5"/>
          <p:cNvPicPr>
            <a:picLocks noChangeAspect="1" noChangeArrowheads="1"/>
          </p:cNvPicPr>
          <p:nvPr/>
        </p:nvPicPr>
        <p:blipFill>
          <a:blip r:embed="rId3" cstate="print"/>
          <a:srcRect/>
          <a:stretch>
            <a:fillRect/>
          </a:stretch>
        </p:blipFill>
        <p:spPr bwMode="auto">
          <a:xfrm>
            <a:off x="755576" y="3789040"/>
            <a:ext cx="7704856" cy="26642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box(in)">
                                      <p:cBhvr>
                                        <p:cTn id="17" dur="500"/>
                                        <p:tgtEl>
                                          <p:spTgt spid="1639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box(in)">
                                      <p:cBhvr>
                                        <p:cTn id="2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5576" y="260648"/>
            <a:ext cx="7632848" cy="208823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827584" y="2564904"/>
            <a:ext cx="7272808" cy="4104456"/>
          </a:xfrm>
          <a:prstGeom prst="rect">
            <a:avLst/>
          </a:prstGeom>
          <a:noFill/>
          <a:ln w="9525">
            <a:noFill/>
            <a:miter lim="800000"/>
            <a:headEnd/>
            <a:tailEnd/>
          </a:ln>
          <a:effectLst/>
        </p:spPr>
      </p:pic>
      <p:sp>
        <p:nvSpPr>
          <p:cNvPr id="5" name="4 Rectángulo"/>
          <p:cNvSpPr/>
          <p:nvPr/>
        </p:nvSpPr>
        <p:spPr>
          <a:xfrm>
            <a:off x="3635896" y="2420888"/>
            <a:ext cx="1656184" cy="692696"/>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a:extLst>
              <a:ext uri="{FF2B5EF4-FFF2-40B4-BE49-F238E27FC236}">
                <a16:creationId xmlns:a16="http://schemas.microsoft.com/office/drawing/2014/main" id="{FE8985BF-E21B-4F39-B098-E47B4FC2EABA}"/>
              </a:ext>
            </a:extLst>
          </p:cNvPr>
          <p:cNvSpPr/>
          <p:nvPr/>
        </p:nvSpPr>
        <p:spPr>
          <a:xfrm>
            <a:off x="1691680" y="1376772"/>
            <a:ext cx="792088"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uadroTexto 2">
            <a:extLst>
              <a:ext uri="{FF2B5EF4-FFF2-40B4-BE49-F238E27FC236}">
                <a16:creationId xmlns:a16="http://schemas.microsoft.com/office/drawing/2014/main" id="{82AC820C-26D3-4F88-BA5B-1CDC61F837B4}"/>
              </a:ext>
            </a:extLst>
          </p:cNvPr>
          <p:cNvSpPr txBox="1"/>
          <p:nvPr/>
        </p:nvSpPr>
        <p:spPr>
          <a:xfrm>
            <a:off x="2339752" y="75982"/>
            <a:ext cx="792088" cy="369332"/>
          </a:xfrm>
          <a:prstGeom prst="rect">
            <a:avLst/>
          </a:prstGeom>
          <a:noFill/>
        </p:spPr>
        <p:txBody>
          <a:bodyPr wrap="square" rtlCol="0">
            <a:spAutoFit/>
          </a:bodyPr>
          <a:lstStyle/>
          <a:p>
            <a:r>
              <a:rPr lang="es-ES" dirty="0"/>
              <a:t>.</a:t>
            </a: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ox(in)">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619672" y="260648"/>
            <a:ext cx="6262740" cy="369332"/>
          </a:xfrm>
          <a:prstGeom prst="rect">
            <a:avLst/>
          </a:prstGeom>
        </p:spPr>
        <p:txBody>
          <a:bodyPr wrap="none">
            <a:spAutoFit/>
          </a:bodyPr>
          <a:lstStyle/>
          <a:p>
            <a:r>
              <a:rPr lang="es-ES" b="1" u="sng" dirty="0"/>
              <a:t>Recursos Naturales: regla de  Hartwick y Tipos de Sostenibilidad</a:t>
            </a:r>
          </a:p>
        </p:txBody>
      </p:sp>
      <p:pic>
        <p:nvPicPr>
          <p:cNvPr id="1027" name="Picture 3"/>
          <p:cNvPicPr>
            <a:picLocks noChangeAspect="1" noChangeArrowheads="1"/>
          </p:cNvPicPr>
          <p:nvPr/>
        </p:nvPicPr>
        <p:blipFill>
          <a:blip r:embed="rId2" cstate="print"/>
          <a:srcRect/>
          <a:stretch>
            <a:fillRect/>
          </a:stretch>
        </p:blipFill>
        <p:spPr bwMode="auto">
          <a:xfrm>
            <a:off x="755576" y="836712"/>
            <a:ext cx="7920880" cy="72008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683568" y="1556792"/>
            <a:ext cx="7848872" cy="1656184"/>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755576" y="3284984"/>
            <a:ext cx="7776864" cy="1944216"/>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683568" y="4941168"/>
            <a:ext cx="7776864" cy="122413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683568" y="5949280"/>
            <a:ext cx="7848872" cy="7647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ox(i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ox(in)">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box(in)">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box(in)">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box(in)">
                                      <p:cBhvr>
                                        <p:cTn id="27"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55576" y="260648"/>
            <a:ext cx="7560840" cy="100811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755576" y="1196752"/>
            <a:ext cx="7776864" cy="36004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827584" y="4365104"/>
            <a:ext cx="7704856" cy="18722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ox(in)">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ox(in)">
                                      <p:cBhvr>
                                        <p:cTn id="17"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1039273" y="437722"/>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tengo que leer?</a:t>
            </a:r>
            <a:endParaRPr lang="es-AR" sz="1350" b="1" i="1" dirty="0">
              <a:solidFill>
                <a:prstClr val="black"/>
              </a:solidFill>
              <a:latin typeface="Calibri" panose="020F0502020204030204"/>
            </a:endParaRPr>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1081138" y="773616"/>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F89346D-D8E4-4177-A4F3-64379FC32ACA}"/>
              </a:ext>
            </a:extLst>
          </p:cNvPr>
          <p:cNvCxnSpPr/>
          <p:nvPr/>
        </p:nvCxnSpPr>
        <p:spPr>
          <a:xfrm>
            <a:off x="1262270" y="4867557"/>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A63009E-B376-4FD9-8F9B-5B44E8079253}"/>
              </a:ext>
            </a:extLst>
          </p:cNvPr>
          <p:cNvSpPr txBox="1"/>
          <p:nvPr/>
        </p:nvSpPr>
        <p:spPr>
          <a:xfrm>
            <a:off x="1133673" y="4293096"/>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leo para la próxima?</a:t>
            </a:r>
            <a:endParaRPr lang="es-AR" sz="1350" b="1" i="1" dirty="0">
              <a:solidFill>
                <a:prstClr val="black"/>
              </a:solidFill>
              <a:latin typeface="Calibri" panose="020F0502020204030204"/>
            </a:endParaRPr>
          </a:p>
        </p:txBody>
      </p:sp>
      <p:sp>
        <p:nvSpPr>
          <p:cNvPr id="16" name="CuadroTexto 15">
            <a:extLst>
              <a:ext uri="{FF2B5EF4-FFF2-40B4-BE49-F238E27FC236}">
                <a16:creationId xmlns:a16="http://schemas.microsoft.com/office/drawing/2014/main" id="{F6456C88-F17E-42A3-85DE-D8C50F36DD95}"/>
              </a:ext>
            </a:extLst>
          </p:cNvPr>
          <p:cNvSpPr txBox="1"/>
          <p:nvPr/>
        </p:nvSpPr>
        <p:spPr>
          <a:xfrm>
            <a:off x="1016839" y="966390"/>
            <a:ext cx="6986597" cy="773673"/>
          </a:xfrm>
          <a:prstGeom prst="rect">
            <a:avLst/>
          </a:prstGeom>
          <a:noFill/>
        </p:spPr>
        <p:txBody>
          <a:bodyPr wrap="square">
            <a:spAutoFit/>
          </a:bodyPr>
          <a:lstStyle/>
          <a:p>
            <a:pPr>
              <a:lnSpc>
                <a:spcPct val="107000"/>
              </a:lnSpc>
              <a:spcAft>
                <a:spcPts val="800"/>
              </a:spcAft>
            </a:pP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Neumayer</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Eric,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Neumayer</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E. (2010), Weak Versus Strong Sustainability. Exploring the Limits of Two Opposing Paradigms (3ª ed.), Cheltenham, Edward Elgar.  Leer “The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Hotelling</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Rule and the Ramsey Rule in a Simple General Equilibrium Model” Annex 2.</a:t>
            </a:r>
            <a:endParaRPr lang="es-A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904E5E1F-942E-38AF-8A6B-B2C9CD462604}"/>
              </a:ext>
            </a:extLst>
          </p:cNvPr>
          <p:cNvSpPr txBox="1"/>
          <p:nvPr/>
        </p:nvSpPr>
        <p:spPr>
          <a:xfrm>
            <a:off x="1016839" y="1900827"/>
            <a:ext cx="6986596" cy="523220"/>
          </a:xfrm>
          <a:prstGeom prst="rect">
            <a:avLst/>
          </a:prstGeom>
          <a:noFill/>
        </p:spPr>
        <p:txBody>
          <a:bodyPr wrap="square">
            <a:spAutoFit/>
          </a:bodyPr>
          <a:lstStyle/>
          <a:p>
            <a:r>
              <a:rPr lang="es-AR" sz="1400" b="1" dirty="0">
                <a:latin typeface="+mj-lt"/>
              </a:rPr>
              <a:t>Fanelli, José María (2018), “Desarrollo sostenible y ambiente en la argentina. Cómo insertarnos en el mundo global”. Buenos Aires, Siglo </a:t>
            </a:r>
            <a:r>
              <a:rPr lang="es-AR" sz="1400" b="1" dirty="0" err="1">
                <a:latin typeface="+mj-lt"/>
              </a:rPr>
              <a:t>XXIIntroducción</a:t>
            </a:r>
            <a:r>
              <a:rPr lang="es-AR" sz="1400" b="1" dirty="0">
                <a:latin typeface="+mj-lt"/>
              </a:rPr>
              <a:t>.</a:t>
            </a:r>
          </a:p>
        </p:txBody>
      </p:sp>
      <p:sp>
        <p:nvSpPr>
          <p:cNvPr id="2" name="CuadroTexto 1">
            <a:extLst>
              <a:ext uri="{FF2B5EF4-FFF2-40B4-BE49-F238E27FC236}">
                <a16:creationId xmlns:a16="http://schemas.microsoft.com/office/drawing/2014/main" id="{953C6BAB-1C05-204E-889D-EC9BE496E900}"/>
              </a:ext>
            </a:extLst>
          </p:cNvPr>
          <p:cNvSpPr txBox="1"/>
          <p:nvPr/>
        </p:nvSpPr>
        <p:spPr>
          <a:xfrm>
            <a:off x="1096148" y="5417988"/>
            <a:ext cx="5082482" cy="338554"/>
          </a:xfrm>
          <a:prstGeom prst="rect">
            <a:avLst/>
          </a:prstGeom>
          <a:noFill/>
        </p:spPr>
        <p:txBody>
          <a:bodyPr wrap="none" rtlCol="0">
            <a:spAutoFit/>
          </a:bodyPr>
          <a:lstStyle/>
          <a:p>
            <a:r>
              <a:rPr lang="es-ES" sz="1600" b="1" dirty="0">
                <a:latin typeface="+mj-lt"/>
              </a:rPr>
              <a:t>Jones, C.L. (2016), “</a:t>
            </a:r>
            <a:r>
              <a:rPr lang="es-ES" sz="1600" b="1" dirty="0" err="1">
                <a:latin typeface="+mj-lt"/>
              </a:rPr>
              <a:t>The</a:t>
            </a:r>
            <a:r>
              <a:rPr lang="es-ES" sz="1600" b="1" dirty="0">
                <a:latin typeface="+mj-lt"/>
              </a:rPr>
              <a:t> </a:t>
            </a:r>
            <a:r>
              <a:rPr lang="es-ES" sz="1600" b="1" dirty="0" err="1">
                <a:latin typeface="+mj-lt"/>
              </a:rPr>
              <a:t>facts</a:t>
            </a:r>
            <a:r>
              <a:rPr lang="es-ES" sz="1600" b="1" dirty="0">
                <a:latin typeface="+mj-lt"/>
              </a:rPr>
              <a:t> </a:t>
            </a:r>
            <a:r>
              <a:rPr lang="es-ES" sz="1600" b="1" dirty="0" err="1">
                <a:latin typeface="+mj-lt"/>
              </a:rPr>
              <a:t>of</a:t>
            </a:r>
            <a:r>
              <a:rPr lang="es-ES" sz="1600" b="1" dirty="0">
                <a:latin typeface="+mj-lt"/>
              </a:rPr>
              <a:t> </a:t>
            </a:r>
            <a:r>
              <a:rPr lang="es-ES" sz="1600" b="1" dirty="0" err="1">
                <a:latin typeface="+mj-lt"/>
              </a:rPr>
              <a:t>Economic</a:t>
            </a:r>
            <a:r>
              <a:rPr lang="es-ES" sz="1600" b="1" dirty="0">
                <a:latin typeface="+mj-lt"/>
              </a:rPr>
              <a:t> </a:t>
            </a:r>
            <a:r>
              <a:rPr lang="es-ES" sz="1600" b="1" dirty="0" err="1">
                <a:latin typeface="+mj-lt"/>
              </a:rPr>
              <a:t>Growth</a:t>
            </a:r>
            <a:r>
              <a:rPr lang="es-ES" sz="1600" b="1" dirty="0">
                <a:latin typeface="+mj-lt"/>
              </a:rPr>
              <a:t>”, NBER.</a:t>
            </a:r>
            <a:endParaRPr lang="es-AR" sz="1600" b="1" dirty="0">
              <a:latin typeface="+mj-lt"/>
            </a:endParaRPr>
          </a:p>
        </p:txBody>
      </p:sp>
    </p:spTree>
    <p:extLst>
      <p:ext uri="{BB962C8B-B14F-4D97-AF65-F5344CB8AC3E}">
        <p14:creationId xmlns:p14="http://schemas.microsoft.com/office/powerpoint/2010/main" val="40825497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436</Words>
  <Application>Microsoft Office PowerPoint</Application>
  <PresentationFormat>Presentación en pantalla (4:3)</PresentationFormat>
  <Paragraphs>16</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Cambria Math</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Jose</dc:creator>
  <cp:lastModifiedBy>Jose Maria Jesus Fanelli</cp:lastModifiedBy>
  <cp:revision>52</cp:revision>
  <dcterms:created xsi:type="dcterms:W3CDTF">2020-06-08T15:01:51Z</dcterms:created>
  <dcterms:modified xsi:type="dcterms:W3CDTF">2022-05-20T12:45:29Z</dcterms:modified>
</cp:coreProperties>
</file>