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30" r:id="rId4"/>
    <p:sldId id="331" r:id="rId5"/>
    <p:sldId id="329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691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164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4561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195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377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8530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23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1843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699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2989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36625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639-AECA-4DAA-A4F0-58FE56A84E57}" type="datetimeFigureOut">
              <a:rPr lang="es-AR" smtClean="0"/>
              <a:pPr/>
              <a:t>07/12/2021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32F6-0514-4349-8632-31E5BF376B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961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Captura de pantalla de 2021-12-07 14-17-26.png"/>
          <p:cNvPicPr>
            <a:picLocks noChangeAspect="1"/>
          </p:cNvPicPr>
          <p:nvPr/>
        </p:nvPicPr>
        <p:blipFill>
          <a:blip r:embed="rId2"/>
          <a:srcRect l="6640" t="11319" r="1937" b="34449"/>
          <a:stretch>
            <a:fillRect/>
          </a:stretch>
        </p:blipFill>
        <p:spPr>
          <a:xfrm>
            <a:off x="-12879" y="-15838"/>
            <a:ext cx="6476115" cy="216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617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Programación de Microprocesadores;</a:t>
            </a:r>
            <a:br>
              <a:rPr lang="es-AR" dirty="0" smtClean="0"/>
            </a:br>
            <a:r>
              <a:rPr lang="es-AR" dirty="0" smtClean="0"/>
              <a:t> Implementación de un Sistema de control PID.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2261" y="485054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Dr. Lic. </a:t>
            </a:r>
            <a:r>
              <a:rPr lang="es-AR" dirty="0" smtClean="0"/>
              <a:t>Roberto Federico Farfán</a:t>
            </a:r>
          </a:p>
          <a:p>
            <a:r>
              <a:rPr lang="es-AR" dirty="0" smtClean="0"/>
              <a:t>Alumno de la carrera </a:t>
            </a:r>
            <a:r>
              <a:rPr lang="es-AR" dirty="0" err="1" smtClean="0"/>
              <a:t>Especialida</a:t>
            </a:r>
            <a:r>
              <a:rPr lang="es-AR" dirty="0" smtClean="0"/>
              <a:t> en </a:t>
            </a:r>
            <a:r>
              <a:rPr lang="es-AR" dirty="0" smtClean="0"/>
              <a:t>S</a:t>
            </a:r>
            <a:r>
              <a:rPr lang="es-AR" dirty="0" smtClean="0"/>
              <a:t>istemas </a:t>
            </a:r>
            <a:r>
              <a:rPr lang="es-AR" dirty="0" smtClean="0"/>
              <a:t>E</a:t>
            </a:r>
            <a:r>
              <a:rPr lang="es-AR" dirty="0" smtClean="0"/>
              <a:t>mbebidos, Facultad de Ingeniería, UBA.</a:t>
            </a:r>
            <a:endParaRPr lang="es-AR" dirty="0" smtClean="0"/>
          </a:p>
          <a:p>
            <a:r>
              <a:rPr lang="es-AR" dirty="0"/>
              <a:t>f</a:t>
            </a:r>
            <a:r>
              <a:rPr lang="es-AR" dirty="0" smtClean="0"/>
              <a:t>arfan.roberto.f@gmail.com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6388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A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s-AR" dirty="0" smtClean="0"/>
              <a:t>Objetivos.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961292" y="1990647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smtClean="0">
                <a:latin typeface="Times-Roman"/>
              </a:rPr>
              <a:t>Desarrollo de un sistema de 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control PID, utilizando el </a:t>
            </a:r>
          </a:p>
          <a:p>
            <a:pPr marL="285750" indent="-285750" algn="just"/>
            <a:r>
              <a:rPr lang="es-AR" sz="2800" dirty="0" err="1" smtClean="0">
                <a:latin typeface="Times-Roman"/>
              </a:rPr>
              <a:t>microcontolador</a:t>
            </a:r>
            <a:r>
              <a:rPr lang="es-AR" sz="2800" dirty="0" smtClean="0">
                <a:latin typeface="Times-Roman"/>
              </a:rPr>
              <a:t> </a:t>
            </a:r>
            <a:r>
              <a:rPr lang="es-AR" sz="2800" dirty="0" err="1" smtClean="0">
                <a:latin typeface="Times-Roman"/>
              </a:rPr>
              <a:t>Arm</a:t>
            </a:r>
            <a:r>
              <a:rPr lang="es-AR" sz="2800" dirty="0" smtClean="0">
                <a:latin typeface="Times-Roman"/>
              </a:rPr>
              <a:t> Cortex-M4 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STM32F429ZIT6.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smtClean="0">
                <a:latin typeface="Times-Roman"/>
              </a:rPr>
              <a:t>Implementar las funciones desarrolladas en las clases practicas de la materia Programación de Microprocesadores.</a:t>
            </a:r>
            <a:endParaRPr lang="es-AR" sz="2800" i="1" dirty="0">
              <a:latin typeface="Times-Italic"/>
            </a:endParaRPr>
          </a:p>
        </p:txBody>
      </p:sp>
      <p:pic>
        <p:nvPicPr>
          <p:cNvPr id="14" name="13 Imagen" descr="dibujo.jpg"/>
          <p:cNvPicPr>
            <a:picLocks noChangeAspect="1"/>
          </p:cNvPicPr>
          <p:nvPr/>
        </p:nvPicPr>
        <p:blipFill>
          <a:blip r:embed="rId2"/>
          <a:srcRect l="19516" t="3029" r="7616" b="54522"/>
          <a:stretch>
            <a:fillRect/>
          </a:stretch>
        </p:blipFill>
        <p:spPr>
          <a:xfrm>
            <a:off x="6949507" y="0"/>
            <a:ext cx="5242493" cy="432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66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A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s-AR" dirty="0" smtClean="0"/>
              <a:t>STM32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961292" y="1990647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smtClean="0">
                <a:latin typeface="Times-Roman"/>
              </a:rPr>
              <a:t>Maquina de estado de </a:t>
            </a:r>
            <a:r>
              <a:rPr lang="es-AR" sz="2800" dirty="0" err="1" smtClean="0">
                <a:latin typeface="Times-Roman"/>
              </a:rPr>
              <a:t>Mealy</a:t>
            </a:r>
            <a:r>
              <a:rPr lang="es-AR" sz="2800" dirty="0" smtClean="0">
                <a:latin typeface="Times-Roman"/>
              </a:rPr>
              <a:t> para 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g</a:t>
            </a:r>
            <a:r>
              <a:rPr lang="es-AR" sz="2800" dirty="0" smtClean="0">
                <a:latin typeface="Times-Roman"/>
              </a:rPr>
              <a:t>enerar la señal PWM de 8bits,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utilizando la </a:t>
            </a:r>
            <a:r>
              <a:rPr lang="es-AR" sz="2800" dirty="0" err="1" smtClean="0">
                <a:latin typeface="Times-Roman"/>
              </a:rPr>
              <a:t>funcion</a:t>
            </a:r>
            <a:r>
              <a:rPr lang="es-AR" sz="2800" dirty="0" smtClean="0">
                <a:latin typeface="Times-Roman"/>
              </a:rPr>
              <a:t> </a:t>
            </a:r>
            <a:r>
              <a:rPr lang="es-AR" sz="2800" dirty="0" err="1" smtClean="0">
                <a:latin typeface="Times-Roman"/>
              </a:rPr>
              <a:t>API_delay.c</a:t>
            </a:r>
            <a:r>
              <a:rPr lang="es-AR" sz="2800" dirty="0" smtClean="0">
                <a:latin typeface="Times-Roman"/>
              </a:rPr>
              <a:t>.</a:t>
            </a:r>
          </a:p>
          <a:p>
            <a:pPr marL="285750" indent="-285750" algn="just"/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Periodo del PWM 0,255 </a:t>
            </a:r>
            <a:r>
              <a:rPr lang="es-AR" sz="2800" dirty="0" err="1" smtClean="0">
                <a:latin typeface="Times-Roman"/>
              </a:rPr>
              <a:t>seg</a:t>
            </a:r>
            <a:r>
              <a:rPr lang="es-AR" sz="2800" dirty="0" smtClean="0">
                <a:latin typeface="Times-Roman"/>
              </a:rPr>
              <a:t>.</a:t>
            </a:r>
          </a:p>
          <a:p>
            <a:pPr marL="285750" indent="-285750" algn="just"/>
            <a:r>
              <a:rPr lang="es-AR" sz="2800" b="1" dirty="0" err="1" smtClean="0"/>
              <a:t>void</a:t>
            </a:r>
            <a:r>
              <a:rPr lang="es-AR" sz="2800" b="1" dirty="0" smtClean="0"/>
              <a:t> </a:t>
            </a:r>
            <a:r>
              <a:rPr lang="es-AR" sz="2800" b="1" dirty="0" smtClean="0"/>
              <a:t>DUTY(</a:t>
            </a:r>
            <a:r>
              <a:rPr lang="es-AR" sz="2800" b="1" dirty="0" err="1" smtClean="0"/>
              <a:t>int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duty_PWM</a:t>
            </a:r>
            <a:r>
              <a:rPr lang="es-AR" sz="2800" b="1" dirty="0" smtClean="0"/>
              <a:t>)</a:t>
            </a: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Genera PWM y necesita el ciclo de trabajo.</a:t>
            </a:r>
          </a:p>
          <a:p>
            <a:r>
              <a:rPr lang="es-AR" sz="2800" b="1" dirty="0" err="1" smtClean="0"/>
              <a:t>int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tomadato</a:t>
            </a:r>
            <a:r>
              <a:rPr lang="es-AR" sz="2800" b="1" dirty="0" smtClean="0"/>
              <a:t>(</a:t>
            </a:r>
            <a:r>
              <a:rPr lang="es-AR" sz="2800" b="1" dirty="0" err="1" smtClean="0"/>
              <a:t>int</a:t>
            </a:r>
            <a:r>
              <a:rPr lang="es-AR" sz="2800" b="1" dirty="0" smtClean="0"/>
              <a:t> ciclo1</a:t>
            </a:r>
            <a:r>
              <a:rPr lang="es-AR" sz="2800" b="1" dirty="0" smtClean="0"/>
              <a:t>)</a:t>
            </a:r>
          </a:p>
          <a:p>
            <a:pPr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Toma la lectura de temperatura que se </a:t>
            </a:r>
            <a:r>
              <a:rPr lang="es-AR" sz="2800" dirty="0" err="1" smtClean="0">
                <a:latin typeface="Times-Roman"/>
              </a:rPr>
              <a:t>envia</a:t>
            </a:r>
            <a:r>
              <a:rPr lang="es-AR" sz="2800" dirty="0" smtClean="0">
                <a:latin typeface="Times-Roman"/>
              </a:rPr>
              <a:t> por la UART.</a:t>
            </a:r>
          </a:p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Cambi</a:t>
            </a:r>
            <a:r>
              <a:rPr lang="es-AR" sz="2800" dirty="0" smtClean="0">
                <a:latin typeface="Times-Roman"/>
              </a:rPr>
              <a:t>a el ciclo de trabajo invocando la función:</a:t>
            </a:r>
          </a:p>
          <a:p>
            <a:pPr marL="285750" indent="-285750" algn="just"/>
            <a:r>
              <a:rPr lang="es-AR" sz="2800" b="1" dirty="0" err="1" smtClean="0"/>
              <a:t>int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pid_calc</a:t>
            </a:r>
            <a:r>
              <a:rPr lang="es-AR" sz="2800" b="1" dirty="0" smtClean="0"/>
              <a:t>(</a:t>
            </a:r>
            <a:r>
              <a:rPr lang="es-AR" sz="2800" b="1" dirty="0" err="1" smtClean="0"/>
              <a:t>int</a:t>
            </a:r>
            <a:r>
              <a:rPr lang="es-AR" sz="2800" b="1" dirty="0" smtClean="0"/>
              <a:t> temp3</a:t>
            </a:r>
            <a:r>
              <a:rPr lang="es-AR" sz="2800" b="1" dirty="0" smtClean="0"/>
              <a:t>)</a:t>
            </a: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i="1" dirty="0">
              <a:latin typeface="Times-Italic"/>
            </a:endParaRPr>
          </a:p>
        </p:txBody>
      </p:sp>
      <p:pic>
        <p:nvPicPr>
          <p:cNvPr id="14" name="13 Imagen" descr="dibujo.jpg"/>
          <p:cNvPicPr>
            <a:picLocks noChangeAspect="1"/>
          </p:cNvPicPr>
          <p:nvPr/>
        </p:nvPicPr>
        <p:blipFill>
          <a:blip r:embed="rId2"/>
          <a:srcRect l="19516" t="3029" r="7616" b="54522"/>
          <a:stretch>
            <a:fillRect/>
          </a:stretch>
        </p:blipFill>
        <p:spPr>
          <a:xfrm>
            <a:off x="6949507" y="0"/>
            <a:ext cx="5242493" cy="43200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151488" y="4675031"/>
            <a:ext cx="304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Cuerpo principal del programa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344733" y="4378818"/>
            <a:ext cx="3786389" cy="33485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6" idx="1"/>
          </p:cNvCxnSpPr>
          <p:nvPr/>
        </p:nvCxnSpPr>
        <p:spPr>
          <a:xfrm flipV="1">
            <a:off x="5537915" y="4859697"/>
            <a:ext cx="3613573" cy="4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66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mealy.jpg"/>
          <p:cNvPicPr>
            <a:picLocks noChangeAspect="1"/>
          </p:cNvPicPr>
          <p:nvPr/>
        </p:nvPicPr>
        <p:blipFill>
          <a:blip r:embed="rId2"/>
          <a:srcRect r="19040" b="58897"/>
          <a:stretch>
            <a:fillRect/>
          </a:stretch>
        </p:blipFill>
        <p:spPr>
          <a:xfrm>
            <a:off x="6176337" y="159026"/>
            <a:ext cx="6015663" cy="43200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A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s-AR" dirty="0" smtClean="0"/>
              <a:t>STM32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961292" y="1990647"/>
            <a:ext cx="10515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Inicio PWM.</a:t>
            </a:r>
          </a:p>
          <a:p>
            <a:pPr marL="285750" indent="-285750" algn="just"/>
            <a:r>
              <a:rPr lang="es-AR" sz="2800" b="1" dirty="0" err="1" smtClean="0"/>
              <a:t>void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PWMInit</a:t>
            </a:r>
            <a:r>
              <a:rPr lang="es-AR" sz="2800" b="1" dirty="0" smtClean="0"/>
              <a:t>(</a:t>
            </a:r>
            <a:r>
              <a:rPr lang="es-AR" sz="2800" b="1" dirty="0" err="1" smtClean="0"/>
              <a:t>void</a:t>
            </a:r>
            <a:r>
              <a:rPr lang="es-AR" sz="2800" b="1" dirty="0" smtClean="0"/>
              <a:t>)</a:t>
            </a:r>
          </a:p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Inicia el tiempo del contador (1ms)</a:t>
            </a:r>
          </a:p>
          <a:p>
            <a:pPr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  Inicia el tiempo de lectura para la </a:t>
            </a:r>
          </a:p>
          <a:p>
            <a:r>
              <a:rPr lang="es-AR" sz="2800" dirty="0" smtClean="0">
                <a:latin typeface="Times-Roman"/>
              </a:rPr>
              <a:t>UART.</a:t>
            </a:r>
          </a:p>
          <a:p>
            <a:r>
              <a:rPr lang="es-AR" sz="2800" b="1" dirty="0" err="1" smtClean="0"/>
              <a:t>int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pid_calc</a:t>
            </a:r>
            <a:r>
              <a:rPr lang="es-AR" sz="2800" b="1" dirty="0" smtClean="0"/>
              <a:t>(</a:t>
            </a:r>
            <a:r>
              <a:rPr lang="es-AR" sz="2800" b="1" dirty="0" err="1" smtClean="0"/>
              <a:t>int</a:t>
            </a:r>
            <a:r>
              <a:rPr lang="es-AR" sz="2800" b="1" dirty="0" smtClean="0"/>
              <a:t> temp3)</a:t>
            </a: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Realiza el calculo de la función matemática del PID.</a:t>
            </a:r>
          </a:p>
          <a:p>
            <a:pPr marL="285750" indent="-285750" algn="just"/>
            <a:r>
              <a:rPr lang="es-AR" sz="2800" b="1" dirty="0" err="1" smtClean="0"/>
              <a:t>int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tomadato</a:t>
            </a:r>
            <a:r>
              <a:rPr lang="es-AR" sz="2800" b="1" dirty="0" smtClean="0"/>
              <a:t>(</a:t>
            </a:r>
            <a:r>
              <a:rPr lang="es-AR" sz="2800" b="1" dirty="0" err="1" smtClean="0"/>
              <a:t>int</a:t>
            </a:r>
            <a:r>
              <a:rPr lang="es-AR" sz="2800" b="1" dirty="0" smtClean="0"/>
              <a:t> ciclo1)</a:t>
            </a:r>
          </a:p>
          <a:p>
            <a:pPr marL="285750" indent="-285750" algn="just">
              <a:buFont typeface="Arial"/>
              <a:buChar char="•"/>
            </a:pPr>
            <a:r>
              <a:rPr lang="es-AR" sz="2800" dirty="0" smtClean="0">
                <a:latin typeface="Times-Roman"/>
              </a:rPr>
              <a:t>La </a:t>
            </a:r>
            <a:r>
              <a:rPr lang="es-AR" sz="2800" dirty="0" err="1" smtClean="0">
                <a:latin typeface="Times-Roman"/>
              </a:rPr>
              <a:t>funcion</a:t>
            </a:r>
            <a:r>
              <a:rPr lang="es-AR" sz="2800" dirty="0" smtClean="0">
                <a:latin typeface="Times-Roman"/>
              </a:rPr>
              <a:t> devuelve el ciclo de trabajo a la función.</a:t>
            </a:r>
          </a:p>
          <a:p>
            <a:r>
              <a:rPr lang="es-AR" sz="2800" b="1" dirty="0" err="1" smtClean="0"/>
              <a:t>int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tomadato</a:t>
            </a:r>
            <a:r>
              <a:rPr lang="es-AR" sz="2800" b="1" dirty="0" smtClean="0"/>
              <a:t>(</a:t>
            </a:r>
            <a:r>
              <a:rPr lang="es-AR" sz="2800" b="1" dirty="0" err="1" smtClean="0"/>
              <a:t>int</a:t>
            </a:r>
            <a:r>
              <a:rPr lang="es-AR" sz="2800" b="1" dirty="0" smtClean="0"/>
              <a:t> ciclo1</a:t>
            </a:r>
            <a:r>
              <a:rPr lang="es-AR" sz="2800" b="1" dirty="0" smtClean="0">
                <a:latin typeface="Times-Roman"/>
              </a:rPr>
              <a:t>) </a:t>
            </a:r>
            <a:r>
              <a:rPr lang="es-AR" sz="2800" dirty="0" smtClean="0">
                <a:latin typeface="Times-Roman"/>
              </a:rPr>
              <a:t>y esta al cuerpo principal para el cambio del ciclo de trabajo.</a:t>
            </a:r>
          </a:p>
          <a:p>
            <a:endParaRPr lang="es-AR" sz="2800" b="1" dirty="0" smtClean="0"/>
          </a:p>
          <a:p>
            <a:endParaRPr lang="es-AR" sz="2800" dirty="0" smtClean="0">
              <a:latin typeface="Times-Roman"/>
            </a:endParaRPr>
          </a:p>
          <a:p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i="1" dirty="0">
              <a:latin typeface="Times-Ital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66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A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s-AR" dirty="0" smtClean="0"/>
              <a:t>Registro de Temperatura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961292" y="1990647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err="1" smtClean="0">
                <a:latin typeface="Times-Roman"/>
              </a:rPr>
              <a:t>Arduino</a:t>
            </a:r>
            <a:r>
              <a:rPr lang="es-AR" sz="2800" dirty="0" smtClean="0">
                <a:latin typeface="Times-Roman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smtClean="0">
                <a:latin typeface="Times-Roman"/>
              </a:rPr>
              <a:t>Sensor digital DS18B2.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smtClean="0">
                <a:latin typeface="Times-Roman"/>
              </a:rPr>
              <a:t>Formato de lectura, Ej. 28,13°C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800" dirty="0" smtClean="0">
                <a:latin typeface="Times-Roman"/>
              </a:rPr>
              <a:t>Se </a:t>
            </a:r>
            <a:r>
              <a:rPr lang="es-AR" sz="2800" dirty="0" err="1" smtClean="0">
                <a:latin typeface="Times-Roman"/>
              </a:rPr>
              <a:t>envia</a:t>
            </a:r>
            <a:r>
              <a:rPr lang="es-AR" sz="2800" dirty="0" smtClean="0">
                <a:latin typeface="Times-Roman"/>
              </a:rPr>
              <a:t> por UART primero un cero,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l</a:t>
            </a:r>
            <a:r>
              <a:rPr lang="es-AR" sz="2800" dirty="0" smtClean="0">
                <a:latin typeface="Times-Roman"/>
              </a:rPr>
              <a:t>uego la lectura en numero entero.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Ej. 02813.</a:t>
            </a:r>
          </a:p>
          <a:p>
            <a:pPr marL="285750" indent="-285750" algn="just"/>
            <a:r>
              <a:rPr lang="es-AR" sz="2800" dirty="0" smtClean="0">
                <a:latin typeface="Times-Roman"/>
              </a:rPr>
              <a:t>STM32;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800" i="1" dirty="0">
              <a:latin typeface="Times-Italic"/>
            </a:endParaRPr>
          </a:p>
        </p:txBody>
      </p:sp>
      <p:pic>
        <p:nvPicPr>
          <p:cNvPr id="14" name="13 Imagen" descr="dibujo.jpg"/>
          <p:cNvPicPr>
            <a:picLocks noChangeAspect="1"/>
          </p:cNvPicPr>
          <p:nvPr/>
        </p:nvPicPr>
        <p:blipFill>
          <a:blip r:embed="rId2"/>
          <a:srcRect l="19516" t="3029" r="7616" b="54522"/>
          <a:stretch>
            <a:fillRect/>
          </a:stretch>
        </p:blipFill>
        <p:spPr>
          <a:xfrm>
            <a:off x="6949507" y="0"/>
            <a:ext cx="5242493" cy="432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66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240</Words>
  <Application>Microsoft Office PowerPoint</Application>
  <PresentationFormat>Personalizado</PresentationFormat>
  <Paragraphs>47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Programación de Microprocesadores;  Implementación de un Sistema de control PID.</vt:lpstr>
      <vt:lpstr>Objetivos.</vt:lpstr>
      <vt:lpstr>STM32</vt:lpstr>
      <vt:lpstr>STM32</vt:lpstr>
      <vt:lpstr>Registro de Temperatura.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3: Modelo de módulo fotovoltaico, características y ensayo de equipos.</dc:title>
  <dc:creator>RCA</dc:creator>
  <cp:lastModifiedBy>fede</cp:lastModifiedBy>
  <cp:revision>270</cp:revision>
  <dcterms:created xsi:type="dcterms:W3CDTF">2020-10-01T23:20:12Z</dcterms:created>
  <dcterms:modified xsi:type="dcterms:W3CDTF">2021-12-07T21:47:32Z</dcterms:modified>
</cp:coreProperties>
</file>