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99" r:id="rId29"/>
    <p:sldId id="311" r:id="rId30"/>
    <p:sldId id="312" r:id="rId31"/>
    <p:sldId id="313" r:id="rId32"/>
    <p:sldId id="285" r:id="rId33"/>
    <p:sldId id="286" r:id="rId34"/>
    <p:sldId id="287" r:id="rId35"/>
    <p:sldId id="288" r:id="rId36"/>
    <p:sldId id="289" r:id="rId37"/>
    <p:sldId id="290" r:id="rId38"/>
    <p:sldId id="291" r:id="rId39"/>
    <p:sldId id="292" r:id="rId40"/>
    <p:sldId id="293" r:id="rId41"/>
    <p:sldId id="294" r:id="rId42"/>
    <p:sldId id="295" r:id="rId43"/>
    <p:sldId id="300" r:id="rId44"/>
    <p:sldId id="296" r:id="rId45"/>
    <p:sldId id="297" r:id="rId46"/>
    <p:sldId id="298" r:id="rId47"/>
    <p:sldId id="301" r:id="rId48"/>
    <p:sldId id="302" r:id="rId49"/>
    <p:sldId id="303" r:id="rId50"/>
    <p:sldId id="304" r:id="rId51"/>
    <p:sldId id="305" r:id="rId52"/>
    <p:sldId id="306" r:id="rId53"/>
    <p:sldId id="307" r:id="rId54"/>
    <p:sldId id="308" r:id="rId55"/>
    <p:sldId id="310" r:id="rId56"/>
    <p:sldId id="314" r:id="rId57"/>
    <p:sldId id="318" r:id="rId58"/>
    <p:sldId id="315" r:id="rId59"/>
    <p:sldId id="317" r:id="rId60"/>
    <p:sldId id="316" r:id="rId61"/>
    <p:sldId id="319" r:id="rId62"/>
    <p:sldId id="320" r:id="rId63"/>
    <p:sldId id="321" r:id="rId64"/>
    <p:sldId id="322" r:id="rId65"/>
    <p:sldId id="32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4/24/2019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4/24/2019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4/24/2019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4/24/2019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4/24/2019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4/24/2019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www.sistemas-utnfra.com.ar/#/pages/carrera/tecnico-programacion/resumen.html"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8DA27-D8E6-4061-8DAB-D45314F55240}"/>
              </a:ext>
            </a:extLst>
          </p:cNvPr>
          <p:cNvSpPr>
            <a:spLocks noGrp="1"/>
          </p:cNvSpPr>
          <p:nvPr>
            <p:ph type="ctrTitle"/>
          </p:nvPr>
        </p:nvSpPr>
        <p:spPr/>
        <p:txBody>
          <a:bodyPr/>
          <a:lstStyle/>
          <a:p>
            <a:r>
              <a:rPr lang="es-AR" dirty="0"/>
              <a:t>HTML</a:t>
            </a:r>
          </a:p>
        </p:txBody>
      </p:sp>
      <p:sp>
        <p:nvSpPr>
          <p:cNvPr id="3" name="Subtítulo 2">
            <a:extLst>
              <a:ext uri="{FF2B5EF4-FFF2-40B4-BE49-F238E27FC236}">
                <a16:creationId xmlns:a16="http://schemas.microsoft.com/office/drawing/2014/main" id="{3E5412C2-0E3C-430F-BCB6-786F37B28A40}"/>
              </a:ext>
            </a:extLst>
          </p:cNvPr>
          <p:cNvSpPr>
            <a:spLocks noGrp="1"/>
          </p:cNvSpPr>
          <p:nvPr>
            <p:ph type="subTitle" idx="1"/>
          </p:nvPr>
        </p:nvSpPr>
        <p:spPr/>
        <p:txBody>
          <a:bodyPr/>
          <a:lstStyle/>
          <a:p>
            <a:r>
              <a:rPr lang="es-AR" dirty="0"/>
              <a:t>Laboratorio de Computación III                                                          UTN-FRA</a:t>
            </a:r>
          </a:p>
        </p:txBody>
      </p:sp>
    </p:spTree>
    <p:extLst>
      <p:ext uri="{BB962C8B-B14F-4D97-AF65-F5344CB8AC3E}">
        <p14:creationId xmlns:p14="http://schemas.microsoft.com/office/powerpoint/2010/main" val="92253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Eventos II</a:t>
            </a:r>
          </a:p>
        </p:txBody>
      </p:sp>
      <p:graphicFrame>
        <p:nvGraphicFramePr>
          <p:cNvPr id="4" name="Tabla 3">
            <a:extLst>
              <a:ext uri="{FF2B5EF4-FFF2-40B4-BE49-F238E27FC236}">
                <a16:creationId xmlns:a16="http://schemas.microsoft.com/office/drawing/2014/main" id="{90D917C2-287D-4482-BFAA-778FE3550B0D}"/>
              </a:ext>
            </a:extLst>
          </p:cNvPr>
          <p:cNvGraphicFramePr>
            <a:graphicFrameLocks noGrp="1"/>
          </p:cNvGraphicFramePr>
          <p:nvPr>
            <p:extLst>
              <p:ext uri="{D42A27DB-BD31-4B8C-83A1-F6EECF244321}">
                <p14:modId xmlns:p14="http://schemas.microsoft.com/office/powerpoint/2010/main" val="2413809384"/>
              </p:ext>
            </p:extLst>
          </p:nvPr>
        </p:nvGraphicFramePr>
        <p:xfrm>
          <a:off x="512763" y="2209800"/>
          <a:ext cx="11166474" cy="4648200"/>
        </p:xfrm>
        <a:graphic>
          <a:graphicData uri="http://schemas.openxmlformats.org/drawingml/2006/table">
            <a:tbl>
              <a:tblPr/>
              <a:tblGrid>
                <a:gridCol w="2031973">
                  <a:extLst>
                    <a:ext uri="{9D8B030D-6E8A-4147-A177-3AD203B41FA5}">
                      <a16:colId xmlns:a16="http://schemas.microsoft.com/office/drawing/2014/main" val="4148952745"/>
                    </a:ext>
                  </a:extLst>
                </a:gridCol>
                <a:gridCol w="6874322">
                  <a:extLst>
                    <a:ext uri="{9D8B030D-6E8A-4147-A177-3AD203B41FA5}">
                      <a16:colId xmlns:a16="http://schemas.microsoft.com/office/drawing/2014/main" val="1718230679"/>
                    </a:ext>
                  </a:extLst>
                </a:gridCol>
                <a:gridCol w="2260179">
                  <a:extLst>
                    <a:ext uri="{9D8B030D-6E8A-4147-A177-3AD203B41FA5}">
                      <a16:colId xmlns:a16="http://schemas.microsoft.com/office/drawing/2014/main" val="2821299366"/>
                    </a:ext>
                  </a:extLst>
                </a:gridCol>
              </a:tblGrid>
              <a:tr h="296502">
                <a:tc>
                  <a:txBody>
                    <a:bodyPr/>
                    <a:lstStyle/>
                    <a:p>
                      <a:r>
                        <a:rPr lang="es-AR" sz="1800" b="1" dirty="0">
                          <a:effectLst/>
                        </a:rPr>
                        <a:t>onmousedown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Pulsar (sin soltar) un botón del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7315837"/>
                  </a:ext>
                </a:extLst>
              </a:tr>
              <a:tr h="296502">
                <a:tc>
                  <a:txBody>
                    <a:bodyPr/>
                    <a:lstStyle/>
                    <a:p>
                      <a:r>
                        <a:rPr lang="es-AR" sz="1800" b="1" dirty="0">
                          <a:effectLst/>
                        </a:rPr>
                        <a:t>onmousemove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Mover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80988106"/>
                  </a:ext>
                </a:extLst>
              </a:tr>
              <a:tr h="577032">
                <a:tc>
                  <a:txBody>
                    <a:bodyPr/>
                    <a:lstStyle/>
                    <a:p>
                      <a:r>
                        <a:rPr lang="es-AR" sz="1800" b="1" dirty="0">
                          <a:effectLst/>
                        </a:rPr>
                        <a:t>onmouseout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El ratón </a:t>
                      </a:r>
                      <a:r>
                        <a:rPr lang="es-AR" sz="1800" i="1" dirty="0">
                          <a:effectLst/>
                        </a:rPr>
                        <a:t>"sale"</a:t>
                      </a:r>
                      <a:r>
                        <a:rPr lang="es-AR" sz="1800" dirty="0">
                          <a:effectLst/>
                        </a:rPr>
                        <a:t> del elemento (pasa por encima de otro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28344086"/>
                  </a:ext>
                </a:extLst>
              </a:tr>
              <a:tr h="577032">
                <a:tc>
                  <a:txBody>
                    <a:bodyPr/>
                    <a:lstStyle/>
                    <a:p>
                      <a:r>
                        <a:rPr lang="es-AR" sz="1800" b="1" dirty="0">
                          <a:effectLst/>
                        </a:rPr>
                        <a:t>onmouseover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El ratón </a:t>
                      </a:r>
                      <a:r>
                        <a:rPr lang="es-AR" sz="1800" i="1" dirty="0">
                          <a:effectLst/>
                        </a:rPr>
                        <a:t>"entra"</a:t>
                      </a:r>
                      <a:r>
                        <a:rPr lang="es-AR" sz="1800" dirty="0">
                          <a:effectLst/>
                        </a:rPr>
                        <a:t> en el elemento (pasa por encima del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96213686"/>
                  </a:ext>
                </a:extLst>
              </a:tr>
              <a:tr h="577032">
                <a:tc>
                  <a:txBody>
                    <a:bodyPr/>
                    <a:lstStyle/>
                    <a:p>
                      <a:r>
                        <a:rPr lang="es-AR" sz="1800" b="1" dirty="0">
                          <a:effectLst/>
                        </a:rPr>
                        <a:t>onmouseup</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Soltar el botón que estaba pulsado en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54953549"/>
                  </a:ext>
                </a:extLst>
              </a:tr>
              <a:tr h="577032">
                <a:tc>
                  <a:txBody>
                    <a:bodyPr/>
                    <a:lstStyle/>
                    <a:p>
                      <a:r>
                        <a:rPr lang="es-AR" sz="1800" b="1">
                          <a:effectLst/>
                        </a:rPr>
                        <a:t>onreset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Inicializar el formulario (borrar todos sus datos)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&lt;form&gt;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91092776"/>
                  </a:ext>
                </a:extLst>
              </a:tr>
              <a:tr h="577032">
                <a:tc>
                  <a:txBody>
                    <a:bodyPr/>
                    <a:lstStyle/>
                    <a:p>
                      <a:r>
                        <a:rPr lang="es-AR" sz="1800" b="1">
                          <a:effectLst/>
                        </a:rPr>
                        <a:t>onresize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Se ha modificado el tamaño de la ventana del navegador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27615070"/>
                  </a:ext>
                </a:extLst>
              </a:tr>
              <a:tr h="296502">
                <a:tc>
                  <a:txBody>
                    <a:bodyPr/>
                    <a:lstStyle/>
                    <a:p>
                      <a:r>
                        <a:rPr lang="es-AR" sz="1800" b="1">
                          <a:effectLst/>
                        </a:rPr>
                        <a:t>onselect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Seleccionar un texto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&lt;input&gt;, &lt;textarea&gt;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72482614"/>
                  </a:ext>
                </a:extLst>
              </a:tr>
              <a:tr h="296502">
                <a:tc>
                  <a:txBody>
                    <a:bodyPr/>
                    <a:lstStyle/>
                    <a:p>
                      <a:r>
                        <a:rPr lang="es-AR" sz="1800" b="1">
                          <a:effectLst/>
                        </a:rPr>
                        <a:t>onsubmit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Enviar el formulario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&lt;form&gt;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51281085"/>
                  </a:ext>
                </a:extLst>
              </a:tr>
              <a:tr h="577032">
                <a:tc>
                  <a:txBody>
                    <a:bodyPr/>
                    <a:lstStyle/>
                    <a:p>
                      <a:r>
                        <a:rPr lang="es-AR" sz="1800" b="1" dirty="0" err="1">
                          <a:effectLst/>
                        </a:rPr>
                        <a:t>onunload</a:t>
                      </a:r>
                      <a:endParaRPr lang="es-AR" sz="1800" b="1" dirty="0">
                        <a:effectLst/>
                      </a:endParaRP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Se abandona la página (por ejemplo al cerrar el navegador)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35090319"/>
                  </a:ext>
                </a:extLst>
              </a:tr>
            </a:tbl>
          </a:graphicData>
        </a:graphic>
      </p:graphicFrame>
    </p:spTree>
    <p:extLst>
      <p:ext uri="{BB962C8B-B14F-4D97-AF65-F5344CB8AC3E}">
        <p14:creationId xmlns:p14="http://schemas.microsoft.com/office/powerpoint/2010/main" val="289991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Foco</a:t>
            </a:r>
          </a:p>
        </p:txBody>
      </p:sp>
      <p:sp>
        <p:nvSpPr>
          <p:cNvPr id="3" name="CuadroTexto 2">
            <a:extLst>
              <a:ext uri="{FF2B5EF4-FFF2-40B4-BE49-F238E27FC236}">
                <a16:creationId xmlns:a16="http://schemas.microsoft.com/office/drawing/2014/main" id="{A06FF3FF-E73A-49BA-8616-E5D620E098AC}"/>
              </a:ext>
            </a:extLst>
          </p:cNvPr>
          <p:cNvSpPr txBox="1"/>
          <p:nvPr/>
        </p:nvSpPr>
        <p:spPr>
          <a:xfrm>
            <a:off x="570271" y="2209800"/>
            <a:ext cx="11051458" cy="1754326"/>
          </a:xfrm>
          <a:prstGeom prst="rect">
            <a:avLst/>
          </a:prstGeom>
          <a:noFill/>
        </p:spPr>
        <p:txBody>
          <a:bodyPr wrap="square" rtlCol="0">
            <a:spAutoFit/>
          </a:bodyPr>
          <a:lstStyle/>
          <a:p>
            <a:pPr algn="just"/>
            <a:r>
              <a:rPr lang="es-AR" dirty="0"/>
              <a:t>Cuando el usuario selecciona un elemento en una aplicación, se dice que </a:t>
            </a:r>
            <a:r>
              <a:rPr lang="es-AR" i="1" dirty="0"/>
              <a:t>"el elemento tiene el foco del programa"</a:t>
            </a:r>
            <a:r>
              <a:rPr lang="es-AR" dirty="0"/>
              <a:t>. Si por ejemplo un usuario pincha con su ratón sobre un cuadro de texto y comienza a escribir, ese cuadro de texto tiene el foco del programa, llamado </a:t>
            </a:r>
            <a:r>
              <a:rPr lang="es-AR" i="1" dirty="0"/>
              <a:t>"</a:t>
            </a:r>
            <a:r>
              <a:rPr lang="es-AR" i="1" dirty="0" err="1"/>
              <a:t>focus</a:t>
            </a:r>
            <a:r>
              <a:rPr lang="es-AR" i="1" dirty="0"/>
              <a:t>"</a:t>
            </a:r>
            <a:r>
              <a:rPr lang="es-AR" dirty="0"/>
              <a:t> en inglés. Si el usuario selecciona después otro elemento, el elemento original pierde el foco y el nuevo elemento es el que tiene el foco del programa.</a:t>
            </a:r>
          </a:p>
          <a:p>
            <a:endParaRPr lang="es-AR" dirty="0"/>
          </a:p>
        </p:txBody>
      </p:sp>
      <p:graphicFrame>
        <p:nvGraphicFramePr>
          <p:cNvPr id="5" name="Tabla 4">
            <a:extLst>
              <a:ext uri="{FF2B5EF4-FFF2-40B4-BE49-F238E27FC236}">
                <a16:creationId xmlns:a16="http://schemas.microsoft.com/office/drawing/2014/main" id="{39F0A5DB-19FD-4A3A-9C50-94C7C514644C}"/>
              </a:ext>
            </a:extLst>
          </p:cNvPr>
          <p:cNvGraphicFramePr>
            <a:graphicFrameLocks noGrp="1"/>
          </p:cNvGraphicFramePr>
          <p:nvPr>
            <p:extLst>
              <p:ext uri="{D42A27DB-BD31-4B8C-83A1-F6EECF244321}">
                <p14:modId xmlns:p14="http://schemas.microsoft.com/office/powerpoint/2010/main" val="1414546632"/>
              </p:ext>
            </p:extLst>
          </p:nvPr>
        </p:nvGraphicFramePr>
        <p:xfrm>
          <a:off x="570271" y="3660775"/>
          <a:ext cx="11402654" cy="2997200"/>
        </p:xfrm>
        <a:graphic>
          <a:graphicData uri="http://schemas.openxmlformats.org/drawingml/2006/table">
            <a:tbl>
              <a:tblPr/>
              <a:tblGrid>
                <a:gridCol w="2572979">
                  <a:extLst>
                    <a:ext uri="{9D8B030D-6E8A-4147-A177-3AD203B41FA5}">
                      <a16:colId xmlns:a16="http://schemas.microsoft.com/office/drawing/2014/main" val="2004407274"/>
                    </a:ext>
                  </a:extLst>
                </a:gridCol>
                <a:gridCol w="8829675">
                  <a:extLst>
                    <a:ext uri="{9D8B030D-6E8A-4147-A177-3AD203B41FA5}">
                      <a16:colId xmlns:a16="http://schemas.microsoft.com/office/drawing/2014/main" val="1050291516"/>
                    </a:ext>
                  </a:extLst>
                </a:gridCol>
              </a:tblGrid>
              <a:tr h="337820">
                <a:tc>
                  <a:txBody>
                    <a:bodyPr/>
                    <a:lstStyle/>
                    <a:p>
                      <a:pPr algn="l"/>
                      <a:r>
                        <a:rPr lang="es-AR" sz="1800" b="1">
                          <a:effectLst/>
                        </a:rPr>
                        <a:t>Atributo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s-AR" sz="1800" b="1" dirty="0">
                          <a:effectLst/>
                        </a:rPr>
                        <a:t>Descripción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1896459"/>
                  </a:ext>
                </a:extLst>
              </a:tr>
              <a:tr h="612140">
                <a:tc>
                  <a:txBody>
                    <a:bodyPr/>
                    <a:lstStyle/>
                    <a:p>
                      <a:r>
                        <a:rPr lang="es-AR" sz="1800" b="1" dirty="0" err="1">
                          <a:effectLst/>
                        </a:rPr>
                        <a:t>accesskey</a:t>
                      </a:r>
                      <a:r>
                        <a:rPr lang="es-AR" sz="1800" b="1" dirty="0">
                          <a:effectLst/>
                        </a:rPr>
                        <a:t> </a:t>
                      </a:r>
                      <a:r>
                        <a:rPr lang="es-AR" sz="1800" dirty="0">
                          <a:effectLst/>
                        </a:rPr>
                        <a:t>= "letra"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Establece una tecla de acceso rápido a un elemento HTML</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1406296"/>
                  </a:ext>
                </a:extLst>
              </a:tr>
              <a:tr h="1160780">
                <a:tc>
                  <a:txBody>
                    <a:bodyPr/>
                    <a:lstStyle/>
                    <a:p>
                      <a:r>
                        <a:rPr lang="es-AR" sz="1800" b="1" dirty="0" err="1">
                          <a:effectLst/>
                        </a:rPr>
                        <a:t>tabindex</a:t>
                      </a:r>
                      <a:r>
                        <a:rPr lang="es-AR" sz="1800" b="1" dirty="0">
                          <a:effectLst/>
                        </a:rPr>
                        <a:t> </a:t>
                      </a:r>
                      <a:r>
                        <a:rPr lang="es-AR" sz="1800" dirty="0">
                          <a:effectLst/>
                        </a:rPr>
                        <a:t>= "numero"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Establece la posición del elemento en el orden de tabulación de la página. Su valor debe estar comprendido entre 0 y 32.767</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19001112"/>
                  </a:ext>
                </a:extLst>
              </a:tr>
              <a:tr h="886460">
                <a:tc>
                  <a:txBody>
                    <a:bodyPr/>
                    <a:lstStyle/>
                    <a:p>
                      <a:r>
                        <a:rPr lang="es-AR" sz="1800" b="1" dirty="0">
                          <a:effectLst/>
                        </a:rPr>
                        <a:t>onfocus, onblur</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Controlan los eventos JavaScript que se ejecutan cuando el elemento obtiene o pierde el foco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11342917"/>
                  </a:ext>
                </a:extLst>
              </a:tr>
            </a:tbl>
          </a:graphicData>
        </a:graphic>
      </p:graphicFrame>
    </p:spTree>
    <p:extLst>
      <p:ext uri="{BB962C8B-B14F-4D97-AF65-F5344CB8AC3E}">
        <p14:creationId xmlns:p14="http://schemas.microsoft.com/office/powerpoint/2010/main" val="94663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Elementos HTML</a:t>
            </a:r>
          </a:p>
        </p:txBody>
      </p:sp>
      <p:sp>
        <p:nvSpPr>
          <p:cNvPr id="4" name="CuadroTexto 3">
            <a:extLst>
              <a:ext uri="{FF2B5EF4-FFF2-40B4-BE49-F238E27FC236}">
                <a16:creationId xmlns:a16="http://schemas.microsoft.com/office/drawing/2014/main" id="{B2202148-0AAA-44E8-B289-071F2199A328}"/>
              </a:ext>
            </a:extLst>
          </p:cNvPr>
          <p:cNvSpPr txBox="1"/>
          <p:nvPr/>
        </p:nvSpPr>
        <p:spPr>
          <a:xfrm>
            <a:off x="428010" y="2352675"/>
            <a:ext cx="11335979" cy="2862322"/>
          </a:xfrm>
          <a:prstGeom prst="rect">
            <a:avLst/>
          </a:prstGeom>
          <a:noFill/>
        </p:spPr>
        <p:txBody>
          <a:bodyPr wrap="square" rtlCol="0">
            <a:spAutoFit/>
          </a:bodyPr>
          <a:lstStyle/>
          <a:p>
            <a:pPr algn="just"/>
            <a:r>
              <a:rPr lang="es-AR" dirty="0"/>
              <a:t>Además de etiquetas y atributos, HTML define el término </a:t>
            </a:r>
            <a:r>
              <a:rPr lang="es-AR" b="1" dirty="0"/>
              <a:t>elemento</a:t>
            </a:r>
            <a:r>
              <a:rPr lang="es-AR" dirty="0"/>
              <a:t> para referirse a las partes que componen los documentos HTML.</a:t>
            </a:r>
          </a:p>
          <a:p>
            <a:pPr algn="just"/>
            <a:r>
              <a:rPr lang="es-AR" dirty="0"/>
              <a:t>Aunque en ocasiones se habla de forma indistinta de "elementos" y "etiquetas", en realidad un elemento HTML es mucho más que una etiqueta, ya que está formado por:</a:t>
            </a:r>
          </a:p>
          <a:p>
            <a:endParaRPr lang="es-AR" dirty="0"/>
          </a:p>
          <a:p>
            <a:r>
              <a:rPr lang="es-AR" dirty="0"/>
              <a:t>- Una etiqueta de apertura.</a:t>
            </a:r>
          </a:p>
          <a:p>
            <a:r>
              <a:rPr lang="es-AR" dirty="0"/>
              <a:t>- Cero o más atributos.</a:t>
            </a:r>
          </a:p>
          <a:p>
            <a:r>
              <a:rPr lang="es-AR" dirty="0"/>
              <a:t>- Texto encerrado por la etiqueta.</a:t>
            </a:r>
          </a:p>
          <a:p>
            <a:r>
              <a:rPr lang="es-AR" dirty="0"/>
              <a:t>- Una etiqueta de cierre.</a:t>
            </a:r>
          </a:p>
          <a:p>
            <a:endParaRPr lang="es-AR" dirty="0"/>
          </a:p>
        </p:txBody>
      </p:sp>
      <p:pic>
        <p:nvPicPr>
          <p:cNvPr id="10242" name="Picture 2" descr="Esquema de las partes que componen un elemento HTML">
            <a:extLst>
              <a:ext uri="{FF2B5EF4-FFF2-40B4-BE49-F238E27FC236}">
                <a16:creationId xmlns:a16="http://schemas.microsoft.com/office/drawing/2014/main" id="{2266C668-A93F-428F-87F4-2A1B2B461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923" y="3867151"/>
            <a:ext cx="7295066" cy="227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1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071A9-8602-471E-81D7-FB5A597807A1}"/>
              </a:ext>
            </a:extLst>
          </p:cNvPr>
          <p:cNvSpPr>
            <a:spLocks noGrp="1"/>
          </p:cNvSpPr>
          <p:nvPr>
            <p:ph type="title"/>
          </p:nvPr>
        </p:nvSpPr>
        <p:spPr/>
        <p:txBody>
          <a:bodyPr/>
          <a:lstStyle/>
          <a:p>
            <a:r>
              <a:rPr lang="es-AR" dirty="0"/>
              <a:t>Elementos en línea y en bloque</a:t>
            </a:r>
          </a:p>
        </p:txBody>
      </p:sp>
      <p:sp>
        <p:nvSpPr>
          <p:cNvPr id="3" name="CuadroTexto 2">
            <a:extLst>
              <a:ext uri="{FF2B5EF4-FFF2-40B4-BE49-F238E27FC236}">
                <a16:creationId xmlns:a16="http://schemas.microsoft.com/office/drawing/2014/main" id="{BD77D7B2-4775-4995-90B1-527C33A5BAB7}"/>
              </a:ext>
            </a:extLst>
          </p:cNvPr>
          <p:cNvSpPr txBox="1"/>
          <p:nvPr/>
        </p:nvSpPr>
        <p:spPr>
          <a:xfrm>
            <a:off x="437075" y="2828925"/>
            <a:ext cx="11451200" cy="3416320"/>
          </a:xfrm>
          <a:prstGeom prst="rect">
            <a:avLst/>
          </a:prstGeom>
          <a:noFill/>
        </p:spPr>
        <p:txBody>
          <a:bodyPr wrap="square" rtlCol="0">
            <a:spAutoFit/>
          </a:bodyPr>
          <a:lstStyle/>
          <a:p>
            <a:pPr algn="just"/>
            <a:r>
              <a:rPr lang="es-AR" sz="2400" dirty="0"/>
              <a:t>El lenguaje HTML clasifica a todos los elementos en dos grupos: elementos </a:t>
            </a:r>
            <a:r>
              <a:rPr lang="es-AR" sz="2400" b="1" dirty="0"/>
              <a:t>en línea</a:t>
            </a:r>
            <a:r>
              <a:rPr lang="es-AR" sz="2400" dirty="0"/>
              <a:t> (</a:t>
            </a:r>
            <a:r>
              <a:rPr lang="es-AR" sz="2400" i="1" dirty="0"/>
              <a:t>inline elements</a:t>
            </a:r>
            <a:r>
              <a:rPr lang="es-AR" sz="2400" dirty="0"/>
              <a:t> en inglés) y elementos de </a:t>
            </a:r>
            <a:r>
              <a:rPr lang="es-AR" sz="2400" b="1" dirty="0"/>
              <a:t>bloque</a:t>
            </a:r>
            <a:r>
              <a:rPr lang="es-AR" sz="2400" dirty="0"/>
              <a:t> (</a:t>
            </a:r>
            <a:r>
              <a:rPr lang="es-AR" sz="2400" i="1" dirty="0"/>
              <a:t>block elements</a:t>
            </a:r>
            <a:r>
              <a:rPr lang="es-AR" sz="2400" dirty="0"/>
              <a:t> en inglés).</a:t>
            </a:r>
          </a:p>
          <a:p>
            <a:pPr algn="just"/>
            <a:r>
              <a:rPr lang="es-AR" sz="2400" dirty="0"/>
              <a:t>La principal diferencia entre los dos tipos de elementos es la forma en la que ocupan el espacio disponible en la página. Los elementos de bloque siempre empiezan en una nueva línea y ocupan todo el espacio disponible hasta el final de la línea, aunque sus contenidos no lleguen hasta el final de la línea. Por su parte, los elementos en línea sólo ocupan el espacio necesario para mostrar sus contenidos.</a:t>
            </a:r>
            <a:endParaRPr lang="es-AR" dirty="0"/>
          </a:p>
        </p:txBody>
      </p:sp>
    </p:spTree>
    <p:extLst>
      <p:ext uri="{BB962C8B-B14F-4D97-AF65-F5344CB8AC3E}">
        <p14:creationId xmlns:p14="http://schemas.microsoft.com/office/powerpoint/2010/main" val="134046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2290" name="Picture 2" descr="Diferencias entre elementos en línea y elementos de bloque">
            <a:extLst>
              <a:ext uri="{FF2B5EF4-FFF2-40B4-BE49-F238E27FC236}">
                <a16:creationId xmlns:a16="http://schemas.microsoft.com/office/drawing/2014/main" id="{167AAD23-0935-4C6A-BF44-58476F5F5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33350"/>
            <a:ext cx="4191000" cy="2762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FC97A71-E467-4612-B8B8-C8EEBDE4A209}"/>
              </a:ext>
            </a:extLst>
          </p:cNvPr>
          <p:cNvSpPr>
            <a:spLocks noChangeArrowheads="1"/>
          </p:cNvSpPr>
          <p:nvPr/>
        </p:nvSpPr>
        <p:spPr bwMode="auto">
          <a:xfrm>
            <a:off x="176980" y="3173505"/>
            <a:ext cx="1183803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apple-system"/>
              </a:rPr>
              <a:t>El primer enlace del ejemplo anterior también tiene un texto corto que ocupa solamente la mitad de la anchura de la ventana del navegador. En este caso, el navegador sólo reserva para el enlace el sitio necesario para mostrar sus contenidos. Si se añade otro enlace en esa misma línea, se mostraría a continuación del primer enlace. Por tanto, los elementos </a:t>
            </a:r>
            <a:r>
              <a:rPr kumimoji="0" lang="es-AR" altLang="es-AR" sz="2000" b="0" i="0" u="none" strike="noStrike" cap="none" normalizeH="0" baseline="0" dirty="0">
                <a:ln>
                  <a:noFill/>
                </a:ln>
                <a:solidFill>
                  <a:srgbClr val="333333"/>
                </a:solidFill>
                <a:effectLst/>
                <a:latin typeface="SFMono-Regular"/>
              </a:rPr>
              <a:t>&lt;a&gt;</a:t>
            </a:r>
            <a:r>
              <a:rPr kumimoji="0" lang="es-AR" altLang="es-AR" sz="2000" b="0" i="0" u="none" strike="noStrike" cap="none" normalizeH="0" baseline="0" dirty="0">
                <a:ln>
                  <a:noFill/>
                </a:ln>
                <a:solidFill>
                  <a:srgbClr val="212529"/>
                </a:solidFill>
                <a:effectLst/>
                <a:latin typeface="-apple-system"/>
              </a:rPr>
              <a:t> son elementos en línea.</a:t>
            </a:r>
            <a:endParaRPr kumimoji="0" lang="es-AR" altLang="es-A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apple-system"/>
              </a:rPr>
              <a:t>Por último, el segundo párrafo sigue ocupando todo el espacio disponible hasta el final de cada línea (por ser un elemento de bloque) y el enlace que se encuentra dentro del párrafo sólo ocupa el sitio necesario para mostrar sus contenidos (por ser un elemento en línea).</a:t>
            </a:r>
            <a:endParaRPr kumimoji="0" lang="es-AR" altLang="es-A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apple-system"/>
              </a:rPr>
              <a:t>La mayoría de elementos de bloque pueden contener en su interior elementos en línea y otros elementos de bloque. Los elementos en línea sólo pueden contener texto u otros elementos en línea. En otras palabras, un elemento de bloque no puede aparecer dentro de un elemento en línea. En cambio, un elemento en línea puede aparecer dentro de un elemento de bloque y dentro de otro elemento en línea.</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60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184E9-87B3-45D7-A579-A71B276E3DD1}"/>
              </a:ext>
            </a:extLst>
          </p:cNvPr>
          <p:cNvSpPr>
            <a:spLocks noGrp="1"/>
          </p:cNvSpPr>
          <p:nvPr>
            <p:ph type="title"/>
          </p:nvPr>
        </p:nvSpPr>
        <p:spPr/>
        <p:txBody>
          <a:bodyPr/>
          <a:lstStyle/>
          <a:p>
            <a:r>
              <a:rPr lang="es-AR" dirty="0"/>
              <a:t>Sintaxis de las etiquetas HTML</a:t>
            </a:r>
          </a:p>
        </p:txBody>
      </p:sp>
      <p:sp>
        <p:nvSpPr>
          <p:cNvPr id="3" name="CuadroTexto 2">
            <a:extLst>
              <a:ext uri="{FF2B5EF4-FFF2-40B4-BE49-F238E27FC236}">
                <a16:creationId xmlns:a16="http://schemas.microsoft.com/office/drawing/2014/main" id="{243CA842-4A58-4C61-8FD3-F45EF6E7E638}"/>
              </a:ext>
            </a:extLst>
          </p:cNvPr>
          <p:cNvSpPr txBox="1"/>
          <p:nvPr/>
        </p:nvSpPr>
        <p:spPr>
          <a:xfrm>
            <a:off x="436859" y="2771775"/>
            <a:ext cx="11755141" cy="3693319"/>
          </a:xfrm>
          <a:prstGeom prst="rect">
            <a:avLst/>
          </a:prstGeom>
          <a:noFill/>
        </p:spPr>
        <p:txBody>
          <a:bodyPr wrap="none" rtlCol="0">
            <a:spAutoFit/>
          </a:bodyPr>
          <a:lstStyle/>
          <a:p>
            <a:pPr marL="342900" indent="-342900">
              <a:buAutoNum type="arabicParenR"/>
            </a:pPr>
            <a:r>
              <a:rPr lang="es-AR" sz="2400" b="1" dirty="0"/>
              <a:t>Las etiquetas se tienen que cerrar de acuerdo a como se abren</a:t>
            </a:r>
          </a:p>
          <a:p>
            <a:pPr marL="342900" indent="-342900">
              <a:buAutoNum type="arabicParenR"/>
            </a:pPr>
            <a:endParaRPr lang="es-AR" sz="2400" dirty="0"/>
          </a:p>
          <a:p>
            <a:pPr marL="342900" indent="-342900">
              <a:buAutoNum type="arabicParenR"/>
            </a:pPr>
            <a:r>
              <a:rPr lang="es-AR" sz="2400" b="1" dirty="0"/>
              <a:t>Los nombres de las etiquetas y atributos siempre se escriben en minúsculas</a:t>
            </a:r>
          </a:p>
          <a:p>
            <a:pPr marL="342900" indent="-342900">
              <a:buAutoNum type="arabicParenR"/>
            </a:pPr>
            <a:endParaRPr lang="es-AR" sz="2400" b="1" dirty="0"/>
          </a:p>
          <a:p>
            <a:pPr marL="342900" indent="-342900">
              <a:buAutoNum type="arabicParenR"/>
            </a:pPr>
            <a:r>
              <a:rPr lang="es-AR" sz="2400" b="1" dirty="0"/>
              <a:t>El valor de los atributos siempre se encierra con comillas</a:t>
            </a:r>
          </a:p>
          <a:p>
            <a:pPr marL="342900" indent="-342900">
              <a:buAutoNum type="arabicParenR"/>
            </a:pPr>
            <a:endParaRPr lang="es-AR" sz="2400" b="1" dirty="0"/>
          </a:p>
          <a:p>
            <a:r>
              <a:rPr lang="es-AR" sz="2400" b="1" dirty="0"/>
              <a:t>4) Los atributos no se pueden comprimir</a:t>
            </a:r>
          </a:p>
          <a:p>
            <a:endParaRPr lang="es-AR" sz="2400" b="1" dirty="0"/>
          </a:p>
          <a:p>
            <a:r>
              <a:rPr lang="es-AR" sz="2400" b="1" dirty="0"/>
              <a:t>5) Todas las etiquetas deben cerrarse siempre</a:t>
            </a:r>
          </a:p>
          <a:p>
            <a:pPr marL="342900" indent="-342900">
              <a:buAutoNum type="arabicParenR"/>
            </a:pPr>
            <a:endParaRPr lang="es-AR" dirty="0"/>
          </a:p>
        </p:txBody>
      </p:sp>
    </p:spTree>
    <p:extLst>
      <p:ext uri="{BB962C8B-B14F-4D97-AF65-F5344CB8AC3E}">
        <p14:creationId xmlns:p14="http://schemas.microsoft.com/office/powerpoint/2010/main" val="197035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CEE90-4009-4905-B5B1-385E13A274CF}"/>
              </a:ext>
            </a:extLst>
          </p:cNvPr>
          <p:cNvSpPr>
            <a:spLocks noGrp="1"/>
          </p:cNvSpPr>
          <p:nvPr>
            <p:ph type="title"/>
          </p:nvPr>
        </p:nvSpPr>
        <p:spPr/>
        <p:txBody>
          <a:bodyPr/>
          <a:lstStyle/>
          <a:p>
            <a:r>
              <a:rPr lang="es-AR" dirty="0"/>
              <a:t>Texto</a:t>
            </a:r>
          </a:p>
        </p:txBody>
      </p:sp>
      <p:sp>
        <p:nvSpPr>
          <p:cNvPr id="3" name="CuadroTexto 2">
            <a:extLst>
              <a:ext uri="{FF2B5EF4-FFF2-40B4-BE49-F238E27FC236}">
                <a16:creationId xmlns:a16="http://schemas.microsoft.com/office/drawing/2014/main" id="{A87E6630-F0FE-496A-9E00-400920B44883}"/>
              </a:ext>
            </a:extLst>
          </p:cNvPr>
          <p:cNvSpPr txBox="1"/>
          <p:nvPr/>
        </p:nvSpPr>
        <p:spPr>
          <a:xfrm>
            <a:off x="513274" y="2324100"/>
            <a:ext cx="11165451" cy="1200329"/>
          </a:xfrm>
          <a:prstGeom prst="rect">
            <a:avLst/>
          </a:prstGeom>
          <a:noFill/>
        </p:spPr>
        <p:txBody>
          <a:bodyPr wrap="square" rtlCol="0">
            <a:spAutoFit/>
          </a:bodyPr>
          <a:lstStyle/>
          <a:p>
            <a:pPr algn="just"/>
            <a:r>
              <a:rPr lang="es-AR" dirty="0"/>
              <a:t>El lenguaje HTML incorpora al tratamiento del texto muchas de las ideas y normas establecidas en otros entornos de publicación de contenidos. De esta forma, HTML define etiquetas para </a:t>
            </a:r>
            <a:r>
              <a:rPr lang="es-AR" b="1" dirty="0"/>
              <a:t>estructurar</a:t>
            </a:r>
            <a:r>
              <a:rPr lang="es-AR" dirty="0"/>
              <a:t> el contenido en secciones y párrafos y define otras etiquetas para </a:t>
            </a:r>
            <a:r>
              <a:rPr lang="es-AR" b="1" dirty="0"/>
              <a:t>marcar</a:t>
            </a:r>
            <a:r>
              <a:rPr lang="es-AR" dirty="0"/>
              <a:t> elementos importantes dentro del texto.</a:t>
            </a:r>
          </a:p>
        </p:txBody>
      </p:sp>
      <p:pic>
        <p:nvPicPr>
          <p:cNvPr id="13314" name="Picture 2" descr="Resultado de estructurar un texto sencillo">
            <a:extLst>
              <a:ext uri="{FF2B5EF4-FFF2-40B4-BE49-F238E27FC236}">
                <a16:creationId xmlns:a16="http://schemas.microsoft.com/office/drawing/2014/main" id="{1C6A63F9-7A6D-42EC-8CAF-9C0091680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190" y="3143251"/>
            <a:ext cx="575389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2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FAFED-4B32-48FA-9C4D-E22B9AF121DF}"/>
              </a:ext>
            </a:extLst>
          </p:cNvPr>
          <p:cNvSpPr>
            <a:spLocks noGrp="1"/>
          </p:cNvSpPr>
          <p:nvPr>
            <p:ph type="title"/>
          </p:nvPr>
        </p:nvSpPr>
        <p:spPr/>
        <p:txBody>
          <a:bodyPr/>
          <a:lstStyle/>
          <a:p>
            <a:r>
              <a:rPr lang="es-AR" dirty="0"/>
              <a:t>Estructurar Texto       Párrafos</a:t>
            </a:r>
          </a:p>
        </p:txBody>
      </p:sp>
      <p:sp>
        <p:nvSpPr>
          <p:cNvPr id="3" name="CuadroTexto 2">
            <a:extLst>
              <a:ext uri="{FF2B5EF4-FFF2-40B4-BE49-F238E27FC236}">
                <a16:creationId xmlns:a16="http://schemas.microsoft.com/office/drawing/2014/main" id="{88CDB585-D754-44BF-88DC-4EA4B895D4C4}"/>
              </a:ext>
            </a:extLst>
          </p:cNvPr>
          <p:cNvSpPr txBox="1"/>
          <p:nvPr/>
        </p:nvSpPr>
        <p:spPr>
          <a:xfrm>
            <a:off x="462576" y="2980015"/>
            <a:ext cx="11266847" cy="3877985"/>
          </a:xfrm>
          <a:prstGeom prst="rect">
            <a:avLst/>
          </a:prstGeom>
          <a:noFill/>
        </p:spPr>
        <p:txBody>
          <a:bodyPr wrap="square" rtlCol="0">
            <a:spAutoFit/>
          </a:bodyPr>
          <a:lstStyle/>
          <a:p>
            <a:pPr algn="just"/>
            <a:r>
              <a:rPr lang="es-AR" sz="2400" dirty="0">
                <a:latin typeface="+mj-lt"/>
              </a:rPr>
              <a:t>La forma más sencilla de estructurar un texto consiste en separarlo por párrafos. Además, HTML permite incluir títulos que delimitan cada una de las secciones. </a:t>
            </a:r>
            <a:r>
              <a:rPr lang="es-AR" altLang="es-AR" sz="2400" dirty="0">
                <a:solidFill>
                  <a:srgbClr val="212529"/>
                </a:solidFill>
                <a:latin typeface="+mj-lt"/>
              </a:rPr>
              <a:t>Para delimitar el texto de un párrafo, se encierra ese texto con la etiqueta </a:t>
            </a:r>
            <a:r>
              <a:rPr lang="es-AR" altLang="es-AR" sz="2400" dirty="0">
                <a:solidFill>
                  <a:srgbClr val="333333"/>
                </a:solidFill>
                <a:latin typeface="+mj-lt"/>
              </a:rPr>
              <a:t>&lt;p&gt;</a:t>
            </a:r>
          </a:p>
          <a:p>
            <a:pPr algn="just"/>
            <a:r>
              <a:rPr lang="es-AR" sz="2400" dirty="0"/>
              <a:t>Los párrafos creados con HTML son elementos de bloque, por lo que siempre ocupan toda la anchura de la ventana del navegador. Además, no tienen atributos específicos, pero sí que se les pueden asignar los atributos comunes de HTML básicos, de internacionalización y de eventos.</a:t>
            </a:r>
            <a:endParaRPr lang="es-AR" altLang="es-AR" sz="2400" dirty="0">
              <a:latin typeface="+mj-lt"/>
            </a:endParaRPr>
          </a:p>
          <a:p>
            <a:pPr algn="just"/>
            <a:endParaRPr lang="es-AR" dirty="0"/>
          </a:p>
          <a:p>
            <a:pPr algn="just"/>
            <a:endParaRPr lang="es-AR" dirty="0"/>
          </a:p>
          <a:p>
            <a:pPr algn="just"/>
            <a:endParaRPr lang="es-AR" dirty="0"/>
          </a:p>
        </p:txBody>
      </p:sp>
    </p:spTree>
    <p:extLst>
      <p:ext uri="{BB962C8B-B14F-4D97-AF65-F5344CB8AC3E}">
        <p14:creationId xmlns:p14="http://schemas.microsoft.com/office/powerpoint/2010/main" val="336398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996A6-3FCE-442C-A293-C2679F822613}"/>
              </a:ext>
            </a:extLst>
          </p:cNvPr>
          <p:cNvSpPr>
            <a:spLocks noGrp="1"/>
          </p:cNvSpPr>
          <p:nvPr>
            <p:ph type="title"/>
          </p:nvPr>
        </p:nvSpPr>
        <p:spPr/>
        <p:txBody>
          <a:bodyPr/>
          <a:lstStyle/>
          <a:p>
            <a:r>
              <a:rPr lang="es-AR" dirty="0"/>
              <a:t>Estructurar Texto       Encabezados</a:t>
            </a:r>
          </a:p>
        </p:txBody>
      </p:sp>
      <p:sp>
        <p:nvSpPr>
          <p:cNvPr id="6" name="Rectangle 3">
            <a:extLst>
              <a:ext uri="{FF2B5EF4-FFF2-40B4-BE49-F238E27FC236}">
                <a16:creationId xmlns:a16="http://schemas.microsoft.com/office/drawing/2014/main" id="{D5DEC951-D1BF-4720-AC4F-03DA4D982FDA}"/>
              </a:ext>
            </a:extLst>
          </p:cNvPr>
          <p:cNvSpPr>
            <a:spLocks noChangeArrowheads="1"/>
          </p:cNvSpPr>
          <p:nvPr/>
        </p:nvSpPr>
        <p:spPr bwMode="auto">
          <a:xfrm>
            <a:off x="366252" y="2457167"/>
            <a:ext cx="1129234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400" i="0" u="none" strike="noStrike" cap="none" normalizeH="0" baseline="0" dirty="0">
                <a:ln>
                  <a:noFill/>
                </a:ln>
                <a:solidFill>
                  <a:srgbClr val="212529"/>
                </a:solidFill>
                <a:effectLst/>
                <a:latin typeface="-apple-system"/>
              </a:rPr>
              <a:t>Los títulos de sección se utilizan para delimitar el comienzo de cada sección de la página. HTML permite crear secciones de hasta seis niveles de importancia. De esta forma, aunque una página puede definir cualquier número de secciones, sólo puede incluir seis niveles jerárquicos.</a:t>
            </a:r>
            <a:endParaRPr kumimoji="0" lang="es-AR" altLang="es-AR" sz="240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400" i="0" u="none" strike="noStrike" cap="none" normalizeH="0" baseline="0" dirty="0">
                <a:ln>
                  <a:noFill/>
                </a:ln>
                <a:solidFill>
                  <a:srgbClr val="212529"/>
                </a:solidFill>
                <a:effectLst/>
                <a:latin typeface="-apple-system"/>
              </a:rPr>
              <a:t>Las etiquetas que definen los títulos de sección son </a:t>
            </a:r>
            <a:r>
              <a:rPr kumimoji="0" lang="es-AR" altLang="es-AR" sz="2400" i="0" u="none" strike="noStrike" cap="none" normalizeH="0" baseline="0" dirty="0">
                <a:ln>
                  <a:noFill/>
                </a:ln>
                <a:solidFill>
                  <a:srgbClr val="333333"/>
                </a:solidFill>
                <a:effectLst/>
                <a:latin typeface="SFMono-Regular"/>
              </a:rPr>
              <a:t>&lt;h1&gt;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&lt;h2&gt;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&lt;h3&gt;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&lt;h4&gt;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&lt;h5&gt;</a:t>
            </a:r>
            <a:r>
              <a:rPr kumimoji="0" lang="es-AR" altLang="es-AR" sz="2400" i="0" u="none" strike="noStrike" cap="none" normalizeH="0" baseline="0" dirty="0">
                <a:ln>
                  <a:noFill/>
                </a:ln>
                <a:solidFill>
                  <a:srgbClr val="212529"/>
                </a:solidFill>
                <a:effectLst/>
                <a:latin typeface="-apple-system"/>
              </a:rPr>
              <a:t> y </a:t>
            </a:r>
            <a:r>
              <a:rPr kumimoji="0" lang="es-AR" altLang="es-AR" sz="2400" i="0" u="none" strike="noStrike" cap="none" normalizeH="0" baseline="0" dirty="0">
                <a:ln>
                  <a:noFill/>
                </a:ln>
                <a:solidFill>
                  <a:srgbClr val="333333"/>
                </a:solidFill>
                <a:effectLst/>
                <a:latin typeface="SFMono-Regular"/>
              </a:rPr>
              <a:t>&lt;h6&gt;</a:t>
            </a:r>
            <a:r>
              <a:rPr kumimoji="0" lang="es-AR" altLang="es-AR" sz="2400" i="0" u="none" strike="noStrike" cap="none" normalizeH="0" baseline="0" dirty="0">
                <a:ln>
                  <a:noFill/>
                </a:ln>
                <a:solidFill>
                  <a:srgbClr val="212529"/>
                </a:solidFill>
                <a:effectLst/>
                <a:latin typeface="-apple-system"/>
              </a:rPr>
              <a:t>. La etiqueta </a:t>
            </a:r>
            <a:r>
              <a:rPr kumimoji="0" lang="es-AR" altLang="es-AR" sz="2400" i="0" u="none" strike="noStrike" cap="none" normalizeH="0" baseline="0" dirty="0">
                <a:ln>
                  <a:noFill/>
                </a:ln>
                <a:solidFill>
                  <a:srgbClr val="333333"/>
                </a:solidFill>
                <a:effectLst/>
                <a:latin typeface="SFMono-Regular"/>
              </a:rPr>
              <a:t>&lt;h1&gt;</a:t>
            </a:r>
            <a:r>
              <a:rPr kumimoji="0" lang="es-AR" altLang="es-AR" sz="2400" i="0" u="none" strike="noStrike" cap="none" normalizeH="0" baseline="0" dirty="0">
                <a:ln>
                  <a:noFill/>
                </a:ln>
                <a:solidFill>
                  <a:srgbClr val="212529"/>
                </a:solidFill>
                <a:effectLst/>
                <a:latin typeface="-apple-system"/>
              </a:rPr>
              <a:t> es la de mayor importancia y por tanto se utiliza para definir los titulares de la página. La importancia del resto de etiquetas es descendiente, de forma que la etiqueta </a:t>
            </a:r>
            <a:r>
              <a:rPr kumimoji="0" lang="es-AR" altLang="es-AR" sz="2400" i="0" u="none" strike="noStrike" cap="none" normalizeH="0" baseline="0" dirty="0">
                <a:ln>
                  <a:noFill/>
                </a:ln>
                <a:solidFill>
                  <a:srgbClr val="333333"/>
                </a:solidFill>
                <a:effectLst/>
                <a:latin typeface="SFMono-Regular"/>
              </a:rPr>
              <a:t>&lt;h6&gt;</a:t>
            </a:r>
            <a:r>
              <a:rPr kumimoji="0" lang="es-AR" altLang="es-AR" sz="2400" i="0" u="none" strike="noStrike" cap="none" normalizeH="0" baseline="0" dirty="0">
                <a:ln>
                  <a:noFill/>
                </a:ln>
                <a:solidFill>
                  <a:srgbClr val="212529"/>
                </a:solidFill>
                <a:effectLst/>
                <a:latin typeface="-apple-system"/>
              </a:rPr>
              <a:t> es la que se utiliza para delimitar las secciones menos importantes de la página. </a:t>
            </a:r>
          </a:p>
          <a:p>
            <a:pPr algn="just" defTabSz="914400"/>
            <a:r>
              <a:rPr lang="es-AR" altLang="es-AR" sz="2400" dirty="0">
                <a:solidFill>
                  <a:srgbClr val="212529"/>
                </a:solidFill>
                <a:latin typeface="-apple-system"/>
              </a:rPr>
              <a:t>Al igual que la etiqueta </a:t>
            </a:r>
            <a:r>
              <a:rPr lang="es-AR" altLang="es-AR" sz="2400" dirty="0">
                <a:solidFill>
                  <a:srgbClr val="333333"/>
                </a:solidFill>
                <a:latin typeface="SFMono-Regular"/>
              </a:rPr>
              <a:t>&lt;p&gt;</a:t>
            </a:r>
            <a:r>
              <a:rPr lang="es-AR" altLang="es-AR" sz="2400" dirty="0">
                <a:solidFill>
                  <a:srgbClr val="212529"/>
                </a:solidFill>
                <a:latin typeface="-apple-system"/>
              </a:rPr>
              <a:t>, las etiquetas de título de sección son elementos de bloque y no tienen atributos específicos.</a:t>
            </a:r>
            <a:endParaRPr kumimoji="0" lang="es-AR" altLang="es-AR" sz="24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050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9EBFD-0D60-45F3-8EBE-52C57AB9D935}"/>
              </a:ext>
            </a:extLst>
          </p:cNvPr>
          <p:cNvSpPr>
            <a:spLocks noGrp="1"/>
          </p:cNvSpPr>
          <p:nvPr>
            <p:ph type="title"/>
          </p:nvPr>
        </p:nvSpPr>
        <p:spPr/>
        <p:txBody>
          <a:bodyPr/>
          <a:lstStyle/>
          <a:p>
            <a:r>
              <a:rPr lang="es-AR" dirty="0"/>
              <a:t>Marcado básico de texto</a:t>
            </a:r>
          </a:p>
        </p:txBody>
      </p:sp>
      <p:sp>
        <p:nvSpPr>
          <p:cNvPr id="3" name="CuadroTexto 2">
            <a:extLst>
              <a:ext uri="{FF2B5EF4-FFF2-40B4-BE49-F238E27FC236}">
                <a16:creationId xmlns:a16="http://schemas.microsoft.com/office/drawing/2014/main" id="{CD977233-9909-4BA2-BEF2-9FADC2B4E6D3}"/>
              </a:ext>
            </a:extLst>
          </p:cNvPr>
          <p:cNvSpPr txBox="1"/>
          <p:nvPr/>
        </p:nvSpPr>
        <p:spPr>
          <a:xfrm>
            <a:off x="461963" y="2158543"/>
            <a:ext cx="11268074" cy="4708981"/>
          </a:xfrm>
          <a:prstGeom prst="rect">
            <a:avLst/>
          </a:prstGeom>
          <a:noFill/>
        </p:spPr>
        <p:txBody>
          <a:bodyPr wrap="square" rtlCol="0">
            <a:spAutoFit/>
          </a:bodyPr>
          <a:lstStyle/>
          <a:p>
            <a:pPr algn="just"/>
            <a:r>
              <a:rPr lang="es-AR" sz="2000" dirty="0">
                <a:latin typeface="+mj-lt"/>
              </a:rPr>
              <a:t>Los textos habituales están formados por elementos como palabras en negrita o cursiva, anotaciones y correcciones, citas a otros documentos externos, etc. HTML proporciona varias etiquetas para </a:t>
            </a:r>
            <a:r>
              <a:rPr lang="es-AR" sz="2000" i="1" dirty="0">
                <a:latin typeface="+mj-lt"/>
              </a:rPr>
              <a:t>marcar</a:t>
            </a:r>
            <a:r>
              <a:rPr lang="es-AR" sz="2000" dirty="0">
                <a:latin typeface="+mj-lt"/>
              </a:rPr>
              <a:t> cada uno de los diferentes tipos de texto.</a:t>
            </a:r>
          </a:p>
          <a:p>
            <a:pPr algn="just"/>
            <a:r>
              <a:rPr lang="es-AR" altLang="es-AR" sz="2000" dirty="0">
                <a:solidFill>
                  <a:srgbClr val="212529"/>
                </a:solidFill>
                <a:latin typeface="+mj-lt"/>
              </a:rPr>
              <a:t>La etiqueta </a:t>
            </a:r>
            <a:r>
              <a:rPr lang="es-AR" altLang="es-AR" sz="2000" b="1" dirty="0">
                <a:solidFill>
                  <a:srgbClr val="333333"/>
                </a:solidFill>
                <a:latin typeface="+mj-lt"/>
              </a:rPr>
              <a:t>&lt;em&gt;</a:t>
            </a:r>
            <a:r>
              <a:rPr lang="es-AR" altLang="es-AR" sz="2000" b="1" dirty="0">
                <a:solidFill>
                  <a:srgbClr val="212529"/>
                </a:solidFill>
                <a:latin typeface="+mj-lt"/>
              </a:rPr>
              <a:t> </a:t>
            </a:r>
            <a:r>
              <a:rPr lang="es-AR" altLang="es-AR" sz="2000" dirty="0">
                <a:solidFill>
                  <a:srgbClr val="212529"/>
                </a:solidFill>
                <a:latin typeface="+mj-lt"/>
              </a:rPr>
              <a:t>marca un texto indicando que su importancia es mayor que la del resto del texto. La etiqueta </a:t>
            </a:r>
            <a:r>
              <a:rPr lang="es-AR" altLang="es-AR" sz="2000" b="1" dirty="0">
                <a:solidFill>
                  <a:srgbClr val="333333"/>
                </a:solidFill>
                <a:latin typeface="+mj-lt"/>
              </a:rPr>
              <a:t>&lt;strong&gt;</a:t>
            </a:r>
            <a:r>
              <a:rPr lang="es-AR" altLang="es-AR" sz="2000" b="1" dirty="0">
                <a:solidFill>
                  <a:srgbClr val="212529"/>
                </a:solidFill>
                <a:latin typeface="+mj-lt"/>
              </a:rPr>
              <a:t> </a:t>
            </a:r>
            <a:r>
              <a:rPr lang="es-AR" altLang="es-AR" sz="2000" dirty="0">
                <a:solidFill>
                  <a:srgbClr val="212529"/>
                </a:solidFill>
                <a:latin typeface="+mj-lt"/>
              </a:rPr>
              <a:t>indica que un determinado texto es de la mayor importancia dentro de la página.</a:t>
            </a:r>
          </a:p>
          <a:p>
            <a:pPr algn="just"/>
            <a:r>
              <a:rPr lang="es-AR" altLang="es-AR" sz="2000" dirty="0">
                <a:solidFill>
                  <a:srgbClr val="212529"/>
                </a:solidFill>
                <a:latin typeface="+mj-lt"/>
              </a:rPr>
              <a:t>Por defecto, los navegadores muestran los elementos </a:t>
            </a:r>
            <a:r>
              <a:rPr lang="es-AR" altLang="es-AR" sz="2000" b="1" dirty="0">
                <a:solidFill>
                  <a:srgbClr val="333333"/>
                </a:solidFill>
                <a:latin typeface="+mj-lt"/>
              </a:rPr>
              <a:t>&lt;em&gt;</a:t>
            </a:r>
            <a:r>
              <a:rPr lang="es-AR" altLang="es-AR" sz="2000" b="1" dirty="0">
                <a:solidFill>
                  <a:srgbClr val="212529"/>
                </a:solidFill>
                <a:latin typeface="+mj-lt"/>
              </a:rPr>
              <a:t> </a:t>
            </a:r>
            <a:r>
              <a:rPr lang="es-AR" altLang="es-AR" sz="2000" dirty="0">
                <a:solidFill>
                  <a:srgbClr val="212529"/>
                </a:solidFill>
                <a:latin typeface="+mj-lt"/>
              </a:rPr>
              <a:t>en cursiva para hacer evidente su importancia y muestran los elementos </a:t>
            </a:r>
            <a:r>
              <a:rPr lang="es-AR" altLang="es-AR" sz="2000" b="1" dirty="0">
                <a:solidFill>
                  <a:srgbClr val="333333"/>
                </a:solidFill>
                <a:latin typeface="+mj-lt"/>
              </a:rPr>
              <a:t>&lt;strong&gt;</a:t>
            </a:r>
            <a:r>
              <a:rPr lang="es-AR" altLang="es-AR" sz="2000" b="1" dirty="0">
                <a:solidFill>
                  <a:srgbClr val="212529"/>
                </a:solidFill>
                <a:latin typeface="+mj-lt"/>
              </a:rPr>
              <a:t> </a:t>
            </a:r>
            <a:r>
              <a:rPr lang="es-AR" altLang="es-AR" sz="2000" dirty="0">
                <a:solidFill>
                  <a:srgbClr val="212529"/>
                </a:solidFill>
                <a:latin typeface="+mj-lt"/>
              </a:rPr>
              <a:t>en negrita, para indicar que son los más importantes.</a:t>
            </a:r>
          </a:p>
          <a:p>
            <a:pPr algn="just"/>
            <a:r>
              <a:rPr lang="es-AR" altLang="es-AR" sz="2000" dirty="0">
                <a:solidFill>
                  <a:srgbClr val="212529"/>
                </a:solidFill>
              </a:rPr>
              <a:t>Por defecto, el texto eliminado (marcado con la etiqueta </a:t>
            </a:r>
            <a:r>
              <a:rPr lang="es-AR" altLang="es-AR" sz="2000" b="1" dirty="0">
                <a:solidFill>
                  <a:srgbClr val="333333"/>
                </a:solidFill>
              </a:rPr>
              <a:t>&lt;del&gt;</a:t>
            </a:r>
            <a:r>
              <a:rPr lang="es-AR" altLang="es-AR" sz="2000" dirty="0">
                <a:solidFill>
                  <a:srgbClr val="212529"/>
                </a:solidFill>
              </a:rPr>
              <a:t>) se muestra tachado.</a:t>
            </a:r>
          </a:p>
          <a:p>
            <a:pPr algn="just"/>
            <a:r>
              <a:rPr lang="es-AR" altLang="es-AR" sz="2000" dirty="0">
                <a:solidFill>
                  <a:srgbClr val="212529"/>
                </a:solidFill>
              </a:rPr>
              <a:t>El texto insertado (marcado con la etiqueta </a:t>
            </a:r>
            <a:r>
              <a:rPr lang="es-AR" altLang="es-AR" sz="2000" b="1" dirty="0">
                <a:solidFill>
                  <a:srgbClr val="333333"/>
                </a:solidFill>
              </a:rPr>
              <a:t>&lt;ins&gt;</a:t>
            </a:r>
            <a:r>
              <a:rPr lang="es-AR" altLang="es-AR" sz="2000" dirty="0">
                <a:solidFill>
                  <a:srgbClr val="212529"/>
                </a:solidFill>
              </a:rPr>
              <a:t>) se muestra subrayado.</a:t>
            </a:r>
          </a:p>
          <a:p>
            <a:pPr algn="just"/>
            <a:r>
              <a:rPr lang="es-AR" altLang="es-AR" sz="2000" dirty="0">
                <a:solidFill>
                  <a:srgbClr val="212529"/>
                </a:solidFill>
                <a:latin typeface="+mj-lt"/>
              </a:rPr>
              <a:t>HTML define la etiqueta </a:t>
            </a:r>
            <a:r>
              <a:rPr lang="es-AR" altLang="es-AR" sz="2000" b="1" dirty="0">
                <a:solidFill>
                  <a:srgbClr val="333333"/>
                </a:solidFill>
                <a:latin typeface="+mj-lt"/>
              </a:rPr>
              <a:t>&lt;blockquote&gt;</a:t>
            </a:r>
            <a:r>
              <a:rPr lang="es-AR" altLang="es-AR" sz="2000" b="1" dirty="0">
                <a:solidFill>
                  <a:srgbClr val="212529"/>
                </a:solidFill>
                <a:latin typeface="+mj-lt"/>
              </a:rPr>
              <a:t> </a:t>
            </a:r>
            <a:r>
              <a:rPr lang="es-AR" altLang="es-AR" sz="2000" dirty="0">
                <a:solidFill>
                  <a:srgbClr val="212529"/>
                </a:solidFill>
                <a:latin typeface="+mj-lt"/>
              </a:rPr>
              <a:t>para incluir citas textuales en las páginas web. </a:t>
            </a:r>
          </a:p>
          <a:p>
            <a:pPr algn="just"/>
            <a:r>
              <a:rPr lang="es-AR" altLang="es-AR" sz="2000" dirty="0">
                <a:solidFill>
                  <a:srgbClr val="212529"/>
                </a:solidFill>
                <a:latin typeface="+mj-lt"/>
              </a:rPr>
              <a:t>Para indicar de forma clara que el texto es una cita externa, los navegadores muestran por defecto el texto del elemento </a:t>
            </a:r>
            <a:r>
              <a:rPr lang="es-AR" altLang="es-AR" sz="2000" b="1" dirty="0">
                <a:solidFill>
                  <a:srgbClr val="333333"/>
                </a:solidFill>
                <a:latin typeface="+mj-lt"/>
              </a:rPr>
              <a:t>&lt;blockquote&gt;</a:t>
            </a:r>
            <a:r>
              <a:rPr lang="es-AR" altLang="es-AR" sz="2000" dirty="0">
                <a:solidFill>
                  <a:srgbClr val="212529"/>
                </a:solidFill>
                <a:latin typeface="+mj-lt"/>
              </a:rPr>
              <a:t> con un gran margen en la parte izquierda.</a:t>
            </a:r>
            <a:endParaRPr lang="es-AR" sz="2000" dirty="0"/>
          </a:p>
        </p:txBody>
      </p:sp>
    </p:spTree>
    <p:extLst>
      <p:ext uri="{BB962C8B-B14F-4D97-AF65-F5344CB8AC3E}">
        <p14:creationId xmlns:p14="http://schemas.microsoft.com/office/powerpoint/2010/main" val="249321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B096B-3C8D-4B35-AD30-FF12C9D80C33}"/>
              </a:ext>
            </a:extLst>
          </p:cNvPr>
          <p:cNvSpPr>
            <a:spLocks noGrp="1"/>
          </p:cNvSpPr>
          <p:nvPr>
            <p:ph type="title"/>
          </p:nvPr>
        </p:nvSpPr>
        <p:spPr/>
        <p:txBody>
          <a:bodyPr/>
          <a:lstStyle/>
          <a:p>
            <a:pPr algn="ctr"/>
            <a:r>
              <a:rPr lang="es-AR" dirty="0"/>
              <a:t>HTML </a:t>
            </a:r>
          </a:p>
        </p:txBody>
      </p:sp>
      <p:sp>
        <p:nvSpPr>
          <p:cNvPr id="3" name="Marcador de texto 2">
            <a:extLst>
              <a:ext uri="{FF2B5EF4-FFF2-40B4-BE49-F238E27FC236}">
                <a16:creationId xmlns:a16="http://schemas.microsoft.com/office/drawing/2014/main" id="{9ABB1CA8-0D9F-4E1D-BB42-E745C0FCAEAE}"/>
              </a:ext>
            </a:extLst>
          </p:cNvPr>
          <p:cNvSpPr>
            <a:spLocks noGrp="1"/>
          </p:cNvSpPr>
          <p:nvPr>
            <p:ph type="body" sz="half" idx="2"/>
          </p:nvPr>
        </p:nvSpPr>
        <p:spPr>
          <a:xfrm>
            <a:off x="478679" y="3428999"/>
            <a:ext cx="11179921" cy="3171825"/>
          </a:xfrm>
        </p:spPr>
        <p:txBody>
          <a:bodyPr>
            <a:noAutofit/>
          </a:bodyPr>
          <a:lstStyle/>
          <a:p>
            <a:r>
              <a:rPr lang="es-AR" sz="2400" dirty="0"/>
              <a:t>Es un lenguaje de marcado que utiliza etiquetas e hipertexto para definir la estructura de una página web. </a:t>
            </a:r>
          </a:p>
          <a:p>
            <a:r>
              <a:rPr lang="es-AR" sz="2400" dirty="0"/>
              <a:t>Es interpretado por el navegador.</a:t>
            </a:r>
          </a:p>
          <a:p>
            <a:pPr algn="just"/>
            <a:r>
              <a:rPr lang="es-AR" sz="2400" dirty="0"/>
              <a:t>Para el desarrollo del curso utilizaremos un editor de código. Aunque HTML es texto plano, es decir se podría escribir en el block de notas. Utilizaremos un editor ya que trae una serie de herramientas que aumentan la productividad.</a:t>
            </a:r>
          </a:p>
        </p:txBody>
      </p:sp>
    </p:spTree>
    <p:extLst>
      <p:ext uri="{BB962C8B-B14F-4D97-AF65-F5344CB8AC3E}">
        <p14:creationId xmlns:p14="http://schemas.microsoft.com/office/powerpoint/2010/main" val="3777586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CF610-A5FC-4698-9D19-1030048162BF}"/>
              </a:ext>
            </a:extLst>
          </p:cNvPr>
          <p:cNvSpPr>
            <a:spLocks noGrp="1"/>
          </p:cNvSpPr>
          <p:nvPr>
            <p:ph type="title"/>
          </p:nvPr>
        </p:nvSpPr>
        <p:spPr/>
        <p:txBody>
          <a:bodyPr/>
          <a:lstStyle/>
          <a:p>
            <a:r>
              <a:rPr lang="es-AR" dirty="0"/>
              <a:t>Marcado avanzado de textos</a:t>
            </a:r>
          </a:p>
        </p:txBody>
      </p:sp>
      <p:sp>
        <p:nvSpPr>
          <p:cNvPr id="3" name="CuadroTexto 2">
            <a:extLst>
              <a:ext uri="{FF2B5EF4-FFF2-40B4-BE49-F238E27FC236}">
                <a16:creationId xmlns:a16="http://schemas.microsoft.com/office/drawing/2014/main" id="{BDEE41D7-34E7-4195-8CD5-E0E82F78F25B}"/>
              </a:ext>
            </a:extLst>
          </p:cNvPr>
          <p:cNvSpPr txBox="1"/>
          <p:nvPr/>
        </p:nvSpPr>
        <p:spPr>
          <a:xfrm>
            <a:off x="460426" y="2828925"/>
            <a:ext cx="11094014" cy="3477875"/>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000" dirty="0">
                <a:solidFill>
                  <a:srgbClr val="212529"/>
                </a:solidFill>
                <a:latin typeface="+mj-lt"/>
              </a:rPr>
              <a:t>Las páginas y documentos más avanzados suelen incluir otros elementos importantes que se deben marcar de forma adecuada. Por ello, HTML incluye muchas otras etiquetas que permiten marcar más elementos del texto.</a:t>
            </a:r>
            <a:endParaRPr lang="es-AR" altLang="es-AR" sz="2000" dirty="0">
              <a:latin typeface="+mj-lt"/>
            </a:endParaRPr>
          </a:p>
          <a:p>
            <a:pPr lvl="0" algn="just" defTabSz="914400" eaLnBrk="0" fontAlgn="base" hangingPunct="0">
              <a:spcBef>
                <a:spcPct val="0"/>
              </a:spcBef>
              <a:spcAft>
                <a:spcPct val="0"/>
              </a:spcAft>
            </a:pPr>
            <a:r>
              <a:rPr lang="es-AR" altLang="es-AR" sz="2000" dirty="0">
                <a:solidFill>
                  <a:srgbClr val="212529"/>
                </a:solidFill>
                <a:latin typeface="+mj-lt"/>
              </a:rPr>
              <a:t>La etiqueta </a:t>
            </a:r>
            <a:r>
              <a:rPr lang="es-AR" altLang="es-AR" sz="2000" b="1" dirty="0">
                <a:solidFill>
                  <a:srgbClr val="333333"/>
                </a:solidFill>
                <a:latin typeface="+mj-lt"/>
              </a:rPr>
              <a:t>&lt;abbr&gt;</a:t>
            </a:r>
            <a:r>
              <a:rPr lang="es-AR" altLang="es-AR" sz="2000" b="1" dirty="0">
                <a:solidFill>
                  <a:srgbClr val="212529"/>
                </a:solidFill>
                <a:latin typeface="+mj-lt"/>
              </a:rPr>
              <a:t> </a:t>
            </a:r>
            <a:r>
              <a:rPr lang="es-AR" altLang="es-AR" sz="2000" dirty="0">
                <a:solidFill>
                  <a:srgbClr val="212529"/>
                </a:solidFill>
                <a:latin typeface="+mj-lt"/>
              </a:rPr>
              <a:t>marca las abreviaturas de un texto y la etiqueta </a:t>
            </a:r>
            <a:r>
              <a:rPr lang="es-AR" altLang="es-AR" sz="2000" b="1" dirty="0">
                <a:solidFill>
                  <a:srgbClr val="333333"/>
                </a:solidFill>
                <a:latin typeface="+mj-lt"/>
              </a:rPr>
              <a:t>&lt;acronym&gt;</a:t>
            </a:r>
            <a:r>
              <a:rPr lang="es-AR" altLang="es-AR" sz="2000" b="1" dirty="0">
                <a:solidFill>
                  <a:srgbClr val="212529"/>
                </a:solidFill>
                <a:latin typeface="+mj-lt"/>
              </a:rPr>
              <a:t> </a:t>
            </a:r>
            <a:r>
              <a:rPr lang="es-AR" altLang="es-AR" sz="2000" dirty="0">
                <a:solidFill>
                  <a:srgbClr val="212529"/>
                </a:solidFill>
                <a:latin typeface="+mj-lt"/>
              </a:rPr>
              <a:t>se emplea para marcar las siglas o acrónimos del texto.</a:t>
            </a:r>
          </a:p>
          <a:p>
            <a:pPr lvl="0" algn="just" defTabSz="914400" eaLnBrk="0" fontAlgn="base" hangingPunct="0">
              <a:spcBef>
                <a:spcPct val="0"/>
              </a:spcBef>
              <a:spcAft>
                <a:spcPct val="0"/>
              </a:spcAft>
            </a:pPr>
            <a:r>
              <a:rPr lang="es-AR" altLang="es-AR" sz="2000" dirty="0">
                <a:solidFill>
                  <a:srgbClr val="212529"/>
                </a:solidFill>
                <a:latin typeface="+mj-lt"/>
              </a:rPr>
              <a:t>En ambos casos, el atributo </a:t>
            </a:r>
            <a:r>
              <a:rPr lang="es-AR" altLang="es-AR" sz="2000" dirty="0">
                <a:solidFill>
                  <a:srgbClr val="333333"/>
                </a:solidFill>
                <a:latin typeface="+mj-lt"/>
              </a:rPr>
              <a:t>title</a:t>
            </a:r>
            <a:r>
              <a:rPr lang="es-AR" altLang="es-AR" sz="2000" dirty="0">
                <a:solidFill>
                  <a:srgbClr val="212529"/>
                </a:solidFill>
                <a:latin typeface="+mj-lt"/>
              </a:rPr>
              <a:t> se puede utilizar para incluir el significado completo de la abreviatura o sigla.</a:t>
            </a:r>
          </a:p>
          <a:p>
            <a:pPr algn="just" defTabSz="914400" eaLnBrk="0" fontAlgn="base" hangingPunct="0">
              <a:spcBef>
                <a:spcPct val="0"/>
              </a:spcBef>
              <a:spcAft>
                <a:spcPct val="0"/>
              </a:spcAft>
            </a:pPr>
            <a:r>
              <a:rPr lang="es-AR" altLang="es-AR" sz="2000" dirty="0">
                <a:solidFill>
                  <a:srgbClr val="212529"/>
                </a:solidFill>
                <a:latin typeface="+mj-lt"/>
              </a:rPr>
              <a:t>La mayoría de navegadores muestran por defecto un borde inferior punteado para todos los elementos </a:t>
            </a:r>
            <a:r>
              <a:rPr lang="es-AR" altLang="es-AR" sz="2000" b="1" dirty="0">
                <a:solidFill>
                  <a:srgbClr val="333333"/>
                </a:solidFill>
                <a:latin typeface="+mj-lt"/>
              </a:rPr>
              <a:t>&lt;abbr&gt;</a:t>
            </a:r>
            <a:r>
              <a:rPr lang="es-AR" altLang="es-AR" sz="2000" b="1" dirty="0">
                <a:solidFill>
                  <a:srgbClr val="212529"/>
                </a:solidFill>
                <a:latin typeface="+mj-lt"/>
              </a:rPr>
              <a:t> </a:t>
            </a:r>
            <a:r>
              <a:rPr lang="es-AR" altLang="es-AR" sz="2000" dirty="0">
                <a:solidFill>
                  <a:srgbClr val="212529"/>
                </a:solidFill>
                <a:latin typeface="+mj-lt"/>
              </a:rPr>
              <a:t>y </a:t>
            </a:r>
            <a:r>
              <a:rPr lang="es-AR" altLang="es-AR" sz="2000" b="1" dirty="0">
                <a:solidFill>
                  <a:srgbClr val="333333"/>
                </a:solidFill>
                <a:latin typeface="+mj-lt"/>
              </a:rPr>
              <a:t>&lt;acronym&gt;</a:t>
            </a:r>
            <a:r>
              <a:rPr lang="es-AR" altLang="es-AR" sz="2000" b="1" dirty="0">
                <a:solidFill>
                  <a:srgbClr val="212529"/>
                </a:solidFill>
                <a:latin typeface="+mj-lt"/>
              </a:rPr>
              <a:t>. </a:t>
            </a:r>
            <a:r>
              <a:rPr lang="es-AR" altLang="es-AR" sz="2000" dirty="0">
                <a:solidFill>
                  <a:srgbClr val="212529"/>
                </a:solidFill>
                <a:latin typeface="+mj-lt"/>
              </a:rPr>
              <a:t>Al posicionar el puntero del mouse sobre la palabra subrayada, el navegador muestra un pequeño recuadro (llamado </a:t>
            </a:r>
            <a:r>
              <a:rPr lang="es-AR" altLang="es-AR" sz="2000" b="1" i="1" dirty="0">
                <a:solidFill>
                  <a:srgbClr val="212529"/>
                </a:solidFill>
                <a:latin typeface="+mj-lt"/>
              </a:rPr>
              <a:t>tooltip</a:t>
            </a:r>
            <a:r>
              <a:rPr lang="es-AR" altLang="es-AR" sz="2000" dirty="0">
                <a:solidFill>
                  <a:srgbClr val="212529"/>
                </a:solidFill>
                <a:latin typeface="+mj-lt"/>
              </a:rPr>
              <a:t> en inglés) con el valor del atributo </a:t>
            </a:r>
            <a:r>
              <a:rPr lang="es-AR" altLang="es-AR" sz="2000" b="1" dirty="0">
                <a:solidFill>
                  <a:srgbClr val="333333"/>
                </a:solidFill>
                <a:latin typeface="+mj-lt"/>
              </a:rPr>
              <a:t>title</a:t>
            </a:r>
            <a:endParaRPr lang="es-AR" altLang="es-AR" sz="2000" dirty="0">
              <a:latin typeface="+mj-lt"/>
            </a:endParaRPr>
          </a:p>
        </p:txBody>
      </p:sp>
    </p:spTree>
    <p:extLst>
      <p:ext uri="{BB962C8B-B14F-4D97-AF65-F5344CB8AC3E}">
        <p14:creationId xmlns:p14="http://schemas.microsoft.com/office/powerpoint/2010/main" val="3719627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917F6-66FC-46F6-B106-69140F1BB44A}"/>
              </a:ext>
            </a:extLst>
          </p:cNvPr>
          <p:cNvSpPr>
            <a:spLocks noGrp="1"/>
          </p:cNvSpPr>
          <p:nvPr>
            <p:ph type="title"/>
          </p:nvPr>
        </p:nvSpPr>
        <p:spPr/>
        <p:txBody>
          <a:bodyPr/>
          <a:lstStyle/>
          <a:p>
            <a:r>
              <a:rPr lang="es-AR" dirty="0"/>
              <a:t>Marcado genérico de texto</a:t>
            </a:r>
          </a:p>
        </p:txBody>
      </p:sp>
      <p:sp>
        <p:nvSpPr>
          <p:cNvPr id="5" name="CuadroTexto 4">
            <a:extLst>
              <a:ext uri="{FF2B5EF4-FFF2-40B4-BE49-F238E27FC236}">
                <a16:creationId xmlns:a16="http://schemas.microsoft.com/office/drawing/2014/main" id="{AF7DFFE9-CCF2-486C-B021-1AEE486B66DD}"/>
              </a:ext>
            </a:extLst>
          </p:cNvPr>
          <p:cNvSpPr txBox="1"/>
          <p:nvPr/>
        </p:nvSpPr>
        <p:spPr>
          <a:xfrm>
            <a:off x="428625" y="2541657"/>
            <a:ext cx="11174976" cy="3785652"/>
          </a:xfrm>
          <a:prstGeom prst="rect">
            <a:avLst/>
          </a:prstGeom>
          <a:noFill/>
        </p:spPr>
        <p:txBody>
          <a:bodyPr wrap="square" rtlCol="0">
            <a:spAutoFit/>
          </a:bodyPr>
          <a:lstStyle/>
          <a:p>
            <a:pPr algn="just"/>
            <a:r>
              <a:rPr lang="es-AR" altLang="es-AR" sz="2000" dirty="0">
                <a:solidFill>
                  <a:srgbClr val="212529"/>
                </a:solidFill>
                <a:latin typeface="+mj-lt"/>
              </a:rPr>
              <a:t>El estándar HTML incluye una etiqueta llamada </a:t>
            </a:r>
            <a:r>
              <a:rPr lang="es-AR" altLang="es-AR" sz="2000" dirty="0">
                <a:solidFill>
                  <a:srgbClr val="333333"/>
                </a:solidFill>
                <a:latin typeface="+mj-lt"/>
              </a:rPr>
              <a:t>&lt;span&gt;</a:t>
            </a:r>
            <a:r>
              <a:rPr lang="es-AR" altLang="es-AR" sz="2000" dirty="0">
                <a:solidFill>
                  <a:srgbClr val="212529"/>
                </a:solidFill>
                <a:latin typeface="+mj-lt"/>
              </a:rPr>
              <a:t> que se emplea para marcar cualquier elemento que no se puede marcar con las otras etiquetas definidas.</a:t>
            </a:r>
          </a:p>
          <a:p>
            <a:pPr algn="just"/>
            <a:r>
              <a:rPr lang="es-AR" altLang="es-AR" sz="2000" dirty="0">
                <a:solidFill>
                  <a:srgbClr val="212529"/>
                </a:solidFill>
                <a:latin typeface="+mj-lt"/>
              </a:rPr>
              <a:t>La etiqueta </a:t>
            </a:r>
            <a:r>
              <a:rPr lang="es-AR" altLang="es-AR" sz="2000" dirty="0">
                <a:solidFill>
                  <a:srgbClr val="333333"/>
                </a:solidFill>
                <a:latin typeface="+mj-lt"/>
              </a:rPr>
              <a:t>&lt;span&gt;</a:t>
            </a:r>
            <a:r>
              <a:rPr lang="es-AR" altLang="es-AR" sz="2000" dirty="0">
                <a:solidFill>
                  <a:srgbClr val="212529"/>
                </a:solidFill>
                <a:latin typeface="+mj-lt"/>
              </a:rPr>
              <a:t> se visualiza por defecto con el mismo aspecto que el texto normal. Por tanto es habitual utilizar esta etiqueta junto con los atributos </a:t>
            </a:r>
            <a:r>
              <a:rPr lang="es-AR" altLang="es-AR" sz="2000" dirty="0">
                <a:solidFill>
                  <a:srgbClr val="333333"/>
                </a:solidFill>
                <a:latin typeface="+mj-lt"/>
              </a:rPr>
              <a:t>id</a:t>
            </a:r>
            <a:r>
              <a:rPr lang="es-AR" altLang="es-AR" sz="2000" dirty="0">
                <a:solidFill>
                  <a:srgbClr val="212529"/>
                </a:solidFill>
                <a:latin typeface="+mj-lt"/>
              </a:rPr>
              <a:t> y </a:t>
            </a:r>
            <a:r>
              <a:rPr lang="es-AR" altLang="es-AR" sz="2000" dirty="0">
                <a:solidFill>
                  <a:srgbClr val="333333"/>
                </a:solidFill>
                <a:latin typeface="+mj-lt"/>
              </a:rPr>
              <a:t>class</a:t>
            </a:r>
            <a:r>
              <a:rPr lang="es-AR" altLang="es-AR" sz="2000" dirty="0">
                <a:solidFill>
                  <a:srgbClr val="212529"/>
                </a:solidFill>
                <a:latin typeface="+mj-lt"/>
              </a:rPr>
              <a:t> para modificar posteriormente su aspecto con CSS.</a:t>
            </a:r>
          </a:p>
          <a:p>
            <a:pPr algn="just"/>
            <a:r>
              <a:rPr lang="es-AR" altLang="es-AR" sz="2000" dirty="0">
                <a:solidFill>
                  <a:srgbClr val="212529"/>
                </a:solidFill>
                <a:latin typeface="+mj-lt"/>
              </a:rPr>
              <a:t>La etiqueta </a:t>
            </a:r>
            <a:r>
              <a:rPr lang="es-AR" altLang="es-AR" sz="2000" dirty="0">
                <a:solidFill>
                  <a:srgbClr val="333333"/>
                </a:solidFill>
                <a:latin typeface="+mj-lt"/>
              </a:rPr>
              <a:t>&lt;span&gt;</a:t>
            </a:r>
            <a:r>
              <a:rPr lang="es-AR" altLang="es-AR" sz="2000" dirty="0">
                <a:solidFill>
                  <a:srgbClr val="212529"/>
                </a:solidFill>
                <a:latin typeface="+mj-lt"/>
              </a:rPr>
              <a:t> se visualiza por defecto con el mismo aspecto que el texto normal. Por tanto es habitual utilizar esta etiqueta junto con los atributos </a:t>
            </a:r>
            <a:r>
              <a:rPr lang="es-AR" altLang="es-AR" sz="2000" dirty="0">
                <a:solidFill>
                  <a:srgbClr val="333333"/>
                </a:solidFill>
                <a:latin typeface="+mj-lt"/>
              </a:rPr>
              <a:t>id</a:t>
            </a:r>
            <a:r>
              <a:rPr lang="es-AR" altLang="es-AR" sz="2000" dirty="0">
                <a:solidFill>
                  <a:srgbClr val="212529"/>
                </a:solidFill>
                <a:latin typeface="+mj-lt"/>
              </a:rPr>
              <a:t> y </a:t>
            </a:r>
            <a:r>
              <a:rPr lang="es-AR" altLang="es-AR" sz="2000" dirty="0">
                <a:solidFill>
                  <a:srgbClr val="333333"/>
                </a:solidFill>
                <a:latin typeface="+mj-lt"/>
              </a:rPr>
              <a:t>class</a:t>
            </a:r>
            <a:r>
              <a:rPr lang="es-AR" altLang="es-AR" sz="2000" dirty="0">
                <a:solidFill>
                  <a:srgbClr val="212529"/>
                </a:solidFill>
                <a:latin typeface="+mj-lt"/>
              </a:rPr>
              <a:t> para modificar posteriormente su aspecto con CSS.</a:t>
            </a:r>
            <a:endParaRPr lang="es-AR" altLang="es-AR" sz="2000" dirty="0">
              <a:latin typeface="+mj-lt"/>
            </a:endParaRPr>
          </a:p>
          <a:p>
            <a:pPr algn="just"/>
            <a:endParaRPr lang="es-AR" altLang="es-AR" sz="2000" dirty="0">
              <a:solidFill>
                <a:srgbClr val="212529"/>
              </a:solidFill>
              <a:latin typeface="+mj-lt"/>
            </a:endParaRPr>
          </a:p>
          <a:p>
            <a:pPr algn="just"/>
            <a:endParaRPr lang="es-AR" altLang="es-AR" sz="2000" dirty="0">
              <a:latin typeface="+mj-lt"/>
            </a:endParaRPr>
          </a:p>
          <a:p>
            <a:pPr algn="just"/>
            <a:endParaRPr lang="es-AR" altLang="es-AR" sz="2000" dirty="0">
              <a:solidFill>
                <a:srgbClr val="212529"/>
              </a:solidFill>
              <a:latin typeface="+mj-lt"/>
            </a:endParaRPr>
          </a:p>
          <a:p>
            <a:pPr algn="just"/>
            <a:endParaRPr lang="es-AR" sz="2000" dirty="0">
              <a:latin typeface="+mj-lt"/>
            </a:endParaRPr>
          </a:p>
        </p:txBody>
      </p:sp>
    </p:spTree>
    <p:extLst>
      <p:ext uri="{BB962C8B-B14F-4D97-AF65-F5344CB8AC3E}">
        <p14:creationId xmlns:p14="http://schemas.microsoft.com/office/powerpoint/2010/main" val="86691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261CE-571F-4667-9B72-39DF3EF2AA86}"/>
              </a:ext>
            </a:extLst>
          </p:cNvPr>
          <p:cNvSpPr>
            <a:spLocks noGrp="1"/>
          </p:cNvSpPr>
          <p:nvPr>
            <p:ph type="title"/>
          </p:nvPr>
        </p:nvSpPr>
        <p:spPr/>
        <p:txBody>
          <a:bodyPr/>
          <a:lstStyle/>
          <a:p>
            <a:r>
              <a:rPr lang="es-AR" dirty="0"/>
              <a:t>Espacios en blanco y nuevas líneas</a:t>
            </a:r>
          </a:p>
        </p:txBody>
      </p:sp>
      <p:sp>
        <p:nvSpPr>
          <p:cNvPr id="3" name="CuadroTexto 2">
            <a:extLst>
              <a:ext uri="{FF2B5EF4-FFF2-40B4-BE49-F238E27FC236}">
                <a16:creationId xmlns:a16="http://schemas.microsoft.com/office/drawing/2014/main" id="{1B9FD284-BA9D-470A-988E-82BEDDA1F6A6}"/>
              </a:ext>
            </a:extLst>
          </p:cNvPr>
          <p:cNvSpPr txBox="1"/>
          <p:nvPr/>
        </p:nvSpPr>
        <p:spPr>
          <a:xfrm>
            <a:off x="519112" y="2177416"/>
            <a:ext cx="11153775" cy="4708981"/>
          </a:xfrm>
          <a:prstGeom prst="rect">
            <a:avLst/>
          </a:prstGeom>
          <a:noFill/>
        </p:spPr>
        <p:txBody>
          <a:bodyPr wrap="square" rtlCol="0">
            <a:spAutoFit/>
          </a:bodyPr>
          <a:lstStyle/>
          <a:p>
            <a:pPr algn="just"/>
            <a:r>
              <a:rPr lang="es-AR" altLang="es-AR" sz="2000" dirty="0">
                <a:solidFill>
                  <a:srgbClr val="212529"/>
                </a:solidFill>
                <a:latin typeface="+mj-lt"/>
              </a:rPr>
              <a:t>HTML considera </a:t>
            </a:r>
            <a:r>
              <a:rPr lang="es-AR" altLang="es-AR" sz="2000" i="1" dirty="0">
                <a:solidFill>
                  <a:srgbClr val="212529"/>
                </a:solidFill>
                <a:latin typeface="+mj-lt"/>
              </a:rPr>
              <a:t>espacio en blanco</a:t>
            </a:r>
            <a:r>
              <a:rPr lang="es-AR" altLang="es-AR" sz="2000" dirty="0">
                <a:solidFill>
                  <a:srgbClr val="212529"/>
                </a:solidFill>
                <a:latin typeface="+mj-lt"/>
              </a:rPr>
              <a:t> a los espacios en blanco, los tabuladores, los retornos de carro y el carácter de nueva línea (</a:t>
            </a:r>
            <a:r>
              <a:rPr lang="es-AR" altLang="es-AR" sz="2000" dirty="0">
                <a:solidFill>
                  <a:srgbClr val="333333"/>
                </a:solidFill>
                <a:latin typeface="+mj-lt"/>
              </a:rPr>
              <a:t>ENTER)</a:t>
            </a:r>
          </a:p>
          <a:p>
            <a:pPr algn="just"/>
            <a:endParaRPr lang="es-AR" altLang="es-AR" sz="2000" dirty="0">
              <a:solidFill>
                <a:srgbClr val="333333"/>
              </a:solidFill>
              <a:latin typeface="+mj-lt"/>
            </a:endParaRPr>
          </a:p>
          <a:p>
            <a:pPr algn="just"/>
            <a:r>
              <a:rPr lang="es-AR" altLang="es-AR" sz="2000" dirty="0">
                <a:solidFill>
                  <a:srgbClr val="212529"/>
                </a:solidFill>
                <a:latin typeface="+mj-lt"/>
              </a:rPr>
              <a:t>Para incluir una nueva línea en un punto y forzar a que el texto que sigue se muestre en la línea inferior, se utiliza la etiqueta </a:t>
            </a:r>
            <a:r>
              <a:rPr lang="es-AR" altLang="es-AR" sz="2000" b="1" dirty="0">
                <a:solidFill>
                  <a:srgbClr val="333333"/>
                </a:solidFill>
                <a:latin typeface="+mj-lt"/>
              </a:rPr>
              <a:t>&lt;br&gt;</a:t>
            </a:r>
            <a:r>
              <a:rPr lang="es-AR" altLang="es-AR" sz="2000" dirty="0">
                <a:solidFill>
                  <a:srgbClr val="212529"/>
                </a:solidFill>
                <a:latin typeface="+mj-lt"/>
              </a:rPr>
              <a:t>. La particularidad de </a:t>
            </a:r>
            <a:r>
              <a:rPr lang="es-AR" altLang="es-AR" sz="2000" b="1" dirty="0">
                <a:solidFill>
                  <a:srgbClr val="333333"/>
                </a:solidFill>
                <a:latin typeface="+mj-lt"/>
              </a:rPr>
              <a:t>&lt;br&gt;</a:t>
            </a:r>
            <a:r>
              <a:rPr lang="es-AR" altLang="es-AR" sz="2000" dirty="0">
                <a:solidFill>
                  <a:srgbClr val="212529"/>
                </a:solidFill>
                <a:latin typeface="+mj-lt"/>
              </a:rPr>
              <a:t> es que es una etiqueta vacía, es decir, no encierra ningún texto. HTML permite utilizar un atajo para indicar que una etiqueta se está abriendo y cerrando de forma consecutiva: </a:t>
            </a:r>
            <a:r>
              <a:rPr lang="es-AR" altLang="es-AR" sz="2000" b="1" dirty="0">
                <a:solidFill>
                  <a:srgbClr val="333333"/>
                </a:solidFill>
                <a:latin typeface="+mj-lt"/>
              </a:rPr>
              <a:t>&lt;br/&gt;</a:t>
            </a:r>
            <a:r>
              <a:rPr lang="es-AR" altLang="es-AR" sz="2000" b="1" dirty="0">
                <a:solidFill>
                  <a:srgbClr val="212529"/>
                </a:solidFill>
                <a:latin typeface="+mj-lt"/>
              </a:rPr>
              <a:t> </a:t>
            </a:r>
          </a:p>
          <a:p>
            <a:pPr algn="just"/>
            <a:endParaRPr lang="es-AR" altLang="es-AR" sz="2000" dirty="0">
              <a:solidFill>
                <a:srgbClr val="212529"/>
              </a:solidFill>
              <a:latin typeface="+mj-lt"/>
            </a:endParaRPr>
          </a:p>
          <a:p>
            <a:pPr algn="just"/>
            <a:r>
              <a:rPr lang="es-AR" altLang="es-AR" sz="2000" dirty="0">
                <a:solidFill>
                  <a:srgbClr val="212529"/>
                </a:solidFill>
                <a:latin typeface="+mj-lt"/>
              </a:rPr>
              <a:t>Para incluir espacios en blanco adicionales, se debe sustituir cada nuevo espacio en blanco por el texto </a:t>
            </a:r>
            <a:r>
              <a:rPr lang="es-AR" altLang="es-AR" sz="2000" dirty="0">
                <a:solidFill>
                  <a:srgbClr val="333333"/>
                </a:solidFill>
                <a:latin typeface="+mj-lt"/>
              </a:rPr>
              <a:t>&amp;nbsp;</a:t>
            </a:r>
            <a:r>
              <a:rPr lang="es-AR" altLang="es-AR" sz="2000" dirty="0">
                <a:solidFill>
                  <a:srgbClr val="212529"/>
                </a:solidFill>
                <a:latin typeface="+mj-lt"/>
              </a:rPr>
              <a:t> </a:t>
            </a:r>
            <a:endParaRPr lang="es-AR" altLang="es-AR" sz="2000" dirty="0">
              <a:latin typeface="+mj-lt"/>
            </a:endParaRPr>
          </a:p>
          <a:p>
            <a:pPr algn="just"/>
            <a:endParaRPr lang="es-AR" altLang="es-AR" sz="2000" dirty="0">
              <a:latin typeface="+mj-lt"/>
            </a:endParaRPr>
          </a:p>
          <a:p>
            <a:pPr algn="just"/>
            <a:r>
              <a:rPr lang="es-AR" sz="2000" dirty="0">
                <a:latin typeface="+mj-lt"/>
              </a:rPr>
              <a:t>En ocasiones, es necesario mostrar los espacios en blanco de un texto que no se puede modificar.</a:t>
            </a:r>
          </a:p>
          <a:p>
            <a:pPr algn="just"/>
            <a:r>
              <a:rPr lang="es-AR" altLang="es-AR" sz="2000" dirty="0">
                <a:solidFill>
                  <a:srgbClr val="212529"/>
                </a:solidFill>
                <a:latin typeface="+mj-lt"/>
              </a:rPr>
              <a:t>En estos casos, se puede utiliza la etiqueta </a:t>
            </a:r>
            <a:r>
              <a:rPr lang="es-AR" altLang="es-AR" sz="2000" b="1" dirty="0">
                <a:solidFill>
                  <a:srgbClr val="333333"/>
                </a:solidFill>
                <a:latin typeface="+mj-lt"/>
              </a:rPr>
              <a:t>&lt;pre&gt;</a:t>
            </a:r>
            <a:r>
              <a:rPr lang="es-AR" altLang="es-AR" sz="2000" dirty="0">
                <a:solidFill>
                  <a:srgbClr val="212529"/>
                </a:solidFill>
                <a:latin typeface="+mj-lt"/>
              </a:rPr>
              <a:t>, que muestra el texto tal y como se ha escrito, respetando todos los espacios en blanco y todas las nuevas líneas. </a:t>
            </a:r>
            <a:endParaRPr lang="es-AR" dirty="0"/>
          </a:p>
        </p:txBody>
      </p:sp>
    </p:spTree>
    <p:extLst>
      <p:ext uri="{BB962C8B-B14F-4D97-AF65-F5344CB8AC3E}">
        <p14:creationId xmlns:p14="http://schemas.microsoft.com/office/powerpoint/2010/main" val="81734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8F35F-FFD1-49E1-A798-E3589A2AF707}"/>
              </a:ext>
            </a:extLst>
          </p:cNvPr>
          <p:cNvSpPr>
            <a:spLocks noGrp="1"/>
          </p:cNvSpPr>
          <p:nvPr>
            <p:ph type="title"/>
          </p:nvPr>
        </p:nvSpPr>
        <p:spPr/>
        <p:txBody>
          <a:bodyPr/>
          <a:lstStyle/>
          <a:p>
            <a:r>
              <a:rPr lang="es-AR" dirty="0"/>
              <a:t>Caracteres especiales</a:t>
            </a:r>
          </a:p>
        </p:txBody>
      </p:sp>
      <p:graphicFrame>
        <p:nvGraphicFramePr>
          <p:cNvPr id="3" name="Tabla 2">
            <a:extLst>
              <a:ext uri="{FF2B5EF4-FFF2-40B4-BE49-F238E27FC236}">
                <a16:creationId xmlns:a16="http://schemas.microsoft.com/office/drawing/2014/main" id="{23793AAE-EEBF-4A56-B137-EC49D3E34D0E}"/>
              </a:ext>
            </a:extLst>
          </p:cNvPr>
          <p:cNvGraphicFramePr>
            <a:graphicFrameLocks noGrp="1"/>
          </p:cNvGraphicFramePr>
          <p:nvPr>
            <p:extLst>
              <p:ext uri="{D42A27DB-BD31-4B8C-83A1-F6EECF244321}">
                <p14:modId xmlns:p14="http://schemas.microsoft.com/office/powerpoint/2010/main" val="2366245302"/>
              </p:ext>
            </p:extLst>
          </p:nvPr>
        </p:nvGraphicFramePr>
        <p:xfrm>
          <a:off x="1139452" y="2565399"/>
          <a:ext cx="9913096" cy="3844924"/>
        </p:xfrm>
        <a:graphic>
          <a:graphicData uri="http://schemas.openxmlformats.org/drawingml/2006/table">
            <a:tbl>
              <a:tblPr/>
              <a:tblGrid>
                <a:gridCol w="2478274">
                  <a:extLst>
                    <a:ext uri="{9D8B030D-6E8A-4147-A177-3AD203B41FA5}">
                      <a16:colId xmlns:a16="http://schemas.microsoft.com/office/drawing/2014/main" val="2155092892"/>
                    </a:ext>
                  </a:extLst>
                </a:gridCol>
                <a:gridCol w="2478274">
                  <a:extLst>
                    <a:ext uri="{9D8B030D-6E8A-4147-A177-3AD203B41FA5}">
                      <a16:colId xmlns:a16="http://schemas.microsoft.com/office/drawing/2014/main" val="878184474"/>
                    </a:ext>
                  </a:extLst>
                </a:gridCol>
                <a:gridCol w="2478274">
                  <a:extLst>
                    <a:ext uri="{9D8B030D-6E8A-4147-A177-3AD203B41FA5}">
                      <a16:colId xmlns:a16="http://schemas.microsoft.com/office/drawing/2014/main" val="2834409114"/>
                    </a:ext>
                  </a:extLst>
                </a:gridCol>
                <a:gridCol w="2478274">
                  <a:extLst>
                    <a:ext uri="{9D8B030D-6E8A-4147-A177-3AD203B41FA5}">
                      <a16:colId xmlns:a16="http://schemas.microsoft.com/office/drawing/2014/main" val="3594935617"/>
                    </a:ext>
                  </a:extLst>
                </a:gridCol>
              </a:tblGrid>
              <a:tr h="407470">
                <a:tc>
                  <a:txBody>
                    <a:bodyPr/>
                    <a:lstStyle/>
                    <a:p>
                      <a:pPr algn="ctr"/>
                      <a:r>
                        <a:rPr lang="es-AR" b="1">
                          <a:effectLst/>
                        </a:rPr>
                        <a:t>Entidad</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b="1" dirty="0">
                          <a:effectLst/>
                        </a:rPr>
                        <a:t>Carácter</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b="1">
                          <a:effectLst/>
                        </a:rPr>
                        <a:t>Descripción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b="1" dirty="0">
                          <a:effectLst/>
                        </a:rPr>
                        <a:t>Traducción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1481818589"/>
                  </a:ext>
                </a:extLst>
              </a:tr>
              <a:tr h="738348">
                <a:tc>
                  <a:txBody>
                    <a:bodyPr/>
                    <a:lstStyle/>
                    <a:p>
                      <a:r>
                        <a:rPr lang="es-AR" b="1" dirty="0">
                          <a:effectLst/>
                        </a:rPr>
                        <a:t>&amp;lt;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&lt;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less than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signo de menor que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413560"/>
                  </a:ext>
                </a:extLst>
              </a:tr>
              <a:tr h="738348">
                <a:tc>
                  <a:txBody>
                    <a:bodyPr/>
                    <a:lstStyle/>
                    <a:p>
                      <a:r>
                        <a:rPr lang="es-AR" b="1" dirty="0">
                          <a:effectLst/>
                        </a:rPr>
                        <a:t>&amp;gt;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&gt;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more than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signo de mayor que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36352719"/>
                  </a:ext>
                </a:extLst>
              </a:tr>
              <a:tr h="407470">
                <a:tc>
                  <a:txBody>
                    <a:bodyPr/>
                    <a:lstStyle/>
                    <a:p>
                      <a:r>
                        <a:rPr lang="es-AR" b="1" dirty="0">
                          <a:effectLst/>
                        </a:rPr>
                        <a:t>&amp;amp;</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dirty="0">
                          <a:effectLst/>
                        </a:rPr>
                        <a:t>&amp;</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ampersand</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ampersand</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78326876"/>
                  </a:ext>
                </a:extLst>
              </a:tr>
              <a:tr h="407470">
                <a:tc>
                  <a:txBody>
                    <a:bodyPr/>
                    <a:lstStyle/>
                    <a:p>
                      <a:r>
                        <a:rPr lang="es-AR" b="1" dirty="0">
                          <a:effectLst/>
                        </a:rPr>
                        <a:t>&amp;quot;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quotation mark</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comillas</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58859454"/>
                  </a:ext>
                </a:extLst>
              </a:tr>
              <a:tr h="738348">
                <a:tc>
                  <a:txBody>
                    <a:bodyPr/>
                    <a:lstStyle/>
                    <a:p>
                      <a:r>
                        <a:rPr lang="es-AR" b="1" dirty="0">
                          <a:effectLst/>
                        </a:rPr>
                        <a:t>&amp;nbsp;</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(espacio en blanco)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non-breaking space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espacio en blanco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535559"/>
                  </a:ext>
                </a:extLst>
              </a:tr>
              <a:tr h="407470">
                <a:tc>
                  <a:txBody>
                    <a:bodyPr/>
                    <a:lstStyle/>
                    <a:p>
                      <a:r>
                        <a:rPr lang="es-AR" b="1" dirty="0">
                          <a:effectLst/>
                        </a:rPr>
                        <a:t>&amp;apos;</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apostrophe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dirty="0">
                          <a:effectLst/>
                        </a:rPr>
                        <a:t>apóstrofo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90538824"/>
                  </a:ext>
                </a:extLst>
              </a:tr>
            </a:tbl>
          </a:graphicData>
        </a:graphic>
      </p:graphicFrame>
    </p:spTree>
    <p:extLst>
      <p:ext uri="{BB962C8B-B14F-4D97-AF65-F5344CB8AC3E}">
        <p14:creationId xmlns:p14="http://schemas.microsoft.com/office/powerpoint/2010/main" val="318401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15840-47CD-41AF-857C-5CDF76D61F41}"/>
              </a:ext>
            </a:extLst>
          </p:cNvPr>
          <p:cNvSpPr>
            <a:spLocks noGrp="1"/>
          </p:cNvSpPr>
          <p:nvPr>
            <p:ph type="title"/>
          </p:nvPr>
        </p:nvSpPr>
        <p:spPr/>
        <p:txBody>
          <a:bodyPr/>
          <a:lstStyle/>
          <a:p>
            <a:r>
              <a:rPr lang="es-AR" dirty="0"/>
              <a:t>Caracteres especiales II</a:t>
            </a:r>
          </a:p>
        </p:txBody>
      </p:sp>
      <p:graphicFrame>
        <p:nvGraphicFramePr>
          <p:cNvPr id="3" name="Tabla 2">
            <a:extLst>
              <a:ext uri="{FF2B5EF4-FFF2-40B4-BE49-F238E27FC236}">
                <a16:creationId xmlns:a16="http://schemas.microsoft.com/office/drawing/2014/main" id="{B147AAEF-7E94-4E16-A683-635FA3344971}"/>
              </a:ext>
            </a:extLst>
          </p:cNvPr>
          <p:cNvGraphicFramePr>
            <a:graphicFrameLocks noGrp="1"/>
          </p:cNvGraphicFramePr>
          <p:nvPr>
            <p:extLst>
              <p:ext uri="{D42A27DB-BD31-4B8C-83A1-F6EECF244321}">
                <p14:modId xmlns:p14="http://schemas.microsoft.com/office/powerpoint/2010/main" val="3793565144"/>
              </p:ext>
            </p:extLst>
          </p:nvPr>
        </p:nvGraphicFramePr>
        <p:xfrm>
          <a:off x="1847850" y="2575728"/>
          <a:ext cx="8315326" cy="4264556"/>
        </p:xfrm>
        <a:graphic>
          <a:graphicData uri="http://schemas.openxmlformats.org/drawingml/2006/table">
            <a:tbl>
              <a:tblPr/>
              <a:tblGrid>
                <a:gridCol w="2609850">
                  <a:extLst>
                    <a:ext uri="{9D8B030D-6E8A-4147-A177-3AD203B41FA5}">
                      <a16:colId xmlns:a16="http://schemas.microsoft.com/office/drawing/2014/main" val="3199940774"/>
                    </a:ext>
                  </a:extLst>
                </a:gridCol>
                <a:gridCol w="2781300">
                  <a:extLst>
                    <a:ext uri="{9D8B030D-6E8A-4147-A177-3AD203B41FA5}">
                      <a16:colId xmlns:a16="http://schemas.microsoft.com/office/drawing/2014/main" val="1132557186"/>
                    </a:ext>
                  </a:extLst>
                </a:gridCol>
                <a:gridCol w="2924176">
                  <a:extLst>
                    <a:ext uri="{9D8B030D-6E8A-4147-A177-3AD203B41FA5}">
                      <a16:colId xmlns:a16="http://schemas.microsoft.com/office/drawing/2014/main" val="515630975"/>
                    </a:ext>
                  </a:extLst>
                </a:gridCol>
              </a:tblGrid>
              <a:tr h="266155">
                <a:tc>
                  <a:txBody>
                    <a:bodyPr/>
                    <a:lstStyle/>
                    <a:p>
                      <a:pPr algn="ctr"/>
                      <a:r>
                        <a:rPr lang="es-AR" sz="1600" b="1" dirty="0">
                          <a:effectLst/>
                        </a:rPr>
                        <a:t>Entidad</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600" b="1">
                          <a:effectLst/>
                        </a:rPr>
                        <a:t>Carácter</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600" b="1" dirty="0">
                          <a:effectLst/>
                        </a:rPr>
                        <a:t>Descripción oficial</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1275875264"/>
                  </a:ext>
                </a:extLst>
              </a:tr>
              <a:tr h="266155">
                <a:tc>
                  <a:txBody>
                    <a:bodyPr/>
                    <a:lstStyle/>
                    <a:p>
                      <a:pPr algn="ctr"/>
                      <a:r>
                        <a:rPr lang="es-AR" sz="1600" b="1" dirty="0">
                          <a:effectLst/>
                        </a:rPr>
                        <a:t>&amp;ntilde;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ñ</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latin letter n with 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2285989"/>
                  </a:ext>
                </a:extLst>
              </a:tr>
              <a:tr h="482280">
                <a:tc>
                  <a:txBody>
                    <a:bodyPr/>
                    <a:lstStyle/>
                    <a:p>
                      <a:pPr algn="ctr"/>
                      <a:r>
                        <a:rPr lang="es-AR" sz="1600" b="1" dirty="0">
                          <a:effectLst/>
                        </a:rPr>
                        <a:t>&amp;Ntilde;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Ñ</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600" dirty="0">
                          <a:effectLst/>
                        </a:rPr>
                        <a:t>latin capital n letter with 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240892771"/>
                  </a:ext>
                </a:extLst>
              </a:tr>
              <a:tr h="266155">
                <a:tc>
                  <a:txBody>
                    <a:bodyPr/>
                    <a:lstStyle/>
                    <a:p>
                      <a:pPr algn="ctr"/>
                      <a:r>
                        <a:rPr lang="es-AR" sz="1600" b="1" dirty="0">
                          <a:effectLst/>
                        </a:rPr>
                        <a:t>&amp;aacute;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á</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a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1832955"/>
                  </a:ext>
                </a:extLst>
              </a:tr>
              <a:tr h="266155">
                <a:tc>
                  <a:txBody>
                    <a:bodyPr/>
                    <a:lstStyle/>
                    <a:p>
                      <a:pPr algn="ctr"/>
                      <a:r>
                        <a:rPr lang="es-AR" sz="1600" b="1" dirty="0">
                          <a:effectLst/>
                        </a:rPr>
                        <a:t>&amp;eacute;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é</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e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95117952"/>
                  </a:ext>
                </a:extLst>
              </a:tr>
              <a:tr h="266155">
                <a:tc>
                  <a:txBody>
                    <a:bodyPr/>
                    <a:lstStyle/>
                    <a:p>
                      <a:pPr algn="ctr"/>
                      <a:r>
                        <a:rPr lang="es-AR" sz="1600" b="1" dirty="0">
                          <a:effectLst/>
                        </a:rPr>
                        <a:t>&amp;iacute;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í</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i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93239926"/>
                  </a:ext>
                </a:extLst>
              </a:tr>
              <a:tr h="266155">
                <a:tc>
                  <a:txBody>
                    <a:bodyPr/>
                    <a:lstStyle/>
                    <a:p>
                      <a:pPr algn="ctr"/>
                      <a:r>
                        <a:rPr lang="es-AR" sz="1600" b="1" dirty="0">
                          <a:effectLst/>
                        </a:rPr>
                        <a:t>&amp;oacute;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ó</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o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497623"/>
                  </a:ext>
                </a:extLst>
              </a:tr>
              <a:tr h="266155">
                <a:tc>
                  <a:txBody>
                    <a:bodyPr/>
                    <a:lstStyle/>
                    <a:p>
                      <a:pPr algn="ctr"/>
                      <a:r>
                        <a:rPr lang="es-AR" sz="1600" b="1" dirty="0">
                          <a:effectLst/>
                        </a:rPr>
                        <a:t>&amp;uacute;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ú</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u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42048730"/>
                  </a:ext>
                </a:extLst>
              </a:tr>
              <a:tr h="266155">
                <a:tc>
                  <a:txBody>
                    <a:bodyPr/>
                    <a:lstStyle/>
                    <a:p>
                      <a:pPr algn="ctr"/>
                      <a:r>
                        <a:rPr lang="es-AR" sz="1600" b="1" dirty="0">
                          <a:effectLst/>
                        </a:rPr>
                        <a:t>&amp;Aacute;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Á</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A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69781267"/>
                  </a:ext>
                </a:extLst>
              </a:tr>
              <a:tr h="266155">
                <a:tc>
                  <a:txBody>
                    <a:bodyPr/>
                    <a:lstStyle/>
                    <a:p>
                      <a:pPr algn="ctr"/>
                      <a:r>
                        <a:rPr lang="es-AR" sz="1600" b="1" dirty="0">
                          <a:effectLst/>
                        </a:rPr>
                        <a:t>&amp;Eacute;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É</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E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50526"/>
                  </a:ext>
                </a:extLst>
              </a:tr>
              <a:tr h="266155">
                <a:tc>
                  <a:txBody>
                    <a:bodyPr/>
                    <a:lstStyle/>
                    <a:p>
                      <a:pPr algn="ctr"/>
                      <a:r>
                        <a:rPr lang="es-AR" sz="1600" b="1" dirty="0">
                          <a:effectLst/>
                        </a:rPr>
                        <a:t>&amp;Iacute;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Í</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I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35819552"/>
                  </a:ext>
                </a:extLst>
              </a:tr>
              <a:tr h="266155">
                <a:tc>
                  <a:txBody>
                    <a:bodyPr/>
                    <a:lstStyle/>
                    <a:p>
                      <a:pPr algn="ctr"/>
                      <a:r>
                        <a:rPr lang="es-AR" sz="1600" b="1" dirty="0">
                          <a:effectLst/>
                        </a:rPr>
                        <a:t>&amp;Oacute;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Ó</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O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33096152"/>
                  </a:ext>
                </a:extLst>
              </a:tr>
              <a:tr h="266155">
                <a:tc>
                  <a:txBody>
                    <a:bodyPr/>
                    <a:lstStyle/>
                    <a:p>
                      <a:pPr algn="ctr"/>
                      <a:r>
                        <a:rPr lang="es-AR" sz="1600" b="1" dirty="0">
                          <a:effectLst/>
                        </a:rPr>
                        <a:t>&amp;Uacute;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Ú</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U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17817527"/>
                  </a:ext>
                </a:extLst>
              </a:tr>
              <a:tr h="266155">
                <a:tc>
                  <a:txBody>
                    <a:bodyPr/>
                    <a:lstStyle/>
                    <a:p>
                      <a:pPr algn="ctr"/>
                      <a:r>
                        <a:rPr lang="es-AR" sz="1600" b="1" dirty="0">
                          <a:effectLst/>
                        </a:rPr>
                        <a:t>&amp;euro;</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euro</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91567920"/>
                  </a:ext>
                </a:extLst>
              </a:tr>
            </a:tbl>
          </a:graphicData>
        </a:graphic>
      </p:graphicFrame>
    </p:spTree>
    <p:extLst>
      <p:ext uri="{BB962C8B-B14F-4D97-AF65-F5344CB8AC3E}">
        <p14:creationId xmlns:p14="http://schemas.microsoft.com/office/powerpoint/2010/main" val="1702801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E80ED-BF5B-42E9-88B1-5F6238A57FC6}"/>
              </a:ext>
            </a:extLst>
          </p:cNvPr>
          <p:cNvSpPr>
            <a:spLocks noGrp="1"/>
          </p:cNvSpPr>
          <p:nvPr>
            <p:ph type="title"/>
          </p:nvPr>
        </p:nvSpPr>
        <p:spPr/>
        <p:txBody>
          <a:bodyPr/>
          <a:lstStyle/>
          <a:p>
            <a:r>
              <a:rPr lang="es-AR" dirty="0"/>
              <a:t>Enlaces</a:t>
            </a:r>
          </a:p>
        </p:txBody>
      </p:sp>
      <p:sp>
        <p:nvSpPr>
          <p:cNvPr id="3" name="Rectángulo 2">
            <a:extLst>
              <a:ext uri="{FF2B5EF4-FFF2-40B4-BE49-F238E27FC236}">
                <a16:creationId xmlns:a16="http://schemas.microsoft.com/office/drawing/2014/main" id="{95BD59A9-87AD-4838-A162-9BF96E22A782}"/>
              </a:ext>
            </a:extLst>
          </p:cNvPr>
          <p:cNvSpPr/>
          <p:nvPr/>
        </p:nvSpPr>
        <p:spPr>
          <a:xfrm>
            <a:off x="509587" y="2260164"/>
            <a:ext cx="11172826" cy="4401205"/>
          </a:xfrm>
          <a:prstGeom prst="rect">
            <a:avLst/>
          </a:prstGeom>
        </p:spPr>
        <p:txBody>
          <a:bodyPr wrap="square">
            <a:spAutoFit/>
          </a:bodyPr>
          <a:lstStyle/>
          <a:p>
            <a:pPr algn="just"/>
            <a:r>
              <a:rPr lang="es-AR" sz="2000" dirty="0">
                <a:solidFill>
                  <a:srgbClr val="212529"/>
                </a:solidFill>
                <a:latin typeface="+mj-lt"/>
              </a:rPr>
              <a:t>El lenguaje de marcado HTML se definió teniendo en cuenta algunas de las características que existían en ese momento para la publicación digital de contenidos. Entre los conceptos utilizados en su creación, se encuentra el mecanismo de </a:t>
            </a:r>
            <a:r>
              <a:rPr lang="es-AR" sz="2000" i="1" dirty="0">
                <a:solidFill>
                  <a:srgbClr val="212529"/>
                </a:solidFill>
                <a:latin typeface="+mj-lt"/>
              </a:rPr>
              <a:t>"</a:t>
            </a:r>
            <a:r>
              <a:rPr lang="es-AR" sz="2000" b="1" i="1" dirty="0">
                <a:solidFill>
                  <a:srgbClr val="212529"/>
                </a:solidFill>
                <a:latin typeface="+mj-lt"/>
              </a:rPr>
              <a:t>hipertexto</a:t>
            </a:r>
            <a:r>
              <a:rPr lang="es-AR" sz="2000" i="1" dirty="0">
                <a:solidFill>
                  <a:srgbClr val="212529"/>
                </a:solidFill>
                <a:latin typeface="+mj-lt"/>
              </a:rPr>
              <a:t>"</a:t>
            </a:r>
            <a:r>
              <a:rPr lang="es-AR" sz="2000" dirty="0">
                <a:solidFill>
                  <a:srgbClr val="212529"/>
                </a:solidFill>
                <a:latin typeface="+mj-lt"/>
              </a:rPr>
              <a:t>.</a:t>
            </a:r>
          </a:p>
          <a:p>
            <a:pPr algn="just"/>
            <a:r>
              <a:rPr lang="es-AR" sz="2000" dirty="0">
                <a:solidFill>
                  <a:srgbClr val="212529"/>
                </a:solidFill>
                <a:latin typeface="+mj-lt"/>
              </a:rPr>
              <a:t>De hecho, las letras "HT" de la sigla HTML significan </a:t>
            </a:r>
            <a:r>
              <a:rPr lang="es-AR" sz="2000" i="1" dirty="0">
                <a:solidFill>
                  <a:srgbClr val="212529"/>
                </a:solidFill>
                <a:latin typeface="+mj-lt"/>
              </a:rPr>
              <a:t>"</a:t>
            </a:r>
            <a:r>
              <a:rPr lang="es-AR" sz="2000" b="1" i="1" dirty="0">
                <a:solidFill>
                  <a:srgbClr val="212529"/>
                </a:solidFill>
                <a:latin typeface="+mj-lt"/>
              </a:rPr>
              <a:t>hipertexto</a:t>
            </a:r>
            <a:r>
              <a:rPr lang="es-AR" sz="2000" i="1" dirty="0">
                <a:solidFill>
                  <a:srgbClr val="212529"/>
                </a:solidFill>
                <a:latin typeface="+mj-lt"/>
              </a:rPr>
              <a:t>"</a:t>
            </a:r>
            <a:r>
              <a:rPr lang="es-AR" sz="2000" dirty="0">
                <a:solidFill>
                  <a:srgbClr val="212529"/>
                </a:solidFill>
                <a:latin typeface="+mj-lt"/>
              </a:rPr>
              <a:t> (</a:t>
            </a:r>
            <a:r>
              <a:rPr lang="es-AR" sz="2000" b="1" i="1" dirty="0">
                <a:solidFill>
                  <a:srgbClr val="212529"/>
                </a:solidFill>
                <a:latin typeface="+mj-lt"/>
              </a:rPr>
              <a:t>hypertext</a:t>
            </a:r>
            <a:r>
              <a:rPr lang="es-AR" sz="2000" dirty="0">
                <a:solidFill>
                  <a:srgbClr val="212529"/>
                </a:solidFill>
                <a:latin typeface="+mj-lt"/>
              </a:rPr>
              <a:t> en inglés), por lo que el significado completo de HTML podría traducirse como "lenguaje de marcado para hipertexto".</a:t>
            </a:r>
            <a:r>
              <a:rPr lang="es-AR" sz="2000" dirty="0">
                <a:latin typeface="+mj-lt"/>
              </a:rPr>
              <a:t> La incorporación del </a:t>
            </a:r>
            <a:r>
              <a:rPr lang="es-AR" sz="2000" b="1" i="1" dirty="0">
                <a:latin typeface="+mj-lt"/>
              </a:rPr>
              <a:t>hipertexto</a:t>
            </a:r>
            <a:r>
              <a:rPr lang="es-AR" sz="2000" dirty="0">
                <a:latin typeface="+mj-lt"/>
              </a:rPr>
              <a:t> fue una de las claves del éxito del lenguaje HTML, ya que permitió crear documentos interactivos que proporcionan información adicional cuando se solicita. </a:t>
            </a:r>
          </a:p>
          <a:p>
            <a:pPr algn="just"/>
            <a:r>
              <a:rPr lang="es-AR" sz="2000" dirty="0">
                <a:latin typeface="+mj-lt"/>
              </a:rPr>
              <a:t>Los enlaces se utilizan para establecer relaciones entre dos recursos. Aunque la mayoría de enlaces relacionan páginas web, también es posible enlazar otros recursos como imágenes, documentos y archivos.</a:t>
            </a:r>
          </a:p>
          <a:p>
            <a:pPr algn="just"/>
            <a:r>
              <a:rPr lang="es-AR" sz="2000" dirty="0"/>
              <a:t>El enlace comienza en un recurso y apunta hacia otro recurso. Cada uno de los dos extremos se llaman </a:t>
            </a:r>
            <a:r>
              <a:rPr lang="es-AR" sz="2000" i="1" dirty="0"/>
              <a:t>"</a:t>
            </a:r>
            <a:r>
              <a:rPr lang="es-AR" sz="2000" b="1" i="1" dirty="0"/>
              <a:t>anchors</a:t>
            </a:r>
            <a:r>
              <a:rPr lang="es-AR" sz="2000" i="1" dirty="0"/>
              <a:t>"</a:t>
            </a:r>
            <a:r>
              <a:rPr lang="es-AR" sz="2000" dirty="0"/>
              <a:t> en inglés, "</a:t>
            </a:r>
            <a:r>
              <a:rPr lang="es-AR" sz="2000" b="1" dirty="0"/>
              <a:t>anclas</a:t>
            </a:r>
            <a:r>
              <a:rPr lang="es-AR" sz="2000" dirty="0"/>
              <a:t>".</a:t>
            </a:r>
            <a:endParaRPr lang="es-AR" sz="2000" b="0" i="0" u="none" strike="noStrike" dirty="0">
              <a:solidFill>
                <a:srgbClr val="212529"/>
              </a:solidFill>
              <a:effectLst/>
              <a:latin typeface="+mj-lt"/>
            </a:endParaRPr>
          </a:p>
        </p:txBody>
      </p:sp>
    </p:spTree>
    <p:extLst>
      <p:ext uri="{BB962C8B-B14F-4D97-AF65-F5344CB8AC3E}">
        <p14:creationId xmlns:p14="http://schemas.microsoft.com/office/powerpoint/2010/main" val="121349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5BFE0-2F9A-4459-9760-B8B71BB41805}"/>
              </a:ext>
            </a:extLst>
          </p:cNvPr>
          <p:cNvSpPr>
            <a:spLocks noGrp="1"/>
          </p:cNvSpPr>
          <p:nvPr>
            <p:ph type="title"/>
          </p:nvPr>
        </p:nvSpPr>
        <p:spPr/>
        <p:txBody>
          <a:bodyPr/>
          <a:lstStyle/>
          <a:p>
            <a:r>
              <a:rPr lang="es-AR" dirty="0"/>
              <a:t>URL</a:t>
            </a:r>
          </a:p>
        </p:txBody>
      </p:sp>
      <p:sp>
        <p:nvSpPr>
          <p:cNvPr id="3" name="Rectángulo 2">
            <a:extLst>
              <a:ext uri="{FF2B5EF4-FFF2-40B4-BE49-F238E27FC236}">
                <a16:creationId xmlns:a16="http://schemas.microsoft.com/office/drawing/2014/main" id="{571D872E-A6F9-4470-A285-F88AA1D998E5}"/>
              </a:ext>
            </a:extLst>
          </p:cNvPr>
          <p:cNvSpPr/>
          <p:nvPr/>
        </p:nvSpPr>
        <p:spPr>
          <a:xfrm>
            <a:off x="490537" y="2409825"/>
            <a:ext cx="11210925" cy="4401205"/>
          </a:xfrm>
          <a:prstGeom prst="rect">
            <a:avLst/>
          </a:prstGeom>
        </p:spPr>
        <p:txBody>
          <a:bodyPr wrap="square">
            <a:spAutoFit/>
          </a:bodyPr>
          <a:lstStyle/>
          <a:p>
            <a:r>
              <a:rPr lang="es-AR" sz="2000" dirty="0">
                <a:solidFill>
                  <a:srgbClr val="212529"/>
                </a:solidFill>
                <a:latin typeface="+mj-lt"/>
              </a:rPr>
              <a:t>El acrónimo URL (del inglés </a:t>
            </a:r>
            <a:r>
              <a:rPr lang="es-AR" sz="2000" i="1" dirty="0">
                <a:solidFill>
                  <a:srgbClr val="212529"/>
                </a:solidFill>
                <a:latin typeface="+mj-lt"/>
              </a:rPr>
              <a:t>Uniform Resource Locator</a:t>
            </a:r>
            <a:r>
              <a:rPr lang="es-AR" sz="2000" dirty="0">
                <a:solidFill>
                  <a:srgbClr val="212529"/>
                </a:solidFill>
                <a:latin typeface="+mj-lt"/>
              </a:rPr>
              <a:t>) hace referencia al identificador único de cada recurso disponible en Internet.</a:t>
            </a:r>
          </a:p>
          <a:p>
            <a:r>
              <a:rPr lang="es-AR" sz="2000" dirty="0">
                <a:latin typeface="+mj-lt"/>
              </a:rPr>
              <a:t>La URL de un recurso tiene dos objetivos principales:</a:t>
            </a:r>
          </a:p>
          <a:p>
            <a:endParaRPr lang="es-AR" sz="2000" dirty="0">
              <a:latin typeface="+mj-lt"/>
            </a:endParaRPr>
          </a:p>
          <a:p>
            <a:r>
              <a:rPr lang="es-AR" sz="2000" dirty="0">
                <a:latin typeface="+mj-lt"/>
              </a:rPr>
              <a:t>                                           -Identificar de forma única a ese recurso</a:t>
            </a:r>
          </a:p>
          <a:p>
            <a:r>
              <a:rPr lang="es-AR" sz="2000" dirty="0">
                <a:latin typeface="+mj-lt"/>
              </a:rPr>
              <a:t>                                           -Permitir localizar de forma eficiente ese recurso</a:t>
            </a:r>
          </a:p>
          <a:p>
            <a:endParaRPr lang="es-AR" sz="2000" dirty="0">
              <a:latin typeface="+mj-lt"/>
            </a:endParaRPr>
          </a:p>
          <a:p>
            <a:pPr lvl="0" defTabSz="914400" eaLnBrk="0" fontAlgn="base" hangingPunct="0">
              <a:spcBef>
                <a:spcPct val="0"/>
              </a:spcBef>
              <a:spcAft>
                <a:spcPct val="0"/>
              </a:spcAft>
            </a:pPr>
            <a:r>
              <a:rPr lang="es-AR" altLang="es-AR" sz="2000" dirty="0">
                <a:solidFill>
                  <a:srgbClr val="212529"/>
                </a:solidFill>
                <a:latin typeface="+mj-lt"/>
              </a:rPr>
              <a:t>De esta forma es posible crear enlaces que apunten de forma inequívoca a una determinada página.</a:t>
            </a:r>
            <a:endParaRPr lang="es-AR" altLang="es-AR" sz="2000" dirty="0">
              <a:latin typeface="+mj-lt"/>
            </a:endParaRPr>
          </a:p>
          <a:p>
            <a:pPr lvl="0" defTabSz="914400" eaLnBrk="0" fontAlgn="base" hangingPunct="0">
              <a:spcBef>
                <a:spcPct val="0"/>
              </a:spcBef>
              <a:spcAft>
                <a:spcPct val="0"/>
              </a:spcAft>
            </a:pPr>
            <a:r>
              <a:rPr lang="es-AR" altLang="es-AR" sz="2000" dirty="0">
                <a:solidFill>
                  <a:srgbClr val="212529"/>
                </a:solidFill>
                <a:latin typeface="+mj-lt"/>
              </a:rPr>
              <a:t>Si se accede a la página principal de Google, la dirección que muestra el navegador es:</a:t>
            </a:r>
            <a:endParaRPr lang="es-AR" altLang="es-AR" sz="2000" dirty="0">
              <a:latin typeface="+mj-lt"/>
            </a:endParaRPr>
          </a:p>
          <a:p>
            <a:pPr lvl="0" defTabSz="914400" eaLnBrk="0" fontAlgn="base" hangingPunct="0">
              <a:spcBef>
                <a:spcPct val="0"/>
              </a:spcBef>
              <a:spcAft>
                <a:spcPct val="0"/>
              </a:spcAft>
            </a:pPr>
            <a:r>
              <a:rPr lang="es-AR" altLang="es-AR" sz="2000" dirty="0">
                <a:solidFill>
                  <a:srgbClr val="24292E"/>
                </a:solidFill>
                <a:latin typeface="SFMono-Regular"/>
              </a:rPr>
              <a:t>                                                                  https://www.google.com.ar</a:t>
            </a:r>
            <a:endParaRPr lang="es-AR" altLang="es-AR" sz="2000" dirty="0">
              <a:latin typeface="Arial" panose="020B0604020202020204" pitchFamily="34" charset="0"/>
            </a:endParaRPr>
          </a:p>
          <a:p>
            <a:endParaRPr lang="es-AR" sz="2000" dirty="0">
              <a:latin typeface="+mj-lt"/>
            </a:endParaRPr>
          </a:p>
          <a:p>
            <a:endParaRPr lang="es-AR" sz="2000" dirty="0">
              <a:latin typeface="+mj-lt"/>
            </a:endParaRPr>
          </a:p>
        </p:txBody>
      </p:sp>
    </p:spTree>
    <p:extLst>
      <p:ext uri="{BB962C8B-B14F-4D97-AF65-F5344CB8AC3E}">
        <p14:creationId xmlns:p14="http://schemas.microsoft.com/office/powerpoint/2010/main" val="72769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7A32A-31FE-4427-B9A0-617254383A81}"/>
              </a:ext>
            </a:extLst>
          </p:cNvPr>
          <p:cNvSpPr>
            <a:spLocks noGrp="1"/>
          </p:cNvSpPr>
          <p:nvPr>
            <p:ph type="title"/>
          </p:nvPr>
        </p:nvSpPr>
        <p:spPr/>
        <p:txBody>
          <a:bodyPr/>
          <a:lstStyle/>
          <a:p>
            <a:r>
              <a:rPr lang="es-AR" dirty="0"/>
              <a:t>URL  II</a:t>
            </a:r>
          </a:p>
        </p:txBody>
      </p:sp>
      <p:sp>
        <p:nvSpPr>
          <p:cNvPr id="4" name="CuadroTexto 3">
            <a:extLst>
              <a:ext uri="{FF2B5EF4-FFF2-40B4-BE49-F238E27FC236}">
                <a16:creationId xmlns:a16="http://schemas.microsoft.com/office/drawing/2014/main" id="{8B88C765-9C57-454C-A4BA-F88B10B3E02A}"/>
              </a:ext>
            </a:extLst>
          </p:cNvPr>
          <p:cNvSpPr txBox="1"/>
          <p:nvPr/>
        </p:nvSpPr>
        <p:spPr>
          <a:xfrm>
            <a:off x="496529" y="2225163"/>
            <a:ext cx="11198942" cy="4616648"/>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dirty="0">
                <a:solidFill>
                  <a:srgbClr val="212529"/>
                </a:solidFill>
                <a:latin typeface="+mj-lt"/>
              </a:rPr>
              <a:t>Una URL sencilla siempre está formada por las mismas tres partes. Si por ejemplo se considera la siguiente URL:</a:t>
            </a:r>
            <a:endParaRPr lang="es-AR" altLang="es-AR" dirty="0">
              <a:latin typeface="+mj-lt"/>
            </a:endParaRPr>
          </a:p>
          <a:p>
            <a:pPr lvl="0" algn="just" defTabSz="914400" eaLnBrk="0" fontAlgn="base" hangingPunct="0">
              <a:spcBef>
                <a:spcPct val="0"/>
              </a:spcBef>
              <a:spcAft>
                <a:spcPct val="0"/>
              </a:spcAft>
            </a:pPr>
            <a:r>
              <a:rPr lang="es-AR" altLang="es-AR" sz="2400" dirty="0">
                <a:solidFill>
                  <a:srgbClr val="24292E"/>
                </a:solidFill>
                <a:latin typeface="SFMono-Regular"/>
              </a:rPr>
              <a:t>         </a:t>
            </a:r>
            <a:r>
              <a:rPr lang="es-AR" altLang="es-AR" sz="2000" dirty="0">
                <a:solidFill>
                  <a:srgbClr val="24292E"/>
                </a:solidFill>
                <a:latin typeface="SFMono-Regular"/>
                <a:hlinkClick r:id="rId2"/>
              </a:rPr>
              <a:t>http://www.sistemas-utnfra.com.ar/#/pages/carrera/tecnico-programacion/resumen.html</a:t>
            </a:r>
            <a:endParaRPr lang="es-AR" altLang="es-AR" sz="2000" dirty="0">
              <a:solidFill>
                <a:srgbClr val="24292E"/>
              </a:solidFill>
              <a:latin typeface="SFMono-Regular"/>
            </a:endParaRPr>
          </a:p>
          <a:p>
            <a:pPr lvl="0" algn="just" defTabSz="914400" eaLnBrk="0" fontAlgn="base" hangingPunct="0">
              <a:spcBef>
                <a:spcPct val="0"/>
              </a:spcBef>
              <a:spcAft>
                <a:spcPct val="0"/>
              </a:spcAft>
            </a:pPr>
            <a:endParaRPr lang="es-AR" altLang="es-AR" dirty="0"/>
          </a:p>
          <a:p>
            <a:pPr lvl="0" algn="just" defTabSz="914400" eaLnBrk="0" fontAlgn="base" hangingPunct="0">
              <a:spcBef>
                <a:spcPct val="0"/>
              </a:spcBef>
              <a:spcAft>
                <a:spcPct val="0"/>
              </a:spcAft>
            </a:pPr>
            <a:r>
              <a:rPr lang="es-AR" altLang="es-AR" dirty="0">
                <a:solidFill>
                  <a:srgbClr val="212529"/>
                </a:solidFill>
                <a:latin typeface="+mj-lt"/>
              </a:rPr>
              <a:t>Las partes que componen la URL anterior son:</a:t>
            </a:r>
          </a:p>
          <a:p>
            <a:pPr lvl="0" algn="just" defTabSz="914400" eaLnBrk="0" fontAlgn="base" hangingPunct="0">
              <a:spcBef>
                <a:spcPct val="0"/>
              </a:spcBef>
              <a:spcAft>
                <a:spcPct val="0"/>
              </a:spcAft>
            </a:pPr>
            <a:endParaRPr lang="es-AR" altLang="es-AR" dirty="0">
              <a:latin typeface="+mj-lt"/>
            </a:endParaRPr>
          </a:p>
          <a:p>
            <a:pPr lvl="0" algn="just" defTabSz="914400" eaLnBrk="0" fontAlgn="base" hangingPunct="0">
              <a:spcBef>
                <a:spcPct val="0"/>
              </a:spcBef>
              <a:spcAft>
                <a:spcPct val="0"/>
              </a:spcAft>
              <a:buFontTx/>
              <a:buChar char="•"/>
            </a:pPr>
            <a:r>
              <a:rPr lang="es-AR" altLang="es-AR" b="1" dirty="0">
                <a:solidFill>
                  <a:srgbClr val="212529"/>
                </a:solidFill>
                <a:latin typeface="+mj-lt"/>
              </a:rPr>
              <a:t>Protocolo</a:t>
            </a:r>
            <a:r>
              <a:rPr lang="es-AR" altLang="es-AR" dirty="0">
                <a:solidFill>
                  <a:srgbClr val="212529"/>
                </a:solidFill>
                <a:latin typeface="+mj-lt"/>
              </a:rPr>
              <a:t> </a:t>
            </a:r>
            <a:r>
              <a:rPr lang="es-AR" altLang="es-AR" dirty="0">
                <a:solidFill>
                  <a:srgbClr val="212529"/>
                </a:solidFill>
                <a:latin typeface="-apple-system"/>
              </a:rPr>
              <a:t>(</a:t>
            </a:r>
            <a:r>
              <a:rPr lang="es-AR" altLang="es-AR" dirty="0">
                <a:solidFill>
                  <a:srgbClr val="333333"/>
                </a:solidFill>
                <a:latin typeface="SFMono-Regular"/>
              </a:rPr>
              <a:t>http://</a:t>
            </a:r>
            <a:r>
              <a:rPr lang="es-AR" altLang="es-AR" dirty="0">
                <a:solidFill>
                  <a:srgbClr val="212529"/>
                </a:solidFill>
                <a:latin typeface="-apple-system"/>
              </a:rPr>
              <a:t>):</a:t>
            </a:r>
            <a:r>
              <a:rPr lang="es-AR" altLang="es-AR" dirty="0">
                <a:solidFill>
                  <a:srgbClr val="212529"/>
                </a:solidFill>
                <a:latin typeface="+mj-lt"/>
              </a:rPr>
              <a:t> el mecanismo que debe utilizar el navegador para acceder a ese recurso. Todas las páginas web utilizan </a:t>
            </a:r>
            <a:r>
              <a:rPr lang="es-AR" altLang="es-AR" dirty="0">
                <a:solidFill>
                  <a:srgbClr val="333333"/>
                </a:solidFill>
                <a:latin typeface="SFMono-Regular"/>
              </a:rPr>
              <a:t>http://</a:t>
            </a:r>
            <a:r>
              <a:rPr lang="es-AR" altLang="es-AR" dirty="0">
                <a:solidFill>
                  <a:srgbClr val="212529"/>
                </a:solidFill>
                <a:latin typeface="-apple-system"/>
              </a:rPr>
              <a:t>. </a:t>
            </a:r>
            <a:r>
              <a:rPr lang="es-AR" altLang="es-AR" dirty="0">
                <a:solidFill>
                  <a:srgbClr val="212529"/>
                </a:solidFill>
                <a:latin typeface="+mj-lt"/>
              </a:rPr>
              <a:t>Las páginas web </a:t>
            </a:r>
            <a:r>
              <a:rPr lang="es-AR" altLang="es-AR" i="1" dirty="0">
                <a:solidFill>
                  <a:srgbClr val="212529"/>
                </a:solidFill>
                <a:latin typeface="+mj-lt"/>
              </a:rPr>
              <a:t>seguras</a:t>
            </a:r>
            <a:r>
              <a:rPr lang="es-AR" altLang="es-AR" dirty="0">
                <a:solidFill>
                  <a:srgbClr val="212529"/>
                </a:solidFill>
                <a:latin typeface="+mj-lt"/>
              </a:rPr>
              <a:t> (por ejemplo las de los bancos y las de los servicios de email) utilizan </a:t>
            </a:r>
            <a:r>
              <a:rPr lang="es-AR" altLang="es-AR" dirty="0">
                <a:solidFill>
                  <a:srgbClr val="333333"/>
                </a:solidFill>
                <a:latin typeface="SFMono-Regular"/>
              </a:rPr>
              <a:t>https://</a:t>
            </a:r>
            <a:r>
              <a:rPr lang="es-AR" altLang="es-AR" dirty="0">
                <a:solidFill>
                  <a:srgbClr val="212529"/>
                </a:solidFill>
                <a:latin typeface="-apple-system"/>
              </a:rPr>
              <a:t> (</a:t>
            </a:r>
            <a:r>
              <a:rPr lang="es-AR" altLang="es-AR" dirty="0">
                <a:solidFill>
                  <a:srgbClr val="212529"/>
                </a:solidFill>
                <a:latin typeface="+mj-lt"/>
              </a:rPr>
              <a:t>se añade una letra </a:t>
            </a:r>
            <a:r>
              <a:rPr lang="es-AR" altLang="es-AR" dirty="0">
                <a:solidFill>
                  <a:srgbClr val="333333"/>
                </a:solidFill>
                <a:latin typeface="SFMono-Regular"/>
              </a:rPr>
              <a:t>s</a:t>
            </a:r>
            <a:r>
              <a:rPr lang="es-AR" altLang="es-AR" dirty="0">
                <a:solidFill>
                  <a:srgbClr val="212529"/>
                </a:solidFill>
                <a:latin typeface="-apple-system"/>
              </a:rPr>
              <a:t>). </a:t>
            </a:r>
          </a:p>
          <a:p>
            <a:pPr lvl="0" algn="just" defTabSz="914400" eaLnBrk="0" fontAlgn="base" hangingPunct="0">
              <a:spcBef>
                <a:spcPct val="0"/>
              </a:spcBef>
              <a:spcAft>
                <a:spcPct val="0"/>
              </a:spcAft>
              <a:buFontTx/>
              <a:buChar char="•"/>
            </a:pPr>
            <a:endParaRPr lang="es-AR" altLang="es-AR" dirty="0">
              <a:solidFill>
                <a:srgbClr val="212529"/>
              </a:solidFill>
              <a:latin typeface="-apple-system"/>
            </a:endParaRPr>
          </a:p>
          <a:p>
            <a:pPr lvl="0" algn="just" defTabSz="914400" eaLnBrk="0" fontAlgn="base" hangingPunct="0">
              <a:spcBef>
                <a:spcPct val="0"/>
              </a:spcBef>
              <a:spcAft>
                <a:spcPct val="0"/>
              </a:spcAft>
              <a:buFontTx/>
              <a:buChar char="•"/>
            </a:pPr>
            <a:r>
              <a:rPr lang="es-AR" altLang="es-AR" b="1" dirty="0">
                <a:solidFill>
                  <a:srgbClr val="212529"/>
                </a:solidFill>
                <a:latin typeface="-apple-system"/>
              </a:rPr>
              <a:t>Servidor </a:t>
            </a:r>
            <a:r>
              <a:rPr lang="es-AR" altLang="es-AR" dirty="0">
                <a:solidFill>
                  <a:srgbClr val="212529"/>
                </a:solidFill>
                <a:latin typeface="-apple-system"/>
              </a:rPr>
              <a:t>(</a:t>
            </a:r>
            <a:r>
              <a:rPr lang="es-AR" altLang="es-AR" dirty="0">
                <a:latin typeface="SFMono-Regular"/>
                <a:hlinkClick r:id="rId2">
                  <a:extLst>
                    <a:ext uri="{A12FA001-AC4F-418D-AE19-62706E023703}">
                      <ahyp:hlinkClr xmlns:ahyp="http://schemas.microsoft.com/office/drawing/2018/hyperlinkcolor" val="tx"/>
                    </a:ext>
                  </a:extLst>
                </a:hlinkClick>
              </a:rPr>
              <a:t>www.sistemas-utnfra.com.ar</a:t>
            </a:r>
            <a:r>
              <a:rPr lang="es-AR" altLang="es-AR" dirty="0">
                <a:solidFill>
                  <a:srgbClr val="212529"/>
                </a:solidFill>
                <a:latin typeface="+mj-lt"/>
              </a:rPr>
              <a:t>): simplificando mucho su explicación, se trata del ordenador en el que se encuentra guardada la página que se quiere acceder. Los navegadores son capaces de obtener la dirección de cada servidor a partir de su nombre. </a:t>
            </a:r>
          </a:p>
          <a:p>
            <a:pPr lvl="0" algn="just" defTabSz="914400" eaLnBrk="0" fontAlgn="base" hangingPunct="0">
              <a:spcBef>
                <a:spcPct val="0"/>
              </a:spcBef>
              <a:spcAft>
                <a:spcPct val="0"/>
              </a:spcAft>
              <a:buFontTx/>
              <a:buChar char="•"/>
            </a:pPr>
            <a:endParaRPr lang="es-AR" altLang="es-AR" dirty="0">
              <a:solidFill>
                <a:srgbClr val="212529"/>
              </a:solidFill>
              <a:latin typeface="+mj-lt"/>
            </a:endParaRPr>
          </a:p>
          <a:p>
            <a:pPr algn="just" defTabSz="914400" eaLnBrk="0" fontAlgn="base" hangingPunct="0">
              <a:spcBef>
                <a:spcPct val="0"/>
              </a:spcBef>
              <a:spcAft>
                <a:spcPct val="0"/>
              </a:spcAft>
              <a:buFontTx/>
              <a:buChar char="•"/>
            </a:pPr>
            <a:r>
              <a:rPr lang="es-AR" altLang="es-AR" b="1" dirty="0">
                <a:solidFill>
                  <a:srgbClr val="212529"/>
                </a:solidFill>
                <a:latin typeface="-apple-system"/>
              </a:rPr>
              <a:t>Ruta</a:t>
            </a:r>
            <a:r>
              <a:rPr lang="es-AR" altLang="es-AR" dirty="0">
                <a:solidFill>
                  <a:srgbClr val="212529"/>
                </a:solidFill>
                <a:latin typeface="-apple-system"/>
              </a:rPr>
              <a:t> </a:t>
            </a:r>
            <a:r>
              <a:rPr lang="es-AR" altLang="es-AR" dirty="0">
                <a:latin typeface="-apple-system"/>
              </a:rPr>
              <a:t>(</a:t>
            </a:r>
            <a:r>
              <a:rPr lang="es-AR" altLang="es-AR" dirty="0">
                <a:latin typeface="SFMono-Regular"/>
                <a:hlinkClick r:id="rId2">
                  <a:extLst>
                    <a:ext uri="{A12FA001-AC4F-418D-AE19-62706E023703}">
                      <ahyp:hlinkClr xmlns:ahyp="http://schemas.microsoft.com/office/drawing/2018/hyperlinkcolor" val="tx"/>
                    </a:ext>
                  </a:extLst>
                </a:hlinkClick>
              </a:rPr>
              <a:t>/#/</a:t>
            </a:r>
            <a:r>
              <a:rPr lang="es-AR" altLang="es-AR" dirty="0" err="1">
                <a:latin typeface="SFMono-Regular"/>
                <a:hlinkClick r:id="rId2">
                  <a:extLst>
                    <a:ext uri="{A12FA001-AC4F-418D-AE19-62706E023703}">
                      <ahyp:hlinkClr xmlns:ahyp="http://schemas.microsoft.com/office/drawing/2018/hyperlinkcolor" val="tx"/>
                    </a:ext>
                  </a:extLst>
                </a:hlinkClick>
              </a:rPr>
              <a:t>pages</a:t>
            </a:r>
            <a:r>
              <a:rPr lang="es-AR" altLang="es-AR" dirty="0">
                <a:latin typeface="SFMono-Regular"/>
                <a:hlinkClick r:id="rId2">
                  <a:extLst>
                    <a:ext uri="{A12FA001-AC4F-418D-AE19-62706E023703}">
                      <ahyp:hlinkClr xmlns:ahyp="http://schemas.microsoft.com/office/drawing/2018/hyperlinkcolor" val="tx"/>
                    </a:ext>
                  </a:extLst>
                </a:hlinkClick>
              </a:rPr>
              <a:t>/carrera/</a:t>
            </a:r>
            <a:r>
              <a:rPr lang="es-AR" altLang="es-AR" dirty="0" err="1">
                <a:latin typeface="SFMono-Regular"/>
                <a:hlinkClick r:id="rId2">
                  <a:extLst>
                    <a:ext uri="{A12FA001-AC4F-418D-AE19-62706E023703}">
                      <ahyp:hlinkClr xmlns:ahyp="http://schemas.microsoft.com/office/drawing/2018/hyperlinkcolor" val="tx"/>
                    </a:ext>
                  </a:extLst>
                </a:hlinkClick>
              </a:rPr>
              <a:t>tecnico-programacion</a:t>
            </a:r>
            <a:r>
              <a:rPr lang="es-AR" altLang="es-AR" dirty="0">
                <a:latin typeface="SFMono-Regular"/>
                <a:hlinkClick r:id="rId2">
                  <a:extLst>
                    <a:ext uri="{A12FA001-AC4F-418D-AE19-62706E023703}">
                      <ahyp:hlinkClr xmlns:ahyp="http://schemas.microsoft.com/office/drawing/2018/hyperlinkcolor" val="tx"/>
                    </a:ext>
                  </a:extLst>
                </a:hlinkClick>
              </a:rPr>
              <a:t>/resumen.html</a:t>
            </a:r>
            <a:r>
              <a:rPr lang="es-AR" altLang="es-AR" dirty="0">
                <a:solidFill>
                  <a:srgbClr val="212529"/>
                </a:solidFill>
                <a:latin typeface="+mj-lt"/>
              </a:rPr>
              <a:t>): </a:t>
            </a:r>
            <a:r>
              <a:rPr lang="es-AR" altLang="es-AR" i="1" dirty="0">
                <a:solidFill>
                  <a:srgbClr val="212529"/>
                </a:solidFill>
                <a:latin typeface="+mj-lt"/>
              </a:rPr>
              <a:t>camino</a:t>
            </a:r>
            <a:r>
              <a:rPr lang="es-AR" altLang="es-AR" dirty="0">
                <a:solidFill>
                  <a:srgbClr val="212529"/>
                </a:solidFill>
                <a:latin typeface="+mj-lt"/>
              </a:rPr>
              <a:t> que se debe seguir, una vez que se ha llegado al servidor, para localizar el recurso específico que se quiere acceder.</a:t>
            </a:r>
            <a:endParaRPr lang="es-AR" dirty="0"/>
          </a:p>
        </p:txBody>
      </p:sp>
    </p:spTree>
    <p:extLst>
      <p:ext uri="{BB962C8B-B14F-4D97-AF65-F5344CB8AC3E}">
        <p14:creationId xmlns:p14="http://schemas.microsoft.com/office/powerpoint/2010/main" val="3520277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D74E9-6F7D-4428-9085-BA91436A068B}"/>
              </a:ext>
            </a:extLst>
          </p:cNvPr>
          <p:cNvSpPr>
            <a:spLocks noGrp="1"/>
          </p:cNvSpPr>
          <p:nvPr>
            <p:ph type="title"/>
          </p:nvPr>
        </p:nvSpPr>
        <p:spPr/>
        <p:txBody>
          <a:bodyPr/>
          <a:lstStyle/>
          <a:p>
            <a:r>
              <a:rPr lang="es-AR" dirty="0"/>
              <a:t>Enlaces a otra página del mismo sitio</a:t>
            </a:r>
          </a:p>
        </p:txBody>
      </p:sp>
      <p:sp>
        <p:nvSpPr>
          <p:cNvPr id="3" name="Rectángulo 2">
            <a:extLst>
              <a:ext uri="{FF2B5EF4-FFF2-40B4-BE49-F238E27FC236}">
                <a16:creationId xmlns:a16="http://schemas.microsoft.com/office/drawing/2014/main" id="{35627216-F2FB-4437-B5B9-3DB37A8573D0}"/>
              </a:ext>
            </a:extLst>
          </p:cNvPr>
          <p:cNvSpPr/>
          <p:nvPr/>
        </p:nvSpPr>
        <p:spPr>
          <a:xfrm>
            <a:off x="485775" y="2484388"/>
            <a:ext cx="11220450" cy="1631216"/>
          </a:xfrm>
          <a:prstGeom prst="rect">
            <a:avLst/>
          </a:prstGeom>
        </p:spPr>
        <p:txBody>
          <a:bodyPr wrap="square">
            <a:spAutoFit/>
          </a:bodyPr>
          <a:lstStyle/>
          <a:p>
            <a:pPr algn="just"/>
            <a:r>
              <a:rPr lang="es-AR" sz="2000" dirty="0">
                <a:solidFill>
                  <a:srgbClr val="333333"/>
                </a:solidFill>
              </a:rPr>
              <a:t>El elemento más importante que tiene una página de internet es el hipervínculo, estos nos permiten cargar otra página en el navegador. Esto es lo que hace diferente la página de un libro con la página de un sitio en internet. Normalmente un libro lo recorremos en forma secuencial, pero un sitio de internet podemos disponer estos enlaces entre un conjunto de páginas y luego tener distintas alternativas de recorrido.</a:t>
            </a:r>
            <a:endParaRPr lang="es-AR" sz="2000" dirty="0"/>
          </a:p>
        </p:txBody>
      </p:sp>
      <p:sp>
        <p:nvSpPr>
          <p:cNvPr id="4" name="Rectángulo 3">
            <a:extLst>
              <a:ext uri="{FF2B5EF4-FFF2-40B4-BE49-F238E27FC236}">
                <a16:creationId xmlns:a16="http://schemas.microsoft.com/office/drawing/2014/main" id="{A6A0F2D0-0856-43AA-9248-F919D4B19094}"/>
              </a:ext>
            </a:extLst>
          </p:cNvPr>
          <p:cNvSpPr/>
          <p:nvPr/>
        </p:nvSpPr>
        <p:spPr>
          <a:xfrm>
            <a:off x="3904269" y="4403209"/>
            <a:ext cx="5006499" cy="400110"/>
          </a:xfrm>
          <a:prstGeom prst="rect">
            <a:avLst/>
          </a:prstGeom>
        </p:spPr>
        <p:txBody>
          <a:bodyPr wrap="none">
            <a:spAutoFit/>
          </a:bodyPr>
          <a:lstStyle/>
          <a:p>
            <a:r>
              <a:rPr lang="es-AR" sz="2000" dirty="0">
                <a:solidFill>
                  <a:srgbClr val="333333"/>
                </a:solidFill>
                <a:latin typeface="Arial" panose="020B0604020202020204" pitchFamily="34" charset="0"/>
              </a:rPr>
              <a:t>&lt;a href=“./pagina2.html"&gt;Ir a página 2&lt;/a&gt;</a:t>
            </a:r>
            <a:endParaRPr lang="es-AR" sz="2000" dirty="0"/>
          </a:p>
        </p:txBody>
      </p:sp>
      <p:sp>
        <p:nvSpPr>
          <p:cNvPr id="5" name="Rectángulo 4">
            <a:extLst>
              <a:ext uri="{FF2B5EF4-FFF2-40B4-BE49-F238E27FC236}">
                <a16:creationId xmlns:a16="http://schemas.microsoft.com/office/drawing/2014/main" id="{19B1F67F-FCCD-402C-8335-44688B50B1A5}"/>
              </a:ext>
            </a:extLst>
          </p:cNvPr>
          <p:cNvSpPr/>
          <p:nvPr/>
        </p:nvSpPr>
        <p:spPr>
          <a:xfrm>
            <a:off x="561975" y="5139035"/>
            <a:ext cx="11144250" cy="707886"/>
          </a:xfrm>
          <a:prstGeom prst="rect">
            <a:avLst/>
          </a:prstGeom>
        </p:spPr>
        <p:txBody>
          <a:bodyPr wrap="square">
            <a:spAutoFit/>
          </a:bodyPr>
          <a:lstStyle/>
          <a:p>
            <a:r>
              <a:rPr lang="es-AR" sz="2000" dirty="0">
                <a:solidFill>
                  <a:srgbClr val="333333"/>
                </a:solidFill>
                <a:latin typeface="+mj-lt"/>
              </a:rPr>
              <a:t>La propiedad href del elemento "a" hace referencia a la página que debe mostrar el navegador si el visitante hace clic sobre el hipervínculo.</a:t>
            </a:r>
            <a:endParaRPr lang="es-AR" sz="2000" dirty="0">
              <a:latin typeface="+mj-lt"/>
            </a:endParaRPr>
          </a:p>
        </p:txBody>
      </p:sp>
    </p:spTree>
    <p:extLst>
      <p:ext uri="{BB962C8B-B14F-4D97-AF65-F5344CB8AC3E}">
        <p14:creationId xmlns:p14="http://schemas.microsoft.com/office/powerpoint/2010/main" val="1474920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D8A7-476E-46FD-A016-9A2A17125D24}"/>
              </a:ext>
            </a:extLst>
          </p:cNvPr>
          <p:cNvSpPr>
            <a:spLocks noGrp="1"/>
          </p:cNvSpPr>
          <p:nvPr>
            <p:ph type="title"/>
          </p:nvPr>
        </p:nvSpPr>
        <p:spPr/>
        <p:txBody>
          <a:bodyPr/>
          <a:lstStyle/>
          <a:p>
            <a:r>
              <a:rPr lang="es-AR" dirty="0"/>
              <a:t>Enlace a otro sitio de Internet</a:t>
            </a:r>
          </a:p>
        </p:txBody>
      </p:sp>
      <p:sp>
        <p:nvSpPr>
          <p:cNvPr id="4" name="Rectangle 2">
            <a:extLst>
              <a:ext uri="{FF2B5EF4-FFF2-40B4-BE49-F238E27FC236}">
                <a16:creationId xmlns:a16="http://schemas.microsoft.com/office/drawing/2014/main" id="{2485FC53-8963-4F63-855F-CF5270513B42}"/>
              </a:ext>
            </a:extLst>
          </p:cNvPr>
          <p:cNvSpPr>
            <a:spLocks noChangeArrowheads="1"/>
          </p:cNvSpPr>
          <p:nvPr/>
        </p:nvSpPr>
        <p:spPr bwMode="auto">
          <a:xfrm>
            <a:off x="442451" y="2398744"/>
            <a:ext cx="1130709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La sintaxis para disponer un hipervínculo a otro sitio de internet 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333333"/>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                                </a:t>
            </a:r>
            <a:r>
              <a:rPr kumimoji="0" lang="es-AR" altLang="es-AR" sz="2000" b="0" i="0" u="none" strike="noStrike" cap="none" normalizeH="0" baseline="0" dirty="0">
                <a:ln>
                  <a:noFill/>
                </a:ln>
                <a:solidFill>
                  <a:srgbClr val="333333"/>
                </a:solidFill>
                <a:effectLst/>
                <a:cs typeface="Arial" panose="020B0604020202020204" pitchFamily="34" charset="0"/>
              </a:rPr>
              <a:t>&lt;a href="http://www.google.com.ar"&gt;Ir a Google&lt;/a&gt;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Ahora la propiedad href la inicializamos con el nombre del dominio del otro sitio.</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Algo importante que hay que anteceder al nombre del dominio es el tipo de protocolo a utilizar. Cuando se trata de una página de internet, el protocolo es el http.</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Resumiendo a la propiedad href la inicializamos con el nombre del protocolo (http) seguida de dos puntos (:) y dos barras (//) luego la cadena (www.) y finalmente el nombre de dominio del sitio a enlazar.</a:t>
            </a:r>
          </a:p>
          <a:p>
            <a:pPr algn="just"/>
            <a:r>
              <a:rPr lang="es-AR" sz="2000" dirty="0">
                <a:latin typeface="+mj-lt"/>
              </a:rPr>
              <a:t>El elemento "a" tiene una propiedad target que nos permite indicar que la referencia del recurso sea abierto en otra pestaña.</a:t>
            </a:r>
          </a:p>
          <a:p>
            <a:pPr algn="just"/>
            <a:r>
              <a:rPr lang="es-AR" sz="2000" dirty="0">
                <a:latin typeface="+mj-lt"/>
              </a:rPr>
              <a:t>Esta propiedad se llama target y debemos asignarle el valor "_blank" para indicar que la página sea abierta en otra pestaña.</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1492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Estructura Interna de una Página HTML</a:t>
            </a:r>
          </a:p>
        </p:txBody>
      </p:sp>
      <p:sp>
        <p:nvSpPr>
          <p:cNvPr id="6" name="CuadroTexto 5">
            <a:extLst>
              <a:ext uri="{FF2B5EF4-FFF2-40B4-BE49-F238E27FC236}">
                <a16:creationId xmlns:a16="http://schemas.microsoft.com/office/drawing/2014/main" id="{1DE578EC-3AD7-4BCB-8C7E-F8A4CBA0A0EC}"/>
              </a:ext>
            </a:extLst>
          </p:cNvPr>
          <p:cNvSpPr txBox="1"/>
          <p:nvPr/>
        </p:nvSpPr>
        <p:spPr>
          <a:xfrm>
            <a:off x="500062" y="2476297"/>
            <a:ext cx="11191875" cy="923330"/>
          </a:xfrm>
          <a:prstGeom prst="rect">
            <a:avLst/>
          </a:prstGeom>
          <a:noFill/>
        </p:spPr>
        <p:txBody>
          <a:bodyPr wrap="square" rtlCol="0">
            <a:spAutoFit/>
          </a:bodyPr>
          <a:lstStyle/>
          <a:p>
            <a:pPr algn="just"/>
            <a:r>
              <a:rPr lang="es-AR" dirty="0"/>
              <a:t>Las páginas HTML se dividen en dos partes: la cabecera y el cuerpo. </a:t>
            </a:r>
          </a:p>
          <a:p>
            <a:pPr algn="just"/>
            <a:r>
              <a:rPr lang="es-AR" dirty="0"/>
              <a:t>La cabecera incluye información sobre la propia página, como por ejemplo su título y su idioma.</a:t>
            </a:r>
          </a:p>
          <a:p>
            <a:pPr algn="just"/>
            <a:r>
              <a:rPr lang="es-AR" dirty="0"/>
              <a:t>El cuerpo de la página incluye todos sus contenidos, como párrafos de texto e imágenes.</a:t>
            </a:r>
          </a:p>
        </p:txBody>
      </p:sp>
      <p:sp>
        <p:nvSpPr>
          <p:cNvPr id="7" name="CuadroTexto 6">
            <a:extLst>
              <a:ext uri="{FF2B5EF4-FFF2-40B4-BE49-F238E27FC236}">
                <a16:creationId xmlns:a16="http://schemas.microsoft.com/office/drawing/2014/main" id="{F0B45E43-F53C-4B94-B4C7-973C17B0ECCF}"/>
              </a:ext>
            </a:extLst>
          </p:cNvPr>
          <p:cNvSpPr txBox="1"/>
          <p:nvPr/>
        </p:nvSpPr>
        <p:spPr>
          <a:xfrm>
            <a:off x="500062" y="5313523"/>
            <a:ext cx="11191875" cy="923330"/>
          </a:xfrm>
          <a:prstGeom prst="rect">
            <a:avLst/>
          </a:prstGeom>
          <a:noFill/>
        </p:spPr>
        <p:txBody>
          <a:bodyPr wrap="square" rtlCol="0">
            <a:spAutoFit/>
          </a:bodyPr>
          <a:lstStyle/>
          <a:p>
            <a:pPr algn="just"/>
            <a:r>
              <a:rPr lang="es-AR" dirty="0"/>
              <a:t>El cuerpo (</a:t>
            </a:r>
            <a:r>
              <a:rPr lang="es-AR" i="1" dirty="0"/>
              <a:t>body</a:t>
            </a:r>
            <a:r>
              <a:rPr lang="es-AR" dirty="0"/>
              <a:t> en inglés) contiene todo lo que el usuario ve en su pantalla y la cabecera</a:t>
            </a:r>
          </a:p>
          <a:p>
            <a:pPr algn="just"/>
            <a:r>
              <a:rPr lang="es-AR" dirty="0"/>
              <a:t> (</a:t>
            </a:r>
            <a:r>
              <a:rPr lang="es-AR" i="1" dirty="0"/>
              <a:t>head</a:t>
            </a:r>
            <a:r>
              <a:rPr lang="es-AR" dirty="0"/>
              <a:t> en inglés) contiene todo lo que no se ve (con la única excepción del título de la página, </a:t>
            </a:r>
          </a:p>
          <a:p>
            <a:pPr algn="just"/>
            <a:r>
              <a:rPr lang="es-AR" dirty="0"/>
              <a:t>que los navegadores muestran como título de sus ventanas).</a:t>
            </a:r>
          </a:p>
        </p:txBody>
      </p:sp>
      <p:pic>
        <p:nvPicPr>
          <p:cNvPr id="1030" name="Picture 6" descr="Esquema de las etiquetas principales que contiene un documento HTML">
            <a:extLst>
              <a:ext uri="{FF2B5EF4-FFF2-40B4-BE49-F238E27FC236}">
                <a16:creationId xmlns:a16="http://schemas.microsoft.com/office/drawing/2014/main" id="{C2625681-B62F-45AE-9B2D-B35345D44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3494219"/>
            <a:ext cx="4362450" cy="172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668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DDC47-272F-49D0-AA67-D2C650709369}"/>
              </a:ext>
            </a:extLst>
          </p:cNvPr>
          <p:cNvSpPr>
            <a:spLocks noGrp="1"/>
          </p:cNvSpPr>
          <p:nvPr>
            <p:ph type="title"/>
          </p:nvPr>
        </p:nvSpPr>
        <p:spPr>
          <a:xfrm>
            <a:off x="1154953" y="973668"/>
            <a:ext cx="9398747" cy="706964"/>
          </a:xfrm>
        </p:spPr>
        <p:txBody>
          <a:bodyPr/>
          <a:lstStyle/>
          <a:p>
            <a:r>
              <a:rPr lang="es-AR" dirty="0"/>
              <a:t>Anclas llamadas desde la misma página</a:t>
            </a:r>
          </a:p>
        </p:txBody>
      </p:sp>
      <p:sp>
        <p:nvSpPr>
          <p:cNvPr id="3" name="Rectangle 1">
            <a:extLst>
              <a:ext uri="{FF2B5EF4-FFF2-40B4-BE49-F238E27FC236}">
                <a16:creationId xmlns:a16="http://schemas.microsoft.com/office/drawing/2014/main" id="{E70B153D-65F7-45D6-ABBF-BC68AE2D4E14}"/>
              </a:ext>
            </a:extLst>
          </p:cNvPr>
          <p:cNvSpPr>
            <a:spLocks noChangeArrowheads="1"/>
          </p:cNvSpPr>
          <p:nvPr/>
        </p:nvSpPr>
        <p:spPr bwMode="auto">
          <a:xfrm>
            <a:off x="565355" y="2261094"/>
            <a:ext cx="1106129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HTML nos permite disponer una referencia dentro de la página para poder posteriormente disponer un hipervínculo a dicha marca.</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Es una práctica común cuando queremos desplazarnos dentro de una página de gran tamaño. La sintaxis para definir un ancla 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cs typeface="Arial" panose="020B0604020202020204" pitchFamily="34" charset="0"/>
              </a:rPr>
              <a:t>                                                     &lt;a name="nombreancla"&gt;&lt;/a&gt;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No debemos confundir un ancla con un hipervínculo, más allá que se utiliza el mismo elemento a. Para un ancla inicializamos la propiedad name con el nombre del ancla.</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lang="es-AR" altLang="es-AR" sz="2000" dirty="0">
                <a:solidFill>
                  <a:srgbClr val="333333"/>
                </a:solidFill>
                <a:latin typeface="+mj-lt"/>
                <a:cs typeface="Arial" panose="020B0604020202020204" pitchFamily="34" charset="0"/>
              </a:rPr>
              <a:t>El</a:t>
            </a:r>
            <a:r>
              <a:rPr kumimoji="0" lang="es-AR" altLang="es-AR" sz="2000" b="0" i="0" u="none" strike="noStrike" cap="none" normalizeH="0" baseline="0" dirty="0">
                <a:ln>
                  <a:noFill/>
                </a:ln>
                <a:solidFill>
                  <a:srgbClr val="333333"/>
                </a:solidFill>
                <a:effectLst/>
                <a:latin typeface="+mj-lt"/>
                <a:cs typeface="Arial" panose="020B0604020202020204" pitchFamily="34" charset="0"/>
              </a:rPr>
              <a:t> ancla es definida en la parte de la página que queremos que el operador llegue a partir de un hipervínculo.</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                                              </a:t>
            </a:r>
            <a:r>
              <a:rPr kumimoji="0" lang="es-AR" altLang="es-AR" sz="2000" b="0" i="0" u="none" strike="noStrike" cap="none" normalizeH="0" baseline="0" dirty="0">
                <a:ln>
                  <a:noFill/>
                </a:ln>
                <a:solidFill>
                  <a:srgbClr val="333333"/>
                </a:solidFill>
                <a:effectLst/>
                <a:cs typeface="Arial" panose="020B0604020202020204" pitchFamily="34" charset="0"/>
              </a:rPr>
              <a:t>&lt;a href="#nombreancla"&gt;Ir a Sección III&lt;/a&gt;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333333"/>
              </a:solidFill>
              <a:effectLst/>
              <a:cs typeface="Arial" panose="020B0604020202020204" pitchFamily="34" charset="0"/>
            </a:endParaRPr>
          </a:p>
          <a:p>
            <a:pPr lvl="0" algn="just" defTabSz="914400"/>
            <a:r>
              <a:rPr lang="es-AR" sz="2000" dirty="0">
                <a:latin typeface="+mj-lt"/>
              </a:rPr>
              <a:t>La definción del ancla se hace inmediatamente anterior al título donde queremos que el navegador se sitúe</a:t>
            </a:r>
            <a:endParaRPr kumimoji="0" lang="es-AR" altLang="es-AR" sz="2000" b="0" i="0" u="none" strike="noStrike" cap="none" normalizeH="0" baseline="0" dirty="0">
              <a:ln>
                <a:noFill/>
              </a:ln>
              <a:solidFill>
                <a:schemeClr val="tx1"/>
              </a:solidFill>
              <a:effectLst/>
              <a:latin typeface="+mj-lt"/>
              <a:cs typeface="Arial" panose="020B0604020202020204" pitchFamily="34" charset="0"/>
            </a:endParaRPr>
          </a:p>
        </p:txBody>
      </p:sp>
    </p:spTree>
    <p:extLst>
      <p:ext uri="{BB962C8B-B14F-4D97-AF65-F5344CB8AC3E}">
        <p14:creationId xmlns:p14="http://schemas.microsoft.com/office/powerpoint/2010/main" val="3725560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4ABD0-32CD-45CF-947B-CD572D13E2F7}"/>
              </a:ext>
            </a:extLst>
          </p:cNvPr>
          <p:cNvSpPr>
            <a:spLocks noGrp="1"/>
          </p:cNvSpPr>
          <p:nvPr>
            <p:ph type="title"/>
          </p:nvPr>
        </p:nvSpPr>
        <p:spPr/>
        <p:txBody>
          <a:bodyPr/>
          <a:lstStyle/>
          <a:p>
            <a:r>
              <a:rPr lang="es-AR" dirty="0"/>
              <a:t>Anclas llamadas desde otra página</a:t>
            </a:r>
          </a:p>
        </p:txBody>
      </p:sp>
      <p:sp>
        <p:nvSpPr>
          <p:cNvPr id="3" name="Rectangle 1">
            <a:extLst>
              <a:ext uri="{FF2B5EF4-FFF2-40B4-BE49-F238E27FC236}">
                <a16:creationId xmlns:a16="http://schemas.microsoft.com/office/drawing/2014/main" id="{9D47123D-58B5-42C2-A491-B6FD30E16C06}"/>
              </a:ext>
            </a:extLst>
          </p:cNvPr>
          <p:cNvSpPr>
            <a:spLocks noChangeArrowheads="1"/>
          </p:cNvSpPr>
          <p:nvPr/>
        </p:nvSpPr>
        <p:spPr bwMode="auto">
          <a:xfrm>
            <a:off x="472478" y="2896262"/>
            <a:ext cx="1124704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También es perfectamente válido la llamada a anclas desde otra página (no importa si se encuentra en el mismo sitio o en otro)</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Debemos conocer el nombre de la página a llamar y el nombre del ancla, luego la sintaxis para la llamada al ancla 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333333"/>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cs typeface="Arial" panose="020B0604020202020204" pitchFamily="34" charset="0"/>
              </a:rPr>
              <a:t>                         &lt;a href="pagina2.html#introduccion"&gt;Introducción&lt;/a&gt;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Es decir luego del nombre de la página que llamamos disponemos el carácter # y seguidamente el nombre del ancla.</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7830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C7446-D8CA-4D26-9E14-816A5C4B8EAB}"/>
              </a:ext>
            </a:extLst>
          </p:cNvPr>
          <p:cNvSpPr>
            <a:spLocks noGrp="1"/>
          </p:cNvSpPr>
          <p:nvPr>
            <p:ph type="title"/>
          </p:nvPr>
        </p:nvSpPr>
        <p:spPr/>
        <p:txBody>
          <a:bodyPr/>
          <a:lstStyle/>
          <a:p>
            <a:r>
              <a:rPr lang="es-AR" dirty="0"/>
              <a:t>Listas</a:t>
            </a:r>
          </a:p>
        </p:txBody>
      </p:sp>
      <p:sp>
        <p:nvSpPr>
          <p:cNvPr id="3" name="Rectángulo 2">
            <a:extLst>
              <a:ext uri="{FF2B5EF4-FFF2-40B4-BE49-F238E27FC236}">
                <a16:creationId xmlns:a16="http://schemas.microsoft.com/office/drawing/2014/main" id="{32BAF3A8-42B2-4591-AB64-B7B228E8154C}"/>
              </a:ext>
            </a:extLst>
          </p:cNvPr>
          <p:cNvSpPr/>
          <p:nvPr/>
        </p:nvSpPr>
        <p:spPr>
          <a:xfrm>
            <a:off x="462642" y="2249384"/>
            <a:ext cx="11266715" cy="4401205"/>
          </a:xfrm>
          <a:prstGeom prst="rect">
            <a:avLst/>
          </a:prstGeom>
        </p:spPr>
        <p:txBody>
          <a:bodyPr wrap="square">
            <a:spAutoFit/>
          </a:bodyPr>
          <a:lstStyle/>
          <a:p>
            <a:pPr algn="just"/>
            <a:r>
              <a:rPr lang="es-AR" sz="2000" dirty="0">
                <a:solidFill>
                  <a:srgbClr val="212529"/>
                </a:solidFill>
                <a:latin typeface="+mj-lt"/>
              </a:rPr>
              <a:t>En ocasiones, es posible agrupar determinadas palabras o frases en un conjunto de elementos que tienen más significado de forma conjunta. El menú de navegación de un sitio web por ejemplo está formado por un grupo de palabras. Aunque cada palabra por separado tiene sentido, de forma conjunta constituyen el menú de navegación de la página, por lo que su significado conjunto es mayor que por separado.</a:t>
            </a:r>
          </a:p>
          <a:p>
            <a:pPr algn="just"/>
            <a:endParaRPr lang="es-AR" sz="2000" dirty="0">
              <a:solidFill>
                <a:srgbClr val="212529"/>
              </a:solidFill>
              <a:latin typeface="+mj-lt"/>
            </a:endParaRPr>
          </a:p>
          <a:p>
            <a:pPr algn="just"/>
            <a:r>
              <a:rPr lang="es-AR" sz="2000" dirty="0">
                <a:solidFill>
                  <a:srgbClr val="212529"/>
                </a:solidFill>
                <a:latin typeface="+mj-lt"/>
              </a:rPr>
              <a:t>El lenguaje HTML define tres tipos diferentes de listas para agrupar los elementos: </a:t>
            </a:r>
          </a:p>
          <a:p>
            <a:pPr algn="just"/>
            <a:r>
              <a:rPr lang="es-AR" sz="2000" b="1" dirty="0">
                <a:solidFill>
                  <a:srgbClr val="212529"/>
                </a:solidFill>
                <a:latin typeface="+mj-lt"/>
              </a:rPr>
              <a:t>Listas no ordenadas: </a:t>
            </a:r>
            <a:r>
              <a:rPr lang="es-AR" sz="2000" dirty="0">
                <a:solidFill>
                  <a:srgbClr val="212529"/>
                </a:solidFill>
                <a:latin typeface="+mj-lt"/>
              </a:rPr>
              <a:t>Se trata de una colección simple de elementos en la que no importa su orden.</a:t>
            </a:r>
          </a:p>
          <a:p>
            <a:pPr algn="just"/>
            <a:r>
              <a:rPr lang="es-AR" sz="2000" dirty="0">
                <a:solidFill>
                  <a:srgbClr val="212529"/>
                </a:solidFill>
                <a:latin typeface="+mj-lt"/>
              </a:rPr>
              <a:t> </a:t>
            </a:r>
          </a:p>
          <a:p>
            <a:pPr algn="just"/>
            <a:r>
              <a:rPr lang="es-AR" sz="2000" b="1" dirty="0">
                <a:solidFill>
                  <a:srgbClr val="212529"/>
                </a:solidFill>
                <a:latin typeface="+mj-lt"/>
              </a:rPr>
              <a:t>Listas ordenadas: </a:t>
            </a:r>
            <a:r>
              <a:rPr lang="es-AR" sz="2000" dirty="0">
                <a:solidFill>
                  <a:srgbClr val="212529"/>
                </a:solidFill>
                <a:latin typeface="+mj-lt"/>
              </a:rPr>
              <a:t>Similar a la anterior, pero los elementos están numerados y por tanto, importa su orden.</a:t>
            </a:r>
          </a:p>
          <a:p>
            <a:pPr algn="just"/>
            <a:endParaRPr lang="es-AR" sz="2000" dirty="0">
              <a:solidFill>
                <a:srgbClr val="212529"/>
              </a:solidFill>
              <a:latin typeface="+mj-lt"/>
            </a:endParaRPr>
          </a:p>
          <a:p>
            <a:pPr algn="just"/>
            <a:r>
              <a:rPr lang="es-AR" sz="2000" b="1" dirty="0">
                <a:solidFill>
                  <a:srgbClr val="212529"/>
                </a:solidFill>
                <a:latin typeface="+mj-lt"/>
              </a:rPr>
              <a:t>Listas de definición: </a:t>
            </a:r>
            <a:r>
              <a:rPr lang="es-AR" sz="2000" dirty="0">
                <a:solidFill>
                  <a:srgbClr val="212529"/>
                </a:solidFill>
                <a:latin typeface="+mj-lt"/>
              </a:rPr>
              <a:t>Un conjunto de términos y definiciones similar a un diccionario.</a:t>
            </a:r>
            <a:endParaRPr lang="es-AR" sz="2000" b="0" i="0" u="none" strike="noStrike" dirty="0">
              <a:solidFill>
                <a:srgbClr val="212529"/>
              </a:solidFill>
              <a:effectLst/>
              <a:latin typeface="+mj-lt"/>
            </a:endParaRPr>
          </a:p>
        </p:txBody>
      </p:sp>
    </p:spTree>
    <p:extLst>
      <p:ext uri="{BB962C8B-B14F-4D97-AF65-F5344CB8AC3E}">
        <p14:creationId xmlns:p14="http://schemas.microsoft.com/office/powerpoint/2010/main" val="106244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C9098-56C6-4F9D-9B00-CC407EF6A9E3}"/>
              </a:ext>
            </a:extLst>
          </p:cNvPr>
          <p:cNvSpPr>
            <a:spLocks noGrp="1"/>
          </p:cNvSpPr>
          <p:nvPr>
            <p:ph type="title"/>
          </p:nvPr>
        </p:nvSpPr>
        <p:spPr/>
        <p:txBody>
          <a:bodyPr/>
          <a:lstStyle/>
          <a:p>
            <a:r>
              <a:rPr lang="es-AR" dirty="0"/>
              <a:t>Listas no ordenadas</a:t>
            </a:r>
          </a:p>
        </p:txBody>
      </p:sp>
      <p:sp>
        <p:nvSpPr>
          <p:cNvPr id="4" name="CuadroTexto 3">
            <a:extLst>
              <a:ext uri="{FF2B5EF4-FFF2-40B4-BE49-F238E27FC236}">
                <a16:creationId xmlns:a16="http://schemas.microsoft.com/office/drawing/2014/main" id="{063D6A0B-D5F2-40E8-9062-38C213EA41C8}"/>
              </a:ext>
            </a:extLst>
          </p:cNvPr>
          <p:cNvSpPr txBox="1"/>
          <p:nvPr/>
        </p:nvSpPr>
        <p:spPr>
          <a:xfrm>
            <a:off x="422787" y="2408902"/>
            <a:ext cx="11277600" cy="1323439"/>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000" dirty="0">
                <a:solidFill>
                  <a:srgbClr val="212529"/>
                </a:solidFill>
                <a:latin typeface="+mj-lt"/>
              </a:rPr>
              <a:t>Las listas no ordenadas son las más sencillas y las que más se utilizan. Una lista no ordenada es un conjunto de elementos relacionados entre sí pero para los que no se indica un orden o secuencia determinados. La etiqueta </a:t>
            </a:r>
            <a:r>
              <a:rPr lang="es-AR" altLang="es-AR" sz="2000" dirty="0">
                <a:solidFill>
                  <a:srgbClr val="333333"/>
                </a:solidFill>
                <a:latin typeface="SFMono-Regular"/>
              </a:rPr>
              <a:t>&lt;ul&gt;</a:t>
            </a:r>
            <a:r>
              <a:rPr lang="es-AR" altLang="es-AR" sz="2000" dirty="0">
                <a:solidFill>
                  <a:srgbClr val="212529"/>
                </a:solidFill>
                <a:latin typeface="-apple-system"/>
              </a:rPr>
              <a:t> </a:t>
            </a:r>
            <a:r>
              <a:rPr lang="es-AR" altLang="es-AR" sz="2000" dirty="0">
                <a:solidFill>
                  <a:srgbClr val="212529"/>
                </a:solidFill>
                <a:latin typeface="+mj-lt"/>
              </a:rPr>
              <a:t>encierra todos los elementos de la lista y la etiqueta </a:t>
            </a:r>
            <a:r>
              <a:rPr lang="es-AR" altLang="es-AR" sz="2000" dirty="0">
                <a:solidFill>
                  <a:srgbClr val="333333"/>
                </a:solidFill>
                <a:latin typeface="SFMono-Regular"/>
              </a:rPr>
              <a:t>&lt;li&gt;</a:t>
            </a:r>
            <a:r>
              <a:rPr lang="es-AR" altLang="es-AR" sz="2000" dirty="0">
                <a:solidFill>
                  <a:srgbClr val="212529"/>
                </a:solidFill>
                <a:latin typeface="+mj-lt"/>
              </a:rPr>
              <a:t> cada uno de sus elementos.</a:t>
            </a:r>
            <a:endParaRPr lang="es-AR" altLang="es-AR" sz="2000" dirty="0">
              <a:latin typeface="+mj-lt"/>
            </a:endParaRPr>
          </a:p>
        </p:txBody>
      </p:sp>
      <p:pic>
        <p:nvPicPr>
          <p:cNvPr id="12" name="Imagen 11">
            <a:extLst>
              <a:ext uri="{FF2B5EF4-FFF2-40B4-BE49-F238E27FC236}">
                <a16:creationId xmlns:a16="http://schemas.microsoft.com/office/drawing/2014/main" id="{D50D4A94-D7DD-48EA-BE0D-90AE3D5FFFB3}"/>
              </a:ext>
            </a:extLst>
          </p:cNvPr>
          <p:cNvPicPr>
            <a:picLocks noChangeAspect="1"/>
          </p:cNvPicPr>
          <p:nvPr/>
        </p:nvPicPr>
        <p:blipFill>
          <a:blip r:embed="rId2"/>
          <a:stretch>
            <a:fillRect/>
          </a:stretch>
        </p:blipFill>
        <p:spPr>
          <a:xfrm>
            <a:off x="1493412" y="4363660"/>
            <a:ext cx="3678356" cy="2346538"/>
          </a:xfrm>
          <a:prstGeom prst="rect">
            <a:avLst/>
          </a:prstGeom>
        </p:spPr>
      </p:pic>
      <p:pic>
        <p:nvPicPr>
          <p:cNvPr id="14" name="Imagen 13">
            <a:extLst>
              <a:ext uri="{FF2B5EF4-FFF2-40B4-BE49-F238E27FC236}">
                <a16:creationId xmlns:a16="http://schemas.microsoft.com/office/drawing/2014/main" id="{E2410E98-AFE8-455F-AF91-880269DCEA83}"/>
              </a:ext>
            </a:extLst>
          </p:cNvPr>
          <p:cNvPicPr>
            <a:picLocks noChangeAspect="1"/>
          </p:cNvPicPr>
          <p:nvPr/>
        </p:nvPicPr>
        <p:blipFill>
          <a:blip r:embed="rId3"/>
          <a:stretch>
            <a:fillRect/>
          </a:stretch>
        </p:blipFill>
        <p:spPr>
          <a:xfrm>
            <a:off x="7020234" y="4347894"/>
            <a:ext cx="3397045" cy="2113042"/>
          </a:xfrm>
          <a:prstGeom prst="rect">
            <a:avLst/>
          </a:prstGeom>
        </p:spPr>
      </p:pic>
    </p:spTree>
    <p:extLst>
      <p:ext uri="{BB962C8B-B14F-4D97-AF65-F5344CB8AC3E}">
        <p14:creationId xmlns:p14="http://schemas.microsoft.com/office/powerpoint/2010/main" val="2451256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564F4-27B2-4C81-8BA0-90C504AE98F9}"/>
              </a:ext>
            </a:extLst>
          </p:cNvPr>
          <p:cNvSpPr>
            <a:spLocks noGrp="1"/>
          </p:cNvSpPr>
          <p:nvPr>
            <p:ph type="title"/>
          </p:nvPr>
        </p:nvSpPr>
        <p:spPr/>
        <p:txBody>
          <a:bodyPr/>
          <a:lstStyle/>
          <a:p>
            <a:r>
              <a:rPr lang="es-AR" dirty="0"/>
              <a:t>Listas ordenadas</a:t>
            </a:r>
          </a:p>
        </p:txBody>
      </p:sp>
      <p:sp>
        <p:nvSpPr>
          <p:cNvPr id="4" name="CuadroTexto 3">
            <a:extLst>
              <a:ext uri="{FF2B5EF4-FFF2-40B4-BE49-F238E27FC236}">
                <a16:creationId xmlns:a16="http://schemas.microsoft.com/office/drawing/2014/main" id="{4F0B7A61-C0CB-49D2-8BAE-DF42B96BA8E9}"/>
              </a:ext>
            </a:extLst>
          </p:cNvPr>
          <p:cNvSpPr txBox="1"/>
          <p:nvPr/>
        </p:nvSpPr>
        <p:spPr>
          <a:xfrm>
            <a:off x="466725" y="2362200"/>
            <a:ext cx="11157155" cy="707886"/>
          </a:xfrm>
          <a:prstGeom prst="rect">
            <a:avLst/>
          </a:prstGeom>
          <a:noFill/>
        </p:spPr>
        <p:txBody>
          <a:bodyPr wrap="square" rtlCol="0">
            <a:spAutoFit/>
          </a:bodyPr>
          <a:lstStyle/>
          <a:p>
            <a:pPr algn="just"/>
            <a:r>
              <a:rPr lang="es-AR" altLang="es-AR" sz="2000" dirty="0">
                <a:solidFill>
                  <a:srgbClr val="212529"/>
                </a:solidFill>
                <a:latin typeface="+mj-lt"/>
              </a:rPr>
              <a:t>La lista ordenada, que se define mediante la etiqueta </a:t>
            </a:r>
            <a:r>
              <a:rPr lang="es-AR" altLang="es-AR" sz="2000" dirty="0">
                <a:solidFill>
                  <a:srgbClr val="333333"/>
                </a:solidFill>
                <a:latin typeface="SFMono-Regular"/>
              </a:rPr>
              <a:t>&lt;</a:t>
            </a:r>
            <a:r>
              <a:rPr lang="es-AR" altLang="es-AR" sz="2000" dirty="0" err="1">
                <a:solidFill>
                  <a:srgbClr val="333333"/>
                </a:solidFill>
                <a:latin typeface="SFMono-Regular"/>
              </a:rPr>
              <a:t>ol</a:t>
            </a:r>
            <a:r>
              <a:rPr lang="es-AR" altLang="es-AR" sz="2000" dirty="0">
                <a:solidFill>
                  <a:srgbClr val="333333"/>
                </a:solidFill>
                <a:latin typeface="SFMono-Regular"/>
              </a:rPr>
              <a:t>&gt;</a:t>
            </a:r>
            <a:r>
              <a:rPr lang="es-AR" altLang="es-AR" sz="2000" dirty="0">
                <a:solidFill>
                  <a:srgbClr val="212529"/>
                </a:solidFill>
                <a:latin typeface="-apple-system"/>
              </a:rPr>
              <a:t>. </a:t>
            </a:r>
            <a:r>
              <a:rPr lang="es-AR" altLang="es-AR" sz="2000" dirty="0">
                <a:solidFill>
                  <a:srgbClr val="212529"/>
                </a:solidFill>
                <a:latin typeface="+mj-lt"/>
              </a:rPr>
              <a:t>Los elementos de la lista se definen mediante la etiqueta </a:t>
            </a:r>
            <a:r>
              <a:rPr lang="es-AR" altLang="es-AR" sz="2000" dirty="0">
                <a:solidFill>
                  <a:srgbClr val="333333"/>
                </a:solidFill>
                <a:latin typeface="SFMono-Regular"/>
              </a:rPr>
              <a:t>&lt;li&gt;</a:t>
            </a:r>
            <a:r>
              <a:rPr lang="es-AR" altLang="es-AR" sz="2000" dirty="0">
                <a:solidFill>
                  <a:srgbClr val="212529"/>
                </a:solidFill>
                <a:latin typeface="+mj-lt"/>
              </a:rPr>
              <a:t>, la misma que se utiliza en las listas no ordenadas.</a:t>
            </a:r>
            <a:endParaRPr lang="es-AR" dirty="0"/>
          </a:p>
        </p:txBody>
      </p:sp>
      <p:sp>
        <p:nvSpPr>
          <p:cNvPr id="5" name="Rectángulo 4">
            <a:extLst>
              <a:ext uri="{FF2B5EF4-FFF2-40B4-BE49-F238E27FC236}">
                <a16:creationId xmlns:a16="http://schemas.microsoft.com/office/drawing/2014/main" id="{0FB9237D-0E10-4AE9-9DB2-FCB8E30CE280}"/>
              </a:ext>
            </a:extLst>
          </p:cNvPr>
          <p:cNvSpPr/>
          <p:nvPr/>
        </p:nvSpPr>
        <p:spPr>
          <a:xfrm>
            <a:off x="466724" y="5380762"/>
            <a:ext cx="11157155" cy="1323439"/>
          </a:xfrm>
          <a:prstGeom prst="rect">
            <a:avLst/>
          </a:prstGeom>
        </p:spPr>
        <p:txBody>
          <a:bodyPr wrap="square">
            <a:spAutoFit/>
          </a:bodyPr>
          <a:lstStyle/>
          <a:p>
            <a:pPr algn="just"/>
            <a:r>
              <a:rPr lang="es-AR" sz="2000" dirty="0">
                <a:solidFill>
                  <a:srgbClr val="212529"/>
                </a:solidFill>
                <a:latin typeface="+mj-lt"/>
              </a:rPr>
              <a:t>El navegador muestra la lista de forma muy parecida a las listas no ordenadas, salvo que en este caso no se emplean viñetas gráficas en los elementos, sino que se numeran de forma consecutiva. El tipo de numeración empleada también se puede modificar aplicando hojas de estilos CSS a los elementos de la lista.</a:t>
            </a:r>
            <a:endParaRPr lang="es-AR" sz="2000" dirty="0">
              <a:latin typeface="+mj-lt"/>
            </a:endParaRPr>
          </a:p>
        </p:txBody>
      </p:sp>
      <p:pic>
        <p:nvPicPr>
          <p:cNvPr id="7" name="Imagen 6">
            <a:extLst>
              <a:ext uri="{FF2B5EF4-FFF2-40B4-BE49-F238E27FC236}">
                <a16:creationId xmlns:a16="http://schemas.microsoft.com/office/drawing/2014/main" id="{67EF9776-9AFA-40A2-BA69-E74A1DD349BA}"/>
              </a:ext>
            </a:extLst>
          </p:cNvPr>
          <p:cNvPicPr>
            <a:picLocks noChangeAspect="1"/>
          </p:cNvPicPr>
          <p:nvPr/>
        </p:nvPicPr>
        <p:blipFill>
          <a:blip r:embed="rId2"/>
          <a:stretch>
            <a:fillRect/>
          </a:stretch>
        </p:blipFill>
        <p:spPr>
          <a:xfrm>
            <a:off x="1581068" y="3175290"/>
            <a:ext cx="3822474" cy="1949159"/>
          </a:xfrm>
          <a:prstGeom prst="rect">
            <a:avLst/>
          </a:prstGeom>
        </p:spPr>
      </p:pic>
      <p:pic>
        <p:nvPicPr>
          <p:cNvPr id="9" name="Imagen 8">
            <a:extLst>
              <a:ext uri="{FF2B5EF4-FFF2-40B4-BE49-F238E27FC236}">
                <a16:creationId xmlns:a16="http://schemas.microsoft.com/office/drawing/2014/main" id="{A1472A77-3894-42CF-8DE3-C0251A842A28}"/>
              </a:ext>
            </a:extLst>
          </p:cNvPr>
          <p:cNvPicPr>
            <a:picLocks noChangeAspect="1"/>
          </p:cNvPicPr>
          <p:nvPr/>
        </p:nvPicPr>
        <p:blipFill>
          <a:blip r:embed="rId3"/>
          <a:stretch>
            <a:fillRect/>
          </a:stretch>
        </p:blipFill>
        <p:spPr>
          <a:xfrm>
            <a:off x="6788460" y="3175290"/>
            <a:ext cx="3197278" cy="1971329"/>
          </a:xfrm>
          <a:prstGeom prst="rect">
            <a:avLst/>
          </a:prstGeom>
        </p:spPr>
      </p:pic>
    </p:spTree>
    <p:extLst>
      <p:ext uri="{BB962C8B-B14F-4D97-AF65-F5344CB8AC3E}">
        <p14:creationId xmlns:p14="http://schemas.microsoft.com/office/powerpoint/2010/main" val="1526485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318C1-3E21-4EF4-BAF0-61D0E9323338}"/>
              </a:ext>
            </a:extLst>
          </p:cNvPr>
          <p:cNvSpPr>
            <a:spLocks noGrp="1"/>
          </p:cNvSpPr>
          <p:nvPr>
            <p:ph type="title"/>
          </p:nvPr>
        </p:nvSpPr>
        <p:spPr/>
        <p:txBody>
          <a:bodyPr/>
          <a:lstStyle/>
          <a:p>
            <a:r>
              <a:rPr lang="es-AR" dirty="0"/>
              <a:t>Listas de definición</a:t>
            </a:r>
          </a:p>
        </p:txBody>
      </p:sp>
      <p:sp>
        <p:nvSpPr>
          <p:cNvPr id="4" name="CuadroTexto 3">
            <a:extLst>
              <a:ext uri="{FF2B5EF4-FFF2-40B4-BE49-F238E27FC236}">
                <a16:creationId xmlns:a16="http://schemas.microsoft.com/office/drawing/2014/main" id="{10763520-D5CF-45D7-85F6-DA895F126E46}"/>
              </a:ext>
            </a:extLst>
          </p:cNvPr>
          <p:cNvSpPr txBox="1"/>
          <p:nvPr/>
        </p:nvSpPr>
        <p:spPr>
          <a:xfrm>
            <a:off x="467033" y="2208750"/>
            <a:ext cx="11257934" cy="1631216"/>
          </a:xfrm>
          <a:prstGeom prst="rect">
            <a:avLst/>
          </a:prstGeom>
          <a:noFill/>
        </p:spPr>
        <p:txBody>
          <a:bodyPr wrap="square" rtlCol="0">
            <a:spAutoFit/>
          </a:bodyPr>
          <a:lstStyle/>
          <a:p>
            <a:pPr algn="just"/>
            <a:r>
              <a:rPr lang="es-AR" altLang="es-AR" sz="2000" dirty="0">
                <a:solidFill>
                  <a:srgbClr val="212529"/>
                </a:solidFill>
                <a:latin typeface="+mj-lt"/>
              </a:rPr>
              <a:t>Las listas de definición apenas se utilizan en la mayoría de páginas HTML. Su funcionamiento es similar al de un diccionario, ya que cada elemento de la lista está formado por términos y definiciones. La etiqueta </a:t>
            </a:r>
            <a:r>
              <a:rPr lang="es-AR" altLang="es-AR" sz="2000" dirty="0">
                <a:solidFill>
                  <a:srgbClr val="333333"/>
                </a:solidFill>
                <a:latin typeface="SFMono-Regular"/>
              </a:rPr>
              <a:t>&lt;dl&gt;</a:t>
            </a:r>
            <a:r>
              <a:rPr lang="es-AR" altLang="es-AR" sz="2000" dirty="0">
                <a:solidFill>
                  <a:srgbClr val="212529"/>
                </a:solidFill>
                <a:latin typeface="-apple-system"/>
              </a:rPr>
              <a:t> </a:t>
            </a:r>
            <a:r>
              <a:rPr lang="es-AR" altLang="es-AR" sz="2000" dirty="0">
                <a:solidFill>
                  <a:srgbClr val="212529"/>
                </a:solidFill>
                <a:latin typeface="+mj-lt"/>
              </a:rPr>
              <a:t>crea la lista de definición y las etiquetas </a:t>
            </a:r>
            <a:r>
              <a:rPr lang="es-AR" altLang="es-AR" sz="2000" dirty="0">
                <a:solidFill>
                  <a:srgbClr val="333333"/>
                </a:solidFill>
                <a:latin typeface="SFMono-Regular"/>
              </a:rPr>
              <a:t>&lt;dt&gt;</a:t>
            </a:r>
            <a:r>
              <a:rPr lang="es-AR" altLang="es-AR" sz="2000" dirty="0">
                <a:solidFill>
                  <a:srgbClr val="212529"/>
                </a:solidFill>
                <a:latin typeface="-apple-system"/>
              </a:rPr>
              <a:t> y </a:t>
            </a:r>
            <a:r>
              <a:rPr lang="es-AR" altLang="es-AR" sz="2000" dirty="0">
                <a:solidFill>
                  <a:srgbClr val="333333"/>
                </a:solidFill>
                <a:latin typeface="SFMono-Regular"/>
              </a:rPr>
              <a:t>&lt;dd&gt;</a:t>
            </a:r>
            <a:r>
              <a:rPr lang="es-AR" altLang="es-AR" sz="2000" dirty="0">
                <a:solidFill>
                  <a:srgbClr val="212529"/>
                </a:solidFill>
                <a:latin typeface="-apple-system"/>
              </a:rPr>
              <a:t> </a:t>
            </a:r>
            <a:r>
              <a:rPr lang="es-AR" altLang="es-AR" sz="2000" dirty="0">
                <a:solidFill>
                  <a:srgbClr val="212529"/>
                </a:solidFill>
                <a:latin typeface="+mj-lt"/>
              </a:rPr>
              <a:t>definen respectivamente el término y la descripción de cada elemento de la lista.</a:t>
            </a:r>
            <a:endParaRPr lang="es-AR" dirty="0"/>
          </a:p>
        </p:txBody>
      </p:sp>
      <p:pic>
        <p:nvPicPr>
          <p:cNvPr id="6" name="Imagen 5">
            <a:extLst>
              <a:ext uri="{FF2B5EF4-FFF2-40B4-BE49-F238E27FC236}">
                <a16:creationId xmlns:a16="http://schemas.microsoft.com/office/drawing/2014/main" id="{164D83E8-85D6-4DCD-A5A3-F9DAE4081348}"/>
              </a:ext>
            </a:extLst>
          </p:cNvPr>
          <p:cNvPicPr>
            <a:picLocks noChangeAspect="1"/>
          </p:cNvPicPr>
          <p:nvPr/>
        </p:nvPicPr>
        <p:blipFill>
          <a:blip r:embed="rId2"/>
          <a:stretch>
            <a:fillRect/>
          </a:stretch>
        </p:blipFill>
        <p:spPr>
          <a:xfrm>
            <a:off x="678426" y="3833642"/>
            <a:ext cx="5119403" cy="2999246"/>
          </a:xfrm>
          <a:prstGeom prst="rect">
            <a:avLst/>
          </a:prstGeom>
        </p:spPr>
      </p:pic>
      <p:pic>
        <p:nvPicPr>
          <p:cNvPr id="8" name="Imagen 7">
            <a:extLst>
              <a:ext uri="{FF2B5EF4-FFF2-40B4-BE49-F238E27FC236}">
                <a16:creationId xmlns:a16="http://schemas.microsoft.com/office/drawing/2014/main" id="{ED062865-E0EA-4457-9308-470998A5CF3B}"/>
              </a:ext>
            </a:extLst>
          </p:cNvPr>
          <p:cNvPicPr>
            <a:picLocks noChangeAspect="1"/>
          </p:cNvPicPr>
          <p:nvPr/>
        </p:nvPicPr>
        <p:blipFill>
          <a:blip r:embed="rId3"/>
          <a:stretch>
            <a:fillRect/>
          </a:stretch>
        </p:blipFill>
        <p:spPr>
          <a:xfrm>
            <a:off x="5797830" y="4476750"/>
            <a:ext cx="6156046" cy="1501921"/>
          </a:xfrm>
          <a:prstGeom prst="rect">
            <a:avLst/>
          </a:prstGeom>
        </p:spPr>
      </p:pic>
    </p:spTree>
    <p:extLst>
      <p:ext uri="{BB962C8B-B14F-4D97-AF65-F5344CB8AC3E}">
        <p14:creationId xmlns:p14="http://schemas.microsoft.com/office/powerpoint/2010/main" val="1394285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504FA-4BC9-44C9-8D5A-C510DED353A6}"/>
              </a:ext>
            </a:extLst>
          </p:cNvPr>
          <p:cNvSpPr>
            <a:spLocks noGrp="1"/>
          </p:cNvSpPr>
          <p:nvPr>
            <p:ph type="title"/>
          </p:nvPr>
        </p:nvSpPr>
        <p:spPr/>
        <p:txBody>
          <a:bodyPr/>
          <a:lstStyle/>
          <a:p>
            <a:r>
              <a:rPr lang="es-AR" dirty="0"/>
              <a:t>Imágenes</a:t>
            </a:r>
          </a:p>
        </p:txBody>
      </p:sp>
      <p:sp>
        <p:nvSpPr>
          <p:cNvPr id="3" name="CuadroTexto 2">
            <a:extLst>
              <a:ext uri="{FF2B5EF4-FFF2-40B4-BE49-F238E27FC236}">
                <a16:creationId xmlns:a16="http://schemas.microsoft.com/office/drawing/2014/main" id="{D7E4424F-FBDB-4765-B499-26EB61713131}"/>
              </a:ext>
            </a:extLst>
          </p:cNvPr>
          <p:cNvSpPr txBox="1"/>
          <p:nvPr/>
        </p:nvSpPr>
        <p:spPr>
          <a:xfrm>
            <a:off x="498065" y="2314575"/>
            <a:ext cx="11195869" cy="1631216"/>
          </a:xfrm>
          <a:prstGeom prst="rect">
            <a:avLst/>
          </a:prstGeom>
          <a:noFill/>
        </p:spPr>
        <p:txBody>
          <a:bodyPr wrap="square" rtlCol="0">
            <a:spAutoFit/>
          </a:bodyPr>
          <a:lstStyle/>
          <a:p>
            <a:pPr algn="just"/>
            <a:r>
              <a:rPr lang="es-AR" sz="2000" dirty="0"/>
              <a:t>Para insertar una imagen dentro de una página debemos utilizar el elemento HTML </a:t>
            </a:r>
            <a:r>
              <a:rPr lang="es-AR" sz="2000" b="1" dirty="0"/>
              <a:t>&lt;img&gt;</a:t>
            </a:r>
            <a:r>
              <a:rPr lang="es-AR" sz="2000" dirty="0"/>
              <a:t>, la misma no tiene una marca de finalización (similar a la etiqueta &lt;br&gt;).</a:t>
            </a:r>
          </a:p>
          <a:p>
            <a:pPr algn="just"/>
            <a:r>
              <a:rPr lang="es-AR" sz="2000" dirty="0"/>
              <a:t>Generalmente, la imagen se encuentra en el mismo servidor donde se almacenan nuestras páginas HTML. Los formatos clásicos son los archivos con extensiones gif, jpg y png.</a:t>
            </a:r>
            <a:endParaRPr lang="es-AR" dirty="0"/>
          </a:p>
        </p:txBody>
      </p:sp>
      <p:pic>
        <p:nvPicPr>
          <p:cNvPr id="5" name="Imagen 4">
            <a:extLst>
              <a:ext uri="{FF2B5EF4-FFF2-40B4-BE49-F238E27FC236}">
                <a16:creationId xmlns:a16="http://schemas.microsoft.com/office/drawing/2014/main" id="{5E6FFD72-FF17-497E-BEA7-6E4A491EB4D9}"/>
              </a:ext>
            </a:extLst>
          </p:cNvPr>
          <p:cNvPicPr>
            <a:picLocks noChangeAspect="1"/>
          </p:cNvPicPr>
          <p:nvPr/>
        </p:nvPicPr>
        <p:blipFill>
          <a:blip r:embed="rId2"/>
          <a:stretch>
            <a:fillRect/>
          </a:stretch>
        </p:blipFill>
        <p:spPr>
          <a:xfrm>
            <a:off x="3027825" y="3904216"/>
            <a:ext cx="5659074" cy="952517"/>
          </a:xfrm>
          <a:prstGeom prst="rect">
            <a:avLst/>
          </a:prstGeom>
        </p:spPr>
      </p:pic>
      <p:sp>
        <p:nvSpPr>
          <p:cNvPr id="9" name="Rectangle 2">
            <a:extLst>
              <a:ext uri="{FF2B5EF4-FFF2-40B4-BE49-F238E27FC236}">
                <a16:creationId xmlns:a16="http://schemas.microsoft.com/office/drawing/2014/main" id="{D046FFAB-006C-4618-91E7-DE5943C8A4B8}"/>
              </a:ext>
            </a:extLst>
          </p:cNvPr>
          <p:cNvSpPr>
            <a:spLocks noChangeArrowheads="1"/>
          </p:cNvSpPr>
          <p:nvPr/>
        </p:nvSpPr>
        <p:spPr bwMode="auto">
          <a:xfrm>
            <a:off x="3571875" y="5256201"/>
            <a:ext cx="4857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&lt;img&gt;</a:t>
            </a: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0" i="0" u="none" strike="noStrike" cap="none" normalizeH="0" baseline="0" dirty="0">
                <a:ln>
                  <a:noFill/>
                </a:ln>
                <a:solidFill>
                  <a:srgbClr val="333333"/>
                </a:solidFill>
                <a:effectLst/>
                <a:latin typeface="+mj-lt"/>
                <a:cs typeface="Arial" panose="020B0604020202020204" pitchFamily="34" charset="0"/>
              </a:rPr>
              <a:t>viene de la palabra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src</a:t>
            </a: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0" i="0" u="none" strike="noStrike" cap="none" normalizeH="0" baseline="0" dirty="0">
                <a:ln>
                  <a:noFill/>
                </a:ln>
                <a:solidFill>
                  <a:srgbClr val="333333"/>
                </a:solidFill>
                <a:effectLst/>
                <a:latin typeface="+mj-lt"/>
                <a:cs typeface="Arial" panose="020B0604020202020204" pitchFamily="34" charset="0"/>
              </a:rPr>
              <a:t>viene de la palabra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source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alt</a:t>
            </a: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0" i="0" u="none" strike="noStrike" cap="none" normalizeH="0" baseline="0" dirty="0">
                <a:ln>
                  <a:noFill/>
                </a:ln>
                <a:solidFill>
                  <a:srgbClr val="333333"/>
                </a:solidFill>
                <a:effectLst/>
                <a:latin typeface="+mj-lt"/>
                <a:cs typeface="Arial" panose="020B0604020202020204" pitchFamily="34" charset="0"/>
              </a:rPr>
              <a:t>viene de la palabra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alternative</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08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5C146-A4C1-4130-971E-E1D9243E3F7E}"/>
              </a:ext>
            </a:extLst>
          </p:cNvPr>
          <p:cNvSpPr>
            <a:spLocks noGrp="1"/>
          </p:cNvSpPr>
          <p:nvPr>
            <p:ph type="title"/>
          </p:nvPr>
        </p:nvSpPr>
        <p:spPr/>
        <p:txBody>
          <a:bodyPr/>
          <a:lstStyle/>
          <a:p>
            <a:r>
              <a:rPr lang="es-AR" dirty="0"/>
              <a:t>Tablas</a:t>
            </a:r>
          </a:p>
        </p:txBody>
      </p:sp>
      <p:sp>
        <p:nvSpPr>
          <p:cNvPr id="3" name="Rectángulo 2">
            <a:extLst>
              <a:ext uri="{FF2B5EF4-FFF2-40B4-BE49-F238E27FC236}">
                <a16:creationId xmlns:a16="http://schemas.microsoft.com/office/drawing/2014/main" id="{060A77A3-F9AD-444D-8E96-1F2013D31ED9}"/>
              </a:ext>
            </a:extLst>
          </p:cNvPr>
          <p:cNvSpPr/>
          <p:nvPr/>
        </p:nvSpPr>
        <p:spPr>
          <a:xfrm>
            <a:off x="434181" y="2276475"/>
            <a:ext cx="11323638" cy="1631216"/>
          </a:xfrm>
          <a:prstGeom prst="rect">
            <a:avLst/>
          </a:prstGeom>
        </p:spPr>
        <p:txBody>
          <a:bodyPr wrap="square">
            <a:spAutoFit/>
          </a:bodyPr>
          <a:lstStyle/>
          <a:p>
            <a:pPr algn="just"/>
            <a:r>
              <a:rPr lang="es-AR" sz="2000" dirty="0">
                <a:solidFill>
                  <a:srgbClr val="212529"/>
                </a:solidFill>
                <a:latin typeface="+mj-lt"/>
              </a:rPr>
              <a:t>Desde sus primeras versiones, HTML incluyó el soporte para crear tablas de datos en las páginas web. Además de ser sencillo, el modelo definido por HTML es muy flexible y bastante completo.</a:t>
            </a:r>
          </a:p>
          <a:p>
            <a:pPr algn="just"/>
            <a:r>
              <a:rPr lang="es-AR" sz="2000" dirty="0">
                <a:solidFill>
                  <a:srgbClr val="212529"/>
                </a:solidFill>
                <a:latin typeface="+mj-lt"/>
              </a:rPr>
              <a:t>Las tablas en HTML utilizan los mismos conceptos de filas, columnas, cabeceras y títulos que los que se utilizan en cualquier otro entorno de publicación de documentos</a:t>
            </a:r>
            <a:endParaRPr lang="es-AR" sz="2000" b="0" i="0" u="none" strike="noStrike" dirty="0">
              <a:solidFill>
                <a:srgbClr val="212529"/>
              </a:solidFill>
              <a:effectLst/>
              <a:latin typeface="+mj-lt"/>
            </a:endParaRPr>
          </a:p>
        </p:txBody>
      </p:sp>
      <p:pic>
        <p:nvPicPr>
          <p:cNvPr id="2050" name="Picture 2" descr="Partes que componen una tabla compleja">
            <a:extLst>
              <a:ext uri="{FF2B5EF4-FFF2-40B4-BE49-F238E27FC236}">
                <a16:creationId xmlns:a16="http://schemas.microsoft.com/office/drawing/2014/main" id="{B0FD2F04-497B-4143-9FBC-437FC8DAE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2" y="3907691"/>
            <a:ext cx="7686675" cy="284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9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D5908-0D15-4681-8C26-3B72236D6ECA}"/>
              </a:ext>
            </a:extLst>
          </p:cNvPr>
          <p:cNvSpPr>
            <a:spLocks noGrp="1"/>
          </p:cNvSpPr>
          <p:nvPr>
            <p:ph type="title"/>
          </p:nvPr>
        </p:nvSpPr>
        <p:spPr/>
        <p:txBody>
          <a:bodyPr/>
          <a:lstStyle/>
          <a:p>
            <a:r>
              <a:rPr lang="es-AR" dirty="0"/>
              <a:t>Tablas básicas</a:t>
            </a:r>
          </a:p>
        </p:txBody>
      </p:sp>
      <p:sp>
        <p:nvSpPr>
          <p:cNvPr id="3" name="Rectangle 2">
            <a:extLst>
              <a:ext uri="{FF2B5EF4-FFF2-40B4-BE49-F238E27FC236}">
                <a16:creationId xmlns:a16="http://schemas.microsoft.com/office/drawing/2014/main" id="{BCC94609-4FCB-4011-B772-438B66D6184F}"/>
              </a:ext>
            </a:extLst>
          </p:cNvPr>
          <p:cNvSpPr>
            <a:spLocks noChangeArrowheads="1"/>
          </p:cNvSpPr>
          <p:nvPr/>
        </p:nvSpPr>
        <p:spPr bwMode="auto">
          <a:xfrm>
            <a:off x="361337" y="2279715"/>
            <a:ext cx="82812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tablas más sencillas de HTML se definen con tres etiquetas: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1"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SFMono-Regular"/>
              </a:rPr>
              <a:t>&lt;table&gt;</a:t>
            </a:r>
            <a:r>
              <a:rPr kumimoji="0" lang="es-AR" altLang="es-AR" sz="2000" b="1" i="0" u="none" strike="noStrike" cap="none" normalizeH="0" baseline="0" dirty="0">
                <a:ln>
                  <a:noFill/>
                </a:ln>
                <a:solidFill>
                  <a:srgbClr val="212529"/>
                </a:solidFill>
                <a:effectLst/>
                <a:latin typeface="-apple-system"/>
              </a:rPr>
              <a:t> </a:t>
            </a:r>
            <a:r>
              <a:rPr kumimoji="0" lang="es-AR" altLang="es-AR" sz="2000" b="0" i="0" u="none" strike="noStrike" cap="none" normalizeH="0" baseline="0" dirty="0">
                <a:ln>
                  <a:noFill/>
                </a:ln>
                <a:solidFill>
                  <a:srgbClr val="212529"/>
                </a:solidFill>
                <a:effectLst/>
                <a:latin typeface="+mj-lt"/>
              </a:rPr>
              <a:t>para crear la tabla.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SFMono-Regular"/>
              </a:rPr>
              <a:t>&lt;tr&gt;</a:t>
            </a:r>
            <a:r>
              <a:rPr kumimoji="0" lang="es-AR" altLang="es-AR" sz="2000" b="1" i="0" u="none" strike="noStrike" cap="none" normalizeH="0" baseline="0" dirty="0">
                <a:ln>
                  <a:noFill/>
                </a:ln>
                <a:solidFill>
                  <a:srgbClr val="212529"/>
                </a:solidFill>
                <a:effectLst/>
                <a:latin typeface="-apple-system"/>
              </a:rPr>
              <a:t> </a:t>
            </a:r>
            <a:r>
              <a:rPr kumimoji="0" lang="es-AR" altLang="es-AR" sz="2000" b="0" i="0" u="none" strike="noStrike" cap="none" normalizeH="0" baseline="0" dirty="0">
                <a:ln>
                  <a:noFill/>
                </a:ln>
                <a:solidFill>
                  <a:srgbClr val="212529"/>
                </a:solidFill>
                <a:effectLst/>
                <a:latin typeface="+mj-lt"/>
              </a:rPr>
              <a:t>para crear cada fila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1"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SFMono-Regular"/>
              </a:rPr>
              <a:t>&lt;td&gt;</a:t>
            </a:r>
            <a:r>
              <a:rPr kumimoji="0" lang="es-AR" altLang="es-AR" sz="2000" b="1" i="0" u="none" strike="noStrike" cap="none" normalizeH="0" baseline="0" dirty="0">
                <a:ln>
                  <a:noFill/>
                </a:ln>
                <a:solidFill>
                  <a:srgbClr val="212529"/>
                </a:solidFill>
                <a:effectLst/>
                <a:latin typeface="-apple-system"/>
              </a:rPr>
              <a:t> </a:t>
            </a:r>
            <a:r>
              <a:rPr kumimoji="0" lang="es-AR" altLang="es-AR" sz="2000" b="0" i="0" u="none" strike="noStrike" cap="none" normalizeH="0" baseline="0" dirty="0">
                <a:ln>
                  <a:noFill/>
                </a:ln>
                <a:solidFill>
                  <a:srgbClr val="212529"/>
                </a:solidFill>
                <a:effectLst/>
                <a:latin typeface="+mj-lt"/>
              </a:rPr>
              <a:t>para crear cada columna.</a:t>
            </a:r>
            <a:endParaRPr kumimoji="0" lang="es-AR" altLang="es-AR" sz="2000" b="0" i="0" u="none" strike="noStrike" cap="none" normalizeH="0" baseline="0" dirty="0">
              <a:ln>
                <a:noFill/>
              </a:ln>
              <a:solidFill>
                <a:schemeClr val="tx1"/>
              </a:solidFill>
              <a:effectLst/>
              <a:latin typeface="+mj-lt"/>
            </a:endParaRPr>
          </a:p>
        </p:txBody>
      </p:sp>
      <p:pic>
        <p:nvPicPr>
          <p:cNvPr id="5" name="Imagen 4">
            <a:extLst>
              <a:ext uri="{FF2B5EF4-FFF2-40B4-BE49-F238E27FC236}">
                <a16:creationId xmlns:a16="http://schemas.microsoft.com/office/drawing/2014/main" id="{6692C674-8377-4E75-ABD9-6283407E86E1}"/>
              </a:ext>
            </a:extLst>
          </p:cNvPr>
          <p:cNvPicPr>
            <a:picLocks noChangeAspect="1"/>
          </p:cNvPicPr>
          <p:nvPr/>
        </p:nvPicPr>
        <p:blipFill>
          <a:blip r:embed="rId2"/>
          <a:stretch>
            <a:fillRect/>
          </a:stretch>
        </p:blipFill>
        <p:spPr>
          <a:xfrm>
            <a:off x="8970168" y="2253849"/>
            <a:ext cx="2740089" cy="4432701"/>
          </a:xfrm>
          <a:prstGeom prst="rect">
            <a:avLst/>
          </a:prstGeom>
        </p:spPr>
      </p:pic>
      <p:pic>
        <p:nvPicPr>
          <p:cNvPr id="7" name="Imagen 6">
            <a:extLst>
              <a:ext uri="{FF2B5EF4-FFF2-40B4-BE49-F238E27FC236}">
                <a16:creationId xmlns:a16="http://schemas.microsoft.com/office/drawing/2014/main" id="{CFB64CC2-CD59-44ED-84FD-D543D918B431}"/>
              </a:ext>
            </a:extLst>
          </p:cNvPr>
          <p:cNvPicPr>
            <a:picLocks noChangeAspect="1"/>
          </p:cNvPicPr>
          <p:nvPr/>
        </p:nvPicPr>
        <p:blipFill>
          <a:blip r:embed="rId3"/>
          <a:stretch>
            <a:fillRect/>
          </a:stretch>
        </p:blipFill>
        <p:spPr>
          <a:xfrm>
            <a:off x="4980384" y="2781195"/>
            <a:ext cx="3886200" cy="2590800"/>
          </a:xfrm>
          <a:prstGeom prst="rect">
            <a:avLst/>
          </a:prstGeom>
        </p:spPr>
      </p:pic>
      <p:sp>
        <p:nvSpPr>
          <p:cNvPr id="8" name="Rectangle 3">
            <a:extLst>
              <a:ext uri="{FF2B5EF4-FFF2-40B4-BE49-F238E27FC236}">
                <a16:creationId xmlns:a16="http://schemas.microsoft.com/office/drawing/2014/main" id="{E074060A-A925-400B-823B-012FE7D5B269}"/>
              </a:ext>
            </a:extLst>
          </p:cNvPr>
          <p:cNvSpPr>
            <a:spLocks noChangeArrowheads="1"/>
          </p:cNvSpPr>
          <p:nvPr/>
        </p:nvSpPr>
        <p:spPr bwMode="auto">
          <a:xfrm>
            <a:off x="361337" y="4702084"/>
            <a:ext cx="85814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 etiqueta </a:t>
            </a:r>
            <a:r>
              <a:rPr kumimoji="0" lang="es-AR" altLang="es-AR" sz="2000" b="0" i="0" u="none" strike="noStrike" cap="none" normalizeH="0" baseline="0" dirty="0">
                <a:ln>
                  <a:noFill/>
                </a:ln>
                <a:solidFill>
                  <a:srgbClr val="333333"/>
                </a:solidFill>
                <a:effectLst/>
                <a:latin typeface="+mj-lt"/>
              </a:rPr>
              <a:t>&lt;table&gt;</a:t>
            </a:r>
            <a:r>
              <a:rPr kumimoji="0" lang="es-AR" altLang="es-AR" sz="2000" b="0" i="0" u="none" strike="noStrike" cap="none" normalizeH="0" baseline="0" dirty="0">
                <a:ln>
                  <a:noFill/>
                </a:ln>
                <a:solidFill>
                  <a:srgbClr val="212529"/>
                </a:solidFill>
                <a:effectLst/>
                <a:latin typeface="+mj-lt"/>
              </a:rPr>
              <a:t> encierra todas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filas y columnas de la tabla.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etiquetas </a:t>
            </a:r>
            <a:r>
              <a:rPr kumimoji="0" lang="es-AR" altLang="es-AR" sz="2000" b="0" i="0" u="none" strike="noStrike" cap="none" normalizeH="0" baseline="0" dirty="0">
                <a:ln>
                  <a:noFill/>
                </a:ln>
                <a:solidFill>
                  <a:srgbClr val="333333"/>
                </a:solidFill>
                <a:effectLst/>
                <a:latin typeface="SFMono-Regular"/>
              </a:rPr>
              <a:t>&lt;tr&gt;</a:t>
            </a:r>
            <a:r>
              <a:rPr kumimoji="0" lang="es-AR" altLang="es-AR" sz="2000" b="0" i="0" u="none" strike="noStrike" cap="none" normalizeH="0" baseline="0" dirty="0">
                <a:ln>
                  <a:noFill/>
                </a:ln>
                <a:solidFill>
                  <a:srgbClr val="212529"/>
                </a:solidFill>
                <a:effectLst/>
                <a:latin typeface="-apple-system"/>
              </a:rPr>
              <a:t> (del inglés </a:t>
            </a:r>
            <a:r>
              <a:rPr kumimoji="0" lang="es-AR" altLang="es-AR" sz="2000" b="0" i="1" u="none" strike="noStrike" cap="none" normalizeH="0" baseline="0" dirty="0">
                <a:ln>
                  <a:noFill/>
                </a:ln>
                <a:solidFill>
                  <a:srgbClr val="212529"/>
                </a:solidFill>
                <a:effectLst/>
                <a:latin typeface="-apple-system"/>
              </a:rPr>
              <a:t>"table row</a:t>
            </a:r>
            <a:r>
              <a:rPr kumimoji="0" lang="es-AR" altLang="es-AR" sz="2000" b="0" i="1" u="none" strike="noStrike" cap="none" normalizeH="0" baseline="0" dirty="0">
                <a:ln>
                  <a:noFill/>
                </a:ln>
                <a:solidFill>
                  <a:srgbClr val="212529"/>
                </a:solidFill>
                <a:effectLst/>
                <a:latin typeface="+mj-lt"/>
              </a:rPr>
              <a:t>"</a:t>
            </a:r>
            <a:r>
              <a:rPr kumimoji="0" lang="es-AR" altLang="es-AR" sz="2000" b="0" i="0" u="none" strike="noStrike" cap="none" normalizeH="0" baseline="0" dirty="0">
                <a:ln>
                  <a:noFill/>
                </a:ln>
                <a:solidFill>
                  <a:srgbClr val="212529"/>
                </a:solidFill>
                <a:effectLst/>
                <a:latin typeface="+mj-lt"/>
              </a:rPr>
              <a:t>) definen cada fila de la tabla y encierran todas las columnas. Por último, la etiqueta </a:t>
            </a:r>
            <a:r>
              <a:rPr kumimoji="0" lang="es-AR" altLang="es-AR" sz="2000" b="0" i="0" u="none" strike="noStrike" cap="none" normalizeH="0" baseline="0" dirty="0">
                <a:ln>
                  <a:noFill/>
                </a:ln>
                <a:solidFill>
                  <a:srgbClr val="333333"/>
                </a:solidFill>
                <a:effectLst/>
                <a:latin typeface="SFMono-Regular"/>
              </a:rPr>
              <a:t>&lt;td</a:t>
            </a:r>
            <a:r>
              <a:rPr kumimoji="0" lang="es-AR" altLang="es-AR" sz="2000" b="0" i="0" u="none" strike="noStrike" cap="none" normalizeH="0" baseline="0" dirty="0">
                <a:ln>
                  <a:noFill/>
                </a:ln>
                <a:solidFill>
                  <a:srgbClr val="333333"/>
                </a:solidFill>
                <a:effectLst/>
                <a:latin typeface="+mj-lt"/>
              </a:rPr>
              <a:t>&gt;</a:t>
            </a:r>
            <a:r>
              <a:rPr kumimoji="0" lang="es-AR" altLang="es-AR" sz="2000" b="0" i="0" u="none" strike="noStrike" cap="none" normalizeH="0" baseline="0" dirty="0">
                <a:ln>
                  <a:noFill/>
                </a:ln>
                <a:solidFill>
                  <a:srgbClr val="212529"/>
                </a:solidFill>
                <a:effectLst/>
                <a:latin typeface="+mj-lt"/>
              </a:rPr>
              <a:t> (del inglés </a:t>
            </a:r>
            <a:r>
              <a:rPr kumimoji="0" lang="es-AR" altLang="es-AR" sz="2000" b="0" i="1" u="none" strike="noStrike" cap="none" normalizeH="0" baseline="0" dirty="0">
                <a:ln>
                  <a:noFill/>
                </a:ln>
                <a:solidFill>
                  <a:srgbClr val="212529"/>
                </a:solidFill>
                <a:effectLst/>
                <a:latin typeface="+mj-lt"/>
              </a:rPr>
              <a:t>"table data cell"</a:t>
            </a:r>
            <a:r>
              <a:rPr kumimoji="0" lang="es-AR" altLang="es-AR" sz="2000" b="0" i="0" u="none" strike="noStrike" cap="none" normalizeH="0" baseline="0" dirty="0">
                <a:ln>
                  <a:noFill/>
                </a:ln>
                <a:solidFill>
                  <a:srgbClr val="212529"/>
                </a:solidFill>
                <a:effectLst/>
                <a:latin typeface="+mj-lt"/>
              </a:rPr>
              <a:t>) define cada una de las columnas de las filas, aunque realmente HTML no define columnas sino </a:t>
            </a:r>
            <a:r>
              <a:rPr kumimoji="0" lang="es-AR" altLang="es-AR" sz="2000" b="0" i="1" u="none" strike="noStrike" cap="none" normalizeH="0" baseline="0" dirty="0">
                <a:ln>
                  <a:noFill/>
                </a:ln>
                <a:solidFill>
                  <a:srgbClr val="212529"/>
                </a:solidFill>
                <a:effectLst/>
                <a:latin typeface="+mj-lt"/>
              </a:rPr>
              <a:t>celdas de datos</a:t>
            </a:r>
            <a:r>
              <a:rPr kumimoji="0" lang="es-AR" altLang="es-AR" sz="2000" b="0" i="0" u="none" strike="noStrike" cap="none" normalizeH="0" baseline="0" dirty="0">
                <a:ln>
                  <a:noFill/>
                </a:ln>
                <a:solidFill>
                  <a:srgbClr val="212529"/>
                </a:solidFill>
                <a:effectLst/>
                <a:latin typeface="+mj-lt"/>
              </a:rPr>
              <a:t>.</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84981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E500B-D702-4A62-8425-DFC0C4D0A077}"/>
              </a:ext>
            </a:extLst>
          </p:cNvPr>
          <p:cNvSpPr>
            <a:spLocks noGrp="1"/>
          </p:cNvSpPr>
          <p:nvPr>
            <p:ph type="title"/>
          </p:nvPr>
        </p:nvSpPr>
        <p:spPr/>
        <p:txBody>
          <a:bodyPr/>
          <a:lstStyle/>
          <a:p>
            <a:r>
              <a:rPr lang="es-AR" dirty="0"/>
              <a:t>Tablas complejas</a:t>
            </a:r>
          </a:p>
        </p:txBody>
      </p:sp>
      <p:sp>
        <p:nvSpPr>
          <p:cNvPr id="3" name="Rectangle 2">
            <a:extLst>
              <a:ext uri="{FF2B5EF4-FFF2-40B4-BE49-F238E27FC236}">
                <a16:creationId xmlns:a16="http://schemas.microsoft.com/office/drawing/2014/main" id="{349302E8-969F-46F7-B0E6-990600037F33}"/>
              </a:ext>
            </a:extLst>
          </p:cNvPr>
          <p:cNvSpPr>
            <a:spLocks noChangeArrowheads="1"/>
          </p:cNvSpPr>
          <p:nvPr/>
        </p:nvSpPr>
        <p:spPr bwMode="auto">
          <a:xfrm>
            <a:off x="479553" y="2310695"/>
            <a:ext cx="1123289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tablas complejas suelen disponer de una estructura irregular que junta varias columnas para formar una columna ancha o une varias filas para formar una fila más alta que las demás. Para fusionar filas o columnas, se utilizan los atributos </a:t>
            </a:r>
            <a:r>
              <a:rPr kumimoji="0" lang="es-AR" altLang="es-AR" sz="2000" b="0" i="0" u="none" strike="noStrike" cap="none" normalizeH="0" baseline="0" dirty="0">
                <a:ln>
                  <a:noFill/>
                </a:ln>
                <a:solidFill>
                  <a:srgbClr val="333333"/>
                </a:solidFill>
                <a:effectLst/>
                <a:latin typeface="+mj-lt"/>
              </a:rPr>
              <a:t>rowspan</a:t>
            </a:r>
            <a:r>
              <a:rPr kumimoji="0" lang="es-AR" altLang="es-AR" sz="2000" b="0" i="0" u="none" strike="noStrike" cap="none" normalizeH="0" baseline="0" dirty="0">
                <a:ln>
                  <a:noFill/>
                </a:ln>
                <a:solidFill>
                  <a:srgbClr val="212529"/>
                </a:solidFill>
                <a:effectLst/>
                <a:latin typeface="+mj-lt"/>
              </a:rPr>
              <a:t> y </a:t>
            </a:r>
            <a:r>
              <a:rPr kumimoji="0" lang="es-AR" altLang="es-AR" sz="2000" b="0" i="0" u="none" strike="noStrike" cap="none" normalizeH="0" baseline="0" dirty="0">
                <a:ln>
                  <a:noFill/>
                </a:ln>
                <a:solidFill>
                  <a:srgbClr val="333333"/>
                </a:solidFill>
                <a:effectLst/>
                <a:latin typeface="+mj-lt"/>
              </a:rPr>
              <a:t>colspan</a:t>
            </a:r>
            <a:r>
              <a:rPr kumimoji="0" lang="es-AR" altLang="es-AR" sz="2000" b="0" i="0" u="none" strike="noStrike" cap="none" normalizeH="0" baseline="0" dirty="0">
                <a:ln>
                  <a:noFill/>
                </a:ln>
                <a:solidFill>
                  <a:srgbClr val="212529"/>
                </a:solidFill>
                <a:effectLst/>
                <a:latin typeface="+mj-lt"/>
              </a:rPr>
              <a:t> respectivamente.</a:t>
            </a:r>
            <a:endParaRPr kumimoji="0" lang="es-AR" altLang="es-AR" sz="2000" b="0" i="0" u="none" strike="noStrike" cap="none" normalizeH="0" baseline="0" dirty="0">
              <a:ln>
                <a:noFill/>
              </a:ln>
              <a:solidFill>
                <a:schemeClr val="tx1"/>
              </a:solidFill>
              <a:effectLst/>
              <a:latin typeface="+mj-lt"/>
            </a:endParaRPr>
          </a:p>
        </p:txBody>
      </p:sp>
      <p:pic>
        <p:nvPicPr>
          <p:cNvPr id="4100" name="Picture 4" descr="Ejemplo sencillo de fusión de columnas">
            <a:extLst>
              <a:ext uri="{FF2B5EF4-FFF2-40B4-BE49-F238E27FC236}">
                <a16:creationId xmlns:a16="http://schemas.microsoft.com/office/drawing/2014/main" id="{A8FE5C8C-DBBB-495A-8B76-B6655AAAD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652" y="4048125"/>
            <a:ext cx="35052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jemplo sencillo de fusión de filas">
            <a:extLst>
              <a:ext uri="{FF2B5EF4-FFF2-40B4-BE49-F238E27FC236}">
                <a16:creationId xmlns:a16="http://schemas.microsoft.com/office/drawing/2014/main" id="{BD1C0444-9317-41E6-8D3B-874C3BEDB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48" y="4048125"/>
            <a:ext cx="35052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99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Estructura Interna de una Página HTML</a:t>
            </a:r>
          </a:p>
        </p:txBody>
      </p:sp>
      <p:pic>
        <p:nvPicPr>
          <p:cNvPr id="4" name="Imagen 3">
            <a:extLst>
              <a:ext uri="{FF2B5EF4-FFF2-40B4-BE49-F238E27FC236}">
                <a16:creationId xmlns:a16="http://schemas.microsoft.com/office/drawing/2014/main" id="{F243C3B6-CD61-4AFD-B433-A2869836DD8B}"/>
              </a:ext>
            </a:extLst>
          </p:cNvPr>
          <p:cNvPicPr>
            <a:picLocks noChangeAspect="1"/>
          </p:cNvPicPr>
          <p:nvPr/>
        </p:nvPicPr>
        <p:blipFill>
          <a:blip r:embed="rId2"/>
          <a:stretch>
            <a:fillRect/>
          </a:stretch>
        </p:blipFill>
        <p:spPr>
          <a:xfrm>
            <a:off x="2409635" y="2578001"/>
            <a:ext cx="7372729" cy="3854648"/>
          </a:xfrm>
          <a:prstGeom prst="rect">
            <a:avLst/>
          </a:prstGeom>
        </p:spPr>
      </p:pic>
    </p:spTree>
    <p:extLst>
      <p:ext uri="{BB962C8B-B14F-4D97-AF65-F5344CB8AC3E}">
        <p14:creationId xmlns:p14="http://schemas.microsoft.com/office/powerpoint/2010/main" val="1387548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70EDB-F726-49B3-B4E1-EB88B55C8A2A}"/>
              </a:ext>
            </a:extLst>
          </p:cNvPr>
          <p:cNvSpPr>
            <a:spLocks noGrp="1"/>
          </p:cNvSpPr>
          <p:nvPr>
            <p:ph type="title"/>
          </p:nvPr>
        </p:nvSpPr>
        <p:spPr/>
        <p:txBody>
          <a:bodyPr/>
          <a:lstStyle/>
          <a:p>
            <a:r>
              <a:rPr lang="es-AR" dirty="0"/>
              <a:t>Tablas complejas II</a:t>
            </a:r>
          </a:p>
        </p:txBody>
      </p:sp>
      <p:pic>
        <p:nvPicPr>
          <p:cNvPr id="4" name="Imagen 3">
            <a:extLst>
              <a:ext uri="{FF2B5EF4-FFF2-40B4-BE49-F238E27FC236}">
                <a16:creationId xmlns:a16="http://schemas.microsoft.com/office/drawing/2014/main" id="{A7408FC4-3F1B-4CD4-97D5-EA32A539E2F8}"/>
              </a:ext>
            </a:extLst>
          </p:cNvPr>
          <p:cNvPicPr>
            <a:picLocks noChangeAspect="1"/>
          </p:cNvPicPr>
          <p:nvPr/>
        </p:nvPicPr>
        <p:blipFill>
          <a:blip r:embed="rId2"/>
          <a:stretch>
            <a:fillRect/>
          </a:stretch>
        </p:blipFill>
        <p:spPr>
          <a:xfrm>
            <a:off x="466724" y="2830805"/>
            <a:ext cx="3489577" cy="3055467"/>
          </a:xfrm>
          <a:prstGeom prst="rect">
            <a:avLst/>
          </a:prstGeom>
        </p:spPr>
      </p:pic>
      <p:pic>
        <p:nvPicPr>
          <p:cNvPr id="8" name="Imagen 7">
            <a:extLst>
              <a:ext uri="{FF2B5EF4-FFF2-40B4-BE49-F238E27FC236}">
                <a16:creationId xmlns:a16="http://schemas.microsoft.com/office/drawing/2014/main" id="{6A2F524E-8433-465C-A60E-85933E9541DB}"/>
              </a:ext>
            </a:extLst>
          </p:cNvPr>
          <p:cNvPicPr>
            <a:picLocks noChangeAspect="1"/>
          </p:cNvPicPr>
          <p:nvPr/>
        </p:nvPicPr>
        <p:blipFill>
          <a:blip r:embed="rId3"/>
          <a:stretch>
            <a:fillRect/>
          </a:stretch>
        </p:blipFill>
        <p:spPr>
          <a:xfrm>
            <a:off x="8476842" y="2830805"/>
            <a:ext cx="3248434" cy="3053527"/>
          </a:xfrm>
          <a:prstGeom prst="rect">
            <a:avLst/>
          </a:prstGeom>
        </p:spPr>
      </p:pic>
      <p:sp>
        <p:nvSpPr>
          <p:cNvPr id="9" name="Rectángulo 8">
            <a:extLst>
              <a:ext uri="{FF2B5EF4-FFF2-40B4-BE49-F238E27FC236}">
                <a16:creationId xmlns:a16="http://schemas.microsoft.com/office/drawing/2014/main" id="{5CAEB211-0C1B-47F9-8D4E-E3290EB59742}"/>
              </a:ext>
            </a:extLst>
          </p:cNvPr>
          <p:cNvSpPr/>
          <p:nvPr/>
        </p:nvSpPr>
        <p:spPr>
          <a:xfrm>
            <a:off x="4005262" y="2190750"/>
            <a:ext cx="4181475" cy="2308324"/>
          </a:xfrm>
          <a:prstGeom prst="rect">
            <a:avLst/>
          </a:prstGeom>
        </p:spPr>
        <p:txBody>
          <a:bodyPr wrap="square">
            <a:spAutoFit/>
          </a:bodyPr>
          <a:lstStyle/>
          <a:p>
            <a:r>
              <a:rPr lang="es-AR" dirty="0"/>
              <a:t>Como la segunda columna de la tabla ocupa el espacio de las dos filas, el código HTML debe indicar claramente que esa celda va a ocupar dos filas, de manera que todas las columnas de la tabla cuenten con el mismo número de filas.</a:t>
            </a:r>
            <a:endParaRPr lang="es-AR" dirty="0">
              <a:latin typeface="+mj-lt"/>
            </a:endParaRPr>
          </a:p>
        </p:txBody>
      </p:sp>
      <p:sp>
        <p:nvSpPr>
          <p:cNvPr id="3" name="CuadroTexto 2">
            <a:extLst>
              <a:ext uri="{FF2B5EF4-FFF2-40B4-BE49-F238E27FC236}">
                <a16:creationId xmlns:a16="http://schemas.microsoft.com/office/drawing/2014/main" id="{BFCA5D0E-D5D9-48E3-ADEC-BA0C44E6013F}"/>
              </a:ext>
            </a:extLst>
          </p:cNvPr>
          <p:cNvSpPr txBox="1"/>
          <p:nvPr/>
        </p:nvSpPr>
        <p:spPr>
          <a:xfrm>
            <a:off x="4596787" y="5524500"/>
            <a:ext cx="3880055" cy="1200329"/>
          </a:xfrm>
          <a:prstGeom prst="rect">
            <a:avLst/>
          </a:prstGeom>
          <a:noFill/>
        </p:spPr>
        <p:txBody>
          <a:bodyPr wrap="square" rtlCol="0">
            <a:spAutoFit/>
          </a:bodyPr>
          <a:lstStyle/>
          <a:p>
            <a:pPr algn="just"/>
            <a:r>
              <a:rPr lang="es-AR" dirty="0">
                <a:solidFill>
                  <a:srgbClr val="212529"/>
                </a:solidFill>
              </a:rPr>
              <a:t>La primera fila de la tabla está formada sólo por una columna, mientras que la segunda fila está formada por dos columnas.</a:t>
            </a:r>
            <a:endParaRPr lang="es-AR" dirty="0"/>
          </a:p>
        </p:txBody>
      </p:sp>
    </p:spTree>
    <p:extLst>
      <p:ext uri="{BB962C8B-B14F-4D97-AF65-F5344CB8AC3E}">
        <p14:creationId xmlns:p14="http://schemas.microsoft.com/office/powerpoint/2010/main" val="2274004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6C0B6-F15C-4D89-914A-F480E3C3AB6D}"/>
              </a:ext>
            </a:extLst>
          </p:cNvPr>
          <p:cNvSpPr>
            <a:spLocks noGrp="1"/>
          </p:cNvSpPr>
          <p:nvPr>
            <p:ph type="title"/>
          </p:nvPr>
        </p:nvSpPr>
        <p:spPr/>
        <p:txBody>
          <a:bodyPr/>
          <a:lstStyle/>
          <a:p>
            <a:r>
              <a:rPr lang="es-AR" dirty="0"/>
              <a:t>Ejercicio 1</a:t>
            </a:r>
          </a:p>
        </p:txBody>
      </p:sp>
      <p:pic>
        <p:nvPicPr>
          <p:cNvPr id="1026" name="Picture 2" descr="Ejemplo complejo de fusión de columnas">
            <a:extLst>
              <a:ext uri="{FF2B5EF4-FFF2-40B4-BE49-F238E27FC236}">
                <a16:creationId xmlns:a16="http://schemas.microsoft.com/office/drawing/2014/main" id="{BB401706-EB84-4BCE-A81A-81948F9E2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719" y="2283881"/>
            <a:ext cx="5262562" cy="441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114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51863-FE24-4A8B-BCE4-694A19058D9E}"/>
              </a:ext>
            </a:extLst>
          </p:cNvPr>
          <p:cNvSpPr>
            <a:spLocks noGrp="1"/>
          </p:cNvSpPr>
          <p:nvPr>
            <p:ph type="title"/>
          </p:nvPr>
        </p:nvSpPr>
        <p:spPr/>
        <p:txBody>
          <a:bodyPr/>
          <a:lstStyle/>
          <a:p>
            <a:r>
              <a:rPr lang="es-AR" dirty="0"/>
              <a:t>Ejercicio 2</a:t>
            </a:r>
          </a:p>
        </p:txBody>
      </p:sp>
      <p:pic>
        <p:nvPicPr>
          <p:cNvPr id="2050" name="Picture 2" descr="Ejemplo complejo de fusión de filas">
            <a:extLst>
              <a:ext uri="{FF2B5EF4-FFF2-40B4-BE49-F238E27FC236}">
                <a16:creationId xmlns:a16="http://schemas.microsoft.com/office/drawing/2014/main" id="{9621A462-4ECA-4863-A838-864C99C7B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231" y="2291678"/>
            <a:ext cx="5443537" cy="45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01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EB6C6-F490-4995-81DB-DFD218770F74}"/>
              </a:ext>
            </a:extLst>
          </p:cNvPr>
          <p:cNvSpPr>
            <a:spLocks noGrp="1"/>
          </p:cNvSpPr>
          <p:nvPr>
            <p:ph type="title"/>
          </p:nvPr>
        </p:nvSpPr>
        <p:spPr/>
        <p:txBody>
          <a:bodyPr/>
          <a:lstStyle/>
          <a:p>
            <a:r>
              <a:rPr lang="es-AR" dirty="0"/>
              <a:t>Tablas Semánticas</a:t>
            </a:r>
          </a:p>
        </p:txBody>
      </p:sp>
      <p:sp>
        <p:nvSpPr>
          <p:cNvPr id="3" name="Rectangle 2">
            <a:extLst>
              <a:ext uri="{FF2B5EF4-FFF2-40B4-BE49-F238E27FC236}">
                <a16:creationId xmlns:a16="http://schemas.microsoft.com/office/drawing/2014/main" id="{49E6005A-AC6C-40C1-A7B5-B5933971AA7F}"/>
              </a:ext>
            </a:extLst>
          </p:cNvPr>
          <p:cNvSpPr>
            <a:spLocks noChangeArrowheads="1"/>
          </p:cNvSpPr>
          <p:nvPr/>
        </p:nvSpPr>
        <p:spPr bwMode="auto">
          <a:xfrm>
            <a:off x="462116" y="2845631"/>
            <a:ext cx="1126776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partes que componen las tablas complejas se definen mediante las etiquetas </a:t>
            </a:r>
            <a:r>
              <a:rPr kumimoji="0" lang="es-AR" altLang="es-AR" sz="2000" b="1" i="0" u="none" strike="noStrike" cap="none" normalizeH="0" baseline="0" dirty="0">
                <a:ln>
                  <a:noFill/>
                </a:ln>
                <a:solidFill>
                  <a:srgbClr val="333333"/>
                </a:solidFill>
                <a:effectLst/>
                <a:latin typeface="+mj-lt"/>
              </a:rPr>
              <a:t>&lt;thead&gt;</a:t>
            </a:r>
            <a:r>
              <a:rPr kumimoji="0" lang="es-AR" altLang="es-AR" sz="2000" b="0"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mj-lt"/>
              </a:rPr>
              <a:t>&lt;tbody&gt;</a:t>
            </a:r>
            <a:r>
              <a:rPr kumimoji="0" lang="es-AR" altLang="es-AR" sz="2000" b="1" i="0" u="none" strike="noStrike" cap="none" normalizeH="0" baseline="0" dirty="0">
                <a:ln>
                  <a:noFill/>
                </a:ln>
                <a:solidFill>
                  <a:srgbClr val="212529"/>
                </a:solidFill>
                <a:effectLst/>
                <a:latin typeface="+mj-lt"/>
              </a:rPr>
              <a:t> </a:t>
            </a:r>
            <a:r>
              <a:rPr kumimoji="0" lang="es-AR" altLang="es-AR" sz="2000" b="0" i="0" u="none" strike="noStrike" cap="none" normalizeH="0" baseline="0" dirty="0">
                <a:ln>
                  <a:noFill/>
                </a:ln>
                <a:solidFill>
                  <a:srgbClr val="212529"/>
                </a:solidFill>
                <a:effectLst/>
                <a:latin typeface="+mj-lt"/>
              </a:rPr>
              <a:t>y </a:t>
            </a:r>
            <a:r>
              <a:rPr kumimoji="0" lang="es-AR" altLang="es-AR" sz="2000" b="1" i="0" u="none" strike="noStrike" cap="none" normalizeH="0" baseline="0" dirty="0">
                <a:ln>
                  <a:noFill/>
                </a:ln>
                <a:solidFill>
                  <a:srgbClr val="333333"/>
                </a:solidFill>
                <a:effectLst/>
                <a:latin typeface="+mj-lt"/>
              </a:rPr>
              <a:t>&lt;tfoot&gt;</a:t>
            </a:r>
            <a:r>
              <a:rPr kumimoji="0" lang="es-AR" altLang="es-AR" sz="2000" b="0" i="0" u="none" strike="noStrike" cap="none" normalizeH="0" baseline="0" dirty="0">
                <a:ln>
                  <a:noFill/>
                </a:ln>
                <a:solidFill>
                  <a:srgbClr val="212529"/>
                </a:solidFill>
                <a:effectLst/>
                <a:latin typeface="+mj-lt"/>
              </a:rPr>
              <a:t>. La cabecera de la tabla se define con la etiqueta </a:t>
            </a:r>
            <a:r>
              <a:rPr kumimoji="0" lang="es-AR" altLang="es-AR" sz="2000" b="1" i="0" u="none" strike="noStrike" cap="none" normalizeH="0" baseline="0" dirty="0">
                <a:ln>
                  <a:noFill/>
                </a:ln>
                <a:solidFill>
                  <a:srgbClr val="333333"/>
                </a:solidFill>
                <a:effectLst/>
                <a:latin typeface="+mj-lt"/>
              </a:rPr>
              <a:t>&lt;thead&gt;</a:t>
            </a:r>
            <a:r>
              <a:rPr kumimoji="0" lang="es-AR" altLang="es-AR" sz="2000" b="0" i="0" u="none" strike="noStrike" cap="none" normalizeH="0" baseline="0" dirty="0">
                <a:ln>
                  <a:noFill/>
                </a:ln>
                <a:solidFill>
                  <a:srgbClr val="212529"/>
                </a:solidFill>
                <a:effectLst/>
                <a:latin typeface="+mj-lt"/>
              </a:rPr>
              <a:t>, el pie de la tabla se define mediante </a:t>
            </a:r>
            <a:r>
              <a:rPr kumimoji="0" lang="es-AR" altLang="es-AR" sz="2000" b="1" i="0" u="none" strike="noStrike" cap="none" normalizeH="0" baseline="0" dirty="0">
                <a:ln>
                  <a:noFill/>
                </a:ln>
                <a:solidFill>
                  <a:srgbClr val="333333"/>
                </a:solidFill>
                <a:effectLst/>
                <a:latin typeface="+mj-lt"/>
              </a:rPr>
              <a:t>&lt;tfoot&gt;</a:t>
            </a:r>
            <a:r>
              <a:rPr kumimoji="0" lang="es-AR" altLang="es-AR" sz="2000" b="1" i="0" u="none" strike="noStrike" cap="none" normalizeH="0" baseline="0" dirty="0">
                <a:ln>
                  <a:noFill/>
                </a:ln>
                <a:solidFill>
                  <a:srgbClr val="212529"/>
                </a:solidFill>
                <a:effectLst/>
                <a:latin typeface="+mj-lt"/>
              </a:rPr>
              <a:t> </a:t>
            </a:r>
            <a:r>
              <a:rPr kumimoji="0" lang="es-AR" altLang="es-AR" sz="2000" b="0" i="0" u="none" strike="noStrike" cap="none" normalizeH="0" baseline="0" dirty="0">
                <a:ln>
                  <a:noFill/>
                </a:ln>
                <a:solidFill>
                  <a:srgbClr val="212529"/>
                </a:solidFill>
                <a:effectLst/>
                <a:latin typeface="+mj-lt"/>
              </a:rPr>
              <a:t>y cada sección de datos se define con una etiqueta </a:t>
            </a:r>
            <a:r>
              <a:rPr kumimoji="0" lang="es-AR" altLang="es-AR" sz="2000" b="1" i="0" u="none" strike="noStrike" cap="none" normalizeH="0" baseline="0" dirty="0">
                <a:ln>
                  <a:noFill/>
                </a:ln>
                <a:solidFill>
                  <a:srgbClr val="333333"/>
                </a:solidFill>
                <a:effectLst/>
                <a:latin typeface="+mj-lt"/>
              </a:rPr>
              <a:t>&lt;tbody&gt;</a:t>
            </a:r>
            <a:r>
              <a:rPr kumimoji="0" lang="es-AR" altLang="es-AR" sz="2000" b="0" i="0" u="none" strike="noStrike" cap="none" normalizeH="0" baseline="0" dirty="0">
                <a:ln>
                  <a:noFill/>
                </a:ln>
                <a:solidFill>
                  <a:srgbClr val="212529"/>
                </a:solidFill>
                <a:effectLst/>
                <a:latin typeface="+mj-lt"/>
              </a:rPr>
              <a:t>.</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1214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60A76-BCB1-432B-B5CB-E23153BEE1FC}"/>
              </a:ext>
            </a:extLst>
          </p:cNvPr>
          <p:cNvSpPr>
            <a:spLocks noGrp="1"/>
          </p:cNvSpPr>
          <p:nvPr>
            <p:ph type="title"/>
          </p:nvPr>
        </p:nvSpPr>
        <p:spPr/>
        <p:txBody>
          <a:bodyPr/>
          <a:lstStyle/>
          <a:p>
            <a:r>
              <a:rPr lang="es-AR" dirty="0"/>
              <a:t>Formularios</a:t>
            </a:r>
          </a:p>
        </p:txBody>
      </p:sp>
      <p:sp>
        <p:nvSpPr>
          <p:cNvPr id="3" name="Rectángulo 2">
            <a:extLst>
              <a:ext uri="{FF2B5EF4-FFF2-40B4-BE49-F238E27FC236}">
                <a16:creationId xmlns:a16="http://schemas.microsoft.com/office/drawing/2014/main" id="{61B4F6E1-0FA7-45C8-9AC3-1DD063CBD5C2}"/>
              </a:ext>
            </a:extLst>
          </p:cNvPr>
          <p:cNvSpPr/>
          <p:nvPr/>
        </p:nvSpPr>
        <p:spPr>
          <a:xfrm>
            <a:off x="382587" y="2457450"/>
            <a:ext cx="11285538" cy="4401205"/>
          </a:xfrm>
          <a:prstGeom prst="rect">
            <a:avLst/>
          </a:prstGeom>
        </p:spPr>
        <p:txBody>
          <a:bodyPr wrap="square">
            <a:spAutoFit/>
          </a:bodyPr>
          <a:lstStyle/>
          <a:p>
            <a:pPr algn="just"/>
            <a:r>
              <a:rPr lang="es-AR" sz="2000" dirty="0">
                <a:solidFill>
                  <a:srgbClr val="212529"/>
                </a:solidFill>
                <a:latin typeface="+mj-lt"/>
              </a:rPr>
              <a:t>HTML es un lenguaje de marcado cuyo propósito principal consiste en estructurar los contenidos de los documentos y páginas web. Sin embargo, HTML también incluye elementos para crear aplicaciones web. El estándar HTML permite crear formularios para que los usuarios interactúen con las aplicaciones web.</a:t>
            </a:r>
          </a:p>
          <a:p>
            <a:pPr algn="just"/>
            <a:r>
              <a:rPr lang="es-AR" altLang="es-AR" sz="2000" dirty="0">
                <a:solidFill>
                  <a:srgbClr val="212529"/>
                </a:solidFill>
                <a:latin typeface="+mj-lt"/>
              </a:rPr>
              <a:t>Los formularios más sencillos se pueden crear utilizando solamente dos etiquetas: </a:t>
            </a:r>
            <a:r>
              <a:rPr lang="es-AR" altLang="es-AR" sz="2000" b="1" dirty="0">
                <a:solidFill>
                  <a:srgbClr val="333333"/>
                </a:solidFill>
                <a:latin typeface="+mj-lt"/>
              </a:rPr>
              <a:t>&lt;form&gt;</a:t>
            </a:r>
            <a:r>
              <a:rPr lang="es-AR" altLang="es-AR" sz="2000" b="1" dirty="0">
                <a:solidFill>
                  <a:srgbClr val="212529"/>
                </a:solidFill>
                <a:latin typeface="+mj-lt"/>
              </a:rPr>
              <a:t> </a:t>
            </a:r>
            <a:r>
              <a:rPr lang="es-AR" altLang="es-AR" sz="2000" dirty="0">
                <a:solidFill>
                  <a:srgbClr val="212529"/>
                </a:solidFill>
                <a:latin typeface="+mj-lt"/>
              </a:rPr>
              <a:t>y </a:t>
            </a:r>
            <a:r>
              <a:rPr lang="es-AR" altLang="es-AR" sz="2000" b="1" dirty="0">
                <a:solidFill>
                  <a:srgbClr val="333333"/>
                </a:solidFill>
                <a:latin typeface="+mj-lt"/>
              </a:rPr>
              <a:t>&lt;input&gt;</a:t>
            </a:r>
            <a:r>
              <a:rPr lang="es-AR" altLang="es-AR" sz="2000" dirty="0">
                <a:solidFill>
                  <a:srgbClr val="212529"/>
                </a:solidFill>
                <a:latin typeface="+mj-lt"/>
              </a:rPr>
              <a:t>. Si se considera el formulario que muestra la siguiente imagen:</a:t>
            </a: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r>
              <a:rPr lang="es-AR" altLang="es-AR" sz="2000" dirty="0">
                <a:solidFill>
                  <a:srgbClr val="212529"/>
                </a:solidFill>
                <a:latin typeface="+mj-lt"/>
              </a:rPr>
              <a:t>La etiqueta </a:t>
            </a:r>
            <a:r>
              <a:rPr lang="es-AR" altLang="es-AR" sz="2000" dirty="0">
                <a:solidFill>
                  <a:srgbClr val="333333"/>
                </a:solidFill>
                <a:latin typeface="+mj-lt"/>
              </a:rPr>
              <a:t>&lt;form&gt;</a:t>
            </a:r>
            <a:r>
              <a:rPr lang="es-AR" altLang="es-AR" sz="2000" dirty="0">
                <a:solidFill>
                  <a:srgbClr val="212529"/>
                </a:solidFill>
                <a:latin typeface="+mj-lt"/>
              </a:rPr>
              <a:t> encierra todos los contenidos del formulario (botones, cuadros de texto, listas desplegables) y la etiqueta </a:t>
            </a:r>
            <a:r>
              <a:rPr lang="es-AR" altLang="es-AR" sz="2000" dirty="0">
                <a:solidFill>
                  <a:srgbClr val="333333"/>
                </a:solidFill>
                <a:latin typeface="+mj-lt"/>
              </a:rPr>
              <a:t>&lt;input&gt;</a:t>
            </a:r>
            <a:r>
              <a:rPr lang="es-AR" altLang="es-AR" sz="2000" dirty="0">
                <a:solidFill>
                  <a:srgbClr val="212529"/>
                </a:solidFill>
                <a:latin typeface="+mj-lt"/>
              </a:rPr>
              <a:t> permite definir varios tipos diferentes de elementos (botones y cuadros de texto).</a:t>
            </a:r>
            <a:endParaRPr lang="es-AR" sz="2000" dirty="0">
              <a:latin typeface="+mj-lt"/>
            </a:endParaRPr>
          </a:p>
        </p:txBody>
      </p:sp>
      <p:pic>
        <p:nvPicPr>
          <p:cNvPr id="10" name="Imagen 9">
            <a:extLst>
              <a:ext uri="{FF2B5EF4-FFF2-40B4-BE49-F238E27FC236}">
                <a16:creationId xmlns:a16="http://schemas.microsoft.com/office/drawing/2014/main" id="{47022025-2757-4989-921E-9D6311D74D33}"/>
              </a:ext>
            </a:extLst>
          </p:cNvPr>
          <p:cNvPicPr>
            <a:picLocks noChangeAspect="1"/>
          </p:cNvPicPr>
          <p:nvPr/>
        </p:nvPicPr>
        <p:blipFill>
          <a:blip r:embed="rId2"/>
          <a:stretch>
            <a:fillRect/>
          </a:stretch>
        </p:blipFill>
        <p:spPr>
          <a:xfrm>
            <a:off x="9191625" y="4038162"/>
            <a:ext cx="2895600" cy="1703295"/>
          </a:xfrm>
          <a:prstGeom prst="rect">
            <a:avLst/>
          </a:prstGeom>
        </p:spPr>
      </p:pic>
    </p:spTree>
    <p:extLst>
      <p:ext uri="{BB962C8B-B14F-4D97-AF65-F5344CB8AC3E}">
        <p14:creationId xmlns:p14="http://schemas.microsoft.com/office/powerpoint/2010/main" val="2780950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EDD50-A193-4C6C-AA09-B066A2ECAF66}"/>
              </a:ext>
            </a:extLst>
          </p:cNvPr>
          <p:cNvSpPr>
            <a:spLocks noGrp="1"/>
          </p:cNvSpPr>
          <p:nvPr>
            <p:ph type="title"/>
          </p:nvPr>
        </p:nvSpPr>
        <p:spPr/>
        <p:txBody>
          <a:bodyPr/>
          <a:lstStyle/>
          <a:p>
            <a:r>
              <a:rPr lang="es-AR" dirty="0"/>
              <a:t>Formularios  atributos</a:t>
            </a:r>
          </a:p>
        </p:txBody>
      </p:sp>
      <p:pic>
        <p:nvPicPr>
          <p:cNvPr id="4" name="Imagen 3">
            <a:extLst>
              <a:ext uri="{FF2B5EF4-FFF2-40B4-BE49-F238E27FC236}">
                <a16:creationId xmlns:a16="http://schemas.microsoft.com/office/drawing/2014/main" id="{48865EA6-19F6-4FCC-A63E-845AB8B5F772}"/>
              </a:ext>
            </a:extLst>
          </p:cNvPr>
          <p:cNvPicPr>
            <a:picLocks noChangeAspect="1"/>
          </p:cNvPicPr>
          <p:nvPr/>
        </p:nvPicPr>
        <p:blipFill>
          <a:blip r:embed="rId2"/>
          <a:stretch>
            <a:fillRect/>
          </a:stretch>
        </p:blipFill>
        <p:spPr>
          <a:xfrm>
            <a:off x="3238353" y="4768102"/>
            <a:ext cx="5715294" cy="1949550"/>
          </a:xfrm>
          <a:prstGeom prst="rect">
            <a:avLst/>
          </a:prstGeom>
        </p:spPr>
      </p:pic>
      <p:sp>
        <p:nvSpPr>
          <p:cNvPr id="7" name="CuadroTexto 6">
            <a:extLst>
              <a:ext uri="{FF2B5EF4-FFF2-40B4-BE49-F238E27FC236}">
                <a16:creationId xmlns:a16="http://schemas.microsoft.com/office/drawing/2014/main" id="{C8B63A90-834B-4AE4-8A62-9F4795D6DE02}"/>
              </a:ext>
            </a:extLst>
          </p:cNvPr>
          <p:cNvSpPr txBox="1"/>
          <p:nvPr/>
        </p:nvSpPr>
        <p:spPr>
          <a:xfrm>
            <a:off x="517576" y="2219325"/>
            <a:ext cx="11156848" cy="2831544"/>
          </a:xfrm>
          <a:prstGeom prst="rect">
            <a:avLst/>
          </a:prstGeom>
          <a:noFill/>
        </p:spPr>
        <p:txBody>
          <a:bodyPr wrap="square" rtlCol="0">
            <a:spAutoFit/>
          </a:bodyPr>
          <a:lstStyle/>
          <a:p>
            <a:pPr lvl="0" defTabSz="914400" eaLnBrk="0" fontAlgn="base" hangingPunct="0">
              <a:spcBef>
                <a:spcPct val="0"/>
              </a:spcBef>
              <a:spcAft>
                <a:spcPct val="0"/>
              </a:spcAft>
            </a:pPr>
            <a:r>
              <a:rPr lang="es-AR" altLang="es-AR" sz="2000" dirty="0">
                <a:solidFill>
                  <a:srgbClr val="212529"/>
                </a:solidFill>
                <a:latin typeface="+mj-lt"/>
              </a:rPr>
              <a:t>La mayoría de formularios utilizan sólo los atributos </a:t>
            </a:r>
            <a:r>
              <a:rPr lang="es-AR" altLang="es-AR" sz="2000" b="1" dirty="0">
                <a:solidFill>
                  <a:srgbClr val="333333"/>
                </a:solidFill>
                <a:latin typeface="+mj-lt"/>
              </a:rPr>
              <a:t>action</a:t>
            </a:r>
            <a:r>
              <a:rPr lang="es-AR" altLang="es-AR" sz="2000" dirty="0">
                <a:solidFill>
                  <a:srgbClr val="212529"/>
                </a:solidFill>
                <a:latin typeface="+mj-lt"/>
              </a:rPr>
              <a:t> y </a:t>
            </a:r>
            <a:r>
              <a:rPr lang="es-AR" altLang="es-AR" sz="2000" b="1" dirty="0">
                <a:solidFill>
                  <a:srgbClr val="333333"/>
                </a:solidFill>
                <a:latin typeface="+mj-lt"/>
              </a:rPr>
              <a:t>method</a:t>
            </a:r>
            <a:r>
              <a:rPr lang="es-AR" altLang="es-AR" sz="2000" dirty="0">
                <a:solidFill>
                  <a:srgbClr val="212529"/>
                </a:solidFill>
                <a:latin typeface="+mj-lt"/>
              </a:rPr>
              <a:t>. El atributo </a:t>
            </a:r>
            <a:r>
              <a:rPr lang="es-AR" altLang="es-AR" sz="2000" dirty="0">
                <a:solidFill>
                  <a:srgbClr val="333333"/>
                </a:solidFill>
                <a:latin typeface="+mj-lt"/>
              </a:rPr>
              <a:t>action</a:t>
            </a:r>
            <a:r>
              <a:rPr lang="es-AR" altLang="es-AR" sz="2000" dirty="0">
                <a:solidFill>
                  <a:srgbClr val="212529"/>
                </a:solidFill>
                <a:latin typeface="+mj-lt"/>
              </a:rPr>
              <a:t> indica la URL de la aplicación del servidor que se encarga de procesar los datos introducidos por los usuarios. Esta aplicación también se encarga de generar la respuesta que muestra el navegador.</a:t>
            </a:r>
            <a:endParaRPr lang="es-AR" altLang="es-AR" sz="2000" dirty="0">
              <a:latin typeface="+mj-lt"/>
            </a:endParaRPr>
          </a:p>
          <a:p>
            <a:pPr lvl="0" defTabSz="914400" eaLnBrk="0" fontAlgn="base" hangingPunct="0">
              <a:spcBef>
                <a:spcPct val="0"/>
              </a:spcBef>
              <a:spcAft>
                <a:spcPct val="0"/>
              </a:spcAft>
            </a:pPr>
            <a:r>
              <a:rPr lang="es-AR" altLang="es-AR" sz="2000" dirty="0">
                <a:solidFill>
                  <a:srgbClr val="212529"/>
                </a:solidFill>
                <a:latin typeface="+mj-lt"/>
              </a:rPr>
              <a:t>El atributo </a:t>
            </a:r>
            <a:r>
              <a:rPr lang="es-AR" altLang="es-AR" sz="2000" dirty="0">
                <a:solidFill>
                  <a:srgbClr val="333333"/>
                </a:solidFill>
                <a:latin typeface="+mj-lt"/>
              </a:rPr>
              <a:t>method</a:t>
            </a:r>
            <a:r>
              <a:rPr lang="es-AR" altLang="es-AR" sz="2000" dirty="0">
                <a:solidFill>
                  <a:srgbClr val="212529"/>
                </a:solidFill>
                <a:latin typeface="+mj-lt"/>
              </a:rPr>
              <a:t> establece la forma en la que se envian los datos del formulario al servidor. Este atributo hace referencia al método HTTP, por lo que no es algo propio de HTML. Los dos valores que se utilizan en los formularios son </a:t>
            </a:r>
            <a:r>
              <a:rPr lang="es-AR" altLang="es-AR" sz="2000" b="1" dirty="0">
                <a:solidFill>
                  <a:srgbClr val="333333"/>
                </a:solidFill>
                <a:latin typeface="+mj-lt"/>
              </a:rPr>
              <a:t>GET</a:t>
            </a:r>
            <a:r>
              <a:rPr lang="es-AR" altLang="es-AR" sz="2000" b="1" dirty="0">
                <a:solidFill>
                  <a:srgbClr val="212529"/>
                </a:solidFill>
                <a:latin typeface="+mj-lt"/>
              </a:rPr>
              <a:t> </a:t>
            </a:r>
            <a:r>
              <a:rPr lang="es-AR" altLang="es-AR" sz="2000" dirty="0">
                <a:solidFill>
                  <a:srgbClr val="212529"/>
                </a:solidFill>
                <a:latin typeface="+mj-lt"/>
              </a:rPr>
              <a:t>y </a:t>
            </a:r>
            <a:r>
              <a:rPr lang="es-AR" altLang="es-AR" sz="2000" b="1" dirty="0">
                <a:solidFill>
                  <a:srgbClr val="333333"/>
                </a:solidFill>
                <a:latin typeface="+mj-lt"/>
              </a:rPr>
              <a:t>POST</a:t>
            </a:r>
            <a:r>
              <a:rPr lang="es-AR" altLang="es-AR" sz="2000" dirty="0">
                <a:solidFill>
                  <a:srgbClr val="212529"/>
                </a:solidFill>
                <a:latin typeface="+mj-lt"/>
              </a:rPr>
              <a:t>. De esta forma, casi todos los formularios incluyen el atributo </a:t>
            </a:r>
            <a:r>
              <a:rPr lang="es-AR" altLang="es-AR" sz="2000" b="1" dirty="0">
                <a:solidFill>
                  <a:srgbClr val="333333"/>
                </a:solidFill>
                <a:latin typeface="+mj-lt"/>
              </a:rPr>
              <a:t>method="get"</a:t>
            </a:r>
            <a:r>
              <a:rPr lang="es-AR" altLang="es-AR" sz="2000" b="1" dirty="0">
                <a:solidFill>
                  <a:srgbClr val="212529"/>
                </a:solidFill>
                <a:latin typeface="+mj-lt"/>
              </a:rPr>
              <a:t> </a:t>
            </a:r>
            <a:r>
              <a:rPr lang="es-AR" altLang="es-AR" sz="2000" dirty="0">
                <a:solidFill>
                  <a:srgbClr val="212529"/>
                </a:solidFill>
                <a:latin typeface="+mj-lt"/>
              </a:rPr>
              <a:t>o el atributo </a:t>
            </a:r>
            <a:r>
              <a:rPr lang="es-AR" altLang="es-AR" sz="2000" b="1" dirty="0">
                <a:solidFill>
                  <a:srgbClr val="333333"/>
                </a:solidFill>
                <a:latin typeface="+mj-lt"/>
              </a:rPr>
              <a:t>method="post"</a:t>
            </a:r>
            <a:r>
              <a:rPr lang="es-AR" altLang="es-AR" sz="2000" b="1" dirty="0">
                <a:solidFill>
                  <a:srgbClr val="212529"/>
                </a:solidFill>
                <a:latin typeface="+mj-lt"/>
              </a:rPr>
              <a:t>.</a:t>
            </a:r>
            <a:endParaRPr lang="es-AR" altLang="es-AR" sz="2000" b="1" dirty="0">
              <a:latin typeface="+mj-lt"/>
            </a:endParaRPr>
          </a:p>
          <a:p>
            <a:endParaRPr lang="es-AR" dirty="0"/>
          </a:p>
        </p:txBody>
      </p:sp>
    </p:spTree>
    <p:extLst>
      <p:ext uri="{BB962C8B-B14F-4D97-AF65-F5344CB8AC3E}">
        <p14:creationId xmlns:p14="http://schemas.microsoft.com/office/powerpoint/2010/main" val="1010545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8C70D-1803-4DA6-A52C-02DEBAAECF16}"/>
              </a:ext>
            </a:extLst>
          </p:cNvPr>
          <p:cNvSpPr>
            <a:spLocks noGrp="1"/>
          </p:cNvSpPr>
          <p:nvPr>
            <p:ph type="title"/>
          </p:nvPr>
        </p:nvSpPr>
        <p:spPr/>
        <p:txBody>
          <a:bodyPr/>
          <a:lstStyle/>
          <a:p>
            <a:r>
              <a:rPr lang="es-AR" dirty="0"/>
              <a:t>Controles</a:t>
            </a:r>
          </a:p>
        </p:txBody>
      </p:sp>
      <p:sp>
        <p:nvSpPr>
          <p:cNvPr id="3" name="Rectangle 2">
            <a:extLst>
              <a:ext uri="{FF2B5EF4-FFF2-40B4-BE49-F238E27FC236}">
                <a16:creationId xmlns:a16="http://schemas.microsoft.com/office/drawing/2014/main" id="{DCB3DA0D-25A4-4A09-93B8-467BDBF806E5}"/>
              </a:ext>
            </a:extLst>
          </p:cNvPr>
          <p:cNvSpPr>
            <a:spLocks noChangeArrowheads="1"/>
          </p:cNvSpPr>
          <p:nvPr/>
        </p:nvSpPr>
        <p:spPr bwMode="auto">
          <a:xfrm>
            <a:off x="457200" y="2251298"/>
            <a:ext cx="11277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Los elementos de formulario como botones y cuadros de texto también se denominan </a:t>
            </a:r>
            <a:r>
              <a:rPr kumimoji="0" lang="es-AR" altLang="es-AR" sz="2000" b="0" i="1" u="none" strike="noStrike" cap="none" normalizeH="0" baseline="0" dirty="0">
                <a:ln>
                  <a:noFill/>
                </a:ln>
                <a:solidFill>
                  <a:srgbClr val="212529"/>
                </a:solidFill>
                <a:effectLst/>
                <a:latin typeface="+mj-lt"/>
              </a:rPr>
              <a:t>"campos de formulario"</a:t>
            </a:r>
            <a:r>
              <a:rPr kumimoji="0" lang="es-AR" altLang="es-AR" sz="2000" b="0" i="0" u="none" strike="noStrike" cap="none" normalizeH="0" baseline="0" dirty="0">
                <a:ln>
                  <a:noFill/>
                </a:ln>
                <a:solidFill>
                  <a:srgbClr val="212529"/>
                </a:solidFill>
                <a:effectLst/>
                <a:latin typeface="+mj-lt"/>
              </a:rPr>
              <a:t> y </a:t>
            </a:r>
            <a:r>
              <a:rPr kumimoji="0" lang="es-AR" altLang="es-AR" sz="2000" b="0" i="1" u="none" strike="noStrike" cap="none" normalizeH="0" baseline="0" dirty="0">
                <a:ln>
                  <a:noFill/>
                </a:ln>
                <a:solidFill>
                  <a:srgbClr val="212529"/>
                </a:solidFill>
                <a:effectLst/>
                <a:latin typeface="+mj-lt"/>
              </a:rPr>
              <a:t>"controles de formulario"</a:t>
            </a:r>
            <a:r>
              <a:rPr kumimoji="0" lang="es-AR" altLang="es-AR" sz="2000" b="0" i="0" u="none" strike="noStrike" cap="none" normalizeH="0" baseline="0" dirty="0">
                <a:ln>
                  <a:noFill/>
                </a:ln>
                <a:solidFill>
                  <a:srgbClr val="212529"/>
                </a:solidFill>
                <a:effectLst/>
                <a:latin typeface="+mj-lt"/>
              </a:rPr>
              <a:t>. El más común es el control input </a:t>
            </a:r>
          </a:p>
        </p:txBody>
      </p:sp>
      <p:graphicFrame>
        <p:nvGraphicFramePr>
          <p:cNvPr id="4" name="Tabla 3">
            <a:extLst>
              <a:ext uri="{FF2B5EF4-FFF2-40B4-BE49-F238E27FC236}">
                <a16:creationId xmlns:a16="http://schemas.microsoft.com/office/drawing/2014/main" id="{09AF20DB-2F3A-4952-B562-4671A68F7439}"/>
              </a:ext>
            </a:extLst>
          </p:cNvPr>
          <p:cNvGraphicFramePr>
            <a:graphicFrameLocks noGrp="1"/>
          </p:cNvGraphicFramePr>
          <p:nvPr>
            <p:extLst>
              <p:ext uri="{D42A27DB-BD31-4B8C-83A1-F6EECF244321}">
                <p14:modId xmlns:p14="http://schemas.microsoft.com/office/powerpoint/2010/main" val="250615033"/>
              </p:ext>
            </p:extLst>
          </p:nvPr>
        </p:nvGraphicFramePr>
        <p:xfrm>
          <a:off x="457200" y="2959184"/>
          <a:ext cx="11534775" cy="3838154"/>
        </p:xfrm>
        <a:graphic>
          <a:graphicData uri="http://schemas.openxmlformats.org/drawingml/2006/table">
            <a:tbl>
              <a:tblPr/>
              <a:tblGrid>
                <a:gridCol w="63828">
                  <a:extLst>
                    <a:ext uri="{9D8B030D-6E8A-4147-A177-3AD203B41FA5}">
                      <a16:colId xmlns:a16="http://schemas.microsoft.com/office/drawing/2014/main" val="1541795288"/>
                    </a:ext>
                  </a:extLst>
                </a:gridCol>
                <a:gridCol w="11470947">
                  <a:extLst>
                    <a:ext uri="{9D8B030D-6E8A-4147-A177-3AD203B41FA5}">
                      <a16:colId xmlns:a16="http://schemas.microsoft.com/office/drawing/2014/main" val="4243417188"/>
                    </a:ext>
                  </a:extLst>
                </a:gridCol>
              </a:tblGrid>
              <a:tr h="3838154">
                <a:tc>
                  <a:txBody>
                    <a:bodyPr/>
                    <a:lstStyle/>
                    <a:p>
                      <a:pPr lvl="1" algn="just"/>
                      <a:endParaRPr lang="es-AR" sz="1600" dirty="0">
                        <a:effectLst/>
                      </a:endParaRPr>
                    </a:p>
                  </a:txBody>
                  <a:tcPr marL="19214" marR="19214" marT="9607" marB="960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just">
                        <a:buFont typeface="Arial" panose="020B0604020202020204" pitchFamily="34" charset="0"/>
                        <a:buChar char="•"/>
                      </a:pPr>
                      <a:r>
                        <a:rPr lang="es-AR" sz="1600" b="1" dirty="0">
                          <a:effectLst/>
                        </a:rPr>
                        <a:t>type</a:t>
                      </a:r>
                      <a:r>
                        <a:rPr lang="es-AR" sz="1600" dirty="0">
                          <a:effectLst/>
                        </a:rPr>
                        <a:t> = "text | password | checkbox | radio | submit | reset | file | hidden | image | button" - Indica el tipo de control que se incluye en el formulario</a:t>
                      </a:r>
                    </a:p>
                    <a:p>
                      <a:pPr algn="just">
                        <a:buFont typeface="Arial" panose="020B0604020202020204" pitchFamily="34" charset="0"/>
                        <a:buChar char="•"/>
                      </a:pPr>
                      <a:r>
                        <a:rPr lang="es-AR" sz="1600" b="1" dirty="0">
                          <a:effectLst/>
                        </a:rPr>
                        <a:t>name </a:t>
                      </a:r>
                      <a:r>
                        <a:rPr lang="es-AR" sz="1600" dirty="0">
                          <a:effectLst/>
                        </a:rPr>
                        <a:t>= "texto" - Asigna un nombre al control (es imprescindible para que el servidor pueda procesar el formulario)</a:t>
                      </a:r>
                    </a:p>
                    <a:p>
                      <a:pPr algn="just">
                        <a:buFont typeface="Arial" panose="020B0604020202020204" pitchFamily="34" charset="0"/>
                        <a:buChar char="•"/>
                      </a:pPr>
                      <a:r>
                        <a:rPr lang="es-AR" sz="1600" b="1" dirty="0">
                          <a:effectLst/>
                        </a:rPr>
                        <a:t>value</a:t>
                      </a:r>
                      <a:r>
                        <a:rPr lang="es-AR" sz="1600" dirty="0">
                          <a:effectLst/>
                        </a:rPr>
                        <a:t> = "texto" - Valor inicial del control</a:t>
                      </a:r>
                    </a:p>
                    <a:p>
                      <a:pPr algn="just">
                        <a:buFont typeface="Arial" panose="020B0604020202020204" pitchFamily="34" charset="0"/>
                        <a:buChar char="•"/>
                      </a:pPr>
                      <a:r>
                        <a:rPr lang="es-AR" sz="1600" b="1" dirty="0">
                          <a:effectLst/>
                        </a:rPr>
                        <a:t>size</a:t>
                      </a:r>
                      <a:r>
                        <a:rPr lang="es-AR" sz="1600" dirty="0">
                          <a:effectLst/>
                        </a:rPr>
                        <a:t> = "unidad_de_medida" - Tamaño inicial del control (para los campos de texto y de password se refiere al número de caracteres, en el resto de controles se refiere a su tamaño en píxel)</a:t>
                      </a:r>
                    </a:p>
                    <a:p>
                      <a:pPr algn="just">
                        <a:buFont typeface="Arial" panose="020B0604020202020204" pitchFamily="34" charset="0"/>
                        <a:buChar char="•"/>
                      </a:pPr>
                      <a:r>
                        <a:rPr lang="es-AR" sz="1600" b="1" dirty="0">
                          <a:effectLst/>
                        </a:rPr>
                        <a:t>maxlength</a:t>
                      </a:r>
                      <a:r>
                        <a:rPr lang="es-AR" sz="1600" dirty="0">
                          <a:effectLst/>
                        </a:rPr>
                        <a:t> = "numero" - Máximo número de caracteres para los controles de texto y de password</a:t>
                      </a:r>
                    </a:p>
                    <a:p>
                      <a:pPr algn="just">
                        <a:buFont typeface="Arial" panose="020B0604020202020204" pitchFamily="34" charset="0"/>
                        <a:buChar char="•"/>
                      </a:pPr>
                      <a:r>
                        <a:rPr lang="es-AR" sz="1600" b="1" dirty="0">
                          <a:effectLst/>
                        </a:rPr>
                        <a:t>checked</a:t>
                      </a:r>
                      <a:r>
                        <a:rPr lang="es-AR" sz="1600" dirty="0">
                          <a:effectLst/>
                        </a:rPr>
                        <a:t> = "checked" - Para los controles checkbox y radiobutton permite indicar qué opción aparece preseleccionada</a:t>
                      </a:r>
                    </a:p>
                    <a:p>
                      <a:pPr algn="just">
                        <a:buFont typeface="Arial" panose="020B0604020202020204" pitchFamily="34" charset="0"/>
                        <a:buChar char="•"/>
                      </a:pPr>
                      <a:r>
                        <a:rPr lang="es-AR" sz="1600" b="1" dirty="0">
                          <a:effectLst/>
                        </a:rPr>
                        <a:t>disabled</a:t>
                      </a:r>
                      <a:r>
                        <a:rPr lang="es-AR" sz="1600" dirty="0">
                          <a:effectLst/>
                        </a:rPr>
                        <a:t> = "disabled" - El control aparece deshabilitado y su valor no se envía al servidor junto con el resto de datos</a:t>
                      </a:r>
                    </a:p>
                    <a:p>
                      <a:pPr algn="just">
                        <a:buFont typeface="Arial" panose="020B0604020202020204" pitchFamily="34" charset="0"/>
                        <a:buChar char="•"/>
                      </a:pPr>
                      <a:r>
                        <a:rPr lang="es-AR" sz="1600" b="1" dirty="0">
                          <a:effectLst/>
                        </a:rPr>
                        <a:t>readonly</a:t>
                      </a:r>
                      <a:r>
                        <a:rPr lang="es-AR" sz="1600" dirty="0">
                          <a:effectLst/>
                        </a:rPr>
                        <a:t> = "readonly" - El contenido del control no se puede modificar</a:t>
                      </a:r>
                    </a:p>
                    <a:p>
                      <a:pPr algn="just">
                        <a:buFont typeface="Arial" panose="020B0604020202020204" pitchFamily="34" charset="0"/>
                        <a:buChar char="•"/>
                      </a:pPr>
                      <a:r>
                        <a:rPr lang="es-AR" sz="1600" b="1" dirty="0">
                          <a:effectLst/>
                        </a:rPr>
                        <a:t>src </a:t>
                      </a:r>
                      <a:r>
                        <a:rPr lang="es-AR" sz="1600" dirty="0">
                          <a:effectLst/>
                        </a:rPr>
                        <a:t>= "url" - Para el control que permite crear botones con imágenes, indica la URL de la imagen que se emplea como botón de formulario</a:t>
                      </a:r>
                    </a:p>
                    <a:p>
                      <a:pPr algn="just">
                        <a:buFont typeface="Arial" panose="020B0604020202020204" pitchFamily="34" charset="0"/>
                        <a:buChar char="•"/>
                      </a:pPr>
                      <a:r>
                        <a:rPr lang="es-AR" sz="1600" b="1" dirty="0">
                          <a:effectLst/>
                        </a:rPr>
                        <a:t>alt </a:t>
                      </a:r>
                      <a:r>
                        <a:rPr lang="es-AR" sz="1600" dirty="0">
                          <a:effectLst/>
                        </a:rPr>
                        <a:t>= "texto" - Descripción del control</a:t>
                      </a:r>
                    </a:p>
                  </a:txBody>
                  <a:tcPr marL="19214" marR="19214" marT="9607" marB="960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017140668"/>
                  </a:ext>
                </a:extLst>
              </a:tr>
            </a:tbl>
          </a:graphicData>
        </a:graphic>
      </p:graphicFrame>
    </p:spTree>
    <p:extLst>
      <p:ext uri="{BB962C8B-B14F-4D97-AF65-F5344CB8AC3E}">
        <p14:creationId xmlns:p14="http://schemas.microsoft.com/office/powerpoint/2010/main" val="101163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E6545-2F31-4850-A0D2-3F120FD7864D}"/>
              </a:ext>
            </a:extLst>
          </p:cNvPr>
          <p:cNvSpPr>
            <a:spLocks noGrp="1"/>
          </p:cNvSpPr>
          <p:nvPr>
            <p:ph type="title"/>
          </p:nvPr>
        </p:nvSpPr>
        <p:spPr/>
        <p:txBody>
          <a:bodyPr/>
          <a:lstStyle/>
          <a:p>
            <a:r>
              <a:rPr lang="es-AR" dirty="0"/>
              <a:t>Cuadro de Texto</a:t>
            </a:r>
          </a:p>
        </p:txBody>
      </p:sp>
      <p:sp>
        <p:nvSpPr>
          <p:cNvPr id="3" name="Rectangle 2">
            <a:extLst>
              <a:ext uri="{FF2B5EF4-FFF2-40B4-BE49-F238E27FC236}">
                <a16:creationId xmlns:a16="http://schemas.microsoft.com/office/drawing/2014/main" id="{8A08B096-ABB7-4DCF-848F-52BAE9D4143D}"/>
              </a:ext>
            </a:extLst>
          </p:cNvPr>
          <p:cNvSpPr>
            <a:spLocks noChangeArrowheads="1"/>
          </p:cNvSpPr>
          <p:nvPr/>
        </p:nvSpPr>
        <p:spPr bwMode="auto">
          <a:xfrm>
            <a:off x="435395" y="2141429"/>
            <a:ext cx="11321210" cy="462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Se trata del elemento más utilizado en los formularios. En el caso más sencillo, se muestra un cuadro de texto vacío en el que el usuario puede escribir cualquier texto:</a:t>
            </a:r>
          </a:p>
          <a:p>
            <a:pPr marL="0" marR="0" lvl="0" indent="0" algn="just" defTabSz="914400" rtl="0" eaLnBrk="0" fontAlgn="base" latinLnBrk="0" hangingPunct="0">
              <a:lnSpc>
                <a:spcPct val="100000"/>
              </a:lnSpc>
              <a:spcBef>
                <a:spcPct val="0"/>
              </a:spcBef>
              <a:spcAft>
                <a:spcPct val="0"/>
              </a:spcAft>
              <a:buClrTx/>
              <a:buSzTx/>
              <a:buFontTx/>
              <a:buNone/>
              <a:tabLst/>
            </a:pPr>
            <a:endParaRPr lang="es-AR" altLang="es-AR" sz="2000" dirty="0">
              <a:solidFill>
                <a:srgbClr val="212529"/>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A continuación se muestra el código HTML correspondiente al ejemplo anterior:</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4292E"/>
                </a:solidFill>
                <a:effectLst/>
                <a:latin typeface="+mj-lt"/>
              </a:rPr>
              <a:t>Nombre &lt;</a:t>
            </a:r>
            <a:r>
              <a:rPr kumimoji="0" lang="es-AR" altLang="es-AR" sz="2000" b="0" i="0" u="none" strike="noStrike" cap="none" normalizeH="0" baseline="0" dirty="0">
                <a:ln>
                  <a:noFill/>
                </a:ln>
                <a:solidFill>
                  <a:srgbClr val="63A35C"/>
                </a:solidFill>
                <a:effectLst/>
                <a:latin typeface="+mj-lt"/>
              </a:rPr>
              <a:t>br</a:t>
            </a:r>
            <a:r>
              <a:rPr kumimoji="0" lang="es-AR" altLang="es-AR" sz="2000" b="0" i="0" u="none" strike="noStrike" cap="none" normalizeH="0" baseline="0" dirty="0">
                <a:ln>
                  <a:noFill/>
                </a:ln>
                <a:solidFill>
                  <a:srgbClr val="24292E"/>
                </a:solidFill>
                <a:effectLst/>
                <a:latin typeface="+mj-lt"/>
              </a:rPr>
              <a:t>/&gt; &lt;</a:t>
            </a:r>
            <a:r>
              <a:rPr kumimoji="0" lang="es-AR" altLang="es-AR" sz="2000" b="0" i="0" u="none" strike="noStrike" cap="none" normalizeH="0" baseline="0" dirty="0">
                <a:ln>
                  <a:noFill/>
                </a:ln>
                <a:solidFill>
                  <a:srgbClr val="63A35C"/>
                </a:solidFill>
                <a:effectLst/>
                <a:latin typeface="+mj-lt"/>
              </a:rPr>
              <a:t>input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type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"text"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name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"nombre"</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value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a:t>
            </a:r>
            <a:r>
              <a:rPr kumimoji="0" lang="es-AR" altLang="es-AR" sz="2000" b="0" i="0" u="none" strike="noStrike" cap="none" normalizeH="0" baseline="0" dirty="0">
                <a:ln>
                  <a:noFill/>
                </a:ln>
                <a:solidFill>
                  <a:srgbClr val="24292E"/>
                </a:solidFill>
                <a:effectLst/>
                <a:latin typeface="+mj-lt"/>
              </a:rPr>
              <a:t> /&gt;</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diferencia a cada uno de los diez controles que se pueden crear con la etiqueta </a:t>
            </a:r>
            <a:r>
              <a:rPr kumimoji="0" lang="es-AR" altLang="es-AR" sz="2000" b="0" i="0" u="none" strike="noStrike" cap="none" normalizeH="0" baseline="0" dirty="0">
                <a:ln>
                  <a:noFill/>
                </a:ln>
                <a:solidFill>
                  <a:srgbClr val="333333"/>
                </a:solidFill>
                <a:effectLst/>
                <a:latin typeface="+mj-lt"/>
              </a:rPr>
              <a:t>&lt;input&gt;</a:t>
            </a:r>
            <a:r>
              <a:rPr kumimoji="0" lang="es-AR" altLang="es-AR" sz="2000" b="0" i="0" u="none" strike="noStrike" cap="none" normalizeH="0" baseline="0" dirty="0">
                <a:ln>
                  <a:noFill/>
                </a:ln>
                <a:solidFill>
                  <a:srgbClr val="212529"/>
                </a:solidFill>
                <a:effectLst/>
                <a:latin typeface="+mj-lt"/>
              </a:rPr>
              <a:t>. Para los cuadros de texto, su valor es </a:t>
            </a:r>
            <a:r>
              <a:rPr kumimoji="0" lang="es-AR" altLang="es-AR" sz="2000" b="0" i="0" u="none" strike="noStrike" cap="none" normalizeH="0" baseline="0" dirty="0">
                <a:ln>
                  <a:noFill/>
                </a:ln>
                <a:solidFill>
                  <a:srgbClr val="333333"/>
                </a:solidFill>
                <a:effectLst/>
                <a:latin typeface="+mj-lt"/>
              </a:rPr>
              <a:t>text</a:t>
            </a:r>
            <a:r>
              <a:rPr kumimoji="0" lang="es-AR" altLang="es-AR" sz="2000" b="0" i="0" u="none" strike="noStrike" cap="none" normalizeH="0" baseline="0" dirty="0">
                <a:ln>
                  <a:noFill/>
                </a:ln>
                <a:solidFill>
                  <a:srgbClr val="212529"/>
                </a:solidFill>
                <a:effectLst/>
                <a:latin typeface="+mj-lt"/>
              </a:rPr>
              <a:t>. El atributo </a:t>
            </a:r>
            <a:r>
              <a:rPr kumimoji="0" lang="es-AR" altLang="es-AR" sz="2000" b="0" i="0" u="none" strike="noStrike" cap="none" normalizeH="0" baseline="0" dirty="0">
                <a:ln>
                  <a:noFill/>
                </a:ln>
                <a:solidFill>
                  <a:srgbClr val="333333"/>
                </a:solidFill>
                <a:effectLst/>
                <a:latin typeface="+mj-lt"/>
              </a:rPr>
              <a:t>name</a:t>
            </a:r>
            <a:r>
              <a:rPr kumimoji="0" lang="es-AR" altLang="es-AR" sz="2000" b="0" i="0" u="none" strike="noStrike" cap="none" normalizeH="0" baseline="0" dirty="0">
                <a:ln>
                  <a:noFill/>
                </a:ln>
                <a:solidFill>
                  <a:srgbClr val="212529"/>
                </a:solidFill>
                <a:effectLst/>
                <a:latin typeface="+mj-lt"/>
              </a:rPr>
              <a:t> es el más importante en los campos del formulario. De hecho, si un campo no incluye el atributo </a:t>
            </a:r>
            <a:r>
              <a:rPr kumimoji="0" lang="es-AR" altLang="es-AR" sz="2000" b="0" i="0" u="none" strike="noStrike" cap="none" normalizeH="0" baseline="0" dirty="0">
                <a:ln>
                  <a:noFill/>
                </a:ln>
                <a:solidFill>
                  <a:srgbClr val="333333"/>
                </a:solidFill>
                <a:effectLst/>
                <a:latin typeface="+mj-lt"/>
              </a:rPr>
              <a:t>name</a:t>
            </a:r>
            <a:r>
              <a:rPr kumimoji="0" lang="es-AR" altLang="es-AR" sz="2000" b="0" i="0" u="none" strike="noStrike" cap="none" normalizeH="0" baseline="0" dirty="0">
                <a:ln>
                  <a:noFill/>
                </a:ln>
                <a:solidFill>
                  <a:srgbClr val="212529"/>
                </a:solidFill>
                <a:effectLst/>
                <a:latin typeface="+mj-lt"/>
              </a:rPr>
              <a:t>, sus datos no se envían al servidor. El valor que se indica en el atributo </a:t>
            </a:r>
            <a:r>
              <a:rPr kumimoji="0" lang="es-AR" altLang="es-AR" sz="2000" b="0" i="0" u="none" strike="noStrike" cap="none" normalizeH="0" baseline="0" dirty="0">
                <a:ln>
                  <a:noFill/>
                </a:ln>
                <a:solidFill>
                  <a:srgbClr val="333333"/>
                </a:solidFill>
                <a:effectLst/>
                <a:latin typeface="+mj-lt"/>
              </a:rPr>
              <a:t>name</a:t>
            </a:r>
            <a:r>
              <a:rPr kumimoji="0" lang="es-AR" altLang="es-AR" sz="2000" b="0" i="0" u="none" strike="noStrike" cap="none" normalizeH="0" baseline="0" dirty="0">
                <a:ln>
                  <a:noFill/>
                </a:ln>
                <a:solidFill>
                  <a:srgbClr val="212529"/>
                </a:solidFill>
                <a:effectLst/>
                <a:latin typeface="+mj-lt"/>
              </a:rPr>
              <a:t> es el nombre que utiliza la aplicación del servidor para obtener el valor de este campo de formulario.</a:t>
            </a:r>
            <a:endParaRPr kumimoji="0" lang="es-AR" altLang="es-AR" sz="2000" b="0" i="0" u="none" strike="noStrike" cap="none" normalizeH="0" baseline="0" dirty="0">
              <a:ln>
                <a:noFill/>
              </a:ln>
              <a:solidFill>
                <a:schemeClr val="tx1"/>
              </a:solidFill>
              <a:effectLst/>
              <a:latin typeface="+mj-lt"/>
            </a:endParaRPr>
          </a:p>
        </p:txBody>
      </p:sp>
      <p:pic>
        <p:nvPicPr>
          <p:cNvPr id="4099" name="Picture 3" descr="Ejemplo de etiqueta input (type=text)">
            <a:extLst>
              <a:ext uri="{FF2B5EF4-FFF2-40B4-BE49-F238E27FC236}">
                <a16:creationId xmlns:a16="http://schemas.microsoft.com/office/drawing/2014/main" id="{81F28DB6-54F8-43E7-9A95-2FE771BC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929" y="3073463"/>
            <a:ext cx="2907460" cy="101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21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83F64-C6A3-48E8-9991-80FF748EB533}"/>
              </a:ext>
            </a:extLst>
          </p:cNvPr>
          <p:cNvSpPr>
            <a:spLocks noGrp="1"/>
          </p:cNvSpPr>
          <p:nvPr>
            <p:ph type="title"/>
          </p:nvPr>
        </p:nvSpPr>
        <p:spPr/>
        <p:txBody>
          <a:bodyPr/>
          <a:lstStyle/>
          <a:p>
            <a:r>
              <a:rPr lang="es-AR" dirty="0"/>
              <a:t>Cuadro de Contraseña</a:t>
            </a:r>
          </a:p>
        </p:txBody>
      </p:sp>
      <p:sp>
        <p:nvSpPr>
          <p:cNvPr id="3" name="Rectangle 1">
            <a:extLst>
              <a:ext uri="{FF2B5EF4-FFF2-40B4-BE49-F238E27FC236}">
                <a16:creationId xmlns:a16="http://schemas.microsoft.com/office/drawing/2014/main" id="{51197B16-09D3-47AF-81C5-E6B96FAA3769}"/>
              </a:ext>
            </a:extLst>
          </p:cNvPr>
          <p:cNvSpPr>
            <a:spLocks noChangeArrowheads="1"/>
          </p:cNvSpPr>
          <p:nvPr/>
        </p:nvSpPr>
        <p:spPr bwMode="auto">
          <a:xfrm>
            <a:off x="456032" y="2378166"/>
            <a:ext cx="11279935"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 única diferencia entre este control y el cuadro de texto normal es que el texto que el usuario escribe en un cuadro de contraseña no se ve en la pantalla. En su lugar, los navegadores ocultan el texto utilizando asteriscos o círculos, por lo que es ideal para escribir contraseñas y otros datos sensibles.</a:t>
            </a:r>
            <a:r>
              <a:rPr kumimoji="0" lang="es-AR" altLang="es-AR" sz="1200" b="0" i="0" u="none" strike="noStrike" cap="none" normalizeH="0" baseline="0" dirty="0">
                <a:ln>
                  <a:noFill/>
                </a:ln>
                <a:solidFill>
                  <a:srgbClr val="212529"/>
                </a:solidFill>
                <a:effectLst/>
                <a:latin typeface="-apple-system"/>
              </a:rPr>
              <a:t>  </a:t>
            </a:r>
            <a:r>
              <a:rPr kumimoji="0" lang="es-AR" altLang="es-AR" sz="3200" b="0" i="0" u="none" strike="noStrike" cap="none" normalizeH="0" baseline="0" dirty="0">
                <a:ln>
                  <a:noFill/>
                </a:ln>
                <a:solidFill>
                  <a:srgbClr val="212529"/>
                </a:solidFill>
                <a:effectLst/>
                <a:latin typeface="-apple-system"/>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Ejemplo de etiqueta input (type=password)">
            <a:extLst>
              <a:ext uri="{FF2B5EF4-FFF2-40B4-BE49-F238E27FC236}">
                <a16:creationId xmlns:a16="http://schemas.microsoft.com/office/drawing/2014/main" id="{0AF68901-DDE3-466A-9D28-FEBB60B04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141" y="3886271"/>
            <a:ext cx="2555035" cy="8901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57D6D6E-EE6C-4797-BAE7-F56C294765BA}"/>
              </a:ext>
            </a:extLst>
          </p:cNvPr>
          <p:cNvSpPr>
            <a:spLocks noChangeArrowheads="1"/>
          </p:cNvSpPr>
          <p:nvPr/>
        </p:nvSpPr>
        <p:spPr bwMode="auto">
          <a:xfrm>
            <a:off x="571499" y="4583805"/>
            <a:ext cx="11049000" cy="185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4292E"/>
                </a:solidFill>
                <a:effectLst/>
                <a:latin typeface="+mj-lt"/>
              </a:rPr>
              <a:t>           Contraseña &lt;</a:t>
            </a:r>
            <a:r>
              <a:rPr kumimoji="0" lang="es-AR" altLang="es-AR" sz="2000" b="0" i="0" u="none" strike="noStrike" cap="none" normalizeH="0" baseline="0" dirty="0">
                <a:ln>
                  <a:noFill/>
                </a:ln>
                <a:solidFill>
                  <a:srgbClr val="63A35C"/>
                </a:solidFill>
                <a:effectLst/>
                <a:latin typeface="+mj-lt"/>
              </a:rPr>
              <a:t>br</a:t>
            </a:r>
            <a:r>
              <a:rPr kumimoji="0" lang="es-AR" altLang="es-AR" sz="2000" b="0" i="0" u="none" strike="noStrike" cap="none" normalizeH="0" baseline="0" dirty="0">
                <a:ln>
                  <a:noFill/>
                </a:ln>
                <a:solidFill>
                  <a:srgbClr val="24292E"/>
                </a:solidFill>
                <a:effectLst/>
                <a:latin typeface="+mj-lt"/>
              </a:rPr>
              <a:t>/&gt; &lt;</a:t>
            </a:r>
            <a:r>
              <a:rPr kumimoji="0" lang="es-AR" altLang="es-AR" sz="2000" b="0" i="0" u="none" strike="noStrike" cap="none" normalizeH="0" baseline="0" dirty="0">
                <a:ln>
                  <a:noFill/>
                </a:ln>
                <a:solidFill>
                  <a:srgbClr val="63A35C"/>
                </a:solidFill>
                <a:effectLst/>
                <a:latin typeface="+mj-lt"/>
              </a:rPr>
              <a:t>input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type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"password"</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name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"contrasena"</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value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a:t>
            </a:r>
            <a:r>
              <a:rPr kumimoji="0" lang="es-AR" altLang="es-AR" sz="2000" b="0" i="0" u="none" strike="noStrike" cap="none" normalizeH="0" baseline="0" dirty="0">
                <a:ln>
                  <a:noFill/>
                </a:ln>
                <a:solidFill>
                  <a:srgbClr val="24292E"/>
                </a:solidFill>
                <a:effectLst/>
                <a:latin typeface="+mj-lt"/>
              </a:rPr>
              <a:t> /&gt;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Cambiando el valor del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por </a:t>
            </a:r>
            <a:r>
              <a:rPr kumimoji="0" lang="es-AR" altLang="es-AR" sz="2000" b="0" i="0" u="none" strike="noStrike" cap="none" normalizeH="0" baseline="0" dirty="0">
                <a:ln>
                  <a:noFill/>
                </a:ln>
                <a:solidFill>
                  <a:srgbClr val="333333"/>
                </a:solidFill>
                <a:effectLst/>
                <a:latin typeface="+mj-lt"/>
              </a:rPr>
              <a:t>password</a:t>
            </a:r>
            <a:r>
              <a:rPr kumimoji="0" lang="es-AR" altLang="es-AR" sz="2000" b="0" i="0" u="none" strike="noStrike" cap="none" normalizeH="0" baseline="0" dirty="0">
                <a:ln>
                  <a:noFill/>
                </a:ln>
                <a:solidFill>
                  <a:srgbClr val="212529"/>
                </a:solidFill>
                <a:effectLst/>
                <a:latin typeface="+mj-lt"/>
              </a:rPr>
              <a:t> se transforma el cuadro de texto normal en un cuadro de contraseña. Todos los demás atributos se utilizan de la misma forma y tienen el mismo significado.</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9373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A3FB2-CF05-42CB-8549-A8E4C685F026}"/>
              </a:ext>
            </a:extLst>
          </p:cNvPr>
          <p:cNvSpPr>
            <a:spLocks noGrp="1"/>
          </p:cNvSpPr>
          <p:nvPr>
            <p:ph type="title"/>
          </p:nvPr>
        </p:nvSpPr>
        <p:spPr/>
        <p:txBody>
          <a:bodyPr/>
          <a:lstStyle/>
          <a:p>
            <a:r>
              <a:rPr lang="es-AR" dirty="0"/>
              <a:t>Checkbox</a:t>
            </a:r>
          </a:p>
        </p:txBody>
      </p:sp>
      <p:sp>
        <p:nvSpPr>
          <p:cNvPr id="3" name="Rectángulo 2">
            <a:extLst>
              <a:ext uri="{FF2B5EF4-FFF2-40B4-BE49-F238E27FC236}">
                <a16:creationId xmlns:a16="http://schemas.microsoft.com/office/drawing/2014/main" id="{824576BE-C7D7-42D4-AAF2-CE49592FE620}"/>
              </a:ext>
            </a:extLst>
          </p:cNvPr>
          <p:cNvSpPr/>
          <p:nvPr/>
        </p:nvSpPr>
        <p:spPr>
          <a:xfrm>
            <a:off x="514350" y="2207224"/>
            <a:ext cx="11163300" cy="1631216"/>
          </a:xfrm>
          <a:prstGeom prst="rect">
            <a:avLst/>
          </a:prstGeom>
        </p:spPr>
        <p:txBody>
          <a:bodyPr wrap="square">
            <a:spAutoFit/>
          </a:bodyPr>
          <a:lstStyle/>
          <a:p>
            <a:pPr algn="just"/>
            <a:r>
              <a:rPr lang="es-AR" sz="2000" dirty="0">
                <a:solidFill>
                  <a:srgbClr val="212529"/>
                </a:solidFill>
                <a:latin typeface="+mj-lt"/>
              </a:rPr>
              <a:t>Los checkbox o </a:t>
            </a:r>
            <a:r>
              <a:rPr lang="es-AR" sz="2000" i="1" dirty="0">
                <a:solidFill>
                  <a:srgbClr val="212529"/>
                </a:solidFill>
                <a:latin typeface="+mj-lt"/>
              </a:rPr>
              <a:t>"casillas de verificación"</a:t>
            </a:r>
            <a:r>
              <a:rPr lang="es-AR" sz="2000" dirty="0">
                <a:solidFill>
                  <a:srgbClr val="212529"/>
                </a:solidFill>
                <a:latin typeface="+mj-lt"/>
              </a:rPr>
              <a:t> son controles de formulario que permiten al usuario seleccionar y deseleccionar opciones individualmente. Aunque en ocasiones se muestran varios checkbox juntos, cada uno de ellos es completamente independiente del resto. Por este motivo, se utilizan cuando el usuario puede activar y desactivar varias opciones relacionadas pero no excluyentes.</a:t>
            </a:r>
            <a:endParaRPr lang="es-AR" sz="2000" dirty="0">
              <a:latin typeface="+mj-lt"/>
            </a:endParaRPr>
          </a:p>
        </p:txBody>
      </p:sp>
      <p:pic>
        <p:nvPicPr>
          <p:cNvPr id="6146" name="Picture 2" descr="Ejemplo de etiqueta input (type=checkbox)">
            <a:extLst>
              <a:ext uri="{FF2B5EF4-FFF2-40B4-BE49-F238E27FC236}">
                <a16:creationId xmlns:a16="http://schemas.microsoft.com/office/drawing/2014/main" id="{303FFAEB-A069-4BF3-B618-24485BF14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59" y="3657633"/>
            <a:ext cx="3029791" cy="139123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5AB43C3B-EFDA-4383-81B7-3E03C04304ED}"/>
              </a:ext>
            </a:extLst>
          </p:cNvPr>
          <p:cNvSpPr/>
          <p:nvPr/>
        </p:nvSpPr>
        <p:spPr>
          <a:xfrm>
            <a:off x="504825" y="3872130"/>
            <a:ext cx="8277225" cy="1200329"/>
          </a:xfrm>
          <a:prstGeom prst="rect">
            <a:avLst/>
          </a:prstGeom>
        </p:spPr>
        <p:txBody>
          <a:bodyPr wrap="square">
            <a:spAutoFit/>
          </a:bodyPr>
          <a:lstStyle/>
          <a:p>
            <a:r>
              <a:rPr lang="es-AR" dirty="0">
                <a:solidFill>
                  <a:srgbClr val="24292E"/>
                </a:solidFill>
                <a:latin typeface="SFMono-Regular"/>
              </a:rPr>
              <a:t>Puestos de trabajo buscados &lt;</a:t>
            </a:r>
            <a:r>
              <a:rPr lang="es-AR" dirty="0">
                <a:solidFill>
                  <a:srgbClr val="63A35C"/>
                </a:solidFill>
                <a:latin typeface="SFMono-Regular"/>
              </a:rPr>
              <a:t>br</a:t>
            </a:r>
            <a:r>
              <a:rPr lang="es-AR" dirty="0">
                <a:solidFill>
                  <a:srgbClr val="24292E"/>
                </a:solidFill>
                <a:latin typeface="SFMono-Regular"/>
              </a:rPr>
              <a:t>/&gt; </a:t>
            </a:r>
          </a:p>
          <a:p>
            <a:r>
              <a:rPr lang="es-AR" dirty="0">
                <a:solidFill>
                  <a:srgbClr val="24292E"/>
                </a:solidFill>
                <a:latin typeface="SFMono-Regular"/>
              </a:rPr>
              <a:t>&lt;</a:t>
            </a:r>
            <a:r>
              <a:rPr lang="es-AR" dirty="0">
                <a:solidFill>
                  <a:srgbClr val="63A35C"/>
                </a:solidFill>
                <a:latin typeface="SFMono-Regular"/>
              </a:rPr>
              <a:t>input</a:t>
            </a:r>
            <a:r>
              <a:rPr lang="es-AR" dirty="0">
                <a:solidFill>
                  <a:srgbClr val="24292E"/>
                </a:solidFill>
                <a:latin typeface="SFMono-Regular"/>
              </a:rPr>
              <a:t> </a:t>
            </a:r>
            <a:r>
              <a:rPr lang="es-AR" dirty="0">
                <a:solidFill>
                  <a:srgbClr val="795DA3"/>
                </a:solidFill>
                <a:latin typeface="SFMono-Regular"/>
              </a:rPr>
              <a:t>name</a:t>
            </a:r>
            <a:r>
              <a:rPr lang="es-AR" dirty="0">
                <a:solidFill>
                  <a:srgbClr val="24292E"/>
                </a:solidFill>
                <a:latin typeface="SFMono-Regular"/>
              </a:rPr>
              <a:t>=</a:t>
            </a:r>
            <a:r>
              <a:rPr lang="es-AR" dirty="0">
                <a:solidFill>
                  <a:srgbClr val="183691"/>
                </a:solidFill>
                <a:latin typeface="SFMono-Regular"/>
              </a:rPr>
              <a:t>"puesto_directivo"</a:t>
            </a:r>
            <a:r>
              <a:rPr lang="es-AR" dirty="0">
                <a:solidFill>
                  <a:srgbClr val="24292E"/>
                </a:solidFill>
                <a:latin typeface="SFMono-Regular"/>
              </a:rPr>
              <a:t> </a:t>
            </a:r>
            <a:r>
              <a:rPr lang="es-AR" dirty="0">
                <a:solidFill>
                  <a:srgbClr val="795DA3"/>
                </a:solidFill>
                <a:latin typeface="SFMono-Regular"/>
              </a:rPr>
              <a:t>type</a:t>
            </a:r>
            <a:r>
              <a:rPr lang="es-AR" dirty="0">
                <a:solidFill>
                  <a:srgbClr val="24292E"/>
                </a:solidFill>
                <a:latin typeface="SFMono-Regular"/>
              </a:rPr>
              <a:t>=</a:t>
            </a:r>
            <a:r>
              <a:rPr lang="es-AR" dirty="0">
                <a:solidFill>
                  <a:srgbClr val="183691"/>
                </a:solidFill>
                <a:latin typeface="SFMono-Regular"/>
              </a:rPr>
              <a:t>"checkbox"</a:t>
            </a:r>
            <a:r>
              <a:rPr lang="es-AR" dirty="0">
                <a:solidFill>
                  <a:srgbClr val="24292E"/>
                </a:solidFill>
                <a:latin typeface="SFMono-Regular"/>
              </a:rPr>
              <a:t> </a:t>
            </a:r>
            <a:r>
              <a:rPr lang="es-AR" dirty="0">
                <a:solidFill>
                  <a:srgbClr val="795DA3"/>
                </a:solidFill>
                <a:latin typeface="SFMono-Regular"/>
              </a:rPr>
              <a:t>value</a:t>
            </a:r>
            <a:r>
              <a:rPr lang="es-AR" dirty="0">
                <a:solidFill>
                  <a:srgbClr val="24292E"/>
                </a:solidFill>
                <a:latin typeface="SFMono-Regular"/>
              </a:rPr>
              <a:t>=</a:t>
            </a:r>
            <a:r>
              <a:rPr lang="es-AR" dirty="0">
                <a:solidFill>
                  <a:srgbClr val="183691"/>
                </a:solidFill>
                <a:latin typeface="SFMono-Regular"/>
              </a:rPr>
              <a:t>"direccion"</a:t>
            </a:r>
            <a:r>
              <a:rPr lang="es-AR" dirty="0">
                <a:solidFill>
                  <a:srgbClr val="24292E"/>
                </a:solidFill>
                <a:latin typeface="SFMono-Regular"/>
              </a:rPr>
              <a:t>/&gt; Dirección &lt;</a:t>
            </a:r>
            <a:r>
              <a:rPr lang="es-AR" dirty="0">
                <a:solidFill>
                  <a:srgbClr val="63A35C"/>
                </a:solidFill>
                <a:latin typeface="SFMono-Regular"/>
              </a:rPr>
              <a:t>input</a:t>
            </a:r>
            <a:r>
              <a:rPr lang="es-AR" dirty="0">
                <a:solidFill>
                  <a:srgbClr val="24292E"/>
                </a:solidFill>
                <a:latin typeface="SFMono-Regular"/>
              </a:rPr>
              <a:t> </a:t>
            </a:r>
            <a:r>
              <a:rPr lang="es-AR" dirty="0">
                <a:solidFill>
                  <a:srgbClr val="795DA3"/>
                </a:solidFill>
                <a:latin typeface="SFMono-Regular"/>
              </a:rPr>
              <a:t>name</a:t>
            </a:r>
            <a:r>
              <a:rPr lang="es-AR" dirty="0">
                <a:solidFill>
                  <a:srgbClr val="24292E"/>
                </a:solidFill>
                <a:latin typeface="SFMono-Regular"/>
              </a:rPr>
              <a:t>=</a:t>
            </a:r>
            <a:r>
              <a:rPr lang="es-AR" dirty="0">
                <a:solidFill>
                  <a:srgbClr val="183691"/>
                </a:solidFill>
                <a:latin typeface="SFMono-Regular"/>
              </a:rPr>
              <a:t>"puesto_tecnico"</a:t>
            </a:r>
            <a:r>
              <a:rPr lang="es-AR" dirty="0">
                <a:solidFill>
                  <a:srgbClr val="24292E"/>
                </a:solidFill>
                <a:latin typeface="SFMono-Regular"/>
              </a:rPr>
              <a:t> </a:t>
            </a:r>
            <a:r>
              <a:rPr lang="es-AR" dirty="0">
                <a:solidFill>
                  <a:srgbClr val="795DA3"/>
                </a:solidFill>
                <a:latin typeface="SFMono-Regular"/>
              </a:rPr>
              <a:t>type</a:t>
            </a:r>
            <a:r>
              <a:rPr lang="es-AR" dirty="0">
                <a:solidFill>
                  <a:srgbClr val="24292E"/>
                </a:solidFill>
                <a:latin typeface="SFMono-Regular"/>
              </a:rPr>
              <a:t>=</a:t>
            </a:r>
            <a:r>
              <a:rPr lang="es-AR" dirty="0">
                <a:solidFill>
                  <a:srgbClr val="183691"/>
                </a:solidFill>
                <a:latin typeface="SFMono-Regular"/>
              </a:rPr>
              <a:t>"checkbox"</a:t>
            </a:r>
            <a:r>
              <a:rPr lang="es-AR" dirty="0">
                <a:solidFill>
                  <a:srgbClr val="24292E"/>
                </a:solidFill>
                <a:latin typeface="SFMono-Regular"/>
              </a:rPr>
              <a:t> </a:t>
            </a:r>
            <a:r>
              <a:rPr lang="es-AR" dirty="0">
                <a:solidFill>
                  <a:srgbClr val="795DA3"/>
                </a:solidFill>
                <a:latin typeface="SFMono-Regular"/>
              </a:rPr>
              <a:t>value</a:t>
            </a:r>
            <a:r>
              <a:rPr lang="es-AR" dirty="0">
                <a:solidFill>
                  <a:srgbClr val="24292E"/>
                </a:solidFill>
                <a:latin typeface="SFMono-Regular"/>
              </a:rPr>
              <a:t>=</a:t>
            </a:r>
            <a:r>
              <a:rPr lang="es-AR" dirty="0">
                <a:solidFill>
                  <a:srgbClr val="183691"/>
                </a:solidFill>
                <a:latin typeface="SFMono-Regular"/>
              </a:rPr>
              <a:t>"tecnico"</a:t>
            </a:r>
            <a:r>
              <a:rPr lang="es-AR" dirty="0">
                <a:solidFill>
                  <a:srgbClr val="24292E"/>
                </a:solidFill>
                <a:latin typeface="SFMono-Regular"/>
              </a:rPr>
              <a:t>/&gt; Técnico</a:t>
            </a:r>
          </a:p>
          <a:p>
            <a:r>
              <a:rPr lang="es-AR" dirty="0">
                <a:solidFill>
                  <a:srgbClr val="24292E"/>
                </a:solidFill>
                <a:latin typeface="SFMono-Regular"/>
              </a:rPr>
              <a:t> &lt;</a:t>
            </a:r>
            <a:r>
              <a:rPr lang="es-AR" dirty="0">
                <a:solidFill>
                  <a:srgbClr val="63A35C"/>
                </a:solidFill>
                <a:latin typeface="SFMono-Regular"/>
              </a:rPr>
              <a:t>input</a:t>
            </a:r>
            <a:r>
              <a:rPr lang="es-AR" dirty="0">
                <a:solidFill>
                  <a:srgbClr val="24292E"/>
                </a:solidFill>
                <a:latin typeface="SFMono-Regular"/>
              </a:rPr>
              <a:t> </a:t>
            </a:r>
            <a:r>
              <a:rPr lang="es-AR" dirty="0">
                <a:solidFill>
                  <a:srgbClr val="795DA3"/>
                </a:solidFill>
                <a:latin typeface="SFMono-Regular"/>
              </a:rPr>
              <a:t>name</a:t>
            </a:r>
            <a:r>
              <a:rPr lang="es-AR" dirty="0">
                <a:solidFill>
                  <a:srgbClr val="24292E"/>
                </a:solidFill>
                <a:latin typeface="SFMono-Regular"/>
              </a:rPr>
              <a:t>=</a:t>
            </a:r>
            <a:r>
              <a:rPr lang="es-AR" dirty="0">
                <a:solidFill>
                  <a:srgbClr val="183691"/>
                </a:solidFill>
                <a:latin typeface="SFMono-Regular"/>
              </a:rPr>
              <a:t>"puesto_empleado"</a:t>
            </a:r>
            <a:r>
              <a:rPr lang="es-AR" dirty="0">
                <a:solidFill>
                  <a:srgbClr val="24292E"/>
                </a:solidFill>
                <a:latin typeface="SFMono-Regular"/>
              </a:rPr>
              <a:t> </a:t>
            </a:r>
            <a:r>
              <a:rPr lang="es-AR" dirty="0">
                <a:solidFill>
                  <a:srgbClr val="795DA3"/>
                </a:solidFill>
                <a:latin typeface="SFMono-Regular"/>
              </a:rPr>
              <a:t>type</a:t>
            </a:r>
            <a:r>
              <a:rPr lang="es-AR" dirty="0">
                <a:solidFill>
                  <a:srgbClr val="24292E"/>
                </a:solidFill>
                <a:latin typeface="SFMono-Regular"/>
              </a:rPr>
              <a:t>=</a:t>
            </a:r>
            <a:r>
              <a:rPr lang="es-AR" dirty="0">
                <a:solidFill>
                  <a:srgbClr val="183691"/>
                </a:solidFill>
                <a:latin typeface="SFMono-Regular"/>
              </a:rPr>
              <a:t>"checkbox"</a:t>
            </a:r>
            <a:r>
              <a:rPr lang="es-AR" dirty="0">
                <a:solidFill>
                  <a:srgbClr val="24292E"/>
                </a:solidFill>
                <a:latin typeface="SFMono-Regular"/>
              </a:rPr>
              <a:t> </a:t>
            </a:r>
            <a:r>
              <a:rPr lang="es-AR" dirty="0">
                <a:solidFill>
                  <a:srgbClr val="795DA3"/>
                </a:solidFill>
                <a:latin typeface="SFMono-Regular"/>
              </a:rPr>
              <a:t>value</a:t>
            </a:r>
            <a:r>
              <a:rPr lang="es-AR" dirty="0">
                <a:solidFill>
                  <a:srgbClr val="24292E"/>
                </a:solidFill>
                <a:latin typeface="SFMono-Regular"/>
              </a:rPr>
              <a:t>=</a:t>
            </a:r>
            <a:r>
              <a:rPr lang="es-AR" dirty="0">
                <a:solidFill>
                  <a:srgbClr val="183691"/>
                </a:solidFill>
                <a:latin typeface="SFMono-Regular"/>
              </a:rPr>
              <a:t>"empleado"</a:t>
            </a:r>
            <a:r>
              <a:rPr lang="es-AR" dirty="0">
                <a:solidFill>
                  <a:srgbClr val="24292E"/>
                </a:solidFill>
                <a:latin typeface="SFMono-Regular"/>
              </a:rPr>
              <a:t>/&gt; Empleado</a:t>
            </a:r>
            <a:endParaRPr lang="es-AR" dirty="0"/>
          </a:p>
        </p:txBody>
      </p:sp>
      <p:sp>
        <p:nvSpPr>
          <p:cNvPr id="5" name="Rectangle 3">
            <a:extLst>
              <a:ext uri="{FF2B5EF4-FFF2-40B4-BE49-F238E27FC236}">
                <a16:creationId xmlns:a16="http://schemas.microsoft.com/office/drawing/2014/main" id="{899E889B-418C-49D1-9159-34490695F2BC}"/>
              </a:ext>
            </a:extLst>
          </p:cNvPr>
          <p:cNvSpPr>
            <a:spLocks noChangeArrowheads="1"/>
          </p:cNvSpPr>
          <p:nvPr/>
        </p:nvSpPr>
        <p:spPr bwMode="auto">
          <a:xfrm>
            <a:off x="504825" y="5082554"/>
            <a:ext cx="111633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Si se quiere mostrar un </a:t>
            </a:r>
            <a:r>
              <a:rPr kumimoji="0" lang="es-AR" altLang="es-AR" sz="2000" b="0" i="1" u="none" strike="noStrike" cap="none" normalizeH="0" baseline="0" dirty="0">
                <a:ln>
                  <a:noFill/>
                </a:ln>
                <a:solidFill>
                  <a:srgbClr val="212529"/>
                </a:solidFill>
                <a:effectLst/>
                <a:latin typeface="+mj-lt"/>
              </a:rPr>
              <a:t>checkbox</a:t>
            </a:r>
            <a:r>
              <a:rPr kumimoji="0" lang="es-AR" altLang="es-AR" sz="2000" b="0" i="0" u="none" strike="noStrike" cap="none" normalizeH="0" baseline="0" dirty="0">
                <a:ln>
                  <a:noFill/>
                </a:ln>
                <a:solidFill>
                  <a:srgbClr val="212529"/>
                </a:solidFill>
                <a:effectLst/>
                <a:latin typeface="+mj-lt"/>
              </a:rPr>
              <a:t> seleccionado por defecto, se utiliza el atributo </a:t>
            </a:r>
            <a:r>
              <a:rPr kumimoji="0" lang="es-AR" altLang="es-AR" sz="2000" b="0" i="0" u="none" strike="noStrike" cap="none" normalizeH="0" baseline="0" dirty="0">
                <a:ln>
                  <a:noFill/>
                </a:ln>
                <a:solidFill>
                  <a:srgbClr val="333333"/>
                </a:solidFill>
                <a:effectLst/>
                <a:latin typeface="+mj-lt"/>
              </a:rPr>
              <a:t>checked</a:t>
            </a:r>
            <a:r>
              <a:rPr kumimoji="0" lang="es-AR" altLang="es-AR" sz="2000" b="0" i="0" u="none" strike="noStrike" cap="none" normalizeH="0" baseline="0" dirty="0">
                <a:ln>
                  <a:noFill/>
                </a:ln>
                <a:solidFill>
                  <a:srgbClr val="212529"/>
                </a:solidFill>
                <a:effectLst/>
                <a:latin typeface="+mj-lt"/>
              </a:rPr>
              <a:t>. Si el valor del atributo es </a:t>
            </a:r>
            <a:r>
              <a:rPr kumimoji="0" lang="es-AR" altLang="es-AR" sz="2000" b="0" i="0" u="none" strike="noStrike" cap="none" normalizeH="0" baseline="0" dirty="0">
                <a:ln>
                  <a:noFill/>
                </a:ln>
                <a:solidFill>
                  <a:srgbClr val="333333"/>
                </a:solidFill>
                <a:effectLst/>
                <a:latin typeface="+mj-lt"/>
              </a:rPr>
              <a:t>checked</a:t>
            </a:r>
            <a:r>
              <a:rPr kumimoji="0" lang="es-AR" altLang="es-AR" sz="2000" b="0" i="0" u="none" strike="noStrike" cap="none" normalizeH="0" baseline="0" dirty="0">
                <a:ln>
                  <a:noFill/>
                </a:ln>
                <a:solidFill>
                  <a:srgbClr val="212529"/>
                </a:solidFill>
                <a:effectLst/>
                <a:latin typeface="+mj-lt"/>
              </a:rPr>
              <a:t>, el </a:t>
            </a:r>
            <a:r>
              <a:rPr kumimoji="0" lang="es-AR" altLang="es-AR" sz="2000" b="0" i="1" u="none" strike="noStrike" cap="none" normalizeH="0" baseline="0" dirty="0">
                <a:ln>
                  <a:noFill/>
                </a:ln>
                <a:solidFill>
                  <a:srgbClr val="212529"/>
                </a:solidFill>
                <a:effectLst/>
                <a:latin typeface="+mj-lt"/>
              </a:rPr>
              <a:t>checkbox</a:t>
            </a:r>
            <a:r>
              <a:rPr kumimoji="0" lang="es-AR" altLang="es-AR" sz="2000" b="0" i="0" u="none" strike="noStrike" cap="none" normalizeH="0" baseline="0" dirty="0">
                <a:ln>
                  <a:noFill/>
                </a:ln>
                <a:solidFill>
                  <a:srgbClr val="212529"/>
                </a:solidFill>
                <a:effectLst/>
                <a:latin typeface="+mj-lt"/>
              </a:rPr>
              <a:t> se muestra seleccionado. </a:t>
            </a:r>
            <a:endParaRPr kumimoji="0" lang="es-AR" altLang="es-AR" sz="2000" b="0" i="0" u="none" strike="noStrike" cap="none" normalizeH="0" baseline="0" dirty="0">
              <a:ln>
                <a:noFill/>
              </a:ln>
              <a:solidFill>
                <a:schemeClr val="tx1"/>
              </a:solidFill>
              <a:effectLst/>
              <a:latin typeface="+mj-lt"/>
            </a:endParaRPr>
          </a:p>
        </p:txBody>
      </p:sp>
      <p:sp>
        <p:nvSpPr>
          <p:cNvPr id="6" name="Rectángulo 5">
            <a:extLst>
              <a:ext uri="{FF2B5EF4-FFF2-40B4-BE49-F238E27FC236}">
                <a16:creationId xmlns:a16="http://schemas.microsoft.com/office/drawing/2014/main" id="{F2F9546B-4375-4A27-9918-0F3FFA5012C1}"/>
              </a:ext>
            </a:extLst>
          </p:cNvPr>
          <p:cNvSpPr/>
          <p:nvPr/>
        </p:nvSpPr>
        <p:spPr>
          <a:xfrm>
            <a:off x="1704975" y="6010960"/>
            <a:ext cx="10125075" cy="400110"/>
          </a:xfrm>
          <a:prstGeom prst="rect">
            <a:avLst/>
          </a:prstGeom>
        </p:spPr>
        <p:txBody>
          <a:bodyPr wrap="square">
            <a:spAutoFit/>
          </a:bodyPr>
          <a:lstStyle/>
          <a:p>
            <a:r>
              <a:rPr lang="es-AR" sz="2000" dirty="0">
                <a:solidFill>
                  <a:srgbClr val="24292E"/>
                </a:solidFill>
                <a:latin typeface="SFMono-Regular"/>
              </a:rPr>
              <a:t>&lt;</a:t>
            </a:r>
            <a:r>
              <a:rPr lang="es-AR" sz="2000" dirty="0">
                <a:solidFill>
                  <a:srgbClr val="63A35C"/>
                </a:solidFill>
                <a:latin typeface="SFMono-Regular"/>
              </a:rPr>
              <a:t>input</a:t>
            </a:r>
            <a:r>
              <a:rPr lang="es-AR" sz="2000" dirty="0">
                <a:solidFill>
                  <a:srgbClr val="24292E"/>
                </a:solidFill>
                <a:latin typeface="SFMono-Regular"/>
              </a:rPr>
              <a:t> </a:t>
            </a:r>
            <a:r>
              <a:rPr lang="es-AR" sz="2000" dirty="0">
                <a:solidFill>
                  <a:srgbClr val="795DA3"/>
                </a:solidFill>
                <a:latin typeface="SFMono-Regular"/>
              </a:rPr>
              <a:t>type</a:t>
            </a:r>
            <a:r>
              <a:rPr lang="es-AR" sz="2000" dirty="0">
                <a:solidFill>
                  <a:srgbClr val="24292E"/>
                </a:solidFill>
                <a:latin typeface="SFMono-Regular"/>
              </a:rPr>
              <a:t>=</a:t>
            </a:r>
            <a:r>
              <a:rPr lang="es-AR" sz="2000" dirty="0">
                <a:solidFill>
                  <a:srgbClr val="183691"/>
                </a:solidFill>
                <a:latin typeface="SFMono-Regular"/>
              </a:rPr>
              <a:t>"checkbox"</a:t>
            </a:r>
            <a:r>
              <a:rPr lang="es-AR" sz="2000" dirty="0">
                <a:solidFill>
                  <a:srgbClr val="24292E"/>
                </a:solidFill>
                <a:latin typeface="SFMono-Regular"/>
              </a:rPr>
              <a:t> </a:t>
            </a:r>
            <a:r>
              <a:rPr lang="es-AR" sz="2000" dirty="0">
                <a:solidFill>
                  <a:srgbClr val="795DA3"/>
                </a:solidFill>
                <a:latin typeface="SFMono-Regular"/>
              </a:rPr>
              <a:t>checked</a:t>
            </a:r>
            <a:r>
              <a:rPr lang="es-AR" sz="2000" dirty="0">
                <a:solidFill>
                  <a:srgbClr val="24292E"/>
                </a:solidFill>
                <a:latin typeface="SFMono-Regular"/>
              </a:rPr>
              <a:t>=</a:t>
            </a:r>
            <a:r>
              <a:rPr lang="es-AR" sz="2000" dirty="0">
                <a:solidFill>
                  <a:srgbClr val="183691"/>
                </a:solidFill>
                <a:latin typeface="SFMono-Regular"/>
              </a:rPr>
              <a:t>"checked"</a:t>
            </a:r>
            <a:r>
              <a:rPr lang="es-AR" sz="2000" dirty="0">
                <a:solidFill>
                  <a:srgbClr val="24292E"/>
                </a:solidFill>
                <a:latin typeface="SFMono-Regular"/>
              </a:rPr>
              <a:t> </a:t>
            </a:r>
            <a:r>
              <a:rPr lang="es-AR" sz="2000" dirty="0">
                <a:solidFill>
                  <a:srgbClr val="795DA3"/>
                </a:solidFill>
                <a:latin typeface="SFMono-Regular"/>
              </a:rPr>
              <a:t>...</a:t>
            </a:r>
            <a:r>
              <a:rPr lang="es-AR" sz="2000" dirty="0">
                <a:solidFill>
                  <a:srgbClr val="24292E"/>
                </a:solidFill>
                <a:latin typeface="SFMono-Regular"/>
              </a:rPr>
              <a:t> /&gt; Checkbox seleccionado por defecto</a:t>
            </a:r>
            <a:endParaRPr lang="es-AR" sz="2000" dirty="0"/>
          </a:p>
        </p:txBody>
      </p:sp>
    </p:spTree>
    <p:extLst>
      <p:ext uri="{BB962C8B-B14F-4D97-AF65-F5344CB8AC3E}">
        <p14:creationId xmlns:p14="http://schemas.microsoft.com/office/powerpoint/2010/main" val="213354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Etiquetas y Atributos</a:t>
            </a:r>
          </a:p>
        </p:txBody>
      </p:sp>
      <p:sp>
        <p:nvSpPr>
          <p:cNvPr id="3" name="CuadroTexto 2">
            <a:extLst>
              <a:ext uri="{FF2B5EF4-FFF2-40B4-BE49-F238E27FC236}">
                <a16:creationId xmlns:a16="http://schemas.microsoft.com/office/drawing/2014/main" id="{8899DD05-32D8-4A0C-93F0-FD6F893B804F}"/>
              </a:ext>
            </a:extLst>
          </p:cNvPr>
          <p:cNvSpPr txBox="1"/>
          <p:nvPr/>
        </p:nvSpPr>
        <p:spPr>
          <a:xfrm>
            <a:off x="552450" y="2981325"/>
            <a:ext cx="184731" cy="369332"/>
          </a:xfrm>
          <a:prstGeom prst="rect">
            <a:avLst/>
          </a:prstGeom>
          <a:noFill/>
        </p:spPr>
        <p:txBody>
          <a:bodyPr wrap="none" rtlCol="0">
            <a:spAutoFit/>
          </a:bodyPr>
          <a:lstStyle/>
          <a:p>
            <a:endParaRPr lang="es-AR" dirty="0"/>
          </a:p>
        </p:txBody>
      </p:sp>
      <p:sp>
        <p:nvSpPr>
          <p:cNvPr id="5" name="Rectangle 2">
            <a:extLst>
              <a:ext uri="{FF2B5EF4-FFF2-40B4-BE49-F238E27FC236}">
                <a16:creationId xmlns:a16="http://schemas.microsoft.com/office/drawing/2014/main" id="{95607918-A1C9-49F4-A2B5-7F60CE52706B}"/>
              </a:ext>
            </a:extLst>
          </p:cNvPr>
          <p:cNvSpPr>
            <a:spLocks noChangeArrowheads="1"/>
          </p:cNvSpPr>
          <p:nvPr/>
        </p:nvSpPr>
        <p:spPr bwMode="auto">
          <a:xfrm>
            <a:off x="415720" y="2419024"/>
            <a:ext cx="116653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a:ln>
                  <a:noFill/>
                </a:ln>
                <a:solidFill>
                  <a:srgbClr val="212529"/>
                </a:solidFill>
                <a:effectLst/>
                <a:latin typeface="+mj-lt"/>
              </a:rPr>
              <a:t>HTML define 81 etiquetas que los diseñadores pueden utilizar para </a:t>
            </a:r>
            <a:r>
              <a:rPr kumimoji="0" lang="es-AR" altLang="es-AR" sz="2400" b="0" i="1" u="none" strike="noStrike" cap="none" normalizeH="0" baseline="0" dirty="0">
                <a:ln>
                  <a:noFill/>
                </a:ln>
                <a:solidFill>
                  <a:srgbClr val="212529"/>
                </a:solidFill>
                <a:effectLst/>
                <a:latin typeface="+mj-lt"/>
              </a:rPr>
              <a:t>marcar</a:t>
            </a:r>
            <a:r>
              <a:rPr kumimoji="0" lang="es-AR" altLang="es-AR" sz="2400" b="0" i="0" u="none" strike="noStrike" cap="none" normalizeH="0" baseline="0" dirty="0">
                <a:ln>
                  <a:noFill/>
                </a:ln>
                <a:solidFill>
                  <a:srgbClr val="212529"/>
                </a:solidFill>
                <a:effectLst/>
                <a:latin typeface="+mj-lt"/>
              </a:rPr>
              <a:t> los diferentes elementos que componen una página: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333333"/>
                </a:solidFill>
                <a:effectLst/>
                <a:latin typeface="SFMono-Regular"/>
              </a:rPr>
              <a:t>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abbr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acronym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address</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area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base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bdo</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big</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blockquote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body</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button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caption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cite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code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col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colgroup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del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dfn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div</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em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fieldset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form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frame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frameset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h1</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h2</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h3</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h4</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h5</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h6</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head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hr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html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iframe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img</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input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ins</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kbd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label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legend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li</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link</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map</a:t>
            </a:r>
            <a:r>
              <a:rPr lang="es-AR" altLang="es-AR" dirty="0">
                <a:solidFill>
                  <a:srgbClr val="212529"/>
                </a:solidFill>
                <a:latin typeface="-apple-system"/>
              </a:rPr>
              <a: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meta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noframes</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noscript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object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ol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optgroup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option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param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pre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q</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samp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script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select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small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span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strong</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style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sub</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sup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table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tbody</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textarea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tfoot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th</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thead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title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ul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var</a:t>
            </a:r>
            <a:r>
              <a:rPr kumimoji="0" lang="es-AR" altLang="es-AR" b="0" i="0" u="none" strike="noStrike" cap="none" normalizeH="0" baseline="0" dirty="0">
                <a:ln>
                  <a:noFill/>
                </a:ln>
                <a:solidFill>
                  <a:srgbClr val="212529"/>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dirty="0">
              <a:solidFill>
                <a:srgbClr val="212529"/>
              </a:solidFill>
              <a:latin typeface="-apple-system"/>
            </a:endParaRPr>
          </a:p>
          <a:p>
            <a:pPr lvl="0" algn="just" defTabSz="914400"/>
            <a:r>
              <a:rPr lang="es-AR" sz="2000" dirty="0">
                <a:latin typeface="+mj-lt"/>
              </a:rPr>
              <a:t>Las etiquetas se pueden personalizar a través de </a:t>
            </a:r>
            <a:r>
              <a:rPr lang="es-AR" sz="2000" b="1" dirty="0">
                <a:latin typeface="+mj-lt"/>
              </a:rPr>
              <a:t>atributos, </a:t>
            </a:r>
            <a:r>
              <a:rPr lang="es-AR" sz="2000" dirty="0">
                <a:latin typeface="+mj-lt"/>
              </a:rPr>
              <a:t>cada etiqueta define su propia lista de atributos disponibles. Además, cada atributo también indica el tipo de valor que se le puede asignar. Si el valor de un atributo no es válido, el navegador ignora ese atributo.</a:t>
            </a:r>
          </a:p>
          <a:p>
            <a:pPr lvl="0" algn="just" defTabSz="914400"/>
            <a:r>
              <a:rPr lang="es-AR" sz="2000" dirty="0">
                <a:latin typeface="+mj-lt"/>
              </a:rPr>
              <a:t>Aunque cada una de las etiquetas HTML define sus propios atributos, algunos de estos son comunes a muchas o casi todas las etiquetas.</a:t>
            </a:r>
            <a:endParaRPr lang="es-AR" sz="2000" b="1" dirty="0">
              <a:latin typeface="+mj-lt"/>
            </a:endParaRPr>
          </a:p>
          <a:p>
            <a:pPr lvl="0" defTabSz="914400"/>
            <a:endParaRPr kumimoji="0" lang="es-AR" altLang="es-A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6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9CA42-A7B2-4E51-B998-5579B61B1348}"/>
              </a:ext>
            </a:extLst>
          </p:cNvPr>
          <p:cNvSpPr>
            <a:spLocks noGrp="1"/>
          </p:cNvSpPr>
          <p:nvPr>
            <p:ph type="title"/>
          </p:nvPr>
        </p:nvSpPr>
        <p:spPr/>
        <p:txBody>
          <a:bodyPr/>
          <a:lstStyle/>
          <a:p>
            <a:r>
              <a:rPr lang="es-AR" dirty="0"/>
              <a:t>Radiobutton</a:t>
            </a:r>
          </a:p>
        </p:txBody>
      </p:sp>
      <p:sp>
        <p:nvSpPr>
          <p:cNvPr id="3" name="Rectangle 2">
            <a:extLst>
              <a:ext uri="{FF2B5EF4-FFF2-40B4-BE49-F238E27FC236}">
                <a16:creationId xmlns:a16="http://schemas.microsoft.com/office/drawing/2014/main" id="{4C29EE25-0E3B-4328-ADA4-CC03359CA25C}"/>
              </a:ext>
            </a:extLst>
          </p:cNvPr>
          <p:cNvSpPr>
            <a:spLocks noChangeArrowheads="1"/>
          </p:cNvSpPr>
          <p:nvPr/>
        </p:nvSpPr>
        <p:spPr bwMode="auto">
          <a:xfrm>
            <a:off x="391447" y="2226555"/>
            <a:ext cx="1140910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Los controles de tipo </a:t>
            </a:r>
            <a:r>
              <a:rPr kumimoji="0" lang="es-AR" altLang="es-AR" sz="2000" b="0" i="0" u="none" strike="noStrike" cap="none" normalizeH="0" baseline="0" dirty="0">
                <a:ln>
                  <a:noFill/>
                </a:ln>
                <a:solidFill>
                  <a:srgbClr val="333333"/>
                </a:solidFill>
                <a:effectLst/>
                <a:latin typeface="+mj-lt"/>
              </a:rPr>
              <a:t>radiobutton</a:t>
            </a:r>
            <a:r>
              <a:rPr kumimoji="0" lang="es-AR" altLang="es-AR" sz="2000" b="0" i="0" u="none" strike="noStrike" cap="none" normalizeH="0" baseline="0" dirty="0">
                <a:ln>
                  <a:noFill/>
                </a:ln>
                <a:solidFill>
                  <a:srgbClr val="212529"/>
                </a:solidFill>
                <a:effectLst/>
                <a:latin typeface="+mj-lt"/>
              </a:rPr>
              <a:t> son similares a los controles de tipo </a:t>
            </a:r>
            <a:r>
              <a:rPr kumimoji="0" lang="es-AR" altLang="es-AR" sz="2000" b="0" i="0" u="none" strike="noStrike" cap="none" normalizeH="0" baseline="0" dirty="0">
                <a:ln>
                  <a:noFill/>
                </a:ln>
                <a:solidFill>
                  <a:srgbClr val="333333"/>
                </a:solidFill>
                <a:effectLst/>
                <a:latin typeface="+mj-lt"/>
              </a:rPr>
              <a:t>checkbox</a:t>
            </a:r>
            <a:r>
              <a:rPr kumimoji="0" lang="es-AR" altLang="es-AR" sz="2000" b="0" i="0" u="none" strike="noStrike" cap="none" normalizeH="0" baseline="0" dirty="0">
                <a:ln>
                  <a:noFill/>
                </a:ln>
                <a:solidFill>
                  <a:srgbClr val="212529"/>
                </a:solidFill>
                <a:effectLst/>
                <a:latin typeface="+mj-lt"/>
              </a:rPr>
              <a:t>, pero presentan una diferencia muy importante: son mutuamente excluyentes. Los </a:t>
            </a:r>
            <a:r>
              <a:rPr kumimoji="0" lang="es-AR" altLang="es-AR" sz="2000" b="0" i="0" u="none" strike="noStrike" cap="none" normalizeH="0" baseline="0" dirty="0">
                <a:ln>
                  <a:noFill/>
                </a:ln>
                <a:solidFill>
                  <a:srgbClr val="333333"/>
                </a:solidFill>
                <a:effectLst/>
                <a:latin typeface="+mj-lt"/>
              </a:rPr>
              <a:t>radiobutton</a:t>
            </a:r>
            <a:r>
              <a:rPr kumimoji="0" lang="es-AR" altLang="es-AR" sz="2000" b="0" i="0" u="none" strike="noStrike" cap="none" normalizeH="0" baseline="0" dirty="0">
                <a:ln>
                  <a:noFill/>
                </a:ln>
                <a:solidFill>
                  <a:srgbClr val="212529"/>
                </a:solidFill>
                <a:effectLst/>
                <a:latin typeface="+mj-lt"/>
              </a:rPr>
              <a:t> se utilizan cuando el usuario solamente puede escoger una opción entre las distintas opciones relacionadas que se le presentan. Cada vez que se selecciona una opción, automáticamente se deselecciona la otra opción que estaba seleccionaba.</a:t>
            </a:r>
            <a:endParaRPr kumimoji="0" lang="es-AR" altLang="es-AR" sz="2000" b="0" i="0" u="none" strike="noStrike" cap="none" normalizeH="0" baseline="0" dirty="0">
              <a:ln>
                <a:noFill/>
              </a:ln>
              <a:solidFill>
                <a:schemeClr val="tx1"/>
              </a:solidFill>
              <a:effectLst/>
              <a:latin typeface="+mj-lt"/>
            </a:endParaRPr>
          </a:p>
        </p:txBody>
      </p:sp>
      <p:pic>
        <p:nvPicPr>
          <p:cNvPr id="7172" name="Picture 4" descr="Ejemplo de etiqueta input (type=radio)">
            <a:extLst>
              <a:ext uri="{FF2B5EF4-FFF2-40B4-BE49-F238E27FC236}">
                <a16:creationId xmlns:a16="http://schemas.microsoft.com/office/drawing/2014/main" id="{B10A08EE-D85C-4483-AABC-A021812B3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690" y="3879078"/>
            <a:ext cx="2686735" cy="112669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85A344F-F01F-4975-9712-5BE2612F95F4}"/>
              </a:ext>
            </a:extLst>
          </p:cNvPr>
          <p:cNvSpPr/>
          <p:nvPr/>
        </p:nvSpPr>
        <p:spPr>
          <a:xfrm>
            <a:off x="485775" y="3942029"/>
            <a:ext cx="7967664" cy="923330"/>
          </a:xfrm>
          <a:prstGeom prst="rect">
            <a:avLst/>
          </a:prstGeom>
        </p:spPr>
        <p:txBody>
          <a:bodyPr wrap="square">
            <a:spAutoFit/>
          </a:bodyPr>
          <a:lstStyle/>
          <a:p>
            <a:r>
              <a:rPr lang="es-AR" dirty="0">
                <a:solidFill>
                  <a:srgbClr val="24292E"/>
                </a:solidFill>
                <a:latin typeface="SFMono-Regular"/>
              </a:rPr>
              <a:t>Sexo &lt;</a:t>
            </a:r>
            <a:r>
              <a:rPr lang="es-AR" dirty="0">
                <a:solidFill>
                  <a:srgbClr val="63A35C"/>
                </a:solidFill>
                <a:latin typeface="SFMono-Regular"/>
              </a:rPr>
              <a:t>br</a:t>
            </a:r>
            <a:r>
              <a:rPr lang="es-AR" dirty="0">
                <a:solidFill>
                  <a:srgbClr val="24292E"/>
                </a:solidFill>
                <a:latin typeface="SFMono-Regular"/>
              </a:rPr>
              <a:t>/&gt; </a:t>
            </a:r>
          </a:p>
          <a:p>
            <a:r>
              <a:rPr lang="es-AR" dirty="0">
                <a:solidFill>
                  <a:srgbClr val="24292E"/>
                </a:solidFill>
                <a:latin typeface="SFMono-Regular"/>
              </a:rPr>
              <a:t>&lt;</a:t>
            </a:r>
            <a:r>
              <a:rPr lang="es-AR" dirty="0">
                <a:solidFill>
                  <a:srgbClr val="63A35C"/>
                </a:solidFill>
                <a:latin typeface="SFMono-Regular"/>
              </a:rPr>
              <a:t>input</a:t>
            </a:r>
            <a:r>
              <a:rPr lang="es-AR" dirty="0">
                <a:solidFill>
                  <a:srgbClr val="24292E"/>
                </a:solidFill>
                <a:latin typeface="SFMono-Regular"/>
              </a:rPr>
              <a:t> </a:t>
            </a:r>
            <a:r>
              <a:rPr lang="es-AR" dirty="0">
                <a:solidFill>
                  <a:srgbClr val="795DA3"/>
                </a:solidFill>
                <a:latin typeface="SFMono-Regular"/>
              </a:rPr>
              <a:t>type</a:t>
            </a:r>
            <a:r>
              <a:rPr lang="es-AR" dirty="0">
                <a:solidFill>
                  <a:srgbClr val="24292E"/>
                </a:solidFill>
                <a:latin typeface="SFMono-Regular"/>
              </a:rPr>
              <a:t>=</a:t>
            </a:r>
            <a:r>
              <a:rPr lang="es-AR" dirty="0">
                <a:solidFill>
                  <a:srgbClr val="183691"/>
                </a:solidFill>
                <a:latin typeface="SFMono-Regular"/>
              </a:rPr>
              <a:t>"radio"</a:t>
            </a:r>
            <a:r>
              <a:rPr lang="es-AR" dirty="0">
                <a:solidFill>
                  <a:srgbClr val="24292E"/>
                </a:solidFill>
                <a:latin typeface="SFMono-Regular"/>
              </a:rPr>
              <a:t> </a:t>
            </a:r>
            <a:r>
              <a:rPr lang="es-AR" dirty="0">
                <a:solidFill>
                  <a:srgbClr val="795DA3"/>
                </a:solidFill>
                <a:latin typeface="SFMono-Regular"/>
              </a:rPr>
              <a:t>name</a:t>
            </a:r>
            <a:r>
              <a:rPr lang="es-AR" dirty="0">
                <a:solidFill>
                  <a:srgbClr val="24292E"/>
                </a:solidFill>
                <a:latin typeface="SFMono-Regular"/>
              </a:rPr>
              <a:t>=</a:t>
            </a:r>
            <a:r>
              <a:rPr lang="es-AR" dirty="0">
                <a:solidFill>
                  <a:srgbClr val="183691"/>
                </a:solidFill>
                <a:latin typeface="SFMono-Regular"/>
              </a:rPr>
              <a:t>"sexo"</a:t>
            </a:r>
            <a:r>
              <a:rPr lang="es-AR" dirty="0">
                <a:solidFill>
                  <a:srgbClr val="24292E"/>
                </a:solidFill>
                <a:latin typeface="SFMono-Regular"/>
              </a:rPr>
              <a:t> </a:t>
            </a:r>
            <a:r>
              <a:rPr lang="es-AR" dirty="0">
                <a:solidFill>
                  <a:srgbClr val="795DA3"/>
                </a:solidFill>
                <a:latin typeface="SFMono-Regular"/>
              </a:rPr>
              <a:t>value</a:t>
            </a:r>
            <a:r>
              <a:rPr lang="es-AR" dirty="0">
                <a:solidFill>
                  <a:srgbClr val="24292E"/>
                </a:solidFill>
                <a:latin typeface="SFMono-Regular"/>
              </a:rPr>
              <a:t>=</a:t>
            </a:r>
            <a:r>
              <a:rPr lang="es-AR" dirty="0">
                <a:solidFill>
                  <a:srgbClr val="183691"/>
                </a:solidFill>
                <a:latin typeface="SFMono-Regular"/>
              </a:rPr>
              <a:t>"hombre"</a:t>
            </a:r>
            <a:r>
              <a:rPr lang="es-AR" dirty="0">
                <a:solidFill>
                  <a:srgbClr val="24292E"/>
                </a:solidFill>
                <a:latin typeface="SFMono-Regular"/>
              </a:rPr>
              <a:t> </a:t>
            </a:r>
            <a:r>
              <a:rPr lang="es-AR" dirty="0">
                <a:solidFill>
                  <a:srgbClr val="795DA3"/>
                </a:solidFill>
                <a:latin typeface="SFMono-Regular"/>
              </a:rPr>
              <a:t>checked</a:t>
            </a:r>
            <a:r>
              <a:rPr lang="es-AR" dirty="0">
                <a:solidFill>
                  <a:srgbClr val="24292E"/>
                </a:solidFill>
                <a:latin typeface="SFMono-Regular"/>
              </a:rPr>
              <a:t>=</a:t>
            </a:r>
            <a:r>
              <a:rPr lang="es-AR" dirty="0">
                <a:solidFill>
                  <a:srgbClr val="183691"/>
                </a:solidFill>
                <a:latin typeface="SFMono-Regular"/>
              </a:rPr>
              <a:t>"checked"</a:t>
            </a:r>
            <a:r>
              <a:rPr lang="es-AR" dirty="0">
                <a:solidFill>
                  <a:srgbClr val="24292E"/>
                </a:solidFill>
                <a:latin typeface="SFMono-Regular"/>
              </a:rPr>
              <a:t> /&gt; Hombre</a:t>
            </a:r>
          </a:p>
          <a:p>
            <a:r>
              <a:rPr lang="es-AR" dirty="0">
                <a:solidFill>
                  <a:srgbClr val="24292E"/>
                </a:solidFill>
                <a:latin typeface="SFMono-Regular"/>
              </a:rPr>
              <a:t> &lt;</a:t>
            </a:r>
            <a:r>
              <a:rPr lang="es-AR" dirty="0">
                <a:solidFill>
                  <a:srgbClr val="63A35C"/>
                </a:solidFill>
                <a:latin typeface="SFMono-Regular"/>
              </a:rPr>
              <a:t>input</a:t>
            </a:r>
            <a:r>
              <a:rPr lang="es-AR" dirty="0">
                <a:solidFill>
                  <a:srgbClr val="24292E"/>
                </a:solidFill>
                <a:latin typeface="SFMono-Regular"/>
              </a:rPr>
              <a:t> </a:t>
            </a:r>
            <a:r>
              <a:rPr lang="es-AR" dirty="0">
                <a:solidFill>
                  <a:srgbClr val="795DA3"/>
                </a:solidFill>
                <a:latin typeface="SFMono-Regular"/>
              </a:rPr>
              <a:t>type</a:t>
            </a:r>
            <a:r>
              <a:rPr lang="es-AR" dirty="0">
                <a:solidFill>
                  <a:srgbClr val="24292E"/>
                </a:solidFill>
                <a:latin typeface="SFMono-Regular"/>
              </a:rPr>
              <a:t>=</a:t>
            </a:r>
            <a:r>
              <a:rPr lang="es-AR" dirty="0">
                <a:solidFill>
                  <a:srgbClr val="183691"/>
                </a:solidFill>
                <a:latin typeface="SFMono-Regular"/>
              </a:rPr>
              <a:t>"radio"</a:t>
            </a:r>
            <a:r>
              <a:rPr lang="es-AR" dirty="0">
                <a:solidFill>
                  <a:srgbClr val="24292E"/>
                </a:solidFill>
                <a:latin typeface="SFMono-Regular"/>
              </a:rPr>
              <a:t> </a:t>
            </a:r>
            <a:r>
              <a:rPr lang="es-AR" dirty="0">
                <a:solidFill>
                  <a:srgbClr val="795DA3"/>
                </a:solidFill>
                <a:latin typeface="SFMono-Regular"/>
              </a:rPr>
              <a:t>name</a:t>
            </a:r>
            <a:r>
              <a:rPr lang="es-AR" dirty="0">
                <a:solidFill>
                  <a:srgbClr val="24292E"/>
                </a:solidFill>
                <a:latin typeface="SFMono-Regular"/>
              </a:rPr>
              <a:t>=</a:t>
            </a:r>
            <a:r>
              <a:rPr lang="es-AR" dirty="0">
                <a:solidFill>
                  <a:srgbClr val="183691"/>
                </a:solidFill>
                <a:latin typeface="SFMono-Regular"/>
              </a:rPr>
              <a:t>"sexo"</a:t>
            </a:r>
            <a:r>
              <a:rPr lang="es-AR" dirty="0">
                <a:solidFill>
                  <a:srgbClr val="24292E"/>
                </a:solidFill>
                <a:latin typeface="SFMono-Regular"/>
              </a:rPr>
              <a:t> </a:t>
            </a:r>
            <a:r>
              <a:rPr lang="es-AR" dirty="0">
                <a:solidFill>
                  <a:srgbClr val="795DA3"/>
                </a:solidFill>
                <a:latin typeface="SFMono-Regular"/>
              </a:rPr>
              <a:t>value</a:t>
            </a:r>
            <a:r>
              <a:rPr lang="es-AR" dirty="0">
                <a:solidFill>
                  <a:srgbClr val="24292E"/>
                </a:solidFill>
                <a:latin typeface="SFMono-Regular"/>
              </a:rPr>
              <a:t>=</a:t>
            </a:r>
            <a:r>
              <a:rPr lang="es-AR" dirty="0">
                <a:solidFill>
                  <a:srgbClr val="183691"/>
                </a:solidFill>
                <a:latin typeface="SFMono-Regular"/>
              </a:rPr>
              <a:t>"mujer"</a:t>
            </a:r>
            <a:r>
              <a:rPr lang="es-AR" dirty="0">
                <a:solidFill>
                  <a:srgbClr val="24292E"/>
                </a:solidFill>
                <a:latin typeface="SFMono-Regular"/>
              </a:rPr>
              <a:t> /&gt; Mujer</a:t>
            </a:r>
            <a:endParaRPr lang="es-AR" dirty="0"/>
          </a:p>
        </p:txBody>
      </p:sp>
      <p:sp>
        <p:nvSpPr>
          <p:cNvPr id="5" name="Rectangle 5">
            <a:extLst>
              <a:ext uri="{FF2B5EF4-FFF2-40B4-BE49-F238E27FC236}">
                <a16:creationId xmlns:a16="http://schemas.microsoft.com/office/drawing/2014/main" id="{1534B1CA-9298-4B0E-B621-A04BC4ADE86D}"/>
              </a:ext>
            </a:extLst>
          </p:cNvPr>
          <p:cNvSpPr>
            <a:spLocks noChangeArrowheads="1"/>
          </p:cNvSpPr>
          <p:nvPr/>
        </p:nvSpPr>
        <p:spPr bwMode="auto">
          <a:xfrm>
            <a:off x="485775" y="5068724"/>
            <a:ext cx="1131477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El valor del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para estos controles de formulario es </a:t>
            </a:r>
            <a:r>
              <a:rPr kumimoji="0" lang="es-AR" altLang="es-AR" sz="2000" b="0" i="0" u="none" strike="noStrike" cap="none" normalizeH="0" baseline="0" dirty="0">
                <a:ln>
                  <a:noFill/>
                </a:ln>
                <a:solidFill>
                  <a:srgbClr val="333333"/>
                </a:solidFill>
                <a:effectLst/>
                <a:latin typeface="+mj-lt"/>
              </a:rPr>
              <a:t>radio</a:t>
            </a:r>
            <a:r>
              <a:rPr kumimoji="0" lang="es-AR" altLang="es-AR" sz="2000" b="0" i="0" u="none" strike="noStrike" cap="none" normalizeH="0" baseline="0" dirty="0">
                <a:ln>
                  <a:noFill/>
                </a:ln>
                <a:solidFill>
                  <a:srgbClr val="212529"/>
                </a:solidFill>
                <a:effectLst/>
                <a:latin typeface="+mj-lt"/>
              </a:rPr>
              <a:t>. El atributo </a:t>
            </a:r>
            <a:r>
              <a:rPr kumimoji="0" lang="es-AR" altLang="es-AR" sz="2000" b="0" i="0" u="none" strike="noStrike" cap="none" normalizeH="0" baseline="0" dirty="0">
                <a:ln>
                  <a:noFill/>
                </a:ln>
                <a:solidFill>
                  <a:srgbClr val="333333"/>
                </a:solidFill>
                <a:effectLst/>
                <a:latin typeface="+mj-lt"/>
              </a:rPr>
              <a:t>name</a:t>
            </a:r>
            <a:r>
              <a:rPr kumimoji="0" lang="es-AR" altLang="es-AR" sz="2000" b="0" i="0" u="none" strike="noStrike" cap="none" normalizeH="0" baseline="0" dirty="0">
                <a:ln>
                  <a:noFill/>
                </a:ln>
                <a:solidFill>
                  <a:srgbClr val="212529"/>
                </a:solidFill>
                <a:effectLst/>
                <a:latin typeface="+mj-lt"/>
              </a:rPr>
              <a:t> se emplea para indicar los radiobutton que están relacionados. Por lo tanto, cuando varios </a:t>
            </a:r>
            <a:r>
              <a:rPr kumimoji="0" lang="es-AR" altLang="es-AR" sz="2000" b="0" i="1" u="none" strike="noStrike" cap="none" normalizeH="0" baseline="0" dirty="0">
                <a:ln>
                  <a:noFill/>
                </a:ln>
                <a:solidFill>
                  <a:srgbClr val="212529"/>
                </a:solidFill>
                <a:effectLst/>
                <a:latin typeface="+mj-lt"/>
              </a:rPr>
              <a:t>radiobutton</a:t>
            </a:r>
            <a:r>
              <a:rPr kumimoji="0" lang="es-AR" altLang="es-AR" sz="2000" b="0" i="0" u="none" strike="noStrike" cap="none" normalizeH="0" baseline="0" dirty="0">
                <a:ln>
                  <a:noFill/>
                </a:ln>
                <a:solidFill>
                  <a:srgbClr val="212529"/>
                </a:solidFill>
                <a:effectLst/>
                <a:latin typeface="+mj-lt"/>
              </a:rPr>
              <a:t> tienen el mismo valor en su atributo </a:t>
            </a:r>
            <a:r>
              <a:rPr kumimoji="0" lang="es-AR" altLang="es-AR" sz="2000" b="0" i="0" u="none" strike="noStrike" cap="none" normalizeH="0" baseline="0" dirty="0">
                <a:ln>
                  <a:noFill/>
                </a:ln>
                <a:solidFill>
                  <a:srgbClr val="333333"/>
                </a:solidFill>
                <a:effectLst/>
                <a:latin typeface="+mj-lt"/>
              </a:rPr>
              <a:t>name</a:t>
            </a:r>
            <a:r>
              <a:rPr kumimoji="0" lang="es-AR" altLang="es-AR" sz="2000" b="0" i="0" u="none" strike="noStrike" cap="none" normalizeH="0" baseline="0" dirty="0">
                <a:ln>
                  <a:noFill/>
                </a:ln>
                <a:solidFill>
                  <a:srgbClr val="212529"/>
                </a:solidFill>
                <a:effectLst/>
                <a:latin typeface="+mj-lt"/>
              </a:rPr>
              <a:t>, el navegador sabe que están relacionados y puede deseleccionar una opción del grupo de </a:t>
            </a:r>
            <a:r>
              <a:rPr kumimoji="0" lang="es-AR" altLang="es-AR" sz="2000" b="0" i="1" u="none" strike="noStrike" cap="none" normalizeH="0" baseline="0" dirty="0">
                <a:ln>
                  <a:noFill/>
                </a:ln>
                <a:solidFill>
                  <a:srgbClr val="212529"/>
                </a:solidFill>
                <a:effectLst/>
                <a:latin typeface="+mj-lt"/>
              </a:rPr>
              <a:t>radiobutton</a:t>
            </a:r>
            <a:r>
              <a:rPr kumimoji="0" lang="es-AR" altLang="es-AR" sz="2000" b="0" i="0" u="none" strike="noStrike" cap="none" normalizeH="0" baseline="0" dirty="0">
                <a:ln>
                  <a:noFill/>
                </a:ln>
                <a:solidFill>
                  <a:srgbClr val="212529"/>
                </a:solidFill>
                <a:effectLst/>
                <a:latin typeface="+mj-lt"/>
              </a:rPr>
              <a:t> cuando se seleccione otra opción.</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43000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2622E-D11C-43CD-8E73-446A8C23F838}"/>
              </a:ext>
            </a:extLst>
          </p:cNvPr>
          <p:cNvSpPr>
            <a:spLocks noGrp="1"/>
          </p:cNvSpPr>
          <p:nvPr>
            <p:ph type="title"/>
          </p:nvPr>
        </p:nvSpPr>
        <p:spPr/>
        <p:txBody>
          <a:bodyPr/>
          <a:lstStyle/>
          <a:p>
            <a:r>
              <a:rPr lang="es-AR" dirty="0"/>
              <a:t>Botón de envío de formulario</a:t>
            </a:r>
          </a:p>
        </p:txBody>
      </p:sp>
      <p:sp>
        <p:nvSpPr>
          <p:cNvPr id="3" name="Rectángulo 2">
            <a:extLst>
              <a:ext uri="{FF2B5EF4-FFF2-40B4-BE49-F238E27FC236}">
                <a16:creationId xmlns:a16="http://schemas.microsoft.com/office/drawing/2014/main" id="{E916C44D-4393-484E-BBB8-73E3F7CD96CD}"/>
              </a:ext>
            </a:extLst>
          </p:cNvPr>
          <p:cNvSpPr/>
          <p:nvPr/>
        </p:nvSpPr>
        <p:spPr>
          <a:xfrm>
            <a:off x="373625" y="2447073"/>
            <a:ext cx="11316930" cy="707886"/>
          </a:xfrm>
          <a:prstGeom prst="rect">
            <a:avLst/>
          </a:prstGeom>
        </p:spPr>
        <p:txBody>
          <a:bodyPr wrap="square">
            <a:spAutoFit/>
          </a:bodyPr>
          <a:lstStyle/>
          <a:p>
            <a:pPr algn="just"/>
            <a:r>
              <a:rPr lang="es-AR" sz="2000" dirty="0">
                <a:solidFill>
                  <a:srgbClr val="212529"/>
                </a:solidFill>
                <a:latin typeface="+mj-lt"/>
              </a:rPr>
              <a:t>La mayoría de formularios dispone de un botón para enviar al servidor los datos introducidos por el usuario:</a:t>
            </a:r>
            <a:endParaRPr lang="es-AR" sz="2000" dirty="0">
              <a:latin typeface="+mj-lt"/>
            </a:endParaRPr>
          </a:p>
        </p:txBody>
      </p:sp>
      <p:sp>
        <p:nvSpPr>
          <p:cNvPr id="4" name="Rectangle 2">
            <a:extLst>
              <a:ext uri="{FF2B5EF4-FFF2-40B4-BE49-F238E27FC236}">
                <a16:creationId xmlns:a16="http://schemas.microsoft.com/office/drawing/2014/main" id="{42200205-63E0-4ECE-82F5-CB89D387E14F}"/>
              </a:ext>
            </a:extLst>
          </p:cNvPr>
          <p:cNvSpPr>
            <a:spLocks noChangeArrowheads="1"/>
          </p:cNvSpPr>
          <p:nvPr/>
        </p:nvSpPr>
        <p:spPr bwMode="auto">
          <a:xfrm>
            <a:off x="478400" y="4425866"/>
            <a:ext cx="11316930" cy="216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4292E"/>
                </a:solidFill>
                <a:effectLst/>
                <a:latin typeface="+mj-lt"/>
              </a:rPr>
              <a:t>                           &lt;</a:t>
            </a:r>
            <a:r>
              <a:rPr kumimoji="0" lang="es-AR" altLang="es-AR" sz="2000" b="0" i="0" u="none" strike="noStrike" cap="none" normalizeH="0" baseline="0" dirty="0">
                <a:ln>
                  <a:noFill/>
                </a:ln>
                <a:solidFill>
                  <a:srgbClr val="63A35C"/>
                </a:solidFill>
                <a:effectLst/>
                <a:latin typeface="+mj-lt"/>
              </a:rPr>
              <a:t>input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type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"submit"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name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"buscar"</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value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"Buscar"</a:t>
            </a:r>
            <a:r>
              <a:rPr kumimoji="0" lang="es-AR" altLang="es-AR" sz="2000" b="0" i="0" u="none" strike="noStrike" cap="none" normalizeH="0" baseline="0" dirty="0">
                <a:ln>
                  <a:noFill/>
                </a:ln>
                <a:solidFill>
                  <a:srgbClr val="24292E"/>
                </a:solidFill>
                <a:effectLst/>
                <a:latin typeface="+mj-lt"/>
              </a:rPr>
              <a:t> /&gt;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El valor del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para este control de formulario es </a:t>
            </a:r>
            <a:r>
              <a:rPr kumimoji="0" lang="es-AR" altLang="es-AR" sz="2000" b="0" i="0" u="none" strike="noStrike" cap="none" normalizeH="0" baseline="0" dirty="0">
                <a:ln>
                  <a:noFill/>
                </a:ln>
                <a:solidFill>
                  <a:srgbClr val="333333"/>
                </a:solidFill>
                <a:effectLst/>
                <a:latin typeface="+mj-lt"/>
              </a:rPr>
              <a:t>submit</a:t>
            </a:r>
            <a:r>
              <a:rPr kumimoji="0" lang="es-AR" altLang="es-AR" sz="2000" b="0" i="0" u="none" strike="noStrike" cap="none" normalizeH="0" baseline="0" dirty="0">
                <a:ln>
                  <a:noFill/>
                </a:ln>
                <a:solidFill>
                  <a:srgbClr val="212529"/>
                </a:solidFill>
                <a:effectLst/>
                <a:latin typeface="+mj-lt"/>
              </a:rPr>
              <a:t>. El navegador se encarga de enviar automáticamente los datos cuando el usuario pincha sobre este tipo de botón. El valor del atributo </a:t>
            </a:r>
            <a:r>
              <a:rPr kumimoji="0" lang="es-AR" altLang="es-AR" sz="2000" b="0" i="0" u="none" strike="noStrike" cap="none" normalizeH="0" baseline="0" dirty="0">
                <a:ln>
                  <a:noFill/>
                </a:ln>
                <a:solidFill>
                  <a:srgbClr val="333333"/>
                </a:solidFill>
                <a:effectLst/>
                <a:latin typeface="+mj-lt"/>
              </a:rPr>
              <a:t>value</a:t>
            </a:r>
            <a:r>
              <a:rPr kumimoji="0" lang="es-AR" altLang="es-AR" sz="2000" b="0" i="0" u="none" strike="noStrike" cap="none" normalizeH="0" baseline="0" dirty="0">
                <a:ln>
                  <a:noFill/>
                </a:ln>
                <a:solidFill>
                  <a:srgbClr val="212529"/>
                </a:solidFill>
                <a:effectLst/>
                <a:latin typeface="+mj-lt"/>
              </a:rPr>
              <a:t> es el texto que muestra el botón. Si no se establece el atributo </a:t>
            </a:r>
            <a:r>
              <a:rPr kumimoji="0" lang="es-AR" altLang="es-AR" sz="2000" b="0" i="0" u="none" strike="noStrike" cap="none" normalizeH="0" baseline="0" dirty="0">
                <a:ln>
                  <a:noFill/>
                </a:ln>
                <a:solidFill>
                  <a:srgbClr val="333333"/>
                </a:solidFill>
                <a:effectLst/>
                <a:latin typeface="+mj-lt"/>
              </a:rPr>
              <a:t>value</a:t>
            </a:r>
            <a:r>
              <a:rPr kumimoji="0" lang="es-AR" altLang="es-AR" sz="2000" b="0" i="0" u="none" strike="noStrike" cap="none" normalizeH="0" baseline="0" dirty="0">
                <a:ln>
                  <a:noFill/>
                </a:ln>
                <a:solidFill>
                  <a:srgbClr val="212529"/>
                </a:solidFill>
                <a:effectLst/>
                <a:latin typeface="+mj-lt"/>
              </a:rPr>
              <a:t>, el navegador muestra el texto predefinido </a:t>
            </a:r>
            <a:r>
              <a:rPr kumimoji="0" lang="es-AR" altLang="es-AR" sz="2000" b="0" i="0" u="none" strike="noStrike" cap="none" normalizeH="0" baseline="0" dirty="0">
                <a:ln>
                  <a:noFill/>
                </a:ln>
                <a:solidFill>
                  <a:srgbClr val="333333"/>
                </a:solidFill>
                <a:effectLst/>
                <a:latin typeface="+mj-lt"/>
              </a:rPr>
              <a:t>Enviar consulta</a:t>
            </a:r>
            <a:r>
              <a:rPr kumimoji="0" lang="es-AR" altLang="es-AR" sz="2000" b="0" i="0" u="none" strike="noStrike" cap="none" normalizeH="0" baseline="0" dirty="0">
                <a:ln>
                  <a:noFill/>
                </a:ln>
                <a:solidFill>
                  <a:srgbClr val="212529"/>
                </a:solidFill>
                <a:effectLst/>
                <a:latin typeface="+mj-lt"/>
              </a:rPr>
              <a:t>.</a:t>
            </a:r>
            <a:endParaRPr kumimoji="0" lang="es-AR" altLang="es-AR" sz="2000" b="0" i="0" u="none" strike="noStrike" cap="none" normalizeH="0" baseline="0" dirty="0">
              <a:ln>
                <a:noFill/>
              </a:ln>
              <a:solidFill>
                <a:schemeClr val="tx1"/>
              </a:solidFill>
              <a:effectLst/>
              <a:latin typeface="+mj-lt"/>
            </a:endParaRPr>
          </a:p>
        </p:txBody>
      </p:sp>
      <p:pic>
        <p:nvPicPr>
          <p:cNvPr id="8196" name="Picture 4" descr="Ejemplo de etiqueta input (type=submit)">
            <a:extLst>
              <a:ext uri="{FF2B5EF4-FFF2-40B4-BE49-F238E27FC236}">
                <a16:creationId xmlns:a16="http://schemas.microsoft.com/office/drawing/2014/main" id="{2C2FEA97-2E63-4241-87FF-CE096520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6" y="3154959"/>
            <a:ext cx="2871788" cy="120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910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7B0E3-CF23-4642-8C32-C46FAB26344A}"/>
              </a:ext>
            </a:extLst>
          </p:cNvPr>
          <p:cNvSpPr>
            <a:spLocks noGrp="1"/>
          </p:cNvSpPr>
          <p:nvPr>
            <p:ph type="title"/>
          </p:nvPr>
        </p:nvSpPr>
        <p:spPr/>
        <p:txBody>
          <a:bodyPr/>
          <a:lstStyle/>
          <a:p>
            <a:r>
              <a:rPr lang="es-AR" dirty="0"/>
              <a:t>Botón de reseteo del formulario</a:t>
            </a:r>
          </a:p>
        </p:txBody>
      </p:sp>
      <p:sp>
        <p:nvSpPr>
          <p:cNvPr id="3" name="Rectángulo 2">
            <a:extLst>
              <a:ext uri="{FF2B5EF4-FFF2-40B4-BE49-F238E27FC236}">
                <a16:creationId xmlns:a16="http://schemas.microsoft.com/office/drawing/2014/main" id="{10EBB2D1-A09D-428E-85B1-3788D9B333F5}"/>
              </a:ext>
            </a:extLst>
          </p:cNvPr>
          <p:cNvSpPr/>
          <p:nvPr/>
        </p:nvSpPr>
        <p:spPr>
          <a:xfrm>
            <a:off x="495300" y="2257425"/>
            <a:ext cx="11201400" cy="1015663"/>
          </a:xfrm>
          <a:prstGeom prst="rect">
            <a:avLst/>
          </a:prstGeom>
        </p:spPr>
        <p:txBody>
          <a:bodyPr wrap="square">
            <a:spAutoFit/>
          </a:bodyPr>
          <a:lstStyle/>
          <a:p>
            <a:pPr algn="just"/>
            <a:r>
              <a:rPr lang="es-AR" sz="2000" dirty="0">
                <a:solidFill>
                  <a:srgbClr val="212529"/>
                </a:solidFill>
                <a:latin typeface="+mj-lt"/>
              </a:rPr>
              <a:t>Aunque su uso era muy popular hace unos años, la mayoría de formularios modernos ya no utilizan este tipo de botón. Se trata de un botón especial que borra todos los datos introducidos por el usuario y devuelve el formulario a su estado original:</a:t>
            </a:r>
            <a:endParaRPr lang="es-AR" sz="2000" dirty="0">
              <a:latin typeface="+mj-lt"/>
            </a:endParaRPr>
          </a:p>
        </p:txBody>
      </p:sp>
      <p:pic>
        <p:nvPicPr>
          <p:cNvPr id="9218" name="Picture 2" descr="Ejemplo de etiqueta input (type=reset)">
            <a:extLst>
              <a:ext uri="{FF2B5EF4-FFF2-40B4-BE49-F238E27FC236}">
                <a16:creationId xmlns:a16="http://schemas.microsoft.com/office/drawing/2014/main" id="{E14DF855-90E2-40FF-8532-BC7DA15B1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321" y="3255819"/>
            <a:ext cx="3114675" cy="10655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D57248-1454-4676-85B4-47B0DFC9CB80}"/>
              </a:ext>
            </a:extLst>
          </p:cNvPr>
          <p:cNvSpPr>
            <a:spLocks noChangeArrowheads="1"/>
          </p:cNvSpPr>
          <p:nvPr/>
        </p:nvSpPr>
        <p:spPr bwMode="auto">
          <a:xfrm>
            <a:off x="495300" y="4132930"/>
            <a:ext cx="11201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El valor del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para este control de formulario es </a:t>
            </a:r>
            <a:r>
              <a:rPr kumimoji="0" lang="es-AR" altLang="es-AR" sz="2000" b="0" i="0" u="none" strike="noStrike" cap="none" normalizeH="0" baseline="0" dirty="0">
                <a:ln>
                  <a:noFill/>
                </a:ln>
                <a:solidFill>
                  <a:srgbClr val="333333"/>
                </a:solidFill>
                <a:effectLst/>
                <a:latin typeface="+mj-lt"/>
              </a:rPr>
              <a:t>reset</a:t>
            </a:r>
            <a:r>
              <a:rPr kumimoji="0" lang="es-AR" altLang="es-AR" sz="2000" b="0" i="0" u="none" strike="noStrike" cap="none" normalizeH="0" baseline="0" dirty="0">
                <a:ln>
                  <a:noFill/>
                </a:ln>
                <a:solidFill>
                  <a:srgbClr val="212529"/>
                </a:solidFill>
                <a:effectLst/>
                <a:latin typeface="+mj-lt"/>
              </a:rPr>
              <a:t>. Cuando el usuario pulsa este botón, el navegador borra toda la información introducida y muestra el formulario en su estado original. Si el formulario no contenía originalmente ningún valor, el botón de </a:t>
            </a:r>
            <a:r>
              <a:rPr kumimoji="0" lang="es-AR" altLang="es-AR" sz="2000" b="0" i="0" u="none" strike="noStrike" cap="none" normalizeH="0" baseline="0" dirty="0">
                <a:ln>
                  <a:noFill/>
                </a:ln>
                <a:solidFill>
                  <a:srgbClr val="333333"/>
                </a:solidFill>
                <a:effectLst/>
                <a:latin typeface="+mj-lt"/>
              </a:rPr>
              <a:t>reset</a:t>
            </a:r>
            <a:r>
              <a:rPr kumimoji="0" lang="es-AR" altLang="es-AR" sz="2000" b="0" i="0" u="none" strike="noStrike" cap="none" normalizeH="0" baseline="0" dirty="0">
                <a:ln>
                  <a:noFill/>
                </a:ln>
                <a:solidFill>
                  <a:srgbClr val="212529"/>
                </a:solidFill>
                <a:effectLst/>
                <a:latin typeface="+mj-lt"/>
              </a:rPr>
              <a:t> lo vuelve a mostrar vacío. si el formulario contenía información, el botón </a:t>
            </a:r>
            <a:r>
              <a:rPr kumimoji="0" lang="es-AR" altLang="es-AR" sz="2000" b="0" i="0" u="none" strike="noStrike" cap="none" normalizeH="0" baseline="0" dirty="0">
                <a:ln>
                  <a:noFill/>
                </a:ln>
                <a:solidFill>
                  <a:srgbClr val="333333"/>
                </a:solidFill>
                <a:effectLst/>
                <a:latin typeface="+mj-lt"/>
              </a:rPr>
              <a:t>reset</a:t>
            </a:r>
            <a:r>
              <a:rPr kumimoji="0" lang="es-AR" altLang="es-AR" sz="2000" b="0" i="0" u="none" strike="noStrike" cap="none" normalizeH="0" baseline="0" dirty="0">
                <a:ln>
                  <a:noFill/>
                </a:ln>
                <a:solidFill>
                  <a:srgbClr val="212529"/>
                </a:solidFill>
                <a:effectLst/>
                <a:latin typeface="+mj-lt"/>
              </a:rPr>
              <a:t> vuelve a mostrar la misma información original.</a:t>
            </a:r>
            <a:endParaRPr kumimoji="0" lang="es-AR" altLang="es-AR"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Como es habitual en los botones de formulario, el atributo </a:t>
            </a:r>
            <a:r>
              <a:rPr kumimoji="0" lang="es-AR" altLang="es-AR" sz="2000" b="0" i="0" u="none" strike="noStrike" cap="none" normalizeH="0" baseline="0" dirty="0">
                <a:ln>
                  <a:noFill/>
                </a:ln>
                <a:solidFill>
                  <a:srgbClr val="333333"/>
                </a:solidFill>
                <a:effectLst/>
                <a:latin typeface="+mj-lt"/>
              </a:rPr>
              <a:t>value</a:t>
            </a:r>
            <a:r>
              <a:rPr kumimoji="0" lang="es-AR" altLang="es-AR" sz="2000" b="0" i="0" u="none" strike="noStrike" cap="none" normalizeH="0" baseline="0" dirty="0">
                <a:ln>
                  <a:noFill/>
                </a:ln>
                <a:solidFill>
                  <a:srgbClr val="212529"/>
                </a:solidFill>
                <a:effectLst/>
                <a:latin typeface="+mj-lt"/>
              </a:rPr>
              <a:t> permite establecer el texto que muestra el botón. Si no es utiliza este atributo, el navegador muestra el texto predefinido del botón, que en este caso es </a:t>
            </a:r>
            <a:r>
              <a:rPr kumimoji="0" lang="es-AR" altLang="es-AR" sz="2000" b="0" i="0" u="none" strike="noStrike" cap="none" normalizeH="0" baseline="0" dirty="0">
                <a:ln>
                  <a:noFill/>
                </a:ln>
                <a:solidFill>
                  <a:srgbClr val="333333"/>
                </a:solidFill>
                <a:effectLst/>
                <a:latin typeface="+mj-lt"/>
              </a:rPr>
              <a:t>Restablecer</a:t>
            </a:r>
            <a:r>
              <a:rPr kumimoji="0" lang="es-AR" altLang="es-AR" sz="2000" b="0" i="0" u="none" strike="noStrike" cap="none" normalizeH="0" baseline="0" dirty="0">
                <a:ln>
                  <a:noFill/>
                </a:ln>
                <a:solidFill>
                  <a:srgbClr val="212529"/>
                </a:solidFill>
                <a:effectLst/>
                <a:latin typeface="+mj-lt"/>
              </a:rPr>
              <a:t>.</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3254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C052E-24B6-4FBA-9310-65134CE8B0F5}"/>
              </a:ext>
            </a:extLst>
          </p:cNvPr>
          <p:cNvSpPr>
            <a:spLocks noGrp="1"/>
          </p:cNvSpPr>
          <p:nvPr>
            <p:ph type="title"/>
          </p:nvPr>
        </p:nvSpPr>
        <p:spPr/>
        <p:txBody>
          <a:bodyPr/>
          <a:lstStyle/>
          <a:p>
            <a:r>
              <a:rPr lang="es-AR" dirty="0"/>
              <a:t>Ficheros adjuntos</a:t>
            </a:r>
          </a:p>
        </p:txBody>
      </p:sp>
      <p:sp>
        <p:nvSpPr>
          <p:cNvPr id="3" name="Rectángulo 2">
            <a:extLst>
              <a:ext uri="{FF2B5EF4-FFF2-40B4-BE49-F238E27FC236}">
                <a16:creationId xmlns:a16="http://schemas.microsoft.com/office/drawing/2014/main" id="{3534FB60-4B50-4449-A484-F95608E36ABE}"/>
              </a:ext>
            </a:extLst>
          </p:cNvPr>
          <p:cNvSpPr/>
          <p:nvPr/>
        </p:nvSpPr>
        <p:spPr>
          <a:xfrm>
            <a:off x="419099" y="2351811"/>
            <a:ext cx="11268075" cy="1200329"/>
          </a:xfrm>
          <a:prstGeom prst="rect">
            <a:avLst/>
          </a:prstGeom>
        </p:spPr>
        <p:txBody>
          <a:bodyPr wrap="square">
            <a:spAutoFit/>
          </a:bodyPr>
          <a:lstStyle/>
          <a:p>
            <a:pPr algn="just"/>
            <a:r>
              <a:rPr lang="es-AR" dirty="0">
                <a:solidFill>
                  <a:srgbClr val="212529"/>
                </a:solidFill>
                <a:latin typeface="+mj-lt"/>
              </a:rPr>
              <a:t>Los formularios también permiten adjuntar archivos para subirlos al servidor. Aunque desde el punto de vista de HTML y del navegador no existe ninguna limitación sobre el número, tipo o tamaño total de los archivos que se pueden adjuntar, todos los servidores añaden restricciones por motivos de seguridad</a:t>
            </a:r>
            <a:r>
              <a:rPr lang="es-AR" sz="1600" dirty="0">
                <a:solidFill>
                  <a:srgbClr val="212529"/>
                </a:solidFill>
                <a:latin typeface="+mj-lt"/>
              </a:rPr>
              <a:t>.</a:t>
            </a:r>
            <a:endParaRPr lang="es-AR" sz="1600" dirty="0">
              <a:latin typeface="+mj-lt"/>
            </a:endParaRPr>
          </a:p>
        </p:txBody>
      </p:sp>
      <p:pic>
        <p:nvPicPr>
          <p:cNvPr id="10242" name="Picture 2" descr="Ejemplo de etiqueta input (type=file)">
            <a:extLst>
              <a:ext uri="{FF2B5EF4-FFF2-40B4-BE49-F238E27FC236}">
                <a16:creationId xmlns:a16="http://schemas.microsoft.com/office/drawing/2014/main" id="{DA909C67-5E31-4BA5-8604-D34454E85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446" y="3428965"/>
            <a:ext cx="3146379" cy="9468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C1C9E-45D9-4084-AA49-1809CBC18F44}"/>
              </a:ext>
            </a:extLst>
          </p:cNvPr>
          <p:cNvSpPr>
            <a:spLocks noChangeArrowheads="1"/>
          </p:cNvSpPr>
          <p:nvPr/>
        </p:nvSpPr>
        <p:spPr bwMode="auto">
          <a:xfrm>
            <a:off x="419099" y="3428965"/>
            <a:ext cx="11122281" cy="336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24292E"/>
                </a:solidFill>
                <a:effectLst/>
                <a:latin typeface="+mj-lt"/>
              </a:rPr>
              <a:t>                                Fichero adjunto</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dirty="0">
                <a:solidFill>
                  <a:srgbClr val="24292E"/>
                </a:solidFill>
                <a:latin typeface="+mj-lt"/>
              </a:rPr>
              <a:t>                               </a:t>
            </a:r>
            <a:r>
              <a:rPr kumimoji="0" lang="es-AR" altLang="es-AR" b="0" i="0" u="none" strike="noStrike" cap="none" normalizeH="0" baseline="0" dirty="0">
                <a:ln>
                  <a:noFill/>
                </a:ln>
                <a:solidFill>
                  <a:srgbClr val="24292E"/>
                </a:solidFill>
                <a:effectLst/>
                <a:latin typeface="+mj-lt"/>
              </a:rPr>
              <a:t> &lt;</a:t>
            </a:r>
            <a:r>
              <a:rPr kumimoji="0" lang="es-AR" altLang="es-AR" b="0" i="0" u="none" strike="noStrike" cap="none" normalizeH="0" baseline="0" dirty="0">
                <a:ln>
                  <a:noFill/>
                </a:ln>
                <a:solidFill>
                  <a:srgbClr val="63A35C"/>
                </a:solidFill>
                <a:effectLst/>
                <a:latin typeface="+mj-lt"/>
              </a:rPr>
              <a:t>input</a:t>
            </a:r>
            <a:r>
              <a:rPr kumimoji="0" lang="es-AR" altLang="es-AR" b="0" i="0" u="none" strike="noStrike" cap="none" normalizeH="0" baseline="0" dirty="0">
                <a:ln>
                  <a:noFill/>
                </a:ln>
                <a:solidFill>
                  <a:srgbClr val="24292E"/>
                </a:solidFill>
                <a:effectLst/>
                <a:latin typeface="+mj-lt"/>
              </a:rPr>
              <a:t> </a:t>
            </a:r>
            <a:r>
              <a:rPr kumimoji="0" lang="es-AR" altLang="es-AR" b="0" i="0" u="none" strike="noStrike" cap="none" normalizeH="0" baseline="0" dirty="0">
                <a:ln>
                  <a:noFill/>
                </a:ln>
                <a:solidFill>
                  <a:srgbClr val="795DA3"/>
                </a:solidFill>
                <a:effectLst/>
                <a:latin typeface="+mj-lt"/>
              </a:rPr>
              <a:t>type</a:t>
            </a:r>
            <a:r>
              <a:rPr kumimoji="0" lang="es-AR" altLang="es-AR" b="0" i="0" u="none" strike="noStrike" cap="none" normalizeH="0" baseline="0" dirty="0">
                <a:ln>
                  <a:noFill/>
                </a:ln>
                <a:solidFill>
                  <a:srgbClr val="24292E"/>
                </a:solidFill>
                <a:effectLst/>
                <a:latin typeface="+mj-lt"/>
              </a:rPr>
              <a:t>=</a:t>
            </a:r>
            <a:r>
              <a:rPr kumimoji="0" lang="es-AR" altLang="es-AR" b="0" i="0" u="none" strike="noStrike" cap="none" normalizeH="0" baseline="0" dirty="0">
                <a:ln>
                  <a:noFill/>
                </a:ln>
                <a:solidFill>
                  <a:srgbClr val="183691"/>
                </a:solidFill>
                <a:effectLst/>
                <a:latin typeface="+mj-lt"/>
              </a:rPr>
              <a:t>"file"</a:t>
            </a:r>
            <a:r>
              <a:rPr kumimoji="0" lang="es-AR" altLang="es-AR" b="0" i="0" u="none" strike="noStrike" cap="none" normalizeH="0" baseline="0" dirty="0">
                <a:ln>
                  <a:noFill/>
                </a:ln>
                <a:solidFill>
                  <a:srgbClr val="24292E"/>
                </a:solidFill>
                <a:effectLst/>
                <a:latin typeface="+mj-lt"/>
              </a:rPr>
              <a:t> </a:t>
            </a:r>
            <a:r>
              <a:rPr kumimoji="0" lang="es-AR" altLang="es-AR" b="0" i="0" u="none" strike="noStrike" cap="none" normalizeH="0" baseline="0" dirty="0">
                <a:ln>
                  <a:noFill/>
                </a:ln>
                <a:solidFill>
                  <a:srgbClr val="795DA3"/>
                </a:solidFill>
                <a:effectLst/>
                <a:latin typeface="+mj-lt"/>
              </a:rPr>
              <a:t>name</a:t>
            </a:r>
            <a:r>
              <a:rPr kumimoji="0" lang="es-AR" altLang="es-AR" b="0" i="0" u="none" strike="noStrike" cap="none" normalizeH="0" baseline="0" dirty="0">
                <a:ln>
                  <a:noFill/>
                </a:ln>
                <a:solidFill>
                  <a:srgbClr val="24292E"/>
                </a:solidFill>
                <a:effectLst/>
                <a:latin typeface="+mj-lt"/>
              </a:rPr>
              <a:t>=</a:t>
            </a:r>
            <a:r>
              <a:rPr kumimoji="0" lang="es-AR" altLang="es-AR" b="0" i="0" u="none" strike="noStrike" cap="none" normalizeH="0" baseline="0" dirty="0">
                <a:ln>
                  <a:noFill/>
                </a:ln>
                <a:solidFill>
                  <a:srgbClr val="183691"/>
                </a:solidFill>
                <a:effectLst/>
                <a:latin typeface="+mj-lt"/>
              </a:rPr>
              <a:t>"adjunto"</a:t>
            </a:r>
            <a:r>
              <a:rPr kumimoji="0" lang="es-AR" altLang="es-AR" b="0" i="0" u="none" strike="noStrike" cap="none" normalizeH="0" baseline="0" dirty="0">
                <a:ln>
                  <a:noFill/>
                </a:ln>
                <a:solidFill>
                  <a:srgbClr val="24292E"/>
                </a:solidFill>
                <a:effectLst/>
                <a:latin typeface="+mj-lt"/>
              </a:rPr>
              <a:t> /&gt;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212529"/>
                </a:solidFill>
                <a:effectLst/>
                <a:latin typeface="+mj-lt"/>
              </a:rPr>
              <a:t>El valor del atributo </a:t>
            </a:r>
            <a:r>
              <a:rPr kumimoji="0" lang="es-AR" altLang="es-AR" b="0" i="0" u="none" strike="noStrike" cap="none" normalizeH="0" baseline="0" dirty="0">
                <a:ln>
                  <a:noFill/>
                </a:ln>
                <a:solidFill>
                  <a:srgbClr val="333333"/>
                </a:solidFill>
                <a:effectLst/>
                <a:latin typeface="+mj-lt"/>
              </a:rPr>
              <a:t>type</a:t>
            </a:r>
            <a:r>
              <a:rPr kumimoji="0" lang="es-AR" altLang="es-AR" b="0" i="0" u="none" strike="noStrike" cap="none" normalizeH="0" baseline="0" dirty="0">
                <a:ln>
                  <a:noFill/>
                </a:ln>
                <a:solidFill>
                  <a:srgbClr val="212529"/>
                </a:solidFill>
                <a:effectLst/>
                <a:latin typeface="+mj-lt"/>
              </a:rPr>
              <a:t> para este control de formulario es </a:t>
            </a:r>
            <a:r>
              <a:rPr kumimoji="0" lang="es-AR" altLang="es-AR" b="0" i="0" u="none" strike="noStrike" cap="none" normalizeH="0" baseline="0" dirty="0">
                <a:ln>
                  <a:noFill/>
                </a:ln>
                <a:solidFill>
                  <a:srgbClr val="333333"/>
                </a:solidFill>
                <a:effectLst/>
                <a:latin typeface="+mj-lt"/>
              </a:rPr>
              <a:t>file</a:t>
            </a:r>
            <a:r>
              <a:rPr kumimoji="0" lang="es-AR" altLang="es-AR" b="0" i="0" u="none" strike="noStrike" cap="none" normalizeH="0" baseline="0" dirty="0">
                <a:ln>
                  <a:noFill/>
                </a:ln>
                <a:solidFill>
                  <a:srgbClr val="212529"/>
                </a:solidFill>
                <a:effectLst/>
                <a:latin typeface="+mj-lt"/>
              </a:rPr>
              <a:t>. El navegador se encarga de mostrar un cuadro de texto donde aparece el nombre del archivo seleccionado y un botón que permite navegar por los directorios y archivos del ordenador del usuario.</a:t>
            </a:r>
            <a:endParaRPr kumimoji="0" lang="es-AR" altLang="es-AR"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212529"/>
                </a:solidFill>
                <a:effectLst/>
                <a:latin typeface="+mj-lt"/>
              </a:rPr>
              <a:t>Si se incluye un control para adjuntar archivos, es obligatorio añadir el atributo </a:t>
            </a:r>
            <a:r>
              <a:rPr kumimoji="0" lang="es-AR" altLang="es-AR" b="0" i="0" u="none" strike="noStrike" cap="none" normalizeH="0" baseline="0" dirty="0">
                <a:ln>
                  <a:noFill/>
                </a:ln>
                <a:solidFill>
                  <a:srgbClr val="333333"/>
                </a:solidFill>
                <a:effectLst/>
                <a:latin typeface="+mj-lt"/>
              </a:rPr>
              <a:t>enctype</a:t>
            </a:r>
            <a:r>
              <a:rPr kumimoji="0" lang="es-AR" altLang="es-AR" b="0" i="0" u="none" strike="noStrike" cap="none" normalizeH="0" baseline="0" dirty="0">
                <a:ln>
                  <a:noFill/>
                </a:ln>
                <a:solidFill>
                  <a:srgbClr val="212529"/>
                </a:solidFill>
                <a:effectLst/>
                <a:latin typeface="+mj-lt"/>
              </a:rPr>
              <a:t> en la etiqueta </a:t>
            </a:r>
            <a:r>
              <a:rPr kumimoji="0" lang="es-AR" altLang="es-AR" b="0" i="0" u="none" strike="noStrike" cap="none" normalizeH="0" baseline="0" dirty="0">
                <a:ln>
                  <a:noFill/>
                </a:ln>
                <a:solidFill>
                  <a:srgbClr val="333333"/>
                </a:solidFill>
                <a:effectLst/>
                <a:latin typeface="+mj-lt"/>
              </a:rPr>
              <a:t>&lt;form&gt;</a:t>
            </a:r>
            <a:r>
              <a:rPr kumimoji="0" lang="es-AR" altLang="es-AR" b="0" i="0" u="none" strike="noStrike" cap="none" normalizeH="0" baseline="0" dirty="0">
                <a:ln>
                  <a:noFill/>
                </a:ln>
                <a:solidFill>
                  <a:srgbClr val="212529"/>
                </a:solidFill>
                <a:effectLst/>
                <a:latin typeface="+mj-lt"/>
              </a:rPr>
              <a:t> del formulario. El valor del atributo </a:t>
            </a:r>
            <a:r>
              <a:rPr kumimoji="0" lang="es-AR" altLang="es-AR" b="0" i="0" u="none" strike="noStrike" cap="none" normalizeH="0" baseline="0" dirty="0">
                <a:ln>
                  <a:noFill/>
                </a:ln>
                <a:solidFill>
                  <a:srgbClr val="333333"/>
                </a:solidFill>
                <a:effectLst/>
                <a:latin typeface="+mj-lt"/>
              </a:rPr>
              <a:t>enctype</a:t>
            </a:r>
            <a:r>
              <a:rPr kumimoji="0" lang="es-AR" altLang="es-AR" b="0" i="0" u="none" strike="noStrike" cap="none" normalizeH="0" baseline="0" dirty="0">
                <a:ln>
                  <a:noFill/>
                </a:ln>
                <a:solidFill>
                  <a:srgbClr val="212529"/>
                </a:solidFill>
                <a:effectLst/>
                <a:latin typeface="+mj-lt"/>
              </a:rPr>
              <a:t> debe ser </a:t>
            </a:r>
            <a:r>
              <a:rPr kumimoji="0" lang="es-AR" altLang="es-AR" b="0" i="0" u="none" strike="noStrike" cap="none" normalizeH="0" baseline="0" dirty="0">
                <a:ln>
                  <a:noFill/>
                </a:ln>
                <a:solidFill>
                  <a:srgbClr val="333333"/>
                </a:solidFill>
                <a:effectLst/>
                <a:latin typeface="+mj-lt"/>
              </a:rPr>
              <a:t>multipart/form-data</a:t>
            </a:r>
            <a:r>
              <a:rPr kumimoji="0" lang="es-AR" altLang="es-AR" b="0" i="0" u="none" strike="noStrike" cap="none" normalizeH="0" baseline="0" dirty="0">
                <a:ln>
                  <a:noFill/>
                </a:ln>
                <a:solidFill>
                  <a:srgbClr val="212529"/>
                </a:solidFill>
                <a:effectLst/>
                <a:latin typeface="+mj-lt"/>
              </a:rPr>
              <a:t>, por lo que la etiqueta </a:t>
            </a:r>
            <a:r>
              <a:rPr kumimoji="0" lang="es-AR" altLang="es-AR" b="0" i="0" u="none" strike="noStrike" cap="none" normalizeH="0" baseline="0" dirty="0">
                <a:ln>
                  <a:noFill/>
                </a:ln>
                <a:solidFill>
                  <a:srgbClr val="333333"/>
                </a:solidFill>
                <a:effectLst/>
                <a:latin typeface="+mj-lt"/>
              </a:rPr>
              <a:t>&lt;form&gt;</a:t>
            </a:r>
            <a:r>
              <a:rPr kumimoji="0" lang="es-AR" altLang="es-AR" b="0" i="0" u="none" strike="noStrike" cap="none" normalizeH="0" baseline="0" dirty="0">
                <a:ln>
                  <a:noFill/>
                </a:ln>
                <a:solidFill>
                  <a:srgbClr val="212529"/>
                </a:solidFill>
                <a:effectLst/>
                <a:latin typeface="+mj-lt"/>
              </a:rPr>
              <a:t> de los formularios que permiten adjuntar archivos siempre 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24292E"/>
                </a:solidFill>
                <a:effectLst/>
                <a:latin typeface="+mj-lt"/>
              </a:rPr>
              <a:t>                   &lt;</a:t>
            </a:r>
            <a:r>
              <a:rPr kumimoji="0" lang="es-AR" altLang="es-AR" b="0" i="0" u="none" strike="noStrike" cap="none" normalizeH="0" baseline="0" dirty="0">
                <a:ln>
                  <a:noFill/>
                </a:ln>
                <a:solidFill>
                  <a:srgbClr val="63A35C"/>
                </a:solidFill>
                <a:effectLst/>
                <a:latin typeface="+mj-lt"/>
              </a:rPr>
              <a:t>form</a:t>
            </a:r>
            <a:r>
              <a:rPr kumimoji="0" lang="es-AR" altLang="es-AR" b="0" i="0" u="none" strike="noStrike" cap="none" normalizeH="0" baseline="0" dirty="0">
                <a:ln>
                  <a:noFill/>
                </a:ln>
                <a:solidFill>
                  <a:srgbClr val="24292E"/>
                </a:solidFill>
                <a:effectLst/>
                <a:latin typeface="+mj-lt"/>
              </a:rPr>
              <a:t> </a:t>
            </a:r>
            <a:r>
              <a:rPr kumimoji="0" lang="es-AR" altLang="es-AR" b="0" i="0" u="none" strike="noStrike" cap="none" normalizeH="0" baseline="0" dirty="0">
                <a:ln>
                  <a:noFill/>
                </a:ln>
                <a:solidFill>
                  <a:srgbClr val="795DA3"/>
                </a:solidFill>
                <a:effectLst/>
                <a:latin typeface="+mj-lt"/>
              </a:rPr>
              <a:t>action</a:t>
            </a:r>
            <a:r>
              <a:rPr kumimoji="0" lang="es-AR" altLang="es-AR" b="0" i="0" u="none" strike="noStrike" cap="none" normalizeH="0" baseline="0" dirty="0">
                <a:ln>
                  <a:noFill/>
                </a:ln>
                <a:solidFill>
                  <a:srgbClr val="24292E"/>
                </a:solidFill>
                <a:effectLst/>
                <a:latin typeface="+mj-lt"/>
              </a:rPr>
              <a:t>=</a:t>
            </a:r>
            <a:r>
              <a:rPr kumimoji="0" lang="es-AR" altLang="es-AR" b="0" i="0" u="none" strike="noStrike" cap="none" normalizeH="0" baseline="0" dirty="0">
                <a:ln>
                  <a:noFill/>
                </a:ln>
                <a:solidFill>
                  <a:srgbClr val="183691"/>
                </a:solidFill>
                <a:effectLst/>
                <a:latin typeface="+mj-lt"/>
              </a:rPr>
              <a:t>"..."</a:t>
            </a:r>
            <a:r>
              <a:rPr kumimoji="0" lang="es-AR" altLang="es-AR" b="0" i="0" u="none" strike="noStrike" cap="none" normalizeH="0" baseline="0" dirty="0">
                <a:ln>
                  <a:noFill/>
                </a:ln>
                <a:solidFill>
                  <a:srgbClr val="24292E"/>
                </a:solidFill>
                <a:effectLst/>
                <a:latin typeface="+mj-lt"/>
              </a:rPr>
              <a:t> </a:t>
            </a:r>
            <a:r>
              <a:rPr kumimoji="0" lang="es-AR" altLang="es-AR" b="0" i="0" u="none" strike="noStrike" cap="none" normalizeH="0" baseline="0" dirty="0">
                <a:ln>
                  <a:noFill/>
                </a:ln>
                <a:solidFill>
                  <a:srgbClr val="795DA3"/>
                </a:solidFill>
                <a:effectLst/>
                <a:latin typeface="+mj-lt"/>
              </a:rPr>
              <a:t>method</a:t>
            </a:r>
            <a:r>
              <a:rPr kumimoji="0" lang="es-AR" altLang="es-AR" b="0" i="0" u="none" strike="noStrike" cap="none" normalizeH="0" baseline="0" dirty="0">
                <a:ln>
                  <a:noFill/>
                </a:ln>
                <a:solidFill>
                  <a:srgbClr val="24292E"/>
                </a:solidFill>
                <a:effectLst/>
                <a:latin typeface="+mj-lt"/>
              </a:rPr>
              <a:t>=</a:t>
            </a:r>
            <a:r>
              <a:rPr kumimoji="0" lang="es-AR" altLang="es-AR" b="0" i="0" u="none" strike="noStrike" cap="none" normalizeH="0" baseline="0" dirty="0">
                <a:ln>
                  <a:noFill/>
                </a:ln>
                <a:solidFill>
                  <a:srgbClr val="183691"/>
                </a:solidFill>
                <a:effectLst/>
                <a:latin typeface="+mj-lt"/>
              </a:rPr>
              <a:t>"post"</a:t>
            </a:r>
            <a:r>
              <a:rPr kumimoji="0" lang="es-AR" altLang="es-AR" b="0" i="0" u="none" strike="noStrike" cap="none" normalizeH="0" baseline="0" dirty="0">
                <a:ln>
                  <a:noFill/>
                </a:ln>
                <a:solidFill>
                  <a:srgbClr val="24292E"/>
                </a:solidFill>
                <a:effectLst/>
                <a:latin typeface="+mj-lt"/>
              </a:rPr>
              <a:t> </a:t>
            </a:r>
            <a:r>
              <a:rPr kumimoji="0" lang="es-AR" altLang="es-AR" b="0" i="0" u="none" strike="noStrike" cap="none" normalizeH="0" baseline="0" dirty="0">
                <a:ln>
                  <a:noFill/>
                </a:ln>
                <a:solidFill>
                  <a:srgbClr val="795DA3"/>
                </a:solidFill>
                <a:effectLst/>
                <a:latin typeface="+mj-lt"/>
              </a:rPr>
              <a:t>enctype</a:t>
            </a:r>
            <a:r>
              <a:rPr kumimoji="0" lang="es-AR" altLang="es-AR" b="0" i="0" u="none" strike="noStrike" cap="none" normalizeH="0" baseline="0" dirty="0">
                <a:ln>
                  <a:noFill/>
                </a:ln>
                <a:solidFill>
                  <a:srgbClr val="24292E"/>
                </a:solidFill>
                <a:effectLst/>
                <a:latin typeface="+mj-lt"/>
              </a:rPr>
              <a:t>=</a:t>
            </a:r>
            <a:r>
              <a:rPr kumimoji="0" lang="es-AR" altLang="es-AR" b="0" i="0" u="none" strike="noStrike" cap="none" normalizeH="0" baseline="0" dirty="0">
                <a:ln>
                  <a:noFill/>
                </a:ln>
                <a:solidFill>
                  <a:srgbClr val="183691"/>
                </a:solidFill>
                <a:effectLst/>
                <a:latin typeface="+mj-lt"/>
              </a:rPr>
              <a:t>"multipart/form-data"</a:t>
            </a:r>
            <a:r>
              <a:rPr kumimoji="0" lang="es-AR" altLang="es-AR" b="0" i="0" u="none" strike="noStrike" cap="none" normalizeH="0" baseline="0" dirty="0">
                <a:ln>
                  <a:noFill/>
                </a:ln>
                <a:solidFill>
                  <a:srgbClr val="24292E"/>
                </a:solidFill>
                <a:effectLst/>
                <a:latin typeface="+mj-lt"/>
              </a:rPr>
              <a:t>&gt; ... &lt;/</a:t>
            </a:r>
            <a:r>
              <a:rPr kumimoji="0" lang="es-AR" altLang="es-AR" b="0" i="0" u="none" strike="noStrike" cap="none" normalizeH="0" baseline="0" dirty="0">
                <a:ln>
                  <a:noFill/>
                </a:ln>
                <a:solidFill>
                  <a:srgbClr val="63A35C"/>
                </a:solidFill>
                <a:effectLst/>
                <a:latin typeface="+mj-lt"/>
              </a:rPr>
              <a:t>form</a:t>
            </a:r>
            <a:r>
              <a:rPr kumimoji="0" lang="es-AR" altLang="es-AR" b="0" i="0" u="none" strike="noStrike" cap="none" normalizeH="0" baseline="0" dirty="0">
                <a:ln>
                  <a:noFill/>
                </a:ln>
                <a:solidFill>
                  <a:srgbClr val="24292E"/>
                </a:solidFill>
                <a:effectLst/>
                <a:latin typeface="+mj-lt"/>
              </a:rPr>
              <a:t>&gt;</a:t>
            </a:r>
            <a:endParaRPr kumimoji="0" lang="es-AR" altLang="es-AR"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999696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82C1F-B208-441D-9E6D-ED1DAF196667}"/>
              </a:ext>
            </a:extLst>
          </p:cNvPr>
          <p:cNvSpPr>
            <a:spLocks noGrp="1"/>
          </p:cNvSpPr>
          <p:nvPr>
            <p:ph type="title"/>
          </p:nvPr>
        </p:nvSpPr>
        <p:spPr/>
        <p:txBody>
          <a:bodyPr/>
          <a:lstStyle/>
          <a:p>
            <a:r>
              <a:rPr lang="es-AR" dirty="0"/>
              <a:t>Campos ocultos</a:t>
            </a:r>
          </a:p>
        </p:txBody>
      </p:sp>
      <p:sp>
        <p:nvSpPr>
          <p:cNvPr id="4" name="Rectangle 3">
            <a:extLst>
              <a:ext uri="{FF2B5EF4-FFF2-40B4-BE49-F238E27FC236}">
                <a16:creationId xmlns:a16="http://schemas.microsoft.com/office/drawing/2014/main" id="{9FFC3EAE-5354-40CA-9A50-35EFC75A66B8}"/>
              </a:ext>
            </a:extLst>
          </p:cNvPr>
          <p:cNvSpPr>
            <a:spLocks noChangeArrowheads="1"/>
          </p:cNvSpPr>
          <p:nvPr/>
        </p:nvSpPr>
        <p:spPr bwMode="auto">
          <a:xfrm>
            <a:off x="479169" y="2986326"/>
            <a:ext cx="11233661" cy="27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r>
              <a:rPr kumimoji="0" lang="es-AR" altLang="es-AR" sz="2000" b="0" i="0" u="none" strike="noStrike" cap="none" normalizeH="0" baseline="0" dirty="0">
                <a:ln>
                  <a:noFill/>
                </a:ln>
                <a:solidFill>
                  <a:srgbClr val="24292E"/>
                </a:solidFill>
                <a:effectLst/>
                <a:latin typeface="+mj-lt"/>
              </a:rPr>
              <a:t> </a:t>
            </a:r>
            <a:r>
              <a:rPr lang="es-AR" sz="2000" dirty="0">
                <a:solidFill>
                  <a:srgbClr val="212529"/>
                </a:solidFill>
                <a:latin typeface="+mj-lt"/>
              </a:rPr>
              <a:t>Los campos ocultos se emplean para añadir información oculta en el formulario:</a:t>
            </a:r>
            <a:endParaRPr lang="es-AR" sz="2000"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4292E"/>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4292E"/>
                </a:solidFill>
                <a:effectLst/>
                <a:latin typeface="+mj-lt"/>
              </a:rPr>
              <a:t>           &lt;</a:t>
            </a:r>
            <a:r>
              <a:rPr kumimoji="0" lang="es-AR" altLang="es-AR" sz="2000" b="0" i="0" u="none" strike="noStrike" cap="none" normalizeH="0" baseline="0" dirty="0">
                <a:ln>
                  <a:noFill/>
                </a:ln>
                <a:solidFill>
                  <a:srgbClr val="63A35C"/>
                </a:solidFill>
                <a:effectLst/>
                <a:latin typeface="+mj-lt"/>
              </a:rPr>
              <a:t>input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type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"hidden"</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name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a:t>
            </a:r>
            <a:r>
              <a:rPr kumimoji="0" lang="es-AR" altLang="es-AR" sz="2000" b="0" i="0" u="none" strike="noStrike" cap="none" normalizeH="0" baseline="0" dirty="0" err="1">
                <a:ln>
                  <a:noFill/>
                </a:ln>
                <a:solidFill>
                  <a:srgbClr val="183691"/>
                </a:solidFill>
                <a:effectLst/>
                <a:latin typeface="+mj-lt"/>
              </a:rPr>
              <a:t>url_previa</a:t>
            </a:r>
            <a:r>
              <a:rPr kumimoji="0" lang="es-AR" altLang="es-AR" sz="2000" b="0" i="0" u="none" strike="noStrike" cap="none" normalizeH="0" baseline="0" dirty="0">
                <a:ln>
                  <a:noFill/>
                </a:ln>
                <a:solidFill>
                  <a:srgbClr val="183691"/>
                </a:solidFill>
                <a:effectLst/>
                <a:latin typeface="+mj-lt"/>
              </a:rPr>
              <a: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value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"/articulo/primero.html"</a:t>
            </a:r>
            <a:r>
              <a:rPr kumimoji="0" lang="es-AR" altLang="es-AR" sz="2000" b="0" i="0" u="none" strike="noStrike" cap="none" normalizeH="0" baseline="0" dirty="0">
                <a:ln>
                  <a:noFill/>
                </a:ln>
                <a:solidFill>
                  <a:srgbClr val="24292E"/>
                </a:solidFill>
                <a:effectLst/>
                <a:latin typeface="+mj-lt"/>
              </a:rPr>
              <a:t> /&gt;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El valor del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para este control de formulario es </a:t>
            </a:r>
            <a:r>
              <a:rPr kumimoji="0" lang="es-AR" altLang="es-AR" sz="2000" b="0" i="0" u="none" strike="noStrike" cap="none" normalizeH="0" baseline="0" dirty="0">
                <a:ln>
                  <a:noFill/>
                </a:ln>
                <a:solidFill>
                  <a:srgbClr val="333333"/>
                </a:solidFill>
                <a:effectLst/>
                <a:latin typeface="+mj-lt"/>
              </a:rPr>
              <a:t>hidden</a:t>
            </a:r>
            <a:r>
              <a:rPr kumimoji="0" lang="es-AR" altLang="es-AR" sz="2000" b="0" i="0" u="none" strike="noStrike" cap="none" normalizeH="0" baseline="0" dirty="0">
                <a:ln>
                  <a:noFill/>
                </a:ln>
                <a:solidFill>
                  <a:srgbClr val="212529"/>
                </a:solidFill>
                <a:effectLst/>
                <a:latin typeface="+mj-lt"/>
              </a:rPr>
              <a:t>. Los campos ocultos no se muestran por pantalla, de forma que el usuario desconoce que el formulario los incluye. Normalmente los campos ocultos se utilizan para incluir información que necesita el servidor pero que no es necesario o no es posible que la establezca el usuario.</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31246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DC401-45A2-405C-9BE4-1990A1D08707}"/>
              </a:ext>
            </a:extLst>
          </p:cNvPr>
          <p:cNvSpPr>
            <a:spLocks noGrp="1"/>
          </p:cNvSpPr>
          <p:nvPr>
            <p:ph type="title"/>
          </p:nvPr>
        </p:nvSpPr>
        <p:spPr/>
        <p:txBody>
          <a:bodyPr/>
          <a:lstStyle/>
          <a:p>
            <a:r>
              <a:rPr lang="es-AR" dirty="0"/>
              <a:t>Botón</a:t>
            </a:r>
          </a:p>
        </p:txBody>
      </p:sp>
      <p:sp>
        <p:nvSpPr>
          <p:cNvPr id="3" name="Rectangle 2">
            <a:extLst>
              <a:ext uri="{FF2B5EF4-FFF2-40B4-BE49-F238E27FC236}">
                <a16:creationId xmlns:a16="http://schemas.microsoft.com/office/drawing/2014/main" id="{BF40F363-3325-4E57-8153-B12FB1B03461}"/>
              </a:ext>
            </a:extLst>
          </p:cNvPr>
          <p:cNvSpPr>
            <a:spLocks noChangeArrowheads="1"/>
          </p:cNvSpPr>
          <p:nvPr/>
        </p:nvSpPr>
        <p:spPr bwMode="auto">
          <a:xfrm>
            <a:off x="495424" y="2291537"/>
            <a:ext cx="1120115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Algunos formularios complejos necesitan botones más avanzados que los de enviar datos (</a:t>
            </a:r>
            <a:r>
              <a:rPr kumimoji="0" lang="es-AR" altLang="es-AR" sz="2000" b="0" i="0" u="none" strike="noStrike" cap="none" normalizeH="0" baseline="0" dirty="0">
                <a:ln>
                  <a:noFill/>
                </a:ln>
                <a:solidFill>
                  <a:srgbClr val="333333"/>
                </a:solidFill>
                <a:effectLst/>
                <a:latin typeface="+mj-lt"/>
              </a:rPr>
              <a:t>type="submit"</a:t>
            </a:r>
            <a:r>
              <a:rPr kumimoji="0" lang="es-AR" altLang="es-AR" sz="2000" b="0" i="0" u="none" strike="noStrike" cap="none" normalizeH="0" baseline="0" dirty="0">
                <a:ln>
                  <a:noFill/>
                </a:ln>
                <a:solidFill>
                  <a:srgbClr val="212529"/>
                </a:solidFill>
                <a:effectLst/>
                <a:latin typeface="+mj-lt"/>
              </a:rPr>
              <a:t>) y resetear el formulario (</a:t>
            </a:r>
            <a:r>
              <a:rPr kumimoji="0" lang="es-AR" altLang="es-AR" sz="2000" b="0" i="0" u="none" strike="noStrike" cap="none" normalizeH="0" baseline="0" dirty="0">
                <a:ln>
                  <a:noFill/>
                </a:ln>
                <a:solidFill>
                  <a:srgbClr val="333333"/>
                </a:solidFill>
                <a:effectLst/>
                <a:latin typeface="+mj-lt"/>
              </a:rPr>
              <a:t>type="reset"</a:t>
            </a:r>
            <a:r>
              <a:rPr kumimoji="0" lang="es-AR" altLang="es-AR" sz="2000" b="0" i="0" u="none" strike="noStrike" cap="none" normalizeH="0" baseline="0" dirty="0">
                <a:ln>
                  <a:noFill/>
                </a:ln>
                <a:solidFill>
                  <a:srgbClr val="212529"/>
                </a:solidFill>
                <a:effectLst/>
                <a:latin typeface="+mj-lt"/>
              </a:rPr>
              <a:t>). Por ese motivo, el estándar HTML/XHTML define un botón de tipo genérico:</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                </a:t>
            </a:r>
            <a:endParaRPr kumimoji="0" lang="es-AR" altLang="es-AR" sz="2000" b="0" i="0" u="none" strike="noStrike" cap="none" normalizeH="0" baseline="0" dirty="0">
              <a:ln>
                <a:noFill/>
              </a:ln>
              <a:solidFill>
                <a:schemeClr val="tx1"/>
              </a:solidFill>
              <a:effectLst/>
              <a:latin typeface="+mj-lt"/>
            </a:endParaRPr>
          </a:p>
        </p:txBody>
      </p:sp>
      <p:pic>
        <p:nvPicPr>
          <p:cNvPr id="12291" name="Picture 3" descr="Ejemplo de etiqueta input (type=button)">
            <a:extLst>
              <a:ext uri="{FF2B5EF4-FFF2-40B4-BE49-F238E27FC236}">
                <a16:creationId xmlns:a16="http://schemas.microsoft.com/office/drawing/2014/main" id="{5C69E14D-F18B-42DB-B5AE-6DFA171C9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025" y="3015844"/>
            <a:ext cx="2114550" cy="1628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DE5B4FF5-F9A9-45F7-8CAE-0CC9F9022FF2}"/>
              </a:ext>
            </a:extLst>
          </p:cNvPr>
          <p:cNvSpPr>
            <a:spLocks noChangeArrowheads="1"/>
          </p:cNvSpPr>
          <p:nvPr/>
        </p:nvSpPr>
        <p:spPr bwMode="auto">
          <a:xfrm>
            <a:off x="495424" y="3842156"/>
            <a:ext cx="11201151" cy="27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4292E"/>
                </a:solidFill>
                <a:effectLst/>
                <a:latin typeface="+mj-lt"/>
              </a:rPr>
              <a:t>       &lt;</a:t>
            </a:r>
            <a:r>
              <a:rPr kumimoji="0" lang="es-AR" altLang="es-AR" sz="2000" b="0" i="0" u="none" strike="noStrike" cap="none" normalizeH="0" baseline="0" dirty="0">
                <a:ln>
                  <a:noFill/>
                </a:ln>
                <a:solidFill>
                  <a:srgbClr val="63A35C"/>
                </a:solidFill>
                <a:effectLst/>
                <a:latin typeface="+mj-lt"/>
              </a:rPr>
              <a:t>input</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type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"button"</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name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"guardar"</a:t>
            </a:r>
            <a:r>
              <a:rPr kumimoji="0" lang="es-AR" altLang="es-AR" sz="2000" b="0" i="0" u="none" strike="noStrike" cap="none" normalizeH="0" baseline="0" dirty="0">
                <a:ln>
                  <a:noFill/>
                </a:ln>
                <a:solidFill>
                  <a:srgbClr val="24292E"/>
                </a:solidFill>
                <a:effectLst/>
                <a:latin typeface="+mj-lt"/>
              </a:rPr>
              <a:t> </a:t>
            </a:r>
            <a:r>
              <a:rPr kumimoji="0" lang="es-AR" altLang="es-AR" sz="2000" b="0" i="0" u="none" strike="noStrike" cap="none" normalizeH="0" baseline="0" dirty="0">
                <a:ln>
                  <a:noFill/>
                </a:ln>
                <a:solidFill>
                  <a:srgbClr val="795DA3"/>
                </a:solidFill>
                <a:effectLst/>
                <a:latin typeface="+mj-lt"/>
              </a:rPr>
              <a:t>value</a:t>
            </a:r>
            <a:r>
              <a:rPr kumimoji="0" lang="es-AR" altLang="es-AR" sz="2000" b="0" i="0" u="none" strike="noStrike" cap="none" normalizeH="0" baseline="0" dirty="0">
                <a:ln>
                  <a:noFill/>
                </a:ln>
                <a:solidFill>
                  <a:srgbClr val="24292E"/>
                </a:solidFill>
                <a:effectLst/>
                <a:latin typeface="+mj-lt"/>
              </a:rPr>
              <a:t>=</a:t>
            </a:r>
            <a:r>
              <a:rPr kumimoji="0" lang="es-AR" altLang="es-AR" sz="2000" b="0" i="0" u="none" strike="noStrike" cap="none" normalizeH="0" baseline="0" dirty="0">
                <a:ln>
                  <a:noFill/>
                </a:ln>
                <a:solidFill>
                  <a:srgbClr val="183691"/>
                </a:solidFill>
                <a:effectLst/>
                <a:latin typeface="+mj-lt"/>
              </a:rPr>
              <a:t>"Guardar Cambios"</a:t>
            </a:r>
            <a:r>
              <a:rPr kumimoji="0" lang="es-AR" altLang="es-AR" sz="2000" b="0" i="0" u="none" strike="noStrike" cap="none" normalizeH="0" baseline="0" dirty="0">
                <a:ln>
                  <a:noFill/>
                </a:ln>
                <a:solidFill>
                  <a:srgbClr val="24292E"/>
                </a:solidFill>
                <a:effectLst/>
                <a:latin typeface="+mj-lt"/>
              </a:rPr>
              <a:t> /&gt;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El valor del atributo </a:t>
            </a:r>
            <a:r>
              <a:rPr kumimoji="0" lang="es-AR" altLang="es-AR" sz="2000" b="0" i="0" u="none" strike="noStrike" cap="none" normalizeH="0" baseline="0" dirty="0">
                <a:ln>
                  <a:noFill/>
                </a:ln>
                <a:solidFill>
                  <a:srgbClr val="333333"/>
                </a:solidFill>
                <a:effectLst/>
                <a:latin typeface="+mj-lt"/>
              </a:rPr>
              <a:t>type</a:t>
            </a:r>
            <a:r>
              <a:rPr kumimoji="0" lang="es-AR" altLang="es-AR" sz="2000" b="0" i="0" u="none" strike="noStrike" cap="none" normalizeH="0" baseline="0" dirty="0">
                <a:ln>
                  <a:noFill/>
                </a:ln>
                <a:solidFill>
                  <a:srgbClr val="212529"/>
                </a:solidFill>
                <a:effectLst/>
                <a:latin typeface="+mj-lt"/>
              </a:rPr>
              <a:t> para este control de formulario es </a:t>
            </a:r>
            <a:r>
              <a:rPr kumimoji="0" lang="es-AR" altLang="es-AR" sz="2000" b="0" i="0" u="none" strike="noStrike" cap="none" normalizeH="0" baseline="0" dirty="0">
                <a:ln>
                  <a:noFill/>
                </a:ln>
                <a:solidFill>
                  <a:srgbClr val="333333"/>
                </a:solidFill>
                <a:effectLst/>
                <a:latin typeface="+mj-lt"/>
              </a:rPr>
              <a:t>button</a:t>
            </a:r>
            <a:r>
              <a:rPr kumimoji="0" lang="es-AR" altLang="es-AR" sz="2000" b="0" i="0" u="none" strike="noStrike" cap="none" normalizeH="0" baseline="0" dirty="0">
                <a:ln>
                  <a:noFill/>
                </a:ln>
                <a:solidFill>
                  <a:srgbClr val="212529"/>
                </a:solidFill>
                <a:effectLst/>
                <a:latin typeface="+mj-lt"/>
              </a:rPr>
              <a:t>. Si pruebas a pulsar un botón de este tipo, verás que el navegador no hace nada: no envía los datos al servidor y no borra los datos introducidos. Este tipo de botones sólo son útiles si se utilizan junto con el lenguaje de programación JavaScript. Si la página incluye código JavaScript, los botones de este tipo se pueden programar para que realicen cualquier tarea compleja cuando se pulsa sobre ellos.</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82100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4C6C9-EA21-4D6A-AD1B-67C67F7141AA}"/>
              </a:ext>
            </a:extLst>
          </p:cNvPr>
          <p:cNvSpPr>
            <a:spLocks noGrp="1"/>
          </p:cNvSpPr>
          <p:nvPr>
            <p:ph type="title"/>
          </p:nvPr>
        </p:nvSpPr>
        <p:spPr/>
        <p:txBody>
          <a:bodyPr/>
          <a:lstStyle/>
          <a:p>
            <a:r>
              <a:rPr lang="es-AR" dirty="0"/>
              <a:t>Select</a:t>
            </a:r>
          </a:p>
        </p:txBody>
      </p:sp>
      <p:sp>
        <p:nvSpPr>
          <p:cNvPr id="3" name="Rectángulo 2">
            <a:extLst>
              <a:ext uri="{FF2B5EF4-FFF2-40B4-BE49-F238E27FC236}">
                <a16:creationId xmlns:a16="http://schemas.microsoft.com/office/drawing/2014/main" id="{21C94CA5-CDD6-4C04-807E-2F6BACF068CB}"/>
              </a:ext>
            </a:extLst>
          </p:cNvPr>
          <p:cNvSpPr/>
          <p:nvPr/>
        </p:nvSpPr>
        <p:spPr>
          <a:xfrm>
            <a:off x="495300" y="2326695"/>
            <a:ext cx="11239500" cy="707886"/>
          </a:xfrm>
          <a:prstGeom prst="rect">
            <a:avLst/>
          </a:prstGeom>
        </p:spPr>
        <p:txBody>
          <a:bodyPr wrap="square">
            <a:spAutoFit/>
          </a:bodyPr>
          <a:lstStyle/>
          <a:p>
            <a:r>
              <a:rPr lang="es-AR" sz="2000" dirty="0">
                <a:solidFill>
                  <a:srgbClr val="333333"/>
                </a:solidFill>
                <a:latin typeface="+mj-lt"/>
              </a:rPr>
              <a:t>El elemento </a:t>
            </a:r>
            <a:r>
              <a:rPr lang="es-AR" sz="2000" b="1" dirty="0">
                <a:solidFill>
                  <a:srgbClr val="333333"/>
                </a:solidFill>
                <a:latin typeface="+mj-lt"/>
              </a:rPr>
              <a:t>select</a:t>
            </a:r>
            <a:r>
              <a:rPr lang="es-AR" sz="2000" dirty="0">
                <a:solidFill>
                  <a:srgbClr val="333333"/>
                </a:solidFill>
                <a:latin typeface="+mj-lt"/>
              </a:rPr>
              <a:t> es un cuadro de selección.</a:t>
            </a:r>
          </a:p>
          <a:p>
            <a:r>
              <a:rPr lang="es-AR" sz="2000" dirty="0">
                <a:solidFill>
                  <a:srgbClr val="333333"/>
                </a:solidFill>
                <a:latin typeface="+mj-lt"/>
              </a:rPr>
              <a:t>Este elemento HTML nos permite seleccionar una opción entre un conjunto.</a:t>
            </a:r>
            <a:endParaRPr lang="es-AR" sz="2000" b="0" i="0" u="none" strike="noStrike" dirty="0">
              <a:solidFill>
                <a:srgbClr val="333333"/>
              </a:solidFill>
              <a:effectLst/>
              <a:latin typeface="+mj-lt"/>
            </a:endParaRPr>
          </a:p>
        </p:txBody>
      </p:sp>
      <p:pic>
        <p:nvPicPr>
          <p:cNvPr id="5" name="Imagen 4">
            <a:extLst>
              <a:ext uri="{FF2B5EF4-FFF2-40B4-BE49-F238E27FC236}">
                <a16:creationId xmlns:a16="http://schemas.microsoft.com/office/drawing/2014/main" id="{9E7B8286-F58C-40D2-BCDE-131F23F2E801}"/>
              </a:ext>
            </a:extLst>
          </p:cNvPr>
          <p:cNvPicPr>
            <a:picLocks noChangeAspect="1"/>
          </p:cNvPicPr>
          <p:nvPr/>
        </p:nvPicPr>
        <p:blipFill>
          <a:blip r:embed="rId2"/>
          <a:stretch>
            <a:fillRect/>
          </a:stretch>
        </p:blipFill>
        <p:spPr>
          <a:xfrm>
            <a:off x="8586025" y="3232969"/>
            <a:ext cx="2298731" cy="2831068"/>
          </a:xfrm>
          <a:prstGeom prst="rect">
            <a:avLst/>
          </a:prstGeom>
        </p:spPr>
      </p:pic>
      <p:pic>
        <p:nvPicPr>
          <p:cNvPr id="7" name="Imagen 6">
            <a:extLst>
              <a:ext uri="{FF2B5EF4-FFF2-40B4-BE49-F238E27FC236}">
                <a16:creationId xmlns:a16="http://schemas.microsoft.com/office/drawing/2014/main" id="{CBD22515-7736-4870-A87E-D3DC95EBEB4E}"/>
              </a:ext>
            </a:extLst>
          </p:cNvPr>
          <p:cNvPicPr>
            <a:picLocks noChangeAspect="1"/>
          </p:cNvPicPr>
          <p:nvPr/>
        </p:nvPicPr>
        <p:blipFill>
          <a:blip r:embed="rId3"/>
          <a:stretch>
            <a:fillRect/>
          </a:stretch>
        </p:blipFill>
        <p:spPr>
          <a:xfrm>
            <a:off x="6096000" y="3232969"/>
            <a:ext cx="2298730" cy="1532486"/>
          </a:xfrm>
          <a:prstGeom prst="rect">
            <a:avLst/>
          </a:prstGeom>
        </p:spPr>
      </p:pic>
      <p:pic>
        <p:nvPicPr>
          <p:cNvPr id="9" name="Imagen 8">
            <a:extLst>
              <a:ext uri="{FF2B5EF4-FFF2-40B4-BE49-F238E27FC236}">
                <a16:creationId xmlns:a16="http://schemas.microsoft.com/office/drawing/2014/main" id="{AB20E0DE-7547-41DE-BFB8-2741FEFEF733}"/>
              </a:ext>
            </a:extLst>
          </p:cNvPr>
          <p:cNvPicPr>
            <a:picLocks noChangeAspect="1"/>
          </p:cNvPicPr>
          <p:nvPr/>
        </p:nvPicPr>
        <p:blipFill>
          <a:blip r:embed="rId4"/>
          <a:stretch>
            <a:fillRect/>
          </a:stretch>
        </p:blipFill>
        <p:spPr>
          <a:xfrm>
            <a:off x="495300" y="3232969"/>
            <a:ext cx="4702283" cy="2409711"/>
          </a:xfrm>
          <a:prstGeom prst="rect">
            <a:avLst/>
          </a:prstGeom>
        </p:spPr>
      </p:pic>
      <p:sp>
        <p:nvSpPr>
          <p:cNvPr id="10" name="Rectángulo 9">
            <a:extLst>
              <a:ext uri="{FF2B5EF4-FFF2-40B4-BE49-F238E27FC236}">
                <a16:creationId xmlns:a16="http://schemas.microsoft.com/office/drawing/2014/main" id="{2975C711-004A-4EF2-9C1C-07B6DA047199}"/>
              </a:ext>
            </a:extLst>
          </p:cNvPr>
          <p:cNvSpPr/>
          <p:nvPr/>
        </p:nvSpPr>
        <p:spPr>
          <a:xfrm>
            <a:off x="428625" y="5710535"/>
            <a:ext cx="8157400" cy="1015663"/>
          </a:xfrm>
          <a:prstGeom prst="rect">
            <a:avLst/>
          </a:prstGeom>
        </p:spPr>
        <p:txBody>
          <a:bodyPr wrap="square">
            <a:spAutoFit/>
          </a:bodyPr>
          <a:lstStyle/>
          <a:p>
            <a:pPr algn="just"/>
            <a:r>
              <a:rPr lang="es-AR" sz="2000" dirty="0">
                <a:solidFill>
                  <a:srgbClr val="333333"/>
                </a:solidFill>
                <a:latin typeface="+mj-lt"/>
              </a:rPr>
              <a:t>El elemento </a:t>
            </a:r>
            <a:r>
              <a:rPr lang="es-AR" sz="2000" b="1" dirty="0">
                <a:solidFill>
                  <a:srgbClr val="333333"/>
                </a:solidFill>
                <a:latin typeface="+mj-lt"/>
              </a:rPr>
              <a:t>option</a:t>
            </a:r>
            <a:r>
              <a:rPr lang="es-AR" sz="2000" dirty="0">
                <a:solidFill>
                  <a:srgbClr val="333333"/>
                </a:solidFill>
                <a:latin typeface="+mj-lt"/>
              </a:rPr>
              <a:t> define el texto a mostrar y en la propiedad </a:t>
            </a:r>
            <a:r>
              <a:rPr lang="es-AR" sz="2000" b="1" dirty="0">
                <a:solidFill>
                  <a:srgbClr val="333333"/>
                </a:solidFill>
                <a:latin typeface="+mj-lt"/>
              </a:rPr>
              <a:t>value</a:t>
            </a:r>
            <a:r>
              <a:rPr lang="es-AR" sz="2000" dirty="0">
                <a:solidFill>
                  <a:srgbClr val="333333"/>
                </a:solidFill>
                <a:latin typeface="+mj-lt"/>
              </a:rPr>
              <a:t> indica el valor a enviar al servidor en caso de estar seleccionada dicha opción.</a:t>
            </a:r>
            <a:endParaRPr lang="es-AR" sz="2000" dirty="0">
              <a:latin typeface="+mj-lt"/>
            </a:endParaRPr>
          </a:p>
        </p:txBody>
      </p:sp>
    </p:spTree>
    <p:extLst>
      <p:ext uri="{BB962C8B-B14F-4D97-AF65-F5344CB8AC3E}">
        <p14:creationId xmlns:p14="http://schemas.microsoft.com/office/powerpoint/2010/main" val="3227877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39DAA-0001-4B5D-90DA-F2C5E6B0C75B}"/>
              </a:ext>
            </a:extLst>
          </p:cNvPr>
          <p:cNvSpPr>
            <a:spLocks noGrp="1"/>
          </p:cNvSpPr>
          <p:nvPr>
            <p:ph type="title"/>
          </p:nvPr>
        </p:nvSpPr>
        <p:spPr/>
        <p:txBody>
          <a:bodyPr/>
          <a:lstStyle/>
          <a:p>
            <a:r>
              <a:rPr lang="es-AR" dirty="0"/>
              <a:t>Selección múltiple y grupos</a:t>
            </a:r>
          </a:p>
        </p:txBody>
      </p:sp>
      <p:sp>
        <p:nvSpPr>
          <p:cNvPr id="3" name="Rectángulo 2">
            <a:extLst>
              <a:ext uri="{FF2B5EF4-FFF2-40B4-BE49-F238E27FC236}">
                <a16:creationId xmlns:a16="http://schemas.microsoft.com/office/drawing/2014/main" id="{6FA32540-BB27-4A15-87B0-1ABA66A38BE8}"/>
              </a:ext>
            </a:extLst>
          </p:cNvPr>
          <p:cNvSpPr/>
          <p:nvPr/>
        </p:nvSpPr>
        <p:spPr>
          <a:xfrm>
            <a:off x="519112" y="4945613"/>
            <a:ext cx="11153775" cy="1938992"/>
          </a:xfrm>
          <a:prstGeom prst="rect">
            <a:avLst/>
          </a:prstGeom>
        </p:spPr>
        <p:txBody>
          <a:bodyPr wrap="square">
            <a:spAutoFit/>
          </a:bodyPr>
          <a:lstStyle/>
          <a:p>
            <a:pPr algn="just"/>
            <a:r>
              <a:rPr lang="es-AR" sz="2000" dirty="0">
                <a:solidFill>
                  <a:srgbClr val="333333"/>
                </a:solidFill>
                <a:latin typeface="+mj-lt"/>
              </a:rPr>
              <a:t>Podemos agrupar las opciones que tiene el cuadro de selección, esto tiene sentido si el cuadro de selección tiene muchos items.</a:t>
            </a:r>
          </a:p>
          <a:p>
            <a:pPr algn="just"/>
            <a:r>
              <a:rPr lang="es-AR" sz="2000" dirty="0">
                <a:solidFill>
                  <a:srgbClr val="333333"/>
                </a:solidFill>
                <a:latin typeface="+mj-lt"/>
              </a:rPr>
              <a:t>Se cuenta con un nuevo elemento llamado </a:t>
            </a:r>
            <a:r>
              <a:rPr lang="es-AR" sz="2000" b="1" dirty="0">
                <a:solidFill>
                  <a:srgbClr val="333333"/>
                </a:solidFill>
                <a:latin typeface="+mj-lt"/>
              </a:rPr>
              <a:t>optgroup</a:t>
            </a:r>
            <a:r>
              <a:rPr lang="es-AR" sz="2000" dirty="0">
                <a:solidFill>
                  <a:srgbClr val="333333"/>
                </a:solidFill>
                <a:latin typeface="+mj-lt"/>
              </a:rPr>
              <a:t> que agrupa un conjunto de elementos option.</a:t>
            </a:r>
          </a:p>
          <a:p>
            <a:pPr algn="just"/>
            <a:r>
              <a:rPr lang="es-AR" sz="2000" dirty="0">
                <a:latin typeface="+mj-lt"/>
              </a:rPr>
              <a:t>La propiedad label del elemento optgroup aparece dentro del control select pero no se puede seleccionar, es un título.</a:t>
            </a:r>
            <a:endParaRPr lang="es-AR" sz="2000" b="0" i="0" u="none" strike="noStrike" dirty="0">
              <a:solidFill>
                <a:srgbClr val="333333"/>
              </a:solidFill>
              <a:effectLst/>
              <a:latin typeface="+mj-lt"/>
            </a:endParaRPr>
          </a:p>
        </p:txBody>
      </p:sp>
      <p:pic>
        <p:nvPicPr>
          <p:cNvPr id="5" name="Imagen 4">
            <a:extLst>
              <a:ext uri="{FF2B5EF4-FFF2-40B4-BE49-F238E27FC236}">
                <a16:creationId xmlns:a16="http://schemas.microsoft.com/office/drawing/2014/main" id="{DE748D63-23C4-4596-8F32-8168765A165E}"/>
              </a:ext>
            </a:extLst>
          </p:cNvPr>
          <p:cNvPicPr>
            <a:picLocks noChangeAspect="1"/>
          </p:cNvPicPr>
          <p:nvPr/>
        </p:nvPicPr>
        <p:blipFill>
          <a:blip r:embed="rId2"/>
          <a:stretch>
            <a:fillRect/>
          </a:stretch>
        </p:blipFill>
        <p:spPr>
          <a:xfrm>
            <a:off x="4497376" y="2453569"/>
            <a:ext cx="3349648" cy="2365796"/>
          </a:xfrm>
          <a:prstGeom prst="rect">
            <a:avLst/>
          </a:prstGeom>
        </p:spPr>
      </p:pic>
      <p:pic>
        <p:nvPicPr>
          <p:cNvPr id="7" name="Imagen 6">
            <a:extLst>
              <a:ext uri="{FF2B5EF4-FFF2-40B4-BE49-F238E27FC236}">
                <a16:creationId xmlns:a16="http://schemas.microsoft.com/office/drawing/2014/main" id="{8B7E80F0-090B-4D1F-BD02-4A195B540061}"/>
              </a:ext>
            </a:extLst>
          </p:cNvPr>
          <p:cNvPicPr>
            <a:picLocks noChangeAspect="1"/>
          </p:cNvPicPr>
          <p:nvPr/>
        </p:nvPicPr>
        <p:blipFill>
          <a:blip r:embed="rId3"/>
          <a:stretch>
            <a:fillRect/>
          </a:stretch>
        </p:blipFill>
        <p:spPr>
          <a:xfrm>
            <a:off x="8686957" y="2354257"/>
            <a:ext cx="2251014" cy="2528232"/>
          </a:xfrm>
          <a:prstGeom prst="rect">
            <a:avLst/>
          </a:prstGeom>
        </p:spPr>
      </p:pic>
      <p:sp>
        <p:nvSpPr>
          <p:cNvPr id="8" name="CuadroTexto 7">
            <a:extLst>
              <a:ext uri="{FF2B5EF4-FFF2-40B4-BE49-F238E27FC236}">
                <a16:creationId xmlns:a16="http://schemas.microsoft.com/office/drawing/2014/main" id="{AB8C9A7B-EA2A-440A-91A5-6712768ACFA3}"/>
              </a:ext>
            </a:extLst>
          </p:cNvPr>
          <p:cNvSpPr txBox="1"/>
          <p:nvPr/>
        </p:nvSpPr>
        <p:spPr>
          <a:xfrm>
            <a:off x="633412" y="2805291"/>
            <a:ext cx="3567113" cy="1631216"/>
          </a:xfrm>
          <a:prstGeom prst="rect">
            <a:avLst/>
          </a:prstGeom>
          <a:noFill/>
        </p:spPr>
        <p:txBody>
          <a:bodyPr wrap="square" rtlCol="0">
            <a:spAutoFit/>
          </a:bodyPr>
          <a:lstStyle/>
          <a:p>
            <a:r>
              <a:rPr lang="es-AR" sz="2000" dirty="0"/>
              <a:t>Si se necesitan seleccionar varias opciones se puede utilizar el atributo  </a:t>
            </a:r>
            <a:r>
              <a:rPr lang="es-AR" sz="2000" b="1" dirty="0"/>
              <a:t>multiple </a:t>
            </a:r>
            <a:r>
              <a:rPr lang="es-AR" sz="2000" dirty="0"/>
              <a:t>y en la propiedad name se debe usar un array</a:t>
            </a:r>
            <a:endParaRPr lang="es-AR" sz="2000" b="1" dirty="0"/>
          </a:p>
        </p:txBody>
      </p:sp>
    </p:spTree>
    <p:extLst>
      <p:ext uri="{BB962C8B-B14F-4D97-AF65-F5344CB8AC3E}">
        <p14:creationId xmlns:p14="http://schemas.microsoft.com/office/powerpoint/2010/main" val="3730392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9C8A5-2E99-43FC-8009-1ECAD54DBBD8}"/>
              </a:ext>
            </a:extLst>
          </p:cNvPr>
          <p:cNvSpPr>
            <a:spLocks noGrp="1"/>
          </p:cNvSpPr>
          <p:nvPr>
            <p:ph type="title"/>
          </p:nvPr>
        </p:nvSpPr>
        <p:spPr/>
        <p:txBody>
          <a:bodyPr/>
          <a:lstStyle/>
          <a:p>
            <a:r>
              <a:rPr lang="es-AR" dirty="0"/>
              <a:t>Textarea</a:t>
            </a:r>
          </a:p>
        </p:txBody>
      </p:sp>
      <p:sp>
        <p:nvSpPr>
          <p:cNvPr id="3" name="Rectángulo 2">
            <a:extLst>
              <a:ext uri="{FF2B5EF4-FFF2-40B4-BE49-F238E27FC236}">
                <a16:creationId xmlns:a16="http://schemas.microsoft.com/office/drawing/2014/main" id="{F6462521-570F-48EF-A41F-21E06CC2D733}"/>
              </a:ext>
            </a:extLst>
          </p:cNvPr>
          <p:cNvSpPr/>
          <p:nvPr/>
        </p:nvSpPr>
        <p:spPr>
          <a:xfrm>
            <a:off x="466725" y="2613392"/>
            <a:ext cx="11258550" cy="1631216"/>
          </a:xfrm>
          <a:prstGeom prst="rect">
            <a:avLst/>
          </a:prstGeom>
        </p:spPr>
        <p:txBody>
          <a:bodyPr wrap="square">
            <a:spAutoFit/>
          </a:bodyPr>
          <a:lstStyle/>
          <a:p>
            <a:pPr algn="just"/>
            <a:r>
              <a:rPr lang="es-AR" sz="2000" dirty="0">
                <a:solidFill>
                  <a:srgbClr val="333333"/>
                </a:solidFill>
                <a:latin typeface="+mj-lt"/>
              </a:rPr>
              <a:t>El elemento de tipo </a:t>
            </a:r>
            <a:r>
              <a:rPr lang="es-AR" sz="2000" b="1" dirty="0">
                <a:solidFill>
                  <a:srgbClr val="333333"/>
                </a:solidFill>
                <a:latin typeface="+mj-lt"/>
              </a:rPr>
              <a:t>textarea</a:t>
            </a:r>
            <a:r>
              <a:rPr lang="es-AR" sz="2000" dirty="0">
                <a:solidFill>
                  <a:srgbClr val="333333"/>
                </a:solidFill>
                <a:latin typeface="+mj-lt"/>
              </a:rPr>
              <a:t> nos permite el ingreso de varias líneas a diferencia del cuadro de texto (input/text)</a:t>
            </a:r>
          </a:p>
          <a:p>
            <a:pPr algn="just"/>
            <a:r>
              <a:rPr lang="es-AR" sz="2000" dirty="0">
                <a:solidFill>
                  <a:srgbClr val="333333"/>
                </a:solidFill>
                <a:latin typeface="+mj-lt"/>
              </a:rPr>
              <a:t>Es muy utilizado cuando queremos ingresar un comentario de una longitud de caracteres grande.</a:t>
            </a:r>
          </a:p>
          <a:p>
            <a:pPr algn="just"/>
            <a:endParaRPr lang="es-AR" sz="2000" b="0" i="0" u="none" strike="noStrike" dirty="0">
              <a:solidFill>
                <a:srgbClr val="333333"/>
              </a:solidFill>
              <a:effectLst/>
              <a:latin typeface="+mj-lt"/>
            </a:endParaRPr>
          </a:p>
        </p:txBody>
      </p:sp>
      <p:sp>
        <p:nvSpPr>
          <p:cNvPr id="4" name="Rectangle 1">
            <a:extLst>
              <a:ext uri="{FF2B5EF4-FFF2-40B4-BE49-F238E27FC236}">
                <a16:creationId xmlns:a16="http://schemas.microsoft.com/office/drawing/2014/main" id="{71D4CCBB-F7A3-429B-BC80-3ABF01B130B7}"/>
              </a:ext>
            </a:extLst>
          </p:cNvPr>
          <p:cNvSpPr>
            <a:spLocks noChangeArrowheads="1"/>
          </p:cNvSpPr>
          <p:nvPr/>
        </p:nvSpPr>
        <p:spPr bwMode="auto">
          <a:xfrm>
            <a:off x="466725" y="3945702"/>
            <a:ext cx="112585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rPr>
              <a:t>La sintaxis para definir un área de texto para el ingreso de múltiples líneas 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333333"/>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cs typeface="Arial" panose="020B0604020202020204" pitchFamily="34" charset="0"/>
              </a:rPr>
              <a:t>                      &lt;textarea name="comentarios" rows="5" cols="60"&gt;&lt;/textarea&gt; </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2000" dirty="0">
              <a:solidFill>
                <a:srgbClr val="333333"/>
              </a:solidFill>
              <a:latin typeface="+mj-lt"/>
              <a:cs typeface="Arial" panose="020B0604020202020204" pitchFamily="34" charset="0"/>
            </a:endParaRPr>
          </a:p>
          <a:p>
            <a:pPr lvl="0" algn="just" defTabSz="914400"/>
            <a:r>
              <a:rPr lang="es-AR" sz="2000" dirty="0">
                <a:latin typeface="+mj-lt"/>
              </a:rPr>
              <a:t>Además de tener la propiedad </a:t>
            </a:r>
            <a:r>
              <a:rPr lang="es-AR" sz="2000" b="1" dirty="0">
                <a:latin typeface="+mj-lt"/>
              </a:rPr>
              <a:t>name</a:t>
            </a:r>
            <a:r>
              <a:rPr lang="es-AR" sz="2000" dirty="0">
                <a:latin typeface="+mj-lt"/>
              </a:rPr>
              <a:t> similar a los otros elementos relacionados a formularios tiene dos propiedades llamadas </a:t>
            </a:r>
            <a:r>
              <a:rPr lang="es-AR" sz="2000" b="1" dirty="0">
                <a:latin typeface="+mj-lt"/>
              </a:rPr>
              <a:t>rows</a:t>
            </a:r>
            <a:r>
              <a:rPr lang="es-AR" sz="2000" dirty="0">
                <a:latin typeface="+mj-lt"/>
              </a:rPr>
              <a:t> y </a:t>
            </a:r>
            <a:r>
              <a:rPr lang="es-AR" sz="2000" b="1" dirty="0">
                <a:latin typeface="+mj-lt"/>
              </a:rPr>
              <a:t>cols</a:t>
            </a:r>
            <a:r>
              <a:rPr lang="es-AR" sz="2000" dirty="0">
                <a:latin typeface="+mj-lt"/>
              </a:rPr>
              <a:t>. Estas dos propiedades indican la cantidad de filas y columnas que visualiza el área de texto. </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78445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C8AB6-7D77-44D0-B6DB-56D714CBC4B4}"/>
              </a:ext>
            </a:extLst>
          </p:cNvPr>
          <p:cNvSpPr>
            <a:spLocks noGrp="1"/>
          </p:cNvSpPr>
          <p:nvPr>
            <p:ph type="title"/>
          </p:nvPr>
        </p:nvSpPr>
        <p:spPr/>
        <p:txBody>
          <a:bodyPr/>
          <a:lstStyle/>
          <a:p>
            <a:r>
              <a:rPr lang="es-AR" dirty="0"/>
              <a:t>Agrupamiento de controles</a:t>
            </a:r>
          </a:p>
        </p:txBody>
      </p:sp>
      <p:sp>
        <p:nvSpPr>
          <p:cNvPr id="3" name="Rectángulo 2">
            <a:extLst>
              <a:ext uri="{FF2B5EF4-FFF2-40B4-BE49-F238E27FC236}">
                <a16:creationId xmlns:a16="http://schemas.microsoft.com/office/drawing/2014/main" id="{584A0FA6-5AE7-4B75-BB5B-AB0491DDBBE8}"/>
              </a:ext>
            </a:extLst>
          </p:cNvPr>
          <p:cNvSpPr/>
          <p:nvPr/>
        </p:nvSpPr>
        <p:spPr>
          <a:xfrm>
            <a:off x="414337" y="2413338"/>
            <a:ext cx="11363325" cy="1631216"/>
          </a:xfrm>
          <a:prstGeom prst="rect">
            <a:avLst/>
          </a:prstGeom>
        </p:spPr>
        <p:txBody>
          <a:bodyPr wrap="square">
            <a:spAutoFit/>
          </a:bodyPr>
          <a:lstStyle/>
          <a:p>
            <a:pPr algn="just"/>
            <a:r>
              <a:rPr lang="es-AR" sz="2000" dirty="0">
                <a:solidFill>
                  <a:srgbClr val="333333"/>
                </a:solidFill>
              </a:rPr>
              <a:t>El HTML dispone de un elemento llamado </a:t>
            </a:r>
            <a:r>
              <a:rPr lang="es-AR" sz="2000" b="1" dirty="0">
                <a:solidFill>
                  <a:srgbClr val="333333"/>
                </a:solidFill>
              </a:rPr>
              <a:t>fieldset</a:t>
            </a:r>
            <a:r>
              <a:rPr lang="es-AR" sz="2000" dirty="0">
                <a:solidFill>
                  <a:srgbClr val="333333"/>
                </a:solidFill>
              </a:rPr>
              <a:t> que solo tiene el objetivo de recuadrar y agrupar un conjunto de controles de un formulario.</a:t>
            </a:r>
          </a:p>
          <a:p>
            <a:r>
              <a:rPr lang="es-AR" sz="2000" dirty="0">
                <a:solidFill>
                  <a:srgbClr val="333333"/>
                </a:solidFill>
              </a:rPr>
              <a:t>Debemos encerrar todos los controles a agrupar entre las marcas </a:t>
            </a:r>
            <a:r>
              <a:rPr lang="es-AR" sz="2000" b="1" dirty="0">
                <a:solidFill>
                  <a:srgbClr val="333333"/>
                </a:solidFill>
              </a:rPr>
              <a:t>&lt;fieldset&gt; y &lt;/fieldset&gt;</a:t>
            </a:r>
            <a:r>
              <a:rPr lang="es-AR" sz="2000" dirty="0">
                <a:solidFill>
                  <a:srgbClr val="333333"/>
                </a:solidFill>
              </a:rPr>
              <a:t>. Además para agregar un título a este recuadro debemos agregar otro elemento HTML llamado </a:t>
            </a:r>
            <a:r>
              <a:rPr lang="es-AR" sz="2000" b="1" dirty="0">
                <a:solidFill>
                  <a:srgbClr val="333333"/>
                </a:solidFill>
              </a:rPr>
              <a:t>legend</a:t>
            </a:r>
            <a:r>
              <a:rPr lang="es-AR" sz="2000" dirty="0">
                <a:solidFill>
                  <a:srgbClr val="333333"/>
                </a:solidFill>
              </a:rPr>
              <a:t>.</a:t>
            </a:r>
            <a:endParaRPr lang="es-AR" sz="2000" b="0" i="0" u="none" strike="noStrike" dirty="0">
              <a:solidFill>
                <a:srgbClr val="333333"/>
              </a:solidFill>
              <a:effectLst/>
            </a:endParaRPr>
          </a:p>
        </p:txBody>
      </p:sp>
      <p:pic>
        <p:nvPicPr>
          <p:cNvPr id="5" name="Imagen 4">
            <a:extLst>
              <a:ext uri="{FF2B5EF4-FFF2-40B4-BE49-F238E27FC236}">
                <a16:creationId xmlns:a16="http://schemas.microsoft.com/office/drawing/2014/main" id="{8F29E9A4-98B8-4D6D-BBE0-3C50BDCCDBD7}"/>
              </a:ext>
            </a:extLst>
          </p:cNvPr>
          <p:cNvPicPr>
            <a:picLocks noChangeAspect="1"/>
          </p:cNvPicPr>
          <p:nvPr/>
        </p:nvPicPr>
        <p:blipFill>
          <a:blip r:embed="rId2"/>
          <a:stretch>
            <a:fillRect/>
          </a:stretch>
        </p:blipFill>
        <p:spPr>
          <a:xfrm>
            <a:off x="414337" y="4321264"/>
            <a:ext cx="3248087" cy="1935212"/>
          </a:xfrm>
          <a:prstGeom prst="rect">
            <a:avLst/>
          </a:prstGeom>
        </p:spPr>
      </p:pic>
      <p:pic>
        <p:nvPicPr>
          <p:cNvPr id="7" name="Imagen 6">
            <a:extLst>
              <a:ext uri="{FF2B5EF4-FFF2-40B4-BE49-F238E27FC236}">
                <a16:creationId xmlns:a16="http://schemas.microsoft.com/office/drawing/2014/main" id="{B5F8B066-6A0B-4543-8466-3B3E799D963C}"/>
              </a:ext>
            </a:extLst>
          </p:cNvPr>
          <p:cNvPicPr>
            <a:picLocks noChangeAspect="1"/>
          </p:cNvPicPr>
          <p:nvPr/>
        </p:nvPicPr>
        <p:blipFill>
          <a:blip r:embed="rId3"/>
          <a:stretch>
            <a:fillRect/>
          </a:stretch>
        </p:blipFill>
        <p:spPr>
          <a:xfrm>
            <a:off x="3910361" y="4406587"/>
            <a:ext cx="7867301" cy="1631216"/>
          </a:xfrm>
          <a:prstGeom prst="rect">
            <a:avLst/>
          </a:prstGeom>
        </p:spPr>
      </p:pic>
    </p:spTree>
    <p:extLst>
      <p:ext uri="{BB962C8B-B14F-4D97-AF65-F5344CB8AC3E}">
        <p14:creationId xmlns:p14="http://schemas.microsoft.com/office/powerpoint/2010/main" val="341867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Comunes</a:t>
            </a:r>
          </a:p>
        </p:txBody>
      </p:sp>
      <p:sp>
        <p:nvSpPr>
          <p:cNvPr id="3" name="CuadroTexto 2">
            <a:extLst>
              <a:ext uri="{FF2B5EF4-FFF2-40B4-BE49-F238E27FC236}">
                <a16:creationId xmlns:a16="http://schemas.microsoft.com/office/drawing/2014/main" id="{8899DD05-32D8-4A0C-93F0-FD6F893B804F}"/>
              </a:ext>
            </a:extLst>
          </p:cNvPr>
          <p:cNvSpPr txBox="1"/>
          <p:nvPr/>
        </p:nvSpPr>
        <p:spPr>
          <a:xfrm>
            <a:off x="485775" y="2914650"/>
            <a:ext cx="11191875" cy="3447098"/>
          </a:xfrm>
          <a:prstGeom prst="rect">
            <a:avLst/>
          </a:prstGeom>
          <a:noFill/>
        </p:spPr>
        <p:txBody>
          <a:bodyPr wrap="square" rtlCol="0">
            <a:spAutoFit/>
          </a:bodyPr>
          <a:lstStyle/>
          <a:p>
            <a:r>
              <a:rPr lang="es-AR" sz="2000" dirty="0"/>
              <a:t>Los atributos comunes se dividen en cuatro grupos según su funcionalidad:</a:t>
            </a:r>
          </a:p>
          <a:p>
            <a:endParaRPr lang="es-AR" sz="2000" dirty="0"/>
          </a:p>
          <a:p>
            <a:r>
              <a:rPr lang="es-AR" sz="2000" b="1" dirty="0"/>
              <a:t>Atributos básicos</a:t>
            </a:r>
            <a:r>
              <a:rPr lang="es-AR" sz="2000" dirty="0"/>
              <a:t>: se pueden utilizar prácticamente en todas las etiquetas HTML.</a:t>
            </a:r>
          </a:p>
          <a:p>
            <a:endParaRPr lang="es-AR" sz="2000" dirty="0"/>
          </a:p>
          <a:p>
            <a:r>
              <a:rPr lang="es-AR" sz="2000" b="1" dirty="0"/>
              <a:t>Atributos para internacionalización</a:t>
            </a:r>
            <a:r>
              <a:rPr lang="es-AR" sz="2000" dirty="0"/>
              <a:t>: los utilizan las páginas que muestran sus contenidos </a:t>
            </a:r>
          </a:p>
          <a:p>
            <a:r>
              <a:rPr lang="es-AR" sz="2000" dirty="0"/>
              <a:t>en varios idiomas.</a:t>
            </a:r>
          </a:p>
          <a:p>
            <a:r>
              <a:rPr lang="es-AR" sz="2000" b="1" dirty="0"/>
              <a:t>Atributos de eventos</a:t>
            </a:r>
            <a:r>
              <a:rPr lang="es-AR" sz="2000" dirty="0"/>
              <a:t>: sólo se utilizan en las páginas web dinámicas creadas con JavaScript.</a:t>
            </a:r>
          </a:p>
          <a:p>
            <a:endParaRPr lang="es-AR" sz="2000" dirty="0"/>
          </a:p>
          <a:p>
            <a:r>
              <a:rPr lang="es-AR" sz="2000" b="1" dirty="0"/>
              <a:t>Atributos de foco</a:t>
            </a:r>
            <a:r>
              <a:rPr lang="es-AR" sz="2000" dirty="0"/>
              <a:t>: relacionados principalmente con la accesibilidad de los sitios web.</a:t>
            </a:r>
          </a:p>
          <a:p>
            <a:endParaRPr lang="es-AR" dirty="0"/>
          </a:p>
        </p:txBody>
      </p:sp>
    </p:spTree>
    <p:extLst>
      <p:ext uri="{BB962C8B-B14F-4D97-AF65-F5344CB8AC3E}">
        <p14:creationId xmlns:p14="http://schemas.microsoft.com/office/powerpoint/2010/main" val="3351058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773099-2AFD-4DB3-BE6C-C73CAA484487}"/>
              </a:ext>
            </a:extLst>
          </p:cNvPr>
          <p:cNvSpPr>
            <a:spLocks noGrp="1"/>
          </p:cNvSpPr>
          <p:nvPr>
            <p:ph type="title"/>
          </p:nvPr>
        </p:nvSpPr>
        <p:spPr/>
        <p:txBody>
          <a:bodyPr/>
          <a:lstStyle/>
          <a:p>
            <a:r>
              <a:rPr lang="es-AR" dirty="0"/>
              <a:t>Label</a:t>
            </a:r>
          </a:p>
        </p:txBody>
      </p:sp>
      <p:sp>
        <p:nvSpPr>
          <p:cNvPr id="3" name="Rectangle 1">
            <a:extLst>
              <a:ext uri="{FF2B5EF4-FFF2-40B4-BE49-F238E27FC236}">
                <a16:creationId xmlns:a16="http://schemas.microsoft.com/office/drawing/2014/main" id="{B01B00F7-0E16-4DB1-895A-F1DEC7DC6804}"/>
              </a:ext>
            </a:extLst>
          </p:cNvPr>
          <p:cNvSpPr>
            <a:spLocks noChangeArrowheads="1"/>
          </p:cNvSpPr>
          <p:nvPr/>
        </p:nvSpPr>
        <p:spPr bwMode="auto">
          <a:xfrm>
            <a:off x="452438" y="2149019"/>
            <a:ext cx="1128712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Hasta este momento siempre que queríamos disponer un mensaje antes o después de un control de formulario lo escribíamos sin más.</a:t>
            </a:r>
            <a:endParaRPr kumimoji="0" lang="es-AR" altLang="es-AR"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Existe en HTML un elemento que permite asociar un texto con un control de formulario. </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2000" dirty="0">
              <a:solidFill>
                <a:srgbClr val="333333"/>
              </a:solidFill>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Veamos como lo hacíamos hasta ahora: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333333"/>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cs typeface="Arial" panose="020B0604020202020204" pitchFamily="34" charset="0"/>
              </a:rPr>
              <a:t>                Ingrese su nombre: &lt;input type="text" name="nombre" size="20"&gt;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Utilizando el elemento label podemos hacer una referencia entre el texto y el control de entrada de datos: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333333"/>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cs typeface="Arial" panose="020B0604020202020204" pitchFamily="34" charset="0"/>
              </a:rPr>
              <a:t>                &lt;label for="nombre"&gt;Ingrese su nombre:&lt;/label&gt;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000" dirty="0">
                <a:solidFill>
                  <a:srgbClr val="333333"/>
                </a:solidFill>
                <a:cs typeface="Arial" panose="020B0604020202020204" pitchFamily="34" charset="0"/>
              </a:rPr>
              <a:t>                </a:t>
            </a:r>
            <a:r>
              <a:rPr kumimoji="0" lang="es-AR" altLang="es-AR" sz="2000" b="0" i="0" u="none" strike="noStrike" cap="none" normalizeH="0" baseline="0" dirty="0">
                <a:ln>
                  <a:noFill/>
                </a:ln>
                <a:solidFill>
                  <a:srgbClr val="333333"/>
                </a:solidFill>
                <a:effectLst/>
                <a:cs typeface="Arial" panose="020B0604020202020204" pitchFamily="34" charset="0"/>
              </a:rPr>
              <a:t>&lt;input type="text" name="nombre" size="20" id="nombre"&gt;</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2000" dirty="0">
              <a:solidFill>
                <a:srgbClr val="333333"/>
              </a:solidFill>
              <a:cs typeface="Arial" panose="020B0604020202020204" pitchFamily="34" charset="0"/>
            </a:endParaRPr>
          </a:p>
          <a:p>
            <a:pPr lvl="0" defTabSz="914400"/>
            <a:r>
              <a:rPr lang="es-AR" sz="2000" dirty="0">
                <a:latin typeface="+mj-lt"/>
              </a:rPr>
              <a:t>La propiedad for de la label hace referencia al id del control y no al name.</a:t>
            </a:r>
            <a:endParaRPr kumimoji="0" lang="es-AR" altLang="es-AR" sz="2000" b="0" i="0" u="none" strike="noStrike" cap="none" normalizeH="0" baseline="0" dirty="0">
              <a:ln>
                <a:noFill/>
              </a:ln>
              <a:solidFill>
                <a:schemeClr val="tx1"/>
              </a:solidFill>
              <a:effectLst/>
              <a:latin typeface="+mj-lt"/>
              <a:cs typeface="Arial" panose="020B0604020202020204" pitchFamily="34" charset="0"/>
            </a:endParaRPr>
          </a:p>
        </p:txBody>
      </p:sp>
    </p:spTree>
    <p:extLst>
      <p:ext uri="{BB962C8B-B14F-4D97-AF65-F5344CB8AC3E}">
        <p14:creationId xmlns:p14="http://schemas.microsoft.com/office/powerpoint/2010/main" val="2006076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6278F-28E2-4473-8413-CE0A6D667F88}"/>
              </a:ext>
            </a:extLst>
          </p:cNvPr>
          <p:cNvSpPr>
            <a:spLocks noGrp="1"/>
          </p:cNvSpPr>
          <p:nvPr>
            <p:ph type="title"/>
          </p:nvPr>
        </p:nvSpPr>
        <p:spPr/>
        <p:txBody>
          <a:bodyPr/>
          <a:lstStyle/>
          <a:p>
            <a:r>
              <a:rPr lang="es-AR" dirty="0"/>
              <a:t>Div y Span</a:t>
            </a:r>
          </a:p>
        </p:txBody>
      </p:sp>
      <p:sp>
        <p:nvSpPr>
          <p:cNvPr id="3" name="Rectángulo 2">
            <a:extLst>
              <a:ext uri="{FF2B5EF4-FFF2-40B4-BE49-F238E27FC236}">
                <a16:creationId xmlns:a16="http://schemas.microsoft.com/office/drawing/2014/main" id="{679BFF3D-A039-4A37-969D-D0634429BCF3}"/>
              </a:ext>
            </a:extLst>
          </p:cNvPr>
          <p:cNvSpPr/>
          <p:nvPr/>
        </p:nvSpPr>
        <p:spPr>
          <a:xfrm>
            <a:off x="371475" y="2792791"/>
            <a:ext cx="11239500" cy="3785652"/>
          </a:xfrm>
          <a:prstGeom prst="rect">
            <a:avLst/>
          </a:prstGeom>
        </p:spPr>
        <p:txBody>
          <a:bodyPr wrap="square">
            <a:spAutoFit/>
          </a:bodyPr>
          <a:lstStyle/>
          <a:p>
            <a:pPr algn="just"/>
            <a:r>
              <a:rPr lang="es-AR" sz="2000" dirty="0">
                <a:solidFill>
                  <a:srgbClr val="333333"/>
                </a:solidFill>
                <a:latin typeface="+mj-lt"/>
              </a:rPr>
              <a:t>Estas marcas se utilizan en conjunción con las hojas de estilo. Sin estas tiene poco sentido el empleo de estos elementos HTML.</a:t>
            </a:r>
          </a:p>
          <a:p>
            <a:pPr algn="just"/>
            <a:r>
              <a:rPr lang="es-AR" sz="2000" dirty="0">
                <a:solidFill>
                  <a:srgbClr val="333333"/>
                </a:solidFill>
                <a:latin typeface="+mj-lt"/>
              </a:rPr>
              <a:t>Estos elementos "div" y "span" nos permiten agrupar un conjunto de elementos y aplicar reglas de estilo.</a:t>
            </a:r>
          </a:p>
          <a:p>
            <a:pPr algn="just"/>
            <a:r>
              <a:rPr lang="es-AR" sz="2000" dirty="0">
                <a:solidFill>
                  <a:srgbClr val="333333"/>
                </a:solidFill>
                <a:latin typeface="+mj-lt"/>
              </a:rPr>
              <a:t>La diferencia entre estos dos elementos es que cuando utilizamos el elemento div produce un salto de línea previo y uno al final, es decir es una marca de bloque como lo son h1,h2,p etc. En cambio el elemento span no produce un salto de línea porque se trata de un elemento en línea como lo son a,em,strong,input etc.</a:t>
            </a:r>
          </a:p>
          <a:p>
            <a:pPr algn="just"/>
            <a:endParaRPr lang="es-AR" sz="2000" b="0" i="0" u="none" strike="noStrike" dirty="0">
              <a:solidFill>
                <a:srgbClr val="333333"/>
              </a:solidFill>
              <a:effectLst/>
              <a:latin typeface="+mj-lt"/>
            </a:endParaRPr>
          </a:p>
          <a:p>
            <a:pPr algn="just"/>
            <a:r>
              <a:rPr lang="es-AR" sz="2000" dirty="0">
                <a:solidFill>
                  <a:srgbClr val="333333"/>
                </a:solidFill>
                <a:latin typeface="+mj-lt"/>
              </a:rPr>
              <a:t>                                                       div es un elemento en bloque.</a:t>
            </a:r>
          </a:p>
          <a:p>
            <a:pPr algn="just"/>
            <a:endParaRPr lang="es-AR" sz="2000" dirty="0">
              <a:solidFill>
                <a:srgbClr val="333333"/>
              </a:solidFill>
              <a:latin typeface="+mj-lt"/>
            </a:endParaRPr>
          </a:p>
          <a:p>
            <a:pPr algn="just"/>
            <a:r>
              <a:rPr lang="es-AR" sz="2000" dirty="0">
                <a:solidFill>
                  <a:srgbClr val="333333"/>
                </a:solidFill>
                <a:latin typeface="+mj-lt"/>
              </a:rPr>
              <a:t>                                                       s</a:t>
            </a:r>
            <a:r>
              <a:rPr lang="es-AR" sz="2000" b="0" i="0" u="none" strike="noStrike" dirty="0">
                <a:solidFill>
                  <a:srgbClr val="333333"/>
                </a:solidFill>
                <a:effectLst/>
                <a:latin typeface="+mj-lt"/>
              </a:rPr>
              <a:t>pan es un elemento en línea.</a:t>
            </a:r>
          </a:p>
        </p:txBody>
      </p:sp>
    </p:spTree>
    <p:extLst>
      <p:ext uri="{BB962C8B-B14F-4D97-AF65-F5344CB8AC3E}">
        <p14:creationId xmlns:p14="http://schemas.microsoft.com/office/powerpoint/2010/main" val="3766541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6B69D-A91A-4304-9CE3-BF7C79901D94}"/>
              </a:ext>
            </a:extLst>
          </p:cNvPr>
          <p:cNvSpPr>
            <a:spLocks noGrp="1"/>
          </p:cNvSpPr>
          <p:nvPr>
            <p:ph type="title"/>
          </p:nvPr>
        </p:nvSpPr>
        <p:spPr/>
        <p:txBody>
          <a:bodyPr/>
          <a:lstStyle/>
          <a:p>
            <a:r>
              <a:rPr lang="es-AR" dirty="0"/>
              <a:t>Audio</a:t>
            </a:r>
          </a:p>
        </p:txBody>
      </p:sp>
      <p:sp>
        <p:nvSpPr>
          <p:cNvPr id="3" name="Rectangle 1">
            <a:extLst>
              <a:ext uri="{FF2B5EF4-FFF2-40B4-BE49-F238E27FC236}">
                <a16:creationId xmlns:a16="http://schemas.microsoft.com/office/drawing/2014/main" id="{A0DF3514-D4C8-41CC-B037-C0B85A7E5C51}"/>
              </a:ext>
            </a:extLst>
          </p:cNvPr>
          <p:cNvSpPr>
            <a:spLocks noChangeArrowheads="1"/>
          </p:cNvSpPr>
          <p:nvPr/>
        </p:nvSpPr>
        <p:spPr bwMode="auto">
          <a:xfrm>
            <a:off x="265471" y="2149019"/>
            <a:ext cx="1166105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El comité de estandarización W3C deja abierto a cada empresa que desarrolla navegadores los formatos que quieran soportar (así tenemos que algunos soportan mp3, wav, ogg, au)</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cs typeface="Arial" panose="020B0604020202020204" pitchFamily="34" charset="0"/>
              </a:rPr>
              <a:t>                           &lt;audio src="sonido.ogg" autoplay controls loop&gt;&lt;/audio&gt;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Las propiedades que podemos utilizar con la marca audio son:</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AR" altLang="es-AR" sz="2000" b="1" i="0" u="none" strike="noStrike" cap="none" normalizeH="0" baseline="0" dirty="0">
                <a:ln>
                  <a:noFill/>
                </a:ln>
                <a:solidFill>
                  <a:srgbClr val="333333"/>
                </a:solidFill>
                <a:effectLst/>
                <a:latin typeface="+mj-lt"/>
                <a:cs typeface="Arial" panose="020B0604020202020204" pitchFamily="34" charset="0"/>
              </a:rPr>
              <a:t>src</a:t>
            </a:r>
            <a:r>
              <a:rPr kumimoji="0" lang="es-AR" altLang="es-AR" sz="2000" b="0" i="0" u="none" strike="noStrike" cap="none" normalizeH="0" baseline="0" dirty="0">
                <a:ln>
                  <a:noFill/>
                </a:ln>
                <a:solidFill>
                  <a:srgbClr val="333333"/>
                </a:solidFill>
                <a:effectLst/>
                <a:latin typeface="+mj-lt"/>
                <a:cs typeface="Arial" panose="020B0604020202020204" pitchFamily="34" charset="0"/>
              </a:rPr>
              <a:t>: La URL donde se almacena el archivo de audio. Si no definimos la URL la busca en el mismo directorio donde se almacena la página.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AR" altLang="es-AR" sz="2000" b="1" i="0" u="none" strike="noStrike" cap="none" normalizeH="0" baseline="0" dirty="0">
                <a:ln>
                  <a:noFill/>
                </a:ln>
                <a:solidFill>
                  <a:srgbClr val="333333"/>
                </a:solidFill>
                <a:effectLst/>
                <a:latin typeface="+mj-lt"/>
                <a:cs typeface="Arial" panose="020B0604020202020204" pitchFamily="34" charset="0"/>
              </a:rPr>
              <a:t>autoplay</a:t>
            </a:r>
            <a:r>
              <a:rPr kumimoji="0" lang="es-AR" altLang="es-AR" sz="2000" b="0" i="0" u="none" strike="noStrike" cap="none" normalizeH="0" baseline="0" dirty="0">
                <a:ln>
                  <a:noFill/>
                </a:ln>
                <a:solidFill>
                  <a:srgbClr val="333333"/>
                </a:solidFill>
                <a:effectLst/>
                <a:latin typeface="+mj-lt"/>
                <a:cs typeface="Arial" panose="020B0604020202020204" pitchFamily="34" charset="0"/>
              </a:rPr>
              <a:t>: En caso de estar presente el archivo se ejecuta automáticamente luego de cargarse la página sin requerir la intervención del visitante.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AR" altLang="es-AR" sz="2000" b="1" i="0" u="none" strike="noStrike" cap="none" normalizeH="0" baseline="0" dirty="0">
                <a:ln>
                  <a:noFill/>
                </a:ln>
                <a:solidFill>
                  <a:srgbClr val="333333"/>
                </a:solidFill>
                <a:effectLst/>
                <a:latin typeface="+mj-lt"/>
                <a:cs typeface="Arial" panose="020B0604020202020204" pitchFamily="34" charset="0"/>
              </a:rPr>
              <a:t>loop</a:t>
            </a:r>
            <a:r>
              <a:rPr kumimoji="0" lang="es-AR" altLang="es-AR" sz="2000" b="0" i="0" u="none" strike="noStrike" cap="none" normalizeH="0" baseline="0" dirty="0">
                <a:ln>
                  <a:noFill/>
                </a:ln>
                <a:solidFill>
                  <a:srgbClr val="333333"/>
                </a:solidFill>
                <a:effectLst/>
                <a:latin typeface="+mj-lt"/>
                <a:cs typeface="Arial" panose="020B0604020202020204" pitchFamily="34" charset="0"/>
              </a:rPr>
              <a:t>: El archivo de audio se ejecuta una y otra vez.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AR" altLang="es-AR" sz="2000" b="1" i="0" u="none" strike="noStrike" cap="none" normalizeH="0" baseline="0" dirty="0">
                <a:ln>
                  <a:noFill/>
                </a:ln>
                <a:solidFill>
                  <a:srgbClr val="333333"/>
                </a:solidFill>
                <a:effectLst/>
                <a:latin typeface="+mj-lt"/>
                <a:cs typeface="Arial" panose="020B0604020202020204" pitchFamily="34" charset="0"/>
              </a:rPr>
              <a:t>controls</a:t>
            </a:r>
            <a:r>
              <a:rPr kumimoji="0" lang="es-AR" altLang="es-AR" sz="2000" b="0" i="0" u="none" strike="noStrike" cap="none" normalizeH="0" baseline="0" dirty="0">
                <a:ln>
                  <a:noFill/>
                </a:ln>
                <a:solidFill>
                  <a:srgbClr val="333333"/>
                </a:solidFill>
                <a:effectLst/>
                <a:latin typeface="+mj-lt"/>
                <a:cs typeface="Arial" panose="020B0604020202020204" pitchFamily="34" charset="0"/>
              </a:rPr>
              <a:t>: Indica que se deben mostrar la interface visual del control en la página (este control permite al visitante arrancar el audio, detenerlo, desplazarse etc.)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AR" altLang="es-AR" sz="2000" b="1" i="0" u="none" strike="noStrike" cap="none" normalizeH="0" baseline="0" dirty="0">
                <a:ln>
                  <a:noFill/>
                </a:ln>
                <a:solidFill>
                  <a:srgbClr val="333333"/>
                </a:solidFill>
                <a:effectLst/>
                <a:latin typeface="+mj-lt"/>
                <a:cs typeface="Arial" panose="020B0604020202020204" pitchFamily="34" charset="0"/>
              </a:rPr>
              <a:t>autobuffer</a:t>
            </a:r>
            <a:r>
              <a:rPr kumimoji="0" lang="es-AR" altLang="es-AR" sz="2000" b="0" i="0" u="none" strike="noStrike" cap="none" normalizeH="0" baseline="0" dirty="0">
                <a:ln>
                  <a:noFill/>
                </a:ln>
                <a:solidFill>
                  <a:srgbClr val="333333"/>
                </a:solidFill>
                <a:effectLst/>
                <a:latin typeface="+mj-lt"/>
                <a:cs typeface="Arial" panose="020B0604020202020204" pitchFamily="34" charset="0"/>
              </a:rPr>
              <a:t>: En caso de estar presente indica que primero debe descargarse el archivo en el cliente antes de comenzar a ejecutarse. </a:t>
            </a:r>
          </a:p>
        </p:txBody>
      </p:sp>
    </p:spTree>
    <p:extLst>
      <p:ext uri="{BB962C8B-B14F-4D97-AF65-F5344CB8AC3E}">
        <p14:creationId xmlns:p14="http://schemas.microsoft.com/office/powerpoint/2010/main" val="494463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90BA1-61FC-4CE2-80DF-D05FDD3E8B98}"/>
              </a:ext>
            </a:extLst>
          </p:cNvPr>
          <p:cNvSpPr>
            <a:spLocks noGrp="1"/>
          </p:cNvSpPr>
          <p:nvPr>
            <p:ph type="title"/>
          </p:nvPr>
        </p:nvSpPr>
        <p:spPr/>
        <p:txBody>
          <a:bodyPr/>
          <a:lstStyle/>
          <a:p>
            <a:r>
              <a:rPr lang="es-AR" dirty="0"/>
              <a:t>Audio II</a:t>
            </a:r>
          </a:p>
        </p:txBody>
      </p:sp>
      <p:sp>
        <p:nvSpPr>
          <p:cNvPr id="3" name="Rectángulo 2">
            <a:extLst>
              <a:ext uri="{FF2B5EF4-FFF2-40B4-BE49-F238E27FC236}">
                <a16:creationId xmlns:a16="http://schemas.microsoft.com/office/drawing/2014/main" id="{B0B9CD2B-49D3-47F4-AD68-0E51B3064345}"/>
              </a:ext>
            </a:extLst>
          </p:cNvPr>
          <p:cNvSpPr/>
          <p:nvPr/>
        </p:nvSpPr>
        <p:spPr>
          <a:xfrm>
            <a:off x="114300" y="2137832"/>
            <a:ext cx="11963400" cy="4832092"/>
          </a:xfrm>
          <a:prstGeom prst="rect">
            <a:avLst/>
          </a:prstGeom>
        </p:spPr>
        <p:txBody>
          <a:bodyPr wrap="square">
            <a:spAutoFit/>
          </a:bodyPr>
          <a:lstStyle/>
          <a:p>
            <a:pPr lvl="0" algn="just" defTabSz="914400" eaLnBrk="0" fontAlgn="base" hangingPunct="0">
              <a:spcBef>
                <a:spcPct val="0"/>
              </a:spcBef>
              <a:spcAft>
                <a:spcPct val="0"/>
              </a:spcAft>
            </a:pPr>
            <a:r>
              <a:rPr lang="es-AR" altLang="es-AR" sz="2000" dirty="0">
                <a:solidFill>
                  <a:srgbClr val="333333"/>
                </a:solidFill>
                <a:cs typeface="Arial" panose="020B0604020202020204" pitchFamily="34" charset="0"/>
              </a:rPr>
              <a:t>Como no hay un formato de audio universalmente adoptado por todos los navegadores el elemento audio nos permite agregarle distintas fuentes:</a:t>
            </a:r>
          </a:p>
          <a:p>
            <a:pPr lvl="0" algn="just" defTabSz="914400" eaLnBrk="0" fontAlgn="base" hangingPunct="0">
              <a:spcBef>
                <a:spcPct val="0"/>
              </a:spcBef>
              <a:spcAft>
                <a:spcPct val="0"/>
              </a:spcAft>
            </a:pPr>
            <a:endParaRPr lang="es-AR" altLang="es-AR" sz="2000" dirty="0">
              <a:solidFill>
                <a:srgbClr val="333333"/>
              </a:solidFill>
              <a:cs typeface="Arial" panose="020B0604020202020204" pitchFamily="34" charset="0"/>
            </a:endParaRPr>
          </a:p>
          <a:p>
            <a:pPr lvl="0" algn="just" defTabSz="914400" eaLnBrk="0" fontAlgn="base" hangingPunct="0">
              <a:spcBef>
                <a:spcPct val="0"/>
              </a:spcBef>
              <a:spcAft>
                <a:spcPct val="0"/>
              </a:spcAft>
            </a:pPr>
            <a:r>
              <a:rPr lang="es-AR" altLang="es-AR" dirty="0">
                <a:solidFill>
                  <a:srgbClr val="333333"/>
                </a:solidFill>
                <a:latin typeface="Arial" panose="020B0604020202020204" pitchFamily="34" charset="0"/>
                <a:cs typeface="Arial" panose="020B0604020202020204" pitchFamily="34" charset="0"/>
              </a:rPr>
              <a:t>                                              &lt;audio controls autoplay loop&gt; </a:t>
            </a:r>
          </a:p>
          <a:p>
            <a:pPr lvl="0" algn="just" defTabSz="914400" eaLnBrk="0" fontAlgn="base" hangingPunct="0">
              <a:spcBef>
                <a:spcPct val="0"/>
              </a:spcBef>
              <a:spcAft>
                <a:spcPct val="0"/>
              </a:spcAft>
            </a:pPr>
            <a:r>
              <a:rPr lang="es-AR" altLang="es-AR" dirty="0">
                <a:solidFill>
                  <a:srgbClr val="333333"/>
                </a:solidFill>
                <a:latin typeface="Arial" panose="020B0604020202020204" pitchFamily="34" charset="0"/>
                <a:cs typeface="Arial" panose="020B0604020202020204" pitchFamily="34" charset="0"/>
              </a:rPr>
              <a:t>                                              &lt;source src="sonido.ogg"&gt; </a:t>
            </a:r>
          </a:p>
          <a:p>
            <a:pPr lvl="0" algn="just" defTabSz="914400" eaLnBrk="0" fontAlgn="base" hangingPunct="0">
              <a:spcBef>
                <a:spcPct val="0"/>
              </a:spcBef>
              <a:spcAft>
                <a:spcPct val="0"/>
              </a:spcAft>
            </a:pPr>
            <a:r>
              <a:rPr lang="es-AR" altLang="es-AR" dirty="0">
                <a:solidFill>
                  <a:srgbClr val="333333"/>
                </a:solidFill>
                <a:latin typeface="Arial" panose="020B0604020202020204" pitchFamily="34" charset="0"/>
                <a:cs typeface="Arial" panose="020B0604020202020204" pitchFamily="34" charset="0"/>
              </a:rPr>
              <a:t>                                              &lt;source src="sonido.mp3"&gt; </a:t>
            </a:r>
          </a:p>
          <a:p>
            <a:pPr lvl="0" algn="just" defTabSz="914400" eaLnBrk="0" fontAlgn="base" hangingPunct="0">
              <a:spcBef>
                <a:spcPct val="0"/>
              </a:spcBef>
              <a:spcAft>
                <a:spcPct val="0"/>
              </a:spcAft>
            </a:pPr>
            <a:r>
              <a:rPr lang="es-AR" altLang="es-AR" dirty="0">
                <a:solidFill>
                  <a:srgbClr val="333333"/>
                </a:solidFill>
                <a:latin typeface="Arial" panose="020B0604020202020204" pitchFamily="34" charset="0"/>
                <a:cs typeface="Arial" panose="020B0604020202020204" pitchFamily="34" charset="0"/>
              </a:rPr>
              <a:t>                                              &lt;source src="sonido.wav"&gt;</a:t>
            </a:r>
          </a:p>
          <a:p>
            <a:pPr lvl="0" algn="just" defTabSz="914400" eaLnBrk="0" fontAlgn="base" hangingPunct="0">
              <a:spcBef>
                <a:spcPct val="0"/>
              </a:spcBef>
              <a:spcAft>
                <a:spcPct val="0"/>
              </a:spcAft>
            </a:pPr>
            <a:r>
              <a:rPr lang="es-AR" altLang="es-AR" dirty="0">
                <a:solidFill>
                  <a:srgbClr val="333333"/>
                </a:solidFill>
                <a:latin typeface="Arial" panose="020B0604020202020204" pitchFamily="34" charset="0"/>
                <a:cs typeface="Arial" panose="020B0604020202020204" pitchFamily="34" charset="0"/>
              </a:rPr>
              <a:t>                                              &lt;source src="sonido.au"&gt; </a:t>
            </a:r>
          </a:p>
          <a:p>
            <a:pPr lvl="0" algn="just" defTabSz="914400" eaLnBrk="0" fontAlgn="base" hangingPunct="0">
              <a:spcBef>
                <a:spcPct val="0"/>
              </a:spcBef>
              <a:spcAft>
                <a:spcPct val="0"/>
              </a:spcAft>
            </a:pPr>
            <a:r>
              <a:rPr lang="es-AR" altLang="es-AR" dirty="0">
                <a:solidFill>
                  <a:srgbClr val="333333"/>
                </a:solidFill>
                <a:latin typeface="Arial" panose="020B0604020202020204" pitchFamily="34" charset="0"/>
                <a:cs typeface="Arial" panose="020B0604020202020204" pitchFamily="34" charset="0"/>
              </a:rPr>
              <a:t>                                              &lt;/audio&gt; </a:t>
            </a:r>
          </a:p>
          <a:p>
            <a:pPr lvl="0" algn="just" defTabSz="914400" eaLnBrk="0" fontAlgn="base" hangingPunct="0">
              <a:spcBef>
                <a:spcPct val="0"/>
              </a:spcBef>
              <a:spcAft>
                <a:spcPct val="0"/>
              </a:spcAft>
            </a:pPr>
            <a:endParaRPr lang="es-AR" altLang="es-AR" sz="2000" dirty="0"/>
          </a:p>
          <a:p>
            <a:pPr lvl="0" algn="just" defTabSz="914400" eaLnBrk="0" fontAlgn="base" hangingPunct="0">
              <a:spcBef>
                <a:spcPct val="0"/>
              </a:spcBef>
              <a:spcAft>
                <a:spcPct val="0"/>
              </a:spcAft>
            </a:pPr>
            <a:r>
              <a:rPr lang="es-AR" altLang="es-AR" sz="2000" dirty="0">
                <a:solidFill>
                  <a:srgbClr val="333333"/>
                </a:solidFill>
                <a:cs typeface="Arial" panose="020B0604020202020204" pitchFamily="34" charset="0"/>
              </a:rPr>
              <a:t>El elemento source indica a través de la propiedad src la ubicación del archivo de audio respectivo. El orden en que disponemos estas fuentes es importante. Primero el navegador busca la primera fuente y verifica que puede reproducir dicho archivo, en caso negativo pasa a la siguiente fuente. </a:t>
            </a:r>
          </a:p>
          <a:p>
            <a:pPr lvl="0" algn="just" defTabSz="914400" eaLnBrk="0" fontAlgn="base" hangingPunct="0">
              <a:spcBef>
                <a:spcPct val="0"/>
              </a:spcBef>
              <a:spcAft>
                <a:spcPct val="0"/>
              </a:spcAft>
            </a:pPr>
            <a:r>
              <a:rPr lang="es-AR" sz="2000" dirty="0">
                <a:latin typeface="+mj-lt"/>
              </a:rPr>
              <a:t>En el caso que solo necesitemos reproducir un único formato de archivo podemos evitar los elementos HTML "source" y disponer la propiedad src directamente en la etiqueta "audio"</a:t>
            </a:r>
            <a:endParaRPr lang="es-AR" altLang="es-AR" sz="2000" dirty="0">
              <a:latin typeface="+mj-lt"/>
            </a:endParaRPr>
          </a:p>
        </p:txBody>
      </p:sp>
    </p:spTree>
    <p:extLst>
      <p:ext uri="{BB962C8B-B14F-4D97-AF65-F5344CB8AC3E}">
        <p14:creationId xmlns:p14="http://schemas.microsoft.com/office/powerpoint/2010/main" val="914461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1F119-67B9-4E59-83EB-62A618838C7B}"/>
              </a:ext>
            </a:extLst>
          </p:cNvPr>
          <p:cNvSpPr>
            <a:spLocks noGrp="1"/>
          </p:cNvSpPr>
          <p:nvPr>
            <p:ph type="title"/>
          </p:nvPr>
        </p:nvSpPr>
        <p:spPr/>
        <p:txBody>
          <a:bodyPr/>
          <a:lstStyle/>
          <a:p>
            <a:r>
              <a:rPr lang="es-AR" dirty="0"/>
              <a:t>Video</a:t>
            </a:r>
          </a:p>
        </p:txBody>
      </p:sp>
      <p:sp>
        <p:nvSpPr>
          <p:cNvPr id="3" name="Rectangle 1">
            <a:extLst>
              <a:ext uri="{FF2B5EF4-FFF2-40B4-BE49-F238E27FC236}">
                <a16:creationId xmlns:a16="http://schemas.microsoft.com/office/drawing/2014/main" id="{B2003098-4681-409B-A168-1F296FDAB9A1}"/>
              </a:ext>
            </a:extLst>
          </p:cNvPr>
          <p:cNvSpPr>
            <a:spLocks noChangeArrowheads="1"/>
          </p:cNvSpPr>
          <p:nvPr/>
        </p:nvSpPr>
        <p:spPr bwMode="auto">
          <a:xfrm>
            <a:off x="238125" y="2916646"/>
            <a:ext cx="11715749"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El elemento VIDEO permite mostrar un video sin la necesidad de plugin (Flash). En este momento los navegadores permiten mostrar formatos como el mp4, webm y ogv.</a:t>
            </a:r>
            <a:endParaRPr kumimoji="0" lang="es-AR" altLang="es-AR"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FireFox permite mostrar videos en formato ogv (formato de vídeo de código abierto Ogg/Theora). </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mj-lt"/>
                <a:cs typeface="Arial" panose="020B0604020202020204" pitchFamily="34" charset="0"/>
              </a:rPr>
              <a:t>Luego para visualizar un video con este formato en FireFox tenemos: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333333"/>
                </a:solidFill>
                <a:effectLst/>
                <a:latin typeface="+mj-lt"/>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333333"/>
                </a:solidFill>
                <a:effectLst/>
                <a:cs typeface="Arial" panose="020B0604020202020204" pitchFamily="34" charset="0"/>
              </a:rPr>
              <a:t>&lt;video width="640"height="360"src="http://videos.mozilla.org/firefox/3.5/overview/overview.ogv"  controls&gt; </a:t>
            </a:r>
            <a:endParaRPr lang="es-AR" altLang="es-AR" dirty="0">
              <a:solidFill>
                <a:srgbClr val="333333"/>
              </a:solidFill>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333333"/>
                </a:solidFill>
                <a:effectLst/>
                <a:cs typeface="Arial" panose="020B0604020202020204" pitchFamily="34" charset="0"/>
              </a:rPr>
              <a:t> Este navegador no permite tag video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333333"/>
                </a:solidFill>
                <a:effectLst/>
                <a:cs typeface="Arial" panose="020B0604020202020204" pitchFamily="34" charset="0"/>
              </a:rPr>
              <a:t>&lt;/video&gt; </a:t>
            </a:r>
            <a:endParaRPr kumimoji="0" lang="es-AR" altLang="es-AR"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653550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D0F03-CC0B-4D04-A17D-9D8D3D8FE9A3}"/>
              </a:ext>
            </a:extLst>
          </p:cNvPr>
          <p:cNvSpPr>
            <a:spLocks noGrp="1"/>
          </p:cNvSpPr>
          <p:nvPr>
            <p:ph type="title"/>
          </p:nvPr>
        </p:nvSpPr>
        <p:spPr/>
        <p:txBody>
          <a:bodyPr/>
          <a:lstStyle/>
          <a:p>
            <a:r>
              <a:rPr lang="es-AR" dirty="0"/>
              <a:t>Video II</a:t>
            </a:r>
          </a:p>
        </p:txBody>
      </p:sp>
      <p:sp>
        <p:nvSpPr>
          <p:cNvPr id="3" name="Rectángulo 2">
            <a:extLst>
              <a:ext uri="{FF2B5EF4-FFF2-40B4-BE49-F238E27FC236}">
                <a16:creationId xmlns:a16="http://schemas.microsoft.com/office/drawing/2014/main" id="{5FE3A35E-2690-42A3-809C-A4C8CE2BB35B}"/>
              </a:ext>
            </a:extLst>
          </p:cNvPr>
          <p:cNvSpPr/>
          <p:nvPr/>
        </p:nvSpPr>
        <p:spPr>
          <a:xfrm>
            <a:off x="457993" y="2149019"/>
            <a:ext cx="11276013" cy="4708981"/>
          </a:xfrm>
          <a:prstGeom prst="rect">
            <a:avLst/>
          </a:prstGeom>
        </p:spPr>
        <p:txBody>
          <a:bodyPr wrap="square">
            <a:spAutoFit/>
          </a:bodyPr>
          <a:lstStyle/>
          <a:p>
            <a:pPr lvl="0" algn="just" defTabSz="914400" eaLnBrk="0" fontAlgn="base" hangingPunct="0">
              <a:spcBef>
                <a:spcPct val="0"/>
              </a:spcBef>
              <a:spcAft>
                <a:spcPct val="0"/>
              </a:spcAft>
            </a:pPr>
            <a:r>
              <a:rPr lang="es-AR" altLang="es-AR" sz="2000" dirty="0">
                <a:solidFill>
                  <a:srgbClr val="333333"/>
                </a:solidFill>
                <a:cs typeface="Arial" panose="020B0604020202020204" pitchFamily="34" charset="0"/>
              </a:rPr>
              <a:t>Las propiedades más importantes de la marca video son:</a:t>
            </a:r>
            <a:endParaRPr lang="es-AR" altLang="es-AR" sz="2000" dirty="0"/>
          </a:p>
          <a:p>
            <a:pPr lvl="0" algn="just" defTabSz="914400" eaLnBrk="0" fontAlgn="base" hangingPunct="0">
              <a:spcBef>
                <a:spcPct val="0"/>
              </a:spcBef>
              <a:spcAft>
                <a:spcPct val="0"/>
              </a:spcAft>
              <a:buFontTx/>
              <a:buChar char="•"/>
            </a:pPr>
            <a:r>
              <a:rPr lang="es-AR" altLang="es-AR" sz="2000" b="1" dirty="0">
                <a:solidFill>
                  <a:srgbClr val="333333"/>
                </a:solidFill>
                <a:cs typeface="Arial" panose="020B0604020202020204" pitchFamily="34" charset="0"/>
              </a:rPr>
              <a:t>src</a:t>
            </a:r>
            <a:r>
              <a:rPr lang="es-AR" altLang="es-AR" sz="2000" dirty="0">
                <a:solidFill>
                  <a:srgbClr val="333333"/>
                </a:solidFill>
                <a:cs typeface="Arial" panose="020B0604020202020204" pitchFamily="34" charset="0"/>
              </a:rPr>
              <a:t>: Dirección donde se almacena el video. </a:t>
            </a:r>
          </a:p>
          <a:p>
            <a:pPr lvl="0" algn="just" defTabSz="914400" eaLnBrk="0" fontAlgn="base" hangingPunct="0">
              <a:spcBef>
                <a:spcPct val="0"/>
              </a:spcBef>
              <a:spcAft>
                <a:spcPct val="0"/>
              </a:spcAft>
              <a:buFontTx/>
              <a:buChar char="•"/>
            </a:pPr>
            <a:r>
              <a:rPr lang="es-AR" altLang="es-AR" sz="2000" b="1" dirty="0">
                <a:solidFill>
                  <a:srgbClr val="333333"/>
                </a:solidFill>
                <a:cs typeface="Arial" panose="020B0604020202020204" pitchFamily="34" charset="0"/>
              </a:rPr>
              <a:t>controls</a:t>
            </a:r>
            <a:r>
              <a:rPr lang="es-AR" altLang="es-AR" sz="2000" dirty="0">
                <a:solidFill>
                  <a:srgbClr val="333333"/>
                </a:solidFill>
                <a:cs typeface="Arial" panose="020B0604020202020204" pitchFamily="34" charset="0"/>
              </a:rPr>
              <a:t>: Se visualiza el panel de control del video: botón de inicio, barra de avance del video etc. </a:t>
            </a:r>
          </a:p>
          <a:p>
            <a:pPr lvl="0" algn="just" defTabSz="914400" eaLnBrk="0" fontAlgn="base" hangingPunct="0">
              <a:spcBef>
                <a:spcPct val="0"/>
              </a:spcBef>
              <a:spcAft>
                <a:spcPct val="0"/>
              </a:spcAft>
              <a:buFontTx/>
              <a:buChar char="•"/>
            </a:pPr>
            <a:r>
              <a:rPr lang="es-AR" altLang="es-AR" sz="2000" b="1" dirty="0">
                <a:solidFill>
                  <a:srgbClr val="333333"/>
                </a:solidFill>
                <a:cs typeface="Arial" panose="020B0604020202020204" pitchFamily="34" charset="0"/>
              </a:rPr>
              <a:t>autoplay</a:t>
            </a:r>
            <a:r>
              <a:rPr lang="es-AR" altLang="es-AR" sz="2000" dirty="0">
                <a:solidFill>
                  <a:srgbClr val="333333"/>
                </a:solidFill>
                <a:cs typeface="Arial" panose="020B0604020202020204" pitchFamily="34" charset="0"/>
              </a:rPr>
              <a:t>: El video se inicia inmediatamente luego que la página se carga en el navegador. </a:t>
            </a:r>
          </a:p>
          <a:p>
            <a:pPr lvl="0" algn="just" defTabSz="914400" eaLnBrk="0" fontAlgn="base" hangingPunct="0">
              <a:spcBef>
                <a:spcPct val="0"/>
              </a:spcBef>
              <a:spcAft>
                <a:spcPct val="0"/>
              </a:spcAft>
              <a:buFontTx/>
              <a:buChar char="•"/>
            </a:pPr>
            <a:r>
              <a:rPr lang="es-AR" altLang="es-AR" sz="2000" b="1" dirty="0">
                <a:solidFill>
                  <a:srgbClr val="333333"/>
                </a:solidFill>
                <a:cs typeface="Arial" panose="020B0604020202020204" pitchFamily="34" charset="0"/>
              </a:rPr>
              <a:t>width</a:t>
            </a:r>
            <a:r>
              <a:rPr lang="es-AR" altLang="es-AR" sz="2000" dirty="0">
                <a:solidFill>
                  <a:srgbClr val="333333"/>
                </a:solidFill>
                <a:cs typeface="Arial" panose="020B0604020202020204" pitchFamily="34" charset="0"/>
              </a:rPr>
              <a:t>: Ancho en píxeles del video. </a:t>
            </a:r>
          </a:p>
          <a:p>
            <a:pPr lvl="0" algn="just" defTabSz="914400" eaLnBrk="0" fontAlgn="base" hangingPunct="0">
              <a:spcBef>
                <a:spcPct val="0"/>
              </a:spcBef>
              <a:spcAft>
                <a:spcPct val="0"/>
              </a:spcAft>
              <a:buFontTx/>
              <a:buChar char="•"/>
            </a:pPr>
            <a:r>
              <a:rPr lang="es-AR" altLang="es-AR" sz="2000" b="1" dirty="0">
                <a:solidFill>
                  <a:srgbClr val="333333"/>
                </a:solidFill>
                <a:cs typeface="Arial" panose="020B0604020202020204" pitchFamily="34" charset="0"/>
              </a:rPr>
              <a:t>height</a:t>
            </a:r>
            <a:r>
              <a:rPr lang="es-AR" altLang="es-AR" sz="2000" dirty="0">
                <a:solidFill>
                  <a:srgbClr val="333333"/>
                </a:solidFill>
                <a:cs typeface="Arial" panose="020B0604020202020204" pitchFamily="34" charset="0"/>
              </a:rPr>
              <a:t>: Alto en píxeles del video. </a:t>
            </a:r>
          </a:p>
          <a:p>
            <a:pPr lvl="0" algn="just" defTabSz="914400" eaLnBrk="0" fontAlgn="base" hangingPunct="0">
              <a:spcBef>
                <a:spcPct val="0"/>
              </a:spcBef>
              <a:spcAft>
                <a:spcPct val="0"/>
              </a:spcAft>
            </a:pPr>
            <a:r>
              <a:rPr lang="es-AR" altLang="es-AR" sz="2000" dirty="0">
                <a:solidFill>
                  <a:srgbClr val="333333"/>
                </a:solidFill>
                <a:cs typeface="Arial" panose="020B0604020202020204" pitchFamily="34" charset="0"/>
              </a:rPr>
              <a:t>Como no hay un formato de video universalmente adoptado por todos los navegadores el elemento video nos permite agregarle distintas fuentes:</a:t>
            </a:r>
          </a:p>
          <a:p>
            <a:pPr lvl="0" defTabSz="914400" eaLnBrk="0" fontAlgn="base" hangingPunct="0">
              <a:spcBef>
                <a:spcPct val="0"/>
              </a:spcBef>
              <a:spcAft>
                <a:spcPct val="0"/>
              </a:spcAft>
            </a:pPr>
            <a:r>
              <a:rPr lang="es-AR" altLang="es-AR" sz="2000" dirty="0">
                <a:solidFill>
                  <a:srgbClr val="333333"/>
                </a:solidFill>
                <a:cs typeface="Arial" panose="020B0604020202020204" pitchFamily="34" charset="0"/>
              </a:rPr>
              <a:t>              &lt;video width="640" height="360" controls&gt;</a:t>
            </a:r>
          </a:p>
          <a:p>
            <a:pPr lvl="0" defTabSz="914400" eaLnBrk="0" fontAlgn="base" hangingPunct="0">
              <a:spcBef>
                <a:spcPct val="0"/>
              </a:spcBef>
              <a:spcAft>
                <a:spcPct val="0"/>
              </a:spcAft>
            </a:pPr>
            <a:r>
              <a:rPr lang="es-AR" altLang="es-AR" sz="2000" dirty="0">
                <a:solidFill>
                  <a:srgbClr val="333333"/>
                </a:solidFill>
                <a:cs typeface="Arial" panose="020B0604020202020204" pitchFamily="34" charset="0"/>
              </a:rPr>
              <a:t>             &lt;source src="http://videos.mozilla.org/firefox/3.5/overview/overview.ogv"&gt;</a:t>
            </a:r>
          </a:p>
          <a:p>
            <a:pPr lvl="0" defTabSz="914400" eaLnBrk="0" fontAlgn="base" hangingPunct="0">
              <a:spcBef>
                <a:spcPct val="0"/>
              </a:spcBef>
              <a:spcAft>
                <a:spcPct val="0"/>
              </a:spcAft>
            </a:pPr>
            <a:r>
              <a:rPr lang="es-AR" altLang="es-AR" sz="2000" dirty="0">
                <a:solidFill>
                  <a:srgbClr val="333333"/>
                </a:solidFill>
                <a:cs typeface="Arial" panose="020B0604020202020204" pitchFamily="34" charset="0"/>
              </a:rPr>
              <a:t>             &lt;source src="http://videos.mozilla.org/firefox/3.5/overview/overview.mp4"&gt;</a:t>
            </a:r>
          </a:p>
          <a:p>
            <a:pPr lvl="0" defTabSz="914400" eaLnBrk="0" fontAlgn="base" hangingPunct="0">
              <a:spcBef>
                <a:spcPct val="0"/>
              </a:spcBef>
              <a:spcAft>
                <a:spcPct val="0"/>
              </a:spcAft>
            </a:pPr>
            <a:r>
              <a:rPr lang="es-AR" altLang="es-AR" sz="2000" dirty="0">
                <a:solidFill>
                  <a:srgbClr val="333333"/>
                </a:solidFill>
                <a:cs typeface="Arial" panose="020B0604020202020204" pitchFamily="34" charset="0"/>
              </a:rPr>
              <a:t>             &lt;/video&gt; </a:t>
            </a:r>
            <a:endParaRPr lang="es-AR" altLang="es-AR" sz="2000" dirty="0"/>
          </a:p>
          <a:p>
            <a:pPr lvl="0" algn="just" defTabSz="914400" eaLnBrk="0" fontAlgn="base" hangingPunct="0">
              <a:spcBef>
                <a:spcPct val="0"/>
              </a:spcBef>
              <a:spcAft>
                <a:spcPct val="0"/>
              </a:spcAft>
            </a:pPr>
            <a:r>
              <a:rPr lang="es-AR" altLang="es-AR" sz="2000" dirty="0">
                <a:solidFill>
                  <a:srgbClr val="333333"/>
                </a:solidFill>
                <a:cs typeface="Arial" panose="020B0604020202020204" pitchFamily="34" charset="0"/>
              </a:rPr>
              <a:t>Esto es similar al elemento AUDIO visto anteriormente.  </a:t>
            </a:r>
            <a:endParaRPr lang="es-AR" altLang="es-AR" sz="2000" dirty="0"/>
          </a:p>
        </p:txBody>
      </p:sp>
    </p:spTree>
    <p:extLst>
      <p:ext uri="{BB962C8B-B14F-4D97-AF65-F5344CB8AC3E}">
        <p14:creationId xmlns:p14="http://schemas.microsoft.com/office/powerpoint/2010/main" val="192571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Básicos</a:t>
            </a:r>
          </a:p>
        </p:txBody>
      </p:sp>
      <p:graphicFrame>
        <p:nvGraphicFramePr>
          <p:cNvPr id="4" name="Tabla 3">
            <a:extLst>
              <a:ext uri="{FF2B5EF4-FFF2-40B4-BE49-F238E27FC236}">
                <a16:creationId xmlns:a16="http://schemas.microsoft.com/office/drawing/2014/main" id="{05F4EF97-D79A-42FD-8130-9FCA34371D18}"/>
              </a:ext>
            </a:extLst>
          </p:cNvPr>
          <p:cNvGraphicFramePr>
            <a:graphicFrameLocks noGrp="1"/>
          </p:cNvGraphicFramePr>
          <p:nvPr>
            <p:extLst>
              <p:ext uri="{D42A27DB-BD31-4B8C-83A1-F6EECF244321}">
                <p14:modId xmlns:p14="http://schemas.microsoft.com/office/powerpoint/2010/main" val="143870851"/>
              </p:ext>
            </p:extLst>
          </p:nvPr>
        </p:nvGraphicFramePr>
        <p:xfrm>
          <a:off x="1154953" y="2453560"/>
          <a:ext cx="9877425" cy="4185777"/>
        </p:xfrm>
        <a:graphic>
          <a:graphicData uri="http://schemas.openxmlformats.org/drawingml/2006/table">
            <a:tbl>
              <a:tblPr/>
              <a:tblGrid>
                <a:gridCol w="2320753">
                  <a:extLst>
                    <a:ext uri="{9D8B030D-6E8A-4147-A177-3AD203B41FA5}">
                      <a16:colId xmlns:a16="http://schemas.microsoft.com/office/drawing/2014/main" val="1941827569"/>
                    </a:ext>
                  </a:extLst>
                </a:gridCol>
                <a:gridCol w="7556672">
                  <a:extLst>
                    <a:ext uri="{9D8B030D-6E8A-4147-A177-3AD203B41FA5}">
                      <a16:colId xmlns:a16="http://schemas.microsoft.com/office/drawing/2014/main" val="1702417000"/>
                    </a:ext>
                  </a:extLst>
                </a:gridCol>
              </a:tblGrid>
              <a:tr h="377447">
                <a:tc>
                  <a:txBody>
                    <a:bodyPr/>
                    <a:lstStyle/>
                    <a:p>
                      <a:pPr algn="ctr"/>
                      <a:r>
                        <a:rPr lang="es-AR" sz="2000" b="1" dirty="0">
                          <a:effectLst/>
                        </a:rPr>
                        <a:t>Atributo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2000" b="1" dirty="0">
                          <a:effectLst/>
                        </a:rPr>
                        <a:t>Descripción</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1640183910"/>
                  </a:ext>
                </a:extLst>
              </a:tr>
              <a:tr h="949598">
                <a:tc>
                  <a:txBody>
                    <a:bodyPr/>
                    <a:lstStyle/>
                    <a:p>
                      <a:r>
                        <a:rPr lang="es-AR" sz="2000" b="1" dirty="0">
                          <a:effectLst/>
                        </a:rPr>
                        <a:t>id </a:t>
                      </a:r>
                      <a:r>
                        <a:rPr lang="es-AR" sz="2000" dirty="0">
                          <a:effectLst/>
                        </a:rPr>
                        <a:t>=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2000" dirty="0">
                          <a:effectLst/>
                        </a:rPr>
                        <a:t>Establece un identificador único a cada elemento dentro de una página HTML</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51414220"/>
                  </a:ext>
                </a:extLst>
              </a:tr>
              <a:tr h="655521">
                <a:tc>
                  <a:txBody>
                    <a:bodyPr/>
                    <a:lstStyle/>
                    <a:p>
                      <a:r>
                        <a:rPr lang="es-AR" sz="2000" b="1" dirty="0">
                          <a:effectLst/>
                        </a:rPr>
                        <a:t>class</a:t>
                      </a:r>
                      <a:r>
                        <a:rPr lang="es-AR" sz="2000" dirty="0">
                          <a:effectLst/>
                        </a:rPr>
                        <a:t> =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2000" dirty="0">
                          <a:effectLst/>
                        </a:rPr>
                        <a:t>Establece la clase CSS que se aplica a los estilos del elemento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5956412"/>
                  </a:ext>
                </a:extLst>
              </a:tr>
              <a:tr h="655521">
                <a:tc>
                  <a:txBody>
                    <a:bodyPr/>
                    <a:lstStyle/>
                    <a:p>
                      <a:r>
                        <a:rPr lang="es-AR" sz="2000" b="1" dirty="0">
                          <a:effectLst/>
                        </a:rPr>
                        <a:t>style</a:t>
                      </a:r>
                      <a:r>
                        <a:rPr lang="es-AR" sz="2000" dirty="0">
                          <a:effectLst/>
                        </a:rPr>
                        <a:t> =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2000">
                          <a:effectLst/>
                        </a:rPr>
                        <a:t>Establece de forma directa los estilos CSS de un elemento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9045000"/>
                  </a:ext>
                </a:extLst>
              </a:tr>
              <a:tr h="1537753">
                <a:tc>
                  <a:txBody>
                    <a:bodyPr/>
                    <a:lstStyle/>
                    <a:p>
                      <a:r>
                        <a:rPr lang="es-AR" sz="2000" b="1" dirty="0">
                          <a:effectLst/>
                        </a:rPr>
                        <a:t>title</a:t>
                      </a:r>
                      <a:r>
                        <a:rPr lang="es-AR" sz="2000" dirty="0">
                          <a:effectLst/>
                        </a:rPr>
                        <a:t> =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2000" dirty="0">
                          <a:effectLst/>
                        </a:rPr>
                        <a:t>Establece el título a un elemento (mejora la accesibilidad y los navegadores lo muestran cuando el usuario pasa el ratón por encima del elemento)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7930421"/>
                  </a:ext>
                </a:extLst>
              </a:tr>
            </a:tbl>
          </a:graphicData>
        </a:graphic>
      </p:graphicFrame>
    </p:spTree>
    <p:extLst>
      <p:ext uri="{BB962C8B-B14F-4D97-AF65-F5344CB8AC3E}">
        <p14:creationId xmlns:p14="http://schemas.microsoft.com/office/powerpoint/2010/main" val="31349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Internacionalización</a:t>
            </a:r>
          </a:p>
        </p:txBody>
      </p:sp>
      <p:sp>
        <p:nvSpPr>
          <p:cNvPr id="3" name="CuadroTexto 2">
            <a:extLst>
              <a:ext uri="{FF2B5EF4-FFF2-40B4-BE49-F238E27FC236}">
                <a16:creationId xmlns:a16="http://schemas.microsoft.com/office/drawing/2014/main" id="{E5453319-BDB9-41AB-B866-9106D5363FBF}"/>
              </a:ext>
            </a:extLst>
          </p:cNvPr>
          <p:cNvSpPr txBox="1"/>
          <p:nvPr/>
        </p:nvSpPr>
        <p:spPr>
          <a:xfrm>
            <a:off x="258925" y="2508147"/>
            <a:ext cx="11933075" cy="707886"/>
          </a:xfrm>
          <a:prstGeom prst="rect">
            <a:avLst/>
          </a:prstGeom>
          <a:noFill/>
        </p:spPr>
        <p:txBody>
          <a:bodyPr wrap="none" rtlCol="0">
            <a:spAutoFit/>
          </a:bodyPr>
          <a:lstStyle/>
          <a:p>
            <a:r>
              <a:rPr lang="es-AR" sz="2000" dirty="0"/>
              <a:t>Estos atributos son útiles para aquellas páginas que muestran sus contenidos en varios idiomas </a:t>
            </a:r>
          </a:p>
          <a:p>
            <a:r>
              <a:rPr lang="es-AR" sz="2000" dirty="0"/>
              <a:t>y para aquellas que quieren indicar de forma explícita el idioma de sus contenidos:</a:t>
            </a:r>
          </a:p>
        </p:txBody>
      </p:sp>
      <p:graphicFrame>
        <p:nvGraphicFramePr>
          <p:cNvPr id="5" name="Tabla 4">
            <a:extLst>
              <a:ext uri="{FF2B5EF4-FFF2-40B4-BE49-F238E27FC236}">
                <a16:creationId xmlns:a16="http://schemas.microsoft.com/office/drawing/2014/main" id="{577F4208-A398-4503-AC06-B64B917200FB}"/>
              </a:ext>
            </a:extLst>
          </p:cNvPr>
          <p:cNvGraphicFramePr>
            <a:graphicFrameLocks noGrp="1"/>
          </p:cNvGraphicFramePr>
          <p:nvPr>
            <p:extLst>
              <p:ext uri="{D42A27DB-BD31-4B8C-83A1-F6EECF244321}">
                <p14:modId xmlns:p14="http://schemas.microsoft.com/office/powerpoint/2010/main" val="1702368944"/>
              </p:ext>
            </p:extLst>
          </p:nvPr>
        </p:nvGraphicFramePr>
        <p:xfrm>
          <a:off x="978004" y="3320807"/>
          <a:ext cx="10494916" cy="3337167"/>
        </p:xfrm>
        <a:graphic>
          <a:graphicData uri="http://schemas.openxmlformats.org/drawingml/2006/table">
            <a:tbl>
              <a:tblPr/>
              <a:tblGrid>
                <a:gridCol w="3577851">
                  <a:extLst>
                    <a:ext uri="{9D8B030D-6E8A-4147-A177-3AD203B41FA5}">
                      <a16:colId xmlns:a16="http://schemas.microsoft.com/office/drawing/2014/main" val="3472080506"/>
                    </a:ext>
                  </a:extLst>
                </a:gridCol>
                <a:gridCol w="6917065">
                  <a:extLst>
                    <a:ext uri="{9D8B030D-6E8A-4147-A177-3AD203B41FA5}">
                      <a16:colId xmlns:a16="http://schemas.microsoft.com/office/drawing/2014/main" val="1406361531"/>
                    </a:ext>
                  </a:extLst>
                </a:gridCol>
              </a:tblGrid>
              <a:tr h="460418">
                <a:tc>
                  <a:txBody>
                    <a:bodyPr/>
                    <a:lstStyle/>
                    <a:p>
                      <a:pPr algn="ctr"/>
                      <a:r>
                        <a:rPr lang="es-AR" sz="1800" b="1" dirty="0">
                          <a:effectLst/>
                        </a:rPr>
                        <a:t>Atributo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800" b="1" dirty="0">
                          <a:effectLst/>
                        </a:rPr>
                        <a:t>Descripción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2666557270"/>
                  </a:ext>
                </a:extLst>
              </a:tr>
              <a:tr h="834292">
                <a:tc>
                  <a:txBody>
                    <a:bodyPr/>
                    <a:lstStyle/>
                    <a:p>
                      <a:r>
                        <a:rPr lang="es-AR" sz="1800" b="1" dirty="0">
                          <a:effectLst/>
                        </a:rPr>
                        <a:t>Lang </a:t>
                      </a:r>
                      <a:r>
                        <a:rPr lang="es-AR" sz="1800" dirty="0">
                          <a:effectLst/>
                        </a:rPr>
                        <a:t>= "código de idioma"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Indica el idioma del elemento mediante un código predefinido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5749075"/>
                  </a:ext>
                </a:extLst>
              </a:tr>
              <a:tr h="834292">
                <a:tc>
                  <a:txBody>
                    <a:bodyPr/>
                    <a:lstStyle/>
                    <a:p>
                      <a:r>
                        <a:rPr lang="es-AR" sz="1800" b="1" dirty="0">
                          <a:effectLst/>
                        </a:rPr>
                        <a:t>xml:lang </a:t>
                      </a:r>
                      <a:r>
                        <a:rPr lang="es-AR" sz="1800" dirty="0">
                          <a:effectLst/>
                        </a:rPr>
                        <a:t>= "código de idioma"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Indica el idioma del elemento mediante un código predefinido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904843"/>
                  </a:ext>
                </a:extLst>
              </a:tr>
              <a:tr h="1208165">
                <a:tc>
                  <a:txBody>
                    <a:bodyPr/>
                    <a:lstStyle/>
                    <a:p>
                      <a:r>
                        <a:rPr lang="es-AR" sz="1800" b="1" dirty="0">
                          <a:effectLst/>
                        </a:rPr>
                        <a:t>dir</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Indica la dirección del texto (útil para los idiomas que escriben de derecha a izquierda)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93960104"/>
                  </a:ext>
                </a:extLst>
              </a:tr>
            </a:tbl>
          </a:graphicData>
        </a:graphic>
      </p:graphicFrame>
    </p:spTree>
    <p:extLst>
      <p:ext uri="{BB962C8B-B14F-4D97-AF65-F5344CB8AC3E}">
        <p14:creationId xmlns:p14="http://schemas.microsoft.com/office/powerpoint/2010/main" val="268607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Eventos</a:t>
            </a:r>
          </a:p>
        </p:txBody>
      </p:sp>
      <p:graphicFrame>
        <p:nvGraphicFramePr>
          <p:cNvPr id="6" name="Tabla 5">
            <a:extLst>
              <a:ext uri="{FF2B5EF4-FFF2-40B4-BE49-F238E27FC236}">
                <a16:creationId xmlns:a16="http://schemas.microsoft.com/office/drawing/2014/main" id="{A93042B3-6EB0-4CE4-8638-22534933CC0F}"/>
              </a:ext>
            </a:extLst>
          </p:cNvPr>
          <p:cNvGraphicFramePr>
            <a:graphicFrameLocks noGrp="1"/>
          </p:cNvGraphicFramePr>
          <p:nvPr>
            <p:extLst>
              <p:ext uri="{D42A27DB-BD31-4B8C-83A1-F6EECF244321}">
                <p14:modId xmlns:p14="http://schemas.microsoft.com/office/powerpoint/2010/main" val="4089186620"/>
              </p:ext>
            </p:extLst>
          </p:nvPr>
        </p:nvGraphicFramePr>
        <p:xfrm>
          <a:off x="900113" y="2095502"/>
          <a:ext cx="10396537" cy="4762498"/>
        </p:xfrm>
        <a:graphic>
          <a:graphicData uri="http://schemas.openxmlformats.org/drawingml/2006/table">
            <a:tbl>
              <a:tblPr/>
              <a:tblGrid>
                <a:gridCol w="1875496">
                  <a:extLst>
                    <a:ext uri="{9D8B030D-6E8A-4147-A177-3AD203B41FA5}">
                      <a16:colId xmlns:a16="http://schemas.microsoft.com/office/drawing/2014/main" val="89709690"/>
                    </a:ext>
                  </a:extLst>
                </a:gridCol>
                <a:gridCol w="5052353">
                  <a:extLst>
                    <a:ext uri="{9D8B030D-6E8A-4147-A177-3AD203B41FA5}">
                      <a16:colId xmlns:a16="http://schemas.microsoft.com/office/drawing/2014/main" val="4201975620"/>
                    </a:ext>
                  </a:extLst>
                </a:gridCol>
                <a:gridCol w="3468688">
                  <a:extLst>
                    <a:ext uri="{9D8B030D-6E8A-4147-A177-3AD203B41FA5}">
                      <a16:colId xmlns:a16="http://schemas.microsoft.com/office/drawing/2014/main" val="1683665307"/>
                    </a:ext>
                  </a:extLst>
                </a:gridCol>
              </a:tblGrid>
              <a:tr h="299386">
                <a:tc>
                  <a:txBody>
                    <a:bodyPr/>
                    <a:lstStyle/>
                    <a:p>
                      <a:pPr algn="ctr"/>
                      <a:r>
                        <a:rPr lang="es-AR" sz="1800" b="1" dirty="0">
                          <a:effectLst/>
                        </a:rPr>
                        <a:t>Atributo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800" b="1" dirty="0">
                          <a:effectLst/>
                        </a:rPr>
                        <a:t>Descripción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800" b="1" dirty="0">
                          <a:effectLst/>
                        </a:rPr>
                        <a:t>Elementos que pueden usarlo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3992898784"/>
                  </a:ext>
                </a:extLst>
              </a:tr>
              <a:tr h="582642">
                <a:tc>
                  <a:txBody>
                    <a:bodyPr/>
                    <a:lstStyle/>
                    <a:p>
                      <a:r>
                        <a:rPr lang="es-AR" sz="1800" b="1" dirty="0">
                          <a:effectLst/>
                        </a:rPr>
                        <a:t>onblur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Deseleccionar el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sz="1800" dirty="0">
                          <a:effectLst/>
                        </a:rPr>
                        <a:t>&lt;button&gt;, &lt;input&gt;, &lt;label&gt;, &lt;select&gt;, &lt;textarea&gt;,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70846070"/>
                  </a:ext>
                </a:extLst>
              </a:tr>
              <a:tr h="582642">
                <a:tc>
                  <a:txBody>
                    <a:bodyPr/>
                    <a:lstStyle/>
                    <a:p>
                      <a:r>
                        <a:rPr lang="es-AR" sz="1800" b="1" dirty="0">
                          <a:effectLst/>
                        </a:rPr>
                        <a:t>onchange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Deseleccionar un elemento que se ha modificado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&lt;input&gt;, &lt;select&gt;, &lt;textarea&gt;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840207281"/>
                  </a:ext>
                </a:extLst>
              </a:tr>
              <a:tr h="299386">
                <a:tc>
                  <a:txBody>
                    <a:bodyPr/>
                    <a:lstStyle/>
                    <a:p>
                      <a:r>
                        <a:rPr lang="es-AR" sz="1800" b="1" dirty="0">
                          <a:effectLst/>
                        </a:rPr>
                        <a:t>onclick</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Pinchar y soltar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83735172"/>
                  </a:ext>
                </a:extLst>
              </a:tr>
              <a:tr h="299386">
                <a:tc>
                  <a:txBody>
                    <a:bodyPr/>
                    <a:lstStyle/>
                    <a:p>
                      <a:r>
                        <a:rPr lang="es-AR" sz="1800" b="1" dirty="0">
                          <a:effectLst/>
                        </a:rPr>
                        <a:t>ondblclick</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Pinchar dos veces seguidas con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72137165"/>
                  </a:ext>
                </a:extLst>
              </a:tr>
              <a:tr h="582642">
                <a:tc>
                  <a:txBody>
                    <a:bodyPr/>
                    <a:lstStyle/>
                    <a:p>
                      <a:r>
                        <a:rPr lang="es-AR" sz="1800" b="1" dirty="0">
                          <a:effectLst/>
                        </a:rPr>
                        <a:t>onfocus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Seleccionar un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sz="1800" dirty="0">
                          <a:effectLst/>
                        </a:rPr>
                        <a:t>&lt;button&gt;, &lt;input&gt;, &lt;label&gt;, &lt;select&gt;, &lt;textarea&gt;,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40142497"/>
                  </a:ext>
                </a:extLst>
              </a:tr>
              <a:tr h="582642">
                <a:tc>
                  <a:txBody>
                    <a:bodyPr/>
                    <a:lstStyle/>
                    <a:p>
                      <a:r>
                        <a:rPr lang="es-AR" sz="1800" b="1">
                          <a:effectLst/>
                        </a:rPr>
                        <a:t>onkeydown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Pulsar una tecla (sin soltar)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Elementos de formulario y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52535775"/>
                  </a:ext>
                </a:extLst>
              </a:tr>
              <a:tr h="582642">
                <a:tc>
                  <a:txBody>
                    <a:bodyPr/>
                    <a:lstStyle/>
                    <a:p>
                      <a:r>
                        <a:rPr lang="es-AR" sz="1800" b="1">
                          <a:effectLst/>
                        </a:rPr>
                        <a:t>onkeypress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Pulsar una tecla</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Elementos de formulario y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533534"/>
                  </a:ext>
                </a:extLst>
              </a:tr>
              <a:tr h="582642">
                <a:tc>
                  <a:txBody>
                    <a:bodyPr/>
                    <a:lstStyle/>
                    <a:p>
                      <a:r>
                        <a:rPr lang="es-AR" sz="1800" b="1">
                          <a:effectLst/>
                        </a:rPr>
                        <a:t>onkeyup</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Soltar una tecla pulsada</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Elementos de formulario y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7662060"/>
                  </a:ext>
                </a:extLst>
              </a:tr>
              <a:tr h="368488">
                <a:tc>
                  <a:txBody>
                    <a:bodyPr/>
                    <a:lstStyle/>
                    <a:p>
                      <a:r>
                        <a:rPr lang="es-AR" sz="1800" b="1" dirty="0">
                          <a:effectLst/>
                        </a:rPr>
                        <a:t>onload</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La página se ha cargado completamente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27679797"/>
                  </a:ext>
                </a:extLst>
              </a:tr>
            </a:tbl>
          </a:graphicData>
        </a:graphic>
      </p:graphicFrame>
    </p:spTree>
    <p:extLst>
      <p:ext uri="{BB962C8B-B14F-4D97-AF65-F5344CB8AC3E}">
        <p14:creationId xmlns:p14="http://schemas.microsoft.com/office/powerpoint/2010/main" val="2794354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2489</TotalTime>
  <Words>7387</Words>
  <Application>Microsoft Office PowerPoint</Application>
  <PresentationFormat>Panorámica</PresentationFormat>
  <Paragraphs>524</Paragraphs>
  <Slides>65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65</vt:i4>
      </vt:variant>
    </vt:vector>
  </HeadingPairs>
  <TitlesOfParts>
    <vt:vector size="71" baseType="lpstr">
      <vt:lpstr>-apple-system</vt:lpstr>
      <vt:lpstr>Arial</vt:lpstr>
      <vt:lpstr>Century Gothic</vt:lpstr>
      <vt:lpstr>SFMono-Regular</vt:lpstr>
      <vt:lpstr>Wingdings 3</vt:lpstr>
      <vt:lpstr>Sala de reuniones Ion</vt:lpstr>
      <vt:lpstr>HTML</vt:lpstr>
      <vt:lpstr>HTML </vt:lpstr>
      <vt:lpstr>Estructura Interna de una Página HTML</vt:lpstr>
      <vt:lpstr>Estructura Interna de una Página HTML</vt:lpstr>
      <vt:lpstr>Etiquetas y Atributos</vt:lpstr>
      <vt:lpstr>Atributos Comunes</vt:lpstr>
      <vt:lpstr>Atributos Básicos</vt:lpstr>
      <vt:lpstr>Atributos de Internacionalización</vt:lpstr>
      <vt:lpstr>Atributos de Eventos</vt:lpstr>
      <vt:lpstr>Atributos de Eventos II</vt:lpstr>
      <vt:lpstr>Atributos de Foco</vt:lpstr>
      <vt:lpstr>Elementos HTML</vt:lpstr>
      <vt:lpstr>Elementos en línea y en bloque</vt:lpstr>
      <vt:lpstr>Presentación de PowerPoint</vt:lpstr>
      <vt:lpstr>Sintaxis de las etiquetas HTML</vt:lpstr>
      <vt:lpstr>Texto</vt:lpstr>
      <vt:lpstr>Estructurar Texto       Párrafos</vt:lpstr>
      <vt:lpstr>Estructurar Texto       Encabezados</vt:lpstr>
      <vt:lpstr>Marcado básico de texto</vt:lpstr>
      <vt:lpstr>Marcado avanzado de textos</vt:lpstr>
      <vt:lpstr>Marcado genérico de texto</vt:lpstr>
      <vt:lpstr>Espacios en blanco y nuevas líneas</vt:lpstr>
      <vt:lpstr>Caracteres especiales</vt:lpstr>
      <vt:lpstr>Caracteres especiales II</vt:lpstr>
      <vt:lpstr>Enlaces</vt:lpstr>
      <vt:lpstr>URL</vt:lpstr>
      <vt:lpstr>URL  II</vt:lpstr>
      <vt:lpstr>Enlaces a otra página del mismo sitio</vt:lpstr>
      <vt:lpstr>Enlace a otro sitio de Internet</vt:lpstr>
      <vt:lpstr>Anclas llamadas desde la misma página</vt:lpstr>
      <vt:lpstr>Anclas llamadas desde otra página</vt:lpstr>
      <vt:lpstr>Listas</vt:lpstr>
      <vt:lpstr>Listas no ordenadas</vt:lpstr>
      <vt:lpstr>Listas ordenadas</vt:lpstr>
      <vt:lpstr>Listas de definición</vt:lpstr>
      <vt:lpstr>Imágenes</vt:lpstr>
      <vt:lpstr>Tablas</vt:lpstr>
      <vt:lpstr>Tablas básicas</vt:lpstr>
      <vt:lpstr>Tablas complejas</vt:lpstr>
      <vt:lpstr>Tablas complejas II</vt:lpstr>
      <vt:lpstr>Ejercicio 1</vt:lpstr>
      <vt:lpstr>Ejercicio 2</vt:lpstr>
      <vt:lpstr>Tablas Semánticas</vt:lpstr>
      <vt:lpstr>Formularios</vt:lpstr>
      <vt:lpstr>Formularios  atributos</vt:lpstr>
      <vt:lpstr>Controles</vt:lpstr>
      <vt:lpstr>Cuadro de Texto</vt:lpstr>
      <vt:lpstr>Cuadro de Contraseña</vt:lpstr>
      <vt:lpstr>Checkbox</vt:lpstr>
      <vt:lpstr>Radiobutton</vt:lpstr>
      <vt:lpstr>Botón de envío de formulario</vt:lpstr>
      <vt:lpstr>Botón de reseteo del formulario</vt:lpstr>
      <vt:lpstr>Ficheros adjuntos</vt:lpstr>
      <vt:lpstr>Campos ocultos</vt:lpstr>
      <vt:lpstr>Botón</vt:lpstr>
      <vt:lpstr>Select</vt:lpstr>
      <vt:lpstr>Selección múltiple y grupos</vt:lpstr>
      <vt:lpstr>Textarea</vt:lpstr>
      <vt:lpstr>Agrupamiento de controles</vt:lpstr>
      <vt:lpstr>Label</vt:lpstr>
      <vt:lpstr>Div y Span</vt:lpstr>
      <vt:lpstr>Audio</vt:lpstr>
      <vt:lpstr>Audio II</vt:lpstr>
      <vt:lpstr>Video</vt:lpstr>
      <vt:lpstr>Video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Christian Baus</dc:creator>
  <cp:lastModifiedBy>Christian Baus</cp:lastModifiedBy>
  <cp:revision>201</cp:revision>
  <dcterms:created xsi:type="dcterms:W3CDTF">2019-04-11T14:34:11Z</dcterms:created>
  <dcterms:modified xsi:type="dcterms:W3CDTF">2019-04-25T03:09:50Z</dcterms:modified>
</cp:coreProperties>
</file>