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5" autoAdjust="0"/>
    <p:restoredTop sz="94660"/>
  </p:normalViewPr>
  <p:slideViewPr>
    <p:cSldViewPr>
      <p:cViewPr varScale="1">
        <p:scale>
          <a:sx n="97" d="100"/>
          <a:sy n="97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6FBFF98-7CEC-B14D-BE33-0A6662049E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IT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A705A05-7D79-DF49-A045-2D574001F8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n-IT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008DF205-D7B0-1C4C-A8D0-1C11CC2212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28B4320C-5D87-8944-B903-618093B262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IT"/>
              <a:t>Click to edit Master text styles</a:t>
            </a:r>
          </a:p>
          <a:p>
            <a:pPr lvl="1"/>
            <a:r>
              <a:rPr lang="ru-RU" altLang="en-IT"/>
              <a:t>Second level</a:t>
            </a:r>
          </a:p>
          <a:p>
            <a:pPr lvl="2"/>
            <a:r>
              <a:rPr lang="ru-RU" altLang="en-IT"/>
              <a:t>Third level</a:t>
            </a:r>
          </a:p>
          <a:p>
            <a:pPr lvl="3"/>
            <a:r>
              <a:rPr lang="ru-RU" altLang="en-IT"/>
              <a:t>Fourth level</a:t>
            </a:r>
          </a:p>
          <a:p>
            <a:pPr lvl="4"/>
            <a:r>
              <a:rPr lang="ru-RU" altLang="en-IT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A780BBEF-BD76-DA4E-B0C3-E5B8D7F1CF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IT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A3491402-363F-7449-8FB9-FA229716B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922EE0-B282-844E-A511-E9076062931D}" type="slidenum">
              <a:rPr lang="ru-RU" altLang="en-IT"/>
              <a:pPr/>
              <a:t>‹#›</a:t>
            </a:fld>
            <a:endParaRPr lang="ru-RU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98BE80-3C3F-9B40-9A2A-7CB7954470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6238" y="115888"/>
            <a:ext cx="5832475" cy="893762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GB" altLang="en-IT" noProof="0"/>
              <a:t>Click to edit Master title style</a:t>
            </a:r>
            <a:endParaRPr lang="ru-RU" altLang="en-IT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F02E17-F314-6C43-9E74-5B120AF596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6238" y="908050"/>
            <a:ext cx="5832475" cy="561975"/>
          </a:xfrm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GB" altLang="en-IT" noProof="0"/>
              <a:t>Click to edit Master subtitle style</a:t>
            </a:r>
            <a:endParaRPr lang="ru-RU" altLang="en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CC0A-BD8A-D047-80D3-FE26CD6F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B292-335D-8540-B5DE-0804CF20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832F2-C2A4-864E-ADCA-EC3EDBEF3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50075" y="620713"/>
            <a:ext cx="1943100" cy="6121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FFCE-BD73-ED43-9B44-BA4C5EC6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681662" cy="6121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B9EE-F49B-3841-AE97-4A2918B4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57DA-8505-2442-9C36-982AA0B1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5FC1-89E8-7D4F-B553-4EA221C9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CD9B-C7CF-2448-9850-037DCB4E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1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59E9-AF62-0C46-AA55-6E9AA274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34DE-AF35-F342-994E-9CBDAAAB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73238"/>
            <a:ext cx="3811587" cy="4968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8BF0-D99B-3E4F-9C34-FF4AD8FA2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773238"/>
            <a:ext cx="3813175" cy="4968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E5FE-75B8-AC48-97FD-2CB1D5C3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7393-3F3C-5E44-AB7C-4FE77DAF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04CBB-C299-474C-A854-BBF851CE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3EE2-EE40-BF43-BAC1-015DE79A9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17C24-7EB6-F54D-946A-E7A23BA8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B4EA-A32C-7D48-AD79-1AECA552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F2D-43BA-1549-9742-9B41F139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2798-C3DA-534E-B9BC-0CF6EA36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BC90F-B064-734A-A651-0480C9FD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4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9469-B037-CC45-A4B5-E45E5F2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611AE-8429-7A40-8B7B-6007F502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511DF-3E9D-494F-99E3-1A5DACD0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42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0FC017-8040-D94B-82FA-470DCE4FE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620713"/>
            <a:ext cx="68405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IT"/>
              <a:t>Click to edit Master title style</a:t>
            </a:r>
            <a:endParaRPr lang="ru-RU" altLang="en-IT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5A8D98-34C7-3A42-B736-1CCA965CF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73238"/>
            <a:ext cx="77771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IT"/>
              <a:t>Click to edit Master text styles</a:t>
            </a:r>
          </a:p>
          <a:p>
            <a:pPr lvl="1"/>
            <a:r>
              <a:rPr lang="en-GB" altLang="en-IT"/>
              <a:t>Second level</a:t>
            </a:r>
          </a:p>
          <a:p>
            <a:pPr lvl="2"/>
            <a:r>
              <a:rPr lang="en-GB" altLang="en-IT"/>
              <a:t>Third level</a:t>
            </a:r>
          </a:p>
          <a:p>
            <a:pPr lvl="3"/>
            <a:r>
              <a:rPr lang="en-GB" altLang="en-IT"/>
              <a:t>Fourth level</a:t>
            </a:r>
          </a:p>
          <a:p>
            <a:pPr lvl="4"/>
            <a:r>
              <a:rPr lang="en-GB" altLang="en-IT"/>
              <a:t>Fifth level</a:t>
            </a:r>
            <a:endParaRPr lang="ru-RU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81FCBD2-6274-F544-BD21-65060ACAFF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9373" y="908720"/>
            <a:ext cx="7905254" cy="720725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Determining the location for a new gym in Brooklyn</a:t>
            </a:r>
            <a:endParaRPr lang="en-IT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4B4380FE-6A77-FA44-8F5F-DA1453626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6769100" cy="4535934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altLang="en-IT" sz="2300" b="1" dirty="0">
                <a:solidFill>
                  <a:schemeClr val="bg2"/>
                </a:solidFill>
              </a:rPr>
              <a:t>Introduction/ Business Problem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altLang="en-IT" sz="2300" b="1" dirty="0">
                <a:solidFill>
                  <a:schemeClr val="bg2"/>
                </a:solidFill>
              </a:rPr>
              <a:t>Data used 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altLang="en-IT" sz="2300" b="1" dirty="0">
                <a:solidFill>
                  <a:schemeClr val="bg2"/>
                </a:solidFill>
              </a:rPr>
              <a:t>Methodologies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altLang="en-IT" sz="2300" b="1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0E98D-FAAA-BA48-9B37-263B55DD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C398A4E-B612-EF4A-8B6B-D0D2440D6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31840" y="764704"/>
            <a:ext cx="5293321" cy="432048"/>
          </a:xfrm>
        </p:spPr>
        <p:txBody>
          <a:bodyPr/>
          <a:lstStyle/>
          <a:p>
            <a:r>
              <a:rPr lang="en-US" altLang="en-IT" dirty="0" err="1">
                <a:solidFill>
                  <a:schemeClr val="bg2"/>
                </a:solidFill>
              </a:rPr>
              <a:t>Introdution</a:t>
            </a:r>
            <a:r>
              <a:rPr lang="en-US" altLang="en-IT" dirty="0">
                <a:solidFill>
                  <a:schemeClr val="bg2"/>
                </a:solidFill>
              </a:rPr>
              <a:t>/ </a:t>
            </a:r>
            <a:r>
              <a:rPr lang="en-US" altLang="en-IT" dirty="0" err="1">
                <a:solidFill>
                  <a:schemeClr val="bg2"/>
                </a:solidFill>
              </a:rPr>
              <a:t>Busienss</a:t>
            </a:r>
            <a:r>
              <a:rPr lang="en-US" altLang="en-IT" dirty="0">
                <a:solidFill>
                  <a:schemeClr val="bg2"/>
                </a:solidFill>
              </a:rPr>
              <a:t> Problem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940A865-0007-924A-8CFE-4BC8F2D9E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2348880"/>
            <a:ext cx="7920880" cy="3888160"/>
          </a:xfrm>
        </p:spPr>
        <p:txBody>
          <a:bodyPr/>
          <a:lstStyle/>
          <a:p>
            <a:pPr marL="0" indent="0">
              <a:buNone/>
            </a:pPr>
            <a:endParaRPr lang="en-US" altLang="en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IT" sz="19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altLang="en-IT" sz="19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19 </a:t>
            </a: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badly beaten gym sector but    has </a:t>
            </a:r>
            <a:r>
              <a:rPr lang="en-US" altLang="en-IT" sz="1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taugh</a:t>
            </a: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 how important gyms are, not only to train, but also to social relationships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IT" sz="19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PumpIt</a:t>
            </a: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international company owning gyms across Europe wants to expand in the U.S. starting from </a:t>
            </a:r>
            <a:r>
              <a:rPr lang="en-US" altLang="en-IT" sz="19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Brooklyn</a:t>
            </a: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New York City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IT" sz="19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goal</a:t>
            </a: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identify the most appropriate location in Brooklyn for a new gym opening and evaluating the competition.</a:t>
            </a:r>
          </a:p>
          <a:p>
            <a:pPr marL="0" indent="0">
              <a:buNone/>
            </a:pPr>
            <a:endParaRPr lang="en-US" altLang="en-IT" dirty="0"/>
          </a:p>
        </p:txBody>
      </p:sp>
    </p:spTree>
    <p:extLst>
      <p:ext uri="{BB962C8B-B14F-4D97-AF65-F5344CB8AC3E}">
        <p14:creationId xmlns:p14="http://schemas.microsoft.com/office/powerpoint/2010/main" val="208198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C398A4E-B612-EF4A-8B6B-D0D2440D6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8060" y="908992"/>
            <a:ext cx="5293321" cy="432048"/>
          </a:xfrm>
        </p:spPr>
        <p:txBody>
          <a:bodyPr/>
          <a:lstStyle/>
          <a:p>
            <a:r>
              <a:rPr lang="en-US" altLang="en-IT" dirty="0">
                <a:solidFill>
                  <a:schemeClr val="bg2"/>
                </a:solidFill>
              </a:rPr>
              <a:t>Data used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940A865-0007-924A-8CFE-4BC8F2D9E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281" y="2060848"/>
            <a:ext cx="7920880" cy="3888160"/>
          </a:xfrm>
        </p:spPr>
        <p:txBody>
          <a:bodyPr/>
          <a:lstStyle/>
          <a:p>
            <a:pPr marL="0" indent="0">
              <a:buNone/>
            </a:pPr>
            <a:endParaRPr lang="en-US" altLang="en-IT" sz="19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data have been used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IT" sz="19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the internet about New York City </a:t>
            </a:r>
            <a:r>
              <a:rPr lang="en-US" sz="1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neighbourhoods</a:t>
            </a:r>
            <a:r>
              <a:rPr lang="en-US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borough with their longitude and latitude to be able to create maps</a:t>
            </a:r>
            <a:endParaRPr lang="en-IT" sz="19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Venues Data retrieved using the </a:t>
            </a:r>
            <a:r>
              <a:rPr lang="en-US" sz="1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Footsquare</a:t>
            </a:r>
            <a:r>
              <a:rPr lang="en-US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to explore and analyze neighborhoods in New York City, more specifically those located in the Brooklyn borough</a:t>
            </a:r>
            <a:endParaRPr lang="en-IT" sz="19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IT" dirty="0"/>
          </a:p>
        </p:txBody>
      </p:sp>
    </p:spTree>
    <p:extLst>
      <p:ext uri="{BB962C8B-B14F-4D97-AF65-F5344CB8AC3E}">
        <p14:creationId xmlns:p14="http://schemas.microsoft.com/office/powerpoint/2010/main" val="284786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C398A4E-B612-EF4A-8B6B-D0D2440D6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9832" y="908992"/>
            <a:ext cx="5904656" cy="1656183"/>
          </a:xfrm>
        </p:spPr>
        <p:txBody>
          <a:bodyPr/>
          <a:lstStyle/>
          <a:p>
            <a:r>
              <a:rPr lang="en-US" altLang="en-IT" dirty="0" err="1">
                <a:solidFill>
                  <a:schemeClr val="bg2"/>
                </a:solidFill>
              </a:rPr>
              <a:t>Methodologies:K</a:t>
            </a:r>
            <a:r>
              <a:rPr lang="en-US" altLang="en-IT" dirty="0">
                <a:solidFill>
                  <a:schemeClr val="bg2"/>
                </a:solidFill>
              </a:rPr>
              <a:t> – means 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940A865-0007-924A-8CFE-4BC8F2D9E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281" y="2060848"/>
            <a:ext cx="7920880" cy="3888160"/>
          </a:xfrm>
        </p:spPr>
        <p:txBody>
          <a:bodyPr/>
          <a:lstStyle/>
          <a:p>
            <a:pPr marL="0" indent="0">
              <a:buNone/>
            </a:pPr>
            <a:endParaRPr lang="en-US" altLang="en-IT" sz="19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analysis that have been conducted are: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en-IT" sz="19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 means </a:t>
            </a:r>
            <a:r>
              <a:rPr lang="en-US" altLang="en-IT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to understand which is the most appropriate area in Brooklyn to welcome a new gym according to the venues present in each cluster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cluster selected is </a:t>
            </a:r>
            <a:r>
              <a:rPr lang="en-US" sz="19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sz="1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massive extension of Brooklyn’ surface.</a:t>
            </a:r>
          </a:p>
        </p:txBody>
      </p:sp>
    </p:spTree>
    <p:extLst>
      <p:ext uri="{BB962C8B-B14F-4D97-AF65-F5344CB8AC3E}">
        <p14:creationId xmlns:p14="http://schemas.microsoft.com/office/powerpoint/2010/main" val="3898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3B68-01EC-E545-B7CE-E0842E03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204864"/>
            <a:ext cx="8641655" cy="453724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1</a:t>
            </a:r>
            <a:r>
              <a:rPr lang="en-US" sz="2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Restaurants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2: </a:t>
            </a:r>
            <a:r>
              <a:rPr lang="en-US" sz="2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services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3</a:t>
            </a:r>
            <a:r>
              <a:rPr lang="en-US" sz="2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Parks and Restaurants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4: </a:t>
            </a:r>
            <a:r>
              <a:rPr lang="en-US" sz="2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services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5: </a:t>
            </a:r>
            <a:r>
              <a:rPr lang="en-US" sz="2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6</a:t>
            </a:r>
            <a:r>
              <a:rPr lang="en-US" sz="2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Complete services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7: </a:t>
            </a:r>
            <a:r>
              <a:rPr lang="en-US" sz="2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89AD6-6DAE-1742-BBF2-17BEEEDA0D5E}"/>
              </a:ext>
            </a:extLst>
          </p:cNvPr>
          <p:cNvSpPr txBox="1"/>
          <p:nvPr/>
        </p:nvSpPr>
        <p:spPr>
          <a:xfrm>
            <a:off x="4067944" y="908720"/>
            <a:ext cx="44069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solidFill>
                  <a:schemeClr val="bg2"/>
                </a:solidFill>
              </a:rPr>
              <a:t>Resulting clusters</a:t>
            </a:r>
          </a:p>
        </p:txBody>
      </p:sp>
    </p:spTree>
    <p:extLst>
      <p:ext uri="{BB962C8B-B14F-4D97-AF65-F5344CB8AC3E}">
        <p14:creationId xmlns:p14="http://schemas.microsoft.com/office/powerpoint/2010/main" val="113170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8C85-DAAD-9F4F-B86F-0726BF73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908720"/>
            <a:ext cx="6840537" cy="50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Competition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9C4D-DA8B-7841-8EE8-F75DF186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48880"/>
            <a:ext cx="8713663" cy="43932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Competitors in the selected area: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IT" sz="2000" b="1" dirty="0">
                <a:solidFill>
                  <a:schemeClr val="bg2"/>
                </a:solidFill>
              </a:rPr>
              <a:t>Mill Harbor Gym</a:t>
            </a:r>
            <a:r>
              <a:rPr lang="en-IT" sz="2000" dirty="0">
                <a:solidFill>
                  <a:schemeClr val="bg2"/>
                </a:solidFill>
              </a:rPr>
              <a:t>: no rating available, 3 likes 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IT" sz="2000" b="1" dirty="0">
                <a:solidFill>
                  <a:schemeClr val="bg2"/>
                </a:solidFill>
              </a:rPr>
              <a:t>69th Street Gym</a:t>
            </a:r>
            <a:r>
              <a:rPr lang="en-IT" sz="2000" dirty="0">
                <a:solidFill>
                  <a:schemeClr val="bg2"/>
                </a:solidFill>
              </a:rPr>
              <a:t>: no rating available, 1 like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IT" sz="2000" b="1" dirty="0">
                <a:solidFill>
                  <a:schemeClr val="bg2"/>
                </a:solidFill>
              </a:rPr>
              <a:t>Gott Gym: </a:t>
            </a:r>
            <a:r>
              <a:rPr lang="en-IT" sz="2000" dirty="0">
                <a:solidFill>
                  <a:schemeClr val="bg2"/>
                </a:solidFill>
              </a:rPr>
              <a:t>no rating available, 0 likes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IT" sz="2000" b="1" dirty="0">
                <a:solidFill>
                  <a:schemeClr val="bg2"/>
                </a:solidFill>
              </a:rPr>
              <a:t>St Bernard Gymnasium: </a:t>
            </a:r>
            <a:r>
              <a:rPr lang="en-IT" sz="2000" dirty="0">
                <a:solidFill>
                  <a:schemeClr val="bg2"/>
                </a:solidFill>
              </a:rPr>
              <a:t>no rating availble, 0 likes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IT" sz="2000" b="1" dirty="0">
                <a:solidFill>
                  <a:schemeClr val="bg2"/>
                </a:solidFill>
              </a:rPr>
              <a:t>Harbor Fitness</a:t>
            </a:r>
            <a:r>
              <a:rPr lang="en-IT" sz="2000" dirty="0">
                <a:solidFill>
                  <a:schemeClr val="bg2"/>
                </a:solidFill>
              </a:rPr>
              <a:t>: 6.9 rating, 27 likes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0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893C-BCDE-1945-B19F-2865A4AA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692696"/>
            <a:ext cx="6840537" cy="50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4685-854C-DE4C-9B97-46CD893B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0848"/>
            <a:ext cx="8893175" cy="46812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803C1-EB6E-DB43-A1ED-86AAA21A031A}"/>
              </a:ext>
            </a:extLst>
          </p:cNvPr>
          <p:cNvSpPr txBox="1"/>
          <p:nvPr/>
        </p:nvSpPr>
        <p:spPr>
          <a:xfrm>
            <a:off x="393671" y="2276872"/>
            <a:ext cx="7921575" cy="386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</a:rPr>
              <a:t>Bergen Beach (Cluster 7) is the best location for a new gym opening due to the big presence of free time/sport-related venues; the presence of factories may also attract those workers willing to train after/before work.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</a:rPr>
              <a:t>Weak presence of popular gym, indicating a potentially low customer loyalty if a strong new player enters the market</a:t>
            </a:r>
          </a:p>
        </p:txBody>
      </p:sp>
    </p:spTree>
    <p:extLst>
      <p:ext uri="{BB962C8B-B14F-4D97-AF65-F5344CB8AC3E}">
        <p14:creationId xmlns:p14="http://schemas.microsoft.com/office/powerpoint/2010/main" val="51339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2D30-B25A-CC4C-BDB7-B0DAB35C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6" y="3140968"/>
            <a:ext cx="7992888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n-US" sz="4500" b="1" dirty="0">
                <a:solidFill>
                  <a:schemeClr val="bg2"/>
                </a:solidFill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4260277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4D4D4D"/>
      </a:dk1>
      <a:lt1>
        <a:srgbClr val="FFFFFF"/>
      </a:lt1>
      <a:dk2>
        <a:srgbClr val="000000"/>
      </a:dk2>
      <a:lt2>
        <a:srgbClr val="333333"/>
      </a:lt2>
      <a:accent1>
        <a:srgbClr val="AEAEAE"/>
      </a:accent1>
      <a:accent2>
        <a:srgbClr val="434343"/>
      </a:accent2>
      <a:accent3>
        <a:srgbClr val="FFFFFF"/>
      </a:accent3>
      <a:accent4>
        <a:srgbClr val="404040"/>
      </a:accent4>
      <a:accent5>
        <a:srgbClr val="D3D3D3"/>
      </a:accent5>
      <a:accent6>
        <a:srgbClr val="3C3C3C"/>
      </a:accent6>
      <a:hlink>
        <a:srgbClr val="979797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AEAEAE"/>
        </a:accent1>
        <a:accent2>
          <a:srgbClr val="434343"/>
        </a:accent2>
        <a:accent3>
          <a:srgbClr val="FFFFFF"/>
        </a:accent3>
        <a:accent4>
          <a:srgbClr val="404040"/>
        </a:accent4>
        <a:accent5>
          <a:srgbClr val="D3D3D3"/>
        </a:accent5>
        <a:accent6>
          <a:srgbClr val="3C3C3C"/>
        </a:accent6>
        <a:hlink>
          <a:srgbClr val="97979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</TotalTime>
  <Words>370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template</vt:lpstr>
      <vt:lpstr>Determining the location for a new gym in Brooklyn</vt:lpstr>
      <vt:lpstr>Table of contents</vt:lpstr>
      <vt:lpstr>Introdution/ Busienss Problem</vt:lpstr>
      <vt:lpstr>Data used</vt:lpstr>
      <vt:lpstr>Methodologies:K – means </vt:lpstr>
      <vt:lpstr>PowerPoint Presentation</vt:lpstr>
      <vt:lpstr>Competition Analysis</vt:lpstr>
      <vt:lpstr>Conclusions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FEDERICO FRIGOLA</dc:creator>
  <cp:lastModifiedBy>FEDERICO FRIGOLA</cp:lastModifiedBy>
  <cp:revision>35</cp:revision>
  <dcterms:created xsi:type="dcterms:W3CDTF">2021-07-19T15:25:46Z</dcterms:created>
  <dcterms:modified xsi:type="dcterms:W3CDTF">2021-07-19T15:56:40Z</dcterms:modified>
</cp:coreProperties>
</file>