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58" r:id="rId4"/>
    <p:sldId id="295" r:id="rId5"/>
    <p:sldId id="262" r:id="rId6"/>
    <p:sldId id="297" r:id="rId7"/>
    <p:sldId id="301" r:id="rId8"/>
    <p:sldId id="298" r:id="rId9"/>
    <p:sldId id="299" r:id="rId10"/>
    <p:sldId id="300" r:id="rId11"/>
    <p:sldId id="303" r:id="rId12"/>
    <p:sldId id="302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Ubuntu" panose="020B0604020202020204" charset="0"/>
      <p:regular r:id="rId19"/>
      <p:bold r:id="rId20"/>
      <p:italic r:id="rId21"/>
      <p:boldItalic r:id="rId22"/>
    </p:embeddedFont>
    <p:embeddedFont>
      <p:font typeface="Ubuntu Light" panose="020B0604020202020204" charset="0"/>
      <p:regular r:id="rId23"/>
      <p:bold r:id="rId24"/>
      <p:italic r:id="rId25"/>
      <p:boldItalic r:id="rId26"/>
    </p:embeddedFont>
    <p:embeddedFont>
      <p:font typeface="Work Sans Regular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4379CE-DF76-49EC-B630-198188EDF416}">
  <a:tblStyle styleId="{B84379CE-DF76-49EC-B630-198188EDF4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0C1D61-F382-416E-A118-38419C8BC46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>
      <p:cViewPr varScale="1">
        <p:scale>
          <a:sx n="84" d="100"/>
          <a:sy n="84" d="100"/>
        </p:scale>
        <p:origin x="7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418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4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b1253edf7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b1253edf7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4316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444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827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082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1836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5760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930575" y="1415675"/>
            <a:ext cx="3402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810650" y="1415675"/>
            <a:ext cx="3402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41000">
              <a:schemeClr val="accent2"/>
            </a:gs>
            <a:gs pos="61000">
              <a:schemeClr val="accent1"/>
            </a:gs>
            <a:gs pos="82000">
              <a:schemeClr val="accent6"/>
            </a:gs>
            <a:gs pos="100000">
              <a:schemeClr val="accent5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465300" y="465400"/>
            <a:ext cx="8213400" cy="4212750"/>
            <a:chOff x="465300" y="465400"/>
            <a:chExt cx="8213400" cy="4212750"/>
          </a:xfrm>
        </p:grpSpPr>
        <p:sp>
          <p:nvSpPr>
            <p:cNvPr id="10" name="Google Shape;10;p1"/>
            <p:cNvSpPr/>
            <p:nvPr/>
          </p:nvSpPr>
          <p:spPr>
            <a:xfrm rot="10800000">
              <a:off x="3221100" y="46540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465300" y="328255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467">
          <p15:clr>
            <a:srgbClr val="EA4335"/>
          </p15:clr>
        </p15:guide>
        <p15:guide id="2" orient="horz" pos="2947">
          <p15:clr>
            <a:srgbClr val="EA4335"/>
          </p15:clr>
        </p15:guide>
        <p15:guide id="3" pos="586">
          <p15:clr>
            <a:srgbClr val="EA4335"/>
          </p15:clr>
        </p15:guide>
        <p15:guide id="4" orient="horz" pos="592">
          <p15:clr>
            <a:srgbClr val="EA4335"/>
          </p15:clr>
        </p15:guide>
        <p15:guide id="5" pos="5174">
          <p15:clr>
            <a:srgbClr val="EA4335"/>
          </p15:clr>
        </p15:guide>
        <p15:guide id="6" orient="horz" pos="2648">
          <p15:clr>
            <a:srgbClr val="EA4335"/>
          </p15:clr>
        </p15:guide>
        <p15:guide id="7" orient="horz" pos="293">
          <p15:clr>
            <a:srgbClr val="EA4335"/>
          </p15:clr>
        </p15:guide>
        <p15:guide id="8" pos="2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930600" y="855880"/>
            <a:ext cx="7282800" cy="326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Social Analytics Assignment</a:t>
            </a:r>
            <a:endParaRPr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6B3A1A1-DB42-496F-82E8-CEDDC1FF1455}"/>
              </a:ext>
            </a:extLst>
          </p:cNvPr>
          <p:cNvSpPr txBox="1"/>
          <p:nvPr/>
        </p:nvSpPr>
        <p:spPr>
          <a:xfrm>
            <a:off x="930600" y="3314700"/>
            <a:ext cx="438453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Students:</a:t>
            </a:r>
          </a:p>
          <a:p>
            <a:r>
              <a:rPr lang="it-IT" dirty="0">
                <a:solidFill>
                  <a:schemeClr val="bg1"/>
                </a:solidFill>
              </a:rPr>
              <a:t>Rosalia Moffa - </a:t>
            </a:r>
            <a:r>
              <a:rPr lang="it-IT" dirty="0"/>
              <a:t> </a:t>
            </a:r>
            <a:r>
              <a:rPr lang="it-IT" dirty="0">
                <a:solidFill>
                  <a:schemeClr val="bg1"/>
                </a:solidFill>
              </a:rPr>
              <a:t>ros.moffa@stud.uniroma3.it</a:t>
            </a:r>
          </a:p>
          <a:p>
            <a:r>
              <a:rPr lang="it-IT" dirty="0">
                <a:solidFill>
                  <a:schemeClr val="bg1"/>
                </a:solidFill>
              </a:rPr>
              <a:t>Giulia Orlandi - </a:t>
            </a:r>
            <a:r>
              <a:rPr lang="it-IT" dirty="0"/>
              <a:t> </a:t>
            </a:r>
            <a:r>
              <a:rPr lang="it-IT" dirty="0">
                <a:solidFill>
                  <a:schemeClr val="bg1"/>
                </a:solidFill>
              </a:rPr>
              <a:t>giu.orlandi2@stud.uniroma3.it</a:t>
            </a:r>
          </a:p>
          <a:p>
            <a:r>
              <a:rPr lang="it-IT" dirty="0">
                <a:solidFill>
                  <a:schemeClr val="bg1"/>
                </a:solidFill>
              </a:rPr>
              <a:t>Federico Innocenti - fed.innocenti1@stud.uniroma3.it</a:t>
            </a:r>
          </a:p>
          <a:p>
            <a:r>
              <a:rPr lang="it-IT" dirty="0">
                <a:solidFill>
                  <a:schemeClr val="bg1"/>
                </a:solidFill>
              </a:rPr>
              <a:t>Daniele Cinque - dan.cinque@stud.uniroma3.it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Picture 2" descr="Università degli Studi Roma Tre - Wikipedia">
            <a:extLst>
              <a:ext uri="{FF2B5EF4-FFF2-40B4-BE49-F238E27FC236}">
                <a16:creationId xmlns:a16="http://schemas.microsoft.com/office/drawing/2014/main" id="{4AB11128-6EDE-41BC-B34C-5D65469F5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3827" cy="66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6;p13">
            <a:extLst>
              <a:ext uri="{FF2B5EF4-FFF2-40B4-BE49-F238E27FC236}">
                <a16:creationId xmlns:a16="http://schemas.microsoft.com/office/drawing/2014/main" id="{C572C3A6-7C65-49E7-B726-268A184125D0}"/>
              </a:ext>
            </a:extLst>
          </p:cNvPr>
          <p:cNvSpPr txBox="1">
            <a:spLocks/>
          </p:cNvSpPr>
          <p:nvPr/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3200" dirty="0" err="1">
                <a:solidFill>
                  <a:schemeClr val="bg1"/>
                </a:solidFill>
                <a:latin typeface="Ubuntu" panose="020B0604020202020204" charset="0"/>
              </a:rPr>
              <a:t>Hugging</a:t>
            </a:r>
            <a:r>
              <a:rPr lang="it-IT" sz="3200" dirty="0">
                <a:solidFill>
                  <a:schemeClr val="bg1"/>
                </a:solidFill>
                <a:latin typeface="Ubuntu" panose="020B0604020202020204" charset="0"/>
              </a:rPr>
              <a:t> Face - Bert</a:t>
            </a:r>
          </a:p>
        </p:txBody>
      </p:sp>
      <p:pic>
        <p:nvPicPr>
          <p:cNvPr id="8" name="Picture 2" descr="Università degli Studi Roma Tre - Wikipedia">
            <a:extLst>
              <a:ext uri="{FF2B5EF4-FFF2-40B4-BE49-F238E27FC236}">
                <a16:creationId xmlns:a16="http://schemas.microsoft.com/office/drawing/2014/main" id="{A1EF7BBE-D822-4FDE-B1DF-77765E929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3827" cy="66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66;p14">
            <a:extLst>
              <a:ext uri="{FF2B5EF4-FFF2-40B4-BE49-F238E27FC236}">
                <a16:creationId xmlns:a16="http://schemas.microsoft.com/office/drawing/2014/main" id="{177F661E-B4DD-4FF7-80C9-877F73C99F22}"/>
              </a:ext>
            </a:extLst>
          </p:cNvPr>
          <p:cNvSpPr txBox="1">
            <a:spLocks/>
          </p:cNvSpPr>
          <p:nvPr/>
        </p:nvSpPr>
        <p:spPr>
          <a:xfrm>
            <a:off x="4913947" y="2750475"/>
            <a:ext cx="2746570" cy="140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>
              <a:buFont typeface="Ubuntu Light"/>
              <a:buNone/>
            </a:pPr>
            <a:r>
              <a:rPr lang="it-IT" sz="1200" dirty="0" err="1">
                <a:latin typeface="Ubuntu"/>
                <a:ea typeface="Ubuntu"/>
                <a:cs typeface="Ubuntu"/>
                <a:sym typeface="Ubuntu"/>
              </a:rPr>
              <a:t>Processed</a:t>
            </a:r>
            <a:r>
              <a:rPr lang="it-IT" sz="120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it-IT" sz="1200" dirty="0" err="1">
                <a:latin typeface="Ubuntu"/>
                <a:ea typeface="Ubuntu"/>
                <a:cs typeface="Ubuntu"/>
                <a:sym typeface="Ubuntu"/>
              </a:rPr>
              <a:t>Tweets</a:t>
            </a:r>
            <a:r>
              <a:rPr lang="it-IT" sz="1200" dirty="0">
                <a:latin typeface="Ubuntu"/>
                <a:ea typeface="Ubuntu"/>
                <a:cs typeface="Ubuntu"/>
                <a:sym typeface="Ubuntu"/>
              </a:rPr>
              <a:t> with </a:t>
            </a:r>
          </a:p>
          <a:p>
            <a:pPr marL="171450" indent="-171450">
              <a:buFontTx/>
              <a:buChar char="-"/>
            </a:pPr>
            <a:r>
              <a:rPr lang="it-IT" sz="1200" dirty="0" err="1">
                <a:latin typeface="Ubuntu"/>
                <a:sym typeface="Ubuntu"/>
              </a:rPr>
              <a:t>Enoji</a:t>
            </a:r>
            <a:r>
              <a:rPr lang="it-IT" sz="1200" dirty="0">
                <a:latin typeface="Ubuntu"/>
                <a:sym typeface="Ubuntu"/>
              </a:rPr>
              <a:t> </a:t>
            </a:r>
            <a:r>
              <a:rPr lang="it-IT" sz="1200" dirty="0" err="1">
                <a:latin typeface="Ubuntu"/>
                <a:sym typeface="Ubuntu"/>
              </a:rPr>
              <a:t>removal</a:t>
            </a:r>
            <a:r>
              <a:rPr lang="it-IT" sz="1200" dirty="0">
                <a:latin typeface="Ubuntu"/>
                <a:sym typeface="Ubuntu"/>
              </a:rPr>
              <a:t> and Special characters And </a:t>
            </a:r>
            <a:r>
              <a:rPr lang="it-IT" sz="1200" dirty="0" err="1">
                <a:latin typeface="Ubuntu"/>
                <a:sym typeface="Ubuntu"/>
              </a:rPr>
              <a:t>Stopwords</a:t>
            </a:r>
            <a:r>
              <a:rPr lang="it-IT" sz="1200" dirty="0">
                <a:latin typeface="Ubuntu"/>
                <a:sym typeface="Ubuntu"/>
              </a:rPr>
              <a:t> </a:t>
            </a:r>
            <a:r>
              <a:rPr lang="it-IT" sz="1200" dirty="0" err="1">
                <a:latin typeface="Ubuntu"/>
                <a:sym typeface="Ubuntu"/>
              </a:rPr>
              <a:t>removal</a:t>
            </a:r>
            <a:r>
              <a:rPr lang="it-IT" sz="1200" dirty="0">
                <a:latin typeface="Ubuntu"/>
                <a:sym typeface="Ubuntu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it-IT" sz="1200" dirty="0">
                <a:latin typeface="Ubuntu"/>
                <a:sym typeface="Ubuntu"/>
              </a:rPr>
              <a:t>And </a:t>
            </a:r>
            <a:r>
              <a:rPr lang="it-IT" sz="1200" dirty="0" err="1">
                <a:latin typeface="Ubuntu"/>
                <a:sym typeface="Ubuntu"/>
              </a:rPr>
              <a:t>Lemmatized</a:t>
            </a:r>
            <a:r>
              <a:rPr lang="it-IT" sz="1200" dirty="0">
                <a:latin typeface="Ubuntu"/>
                <a:sym typeface="Ubuntu"/>
              </a:rPr>
              <a:t> </a:t>
            </a:r>
          </a:p>
          <a:p>
            <a:pPr marL="0" indent="0">
              <a:buFont typeface="Ubuntu Light"/>
              <a:buNone/>
            </a:pPr>
            <a:endParaRPr lang="it-IT" sz="1600" dirty="0">
              <a:latin typeface="Ubuntu"/>
              <a:sym typeface="Ubuntu"/>
            </a:endParaRPr>
          </a:p>
          <a:p>
            <a:pPr marL="0" indent="0">
              <a:buFont typeface="Ubuntu Light"/>
              <a:buNone/>
            </a:pPr>
            <a:endParaRPr lang="it-IT" sz="1600" dirty="0">
              <a:latin typeface="Ubuntu"/>
              <a:sym typeface="Ubuntu"/>
            </a:endParaRPr>
          </a:p>
          <a:p>
            <a:pPr marL="0" indent="0">
              <a:buFont typeface="Ubuntu Light"/>
              <a:buNone/>
            </a:pPr>
            <a:endParaRPr lang="it-IT" sz="1600" dirty="0">
              <a:latin typeface="Ubuntu"/>
              <a:sym typeface="Ubuntu"/>
            </a:endParaRPr>
          </a:p>
        </p:txBody>
      </p:sp>
      <p:grpSp>
        <p:nvGrpSpPr>
          <p:cNvPr id="5" name="Google Shape;721;p47">
            <a:extLst>
              <a:ext uri="{FF2B5EF4-FFF2-40B4-BE49-F238E27FC236}">
                <a16:creationId xmlns:a16="http://schemas.microsoft.com/office/drawing/2014/main" id="{2063712C-ABD4-43B8-9ACA-600F8D514D75}"/>
              </a:ext>
            </a:extLst>
          </p:cNvPr>
          <p:cNvGrpSpPr/>
          <p:nvPr/>
        </p:nvGrpSpPr>
        <p:grpSpPr>
          <a:xfrm>
            <a:off x="507589" y="886017"/>
            <a:ext cx="260020" cy="279286"/>
            <a:chOff x="611175" y="2326900"/>
            <a:chExt cx="362700" cy="389575"/>
          </a:xfrm>
        </p:grpSpPr>
        <p:sp>
          <p:nvSpPr>
            <p:cNvPr id="6" name="Google Shape;722;p47">
              <a:extLst>
                <a:ext uri="{FF2B5EF4-FFF2-40B4-BE49-F238E27FC236}">
                  <a16:creationId xmlns:a16="http://schemas.microsoft.com/office/drawing/2014/main" id="{0F587054-8BDF-4A6A-A5AE-865407A54644}"/>
                </a:ext>
              </a:extLst>
            </p:cNvPr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723;p47">
              <a:extLst>
                <a:ext uri="{FF2B5EF4-FFF2-40B4-BE49-F238E27FC236}">
                  <a16:creationId xmlns:a16="http://schemas.microsoft.com/office/drawing/2014/main" id="{3063BB1B-00B6-4759-B2E4-5AF4C17C6163}"/>
                </a:ext>
              </a:extLst>
            </p:cNvPr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724;p47">
              <a:extLst>
                <a:ext uri="{FF2B5EF4-FFF2-40B4-BE49-F238E27FC236}">
                  <a16:creationId xmlns:a16="http://schemas.microsoft.com/office/drawing/2014/main" id="{2127C318-F8FD-4041-8363-CCE2CF7E84C3}"/>
                </a:ext>
              </a:extLst>
            </p:cNvPr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725;p47">
              <a:extLst>
                <a:ext uri="{FF2B5EF4-FFF2-40B4-BE49-F238E27FC236}">
                  <a16:creationId xmlns:a16="http://schemas.microsoft.com/office/drawing/2014/main" id="{A9F06B88-7674-4FCC-B6E7-BF0628B44E6A}"/>
                </a:ext>
              </a:extLst>
            </p:cNvPr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107DB104-1D47-415A-B776-5512677C1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835" y="1417857"/>
            <a:ext cx="2989385" cy="133261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1AD552C-75B8-4242-9ADA-2B3BD1E9A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947" y="1417857"/>
            <a:ext cx="2865537" cy="1332618"/>
          </a:xfrm>
          <a:prstGeom prst="rect">
            <a:avLst/>
          </a:prstGeom>
        </p:spPr>
      </p:pic>
      <p:sp>
        <p:nvSpPr>
          <p:cNvPr id="15" name="Google Shape;66;p14">
            <a:extLst>
              <a:ext uri="{FF2B5EF4-FFF2-40B4-BE49-F238E27FC236}">
                <a16:creationId xmlns:a16="http://schemas.microsoft.com/office/drawing/2014/main" id="{07BFD9A7-B4F6-4C84-A81B-D075BF304E92}"/>
              </a:ext>
            </a:extLst>
          </p:cNvPr>
          <p:cNvSpPr txBox="1">
            <a:spLocks/>
          </p:cNvSpPr>
          <p:nvPr/>
        </p:nvSpPr>
        <p:spPr>
          <a:xfrm>
            <a:off x="1056835" y="2750475"/>
            <a:ext cx="2746570" cy="110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>
              <a:buFont typeface="Ubuntu Light"/>
              <a:buNone/>
            </a:pPr>
            <a:r>
              <a:rPr lang="it-IT" sz="1200" dirty="0" err="1">
                <a:latin typeface="Ubuntu"/>
                <a:ea typeface="Ubuntu"/>
                <a:cs typeface="Ubuntu"/>
                <a:sym typeface="Ubuntu"/>
              </a:rPr>
              <a:t>Processed</a:t>
            </a:r>
            <a:r>
              <a:rPr lang="it-IT" sz="120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it-IT" sz="1200" dirty="0" err="1">
                <a:latin typeface="Ubuntu"/>
                <a:ea typeface="Ubuntu"/>
                <a:cs typeface="Ubuntu"/>
                <a:sym typeface="Ubuntu"/>
              </a:rPr>
              <a:t>Tweets</a:t>
            </a:r>
            <a:r>
              <a:rPr lang="it-IT" sz="1200" dirty="0">
                <a:latin typeface="Ubuntu"/>
                <a:ea typeface="Ubuntu"/>
                <a:cs typeface="Ubuntu"/>
                <a:sym typeface="Ubuntu"/>
              </a:rPr>
              <a:t> with </a:t>
            </a:r>
          </a:p>
          <a:p>
            <a:pPr marL="171450" indent="-171450">
              <a:buFontTx/>
              <a:buChar char="-"/>
            </a:pPr>
            <a:r>
              <a:rPr lang="it-IT" sz="1200" dirty="0" err="1">
                <a:latin typeface="Ubuntu"/>
                <a:sym typeface="Ubuntu"/>
              </a:rPr>
              <a:t>Enoji</a:t>
            </a:r>
            <a:r>
              <a:rPr lang="it-IT" sz="1200" dirty="0">
                <a:latin typeface="Ubuntu"/>
                <a:sym typeface="Ubuntu"/>
              </a:rPr>
              <a:t> </a:t>
            </a:r>
            <a:r>
              <a:rPr lang="it-IT" sz="1200" dirty="0" err="1">
                <a:latin typeface="Ubuntu"/>
                <a:sym typeface="Ubuntu"/>
              </a:rPr>
              <a:t>removal</a:t>
            </a:r>
            <a:r>
              <a:rPr lang="it-IT" sz="1200" dirty="0">
                <a:latin typeface="Ubuntu"/>
                <a:sym typeface="Ubuntu"/>
              </a:rPr>
              <a:t> and Special characters And </a:t>
            </a:r>
            <a:r>
              <a:rPr lang="it-IT" sz="1200" dirty="0" err="1">
                <a:latin typeface="Ubuntu"/>
                <a:sym typeface="Ubuntu"/>
              </a:rPr>
              <a:t>Stopwords</a:t>
            </a:r>
            <a:r>
              <a:rPr lang="it-IT" sz="1200" dirty="0">
                <a:latin typeface="Ubuntu"/>
                <a:sym typeface="Ubuntu"/>
              </a:rPr>
              <a:t> </a:t>
            </a:r>
            <a:r>
              <a:rPr lang="it-IT" sz="1200" dirty="0" err="1">
                <a:latin typeface="Ubuntu"/>
                <a:sym typeface="Ubuntu"/>
              </a:rPr>
              <a:t>removal</a:t>
            </a:r>
            <a:r>
              <a:rPr lang="it-IT" sz="1200" dirty="0">
                <a:latin typeface="Ubuntu"/>
                <a:sym typeface="Ubuntu"/>
              </a:rPr>
              <a:t> </a:t>
            </a:r>
            <a:endParaRPr lang="it-IT" sz="1600" dirty="0">
              <a:latin typeface="Ubuntu"/>
              <a:sym typeface="Ubuntu"/>
            </a:endParaRPr>
          </a:p>
          <a:p>
            <a:pPr marL="0" indent="0">
              <a:buFont typeface="Ubuntu Light"/>
              <a:buNone/>
            </a:pPr>
            <a:endParaRPr lang="it-IT" sz="1600" dirty="0">
              <a:latin typeface="Ubuntu"/>
              <a:sym typeface="Ubuntu"/>
            </a:endParaRPr>
          </a:p>
          <a:p>
            <a:pPr marL="0" indent="0">
              <a:buFont typeface="Ubuntu Light"/>
              <a:buNone/>
            </a:pPr>
            <a:endParaRPr lang="it-IT" sz="1600" dirty="0">
              <a:latin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83269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6;p13">
            <a:extLst>
              <a:ext uri="{FF2B5EF4-FFF2-40B4-BE49-F238E27FC236}">
                <a16:creationId xmlns:a16="http://schemas.microsoft.com/office/drawing/2014/main" id="{C572C3A6-7C65-49E7-B726-268A184125D0}"/>
              </a:ext>
            </a:extLst>
          </p:cNvPr>
          <p:cNvSpPr txBox="1">
            <a:spLocks/>
          </p:cNvSpPr>
          <p:nvPr/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3200" dirty="0">
                <a:solidFill>
                  <a:schemeClr val="bg1"/>
                </a:solidFill>
                <a:latin typeface="Ubuntu" panose="020B0604020202020204" charset="0"/>
              </a:rPr>
              <a:t>Summarization Table</a:t>
            </a:r>
          </a:p>
        </p:txBody>
      </p:sp>
      <p:pic>
        <p:nvPicPr>
          <p:cNvPr id="8" name="Picture 2" descr="Università degli Studi Roma Tre - Wikipedia">
            <a:extLst>
              <a:ext uri="{FF2B5EF4-FFF2-40B4-BE49-F238E27FC236}">
                <a16:creationId xmlns:a16="http://schemas.microsoft.com/office/drawing/2014/main" id="{A1EF7BBE-D822-4FDE-B1DF-77765E929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3827" cy="66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oogle Shape;721;p47">
            <a:extLst>
              <a:ext uri="{FF2B5EF4-FFF2-40B4-BE49-F238E27FC236}">
                <a16:creationId xmlns:a16="http://schemas.microsoft.com/office/drawing/2014/main" id="{2063712C-ABD4-43B8-9ACA-600F8D514D75}"/>
              </a:ext>
            </a:extLst>
          </p:cNvPr>
          <p:cNvGrpSpPr/>
          <p:nvPr/>
        </p:nvGrpSpPr>
        <p:grpSpPr>
          <a:xfrm>
            <a:off x="507589" y="886017"/>
            <a:ext cx="260020" cy="279286"/>
            <a:chOff x="611175" y="2326900"/>
            <a:chExt cx="362700" cy="389575"/>
          </a:xfrm>
        </p:grpSpPr>
        <p:sp>
          <p:nvSpPr>
            <p:cNvPr id="6" name="Google Shape;722;p47">
              <a:extLst>
                <a:ext uri="{FF2B5EF4-FFF2-40B4-BE49-F238E27FC236}">
                  <a16:creationId xmlns:a16="http://schemas.microsoft.com/office/drawing/2014/main" id="{0F587054-8BDF-4A6A-A5AE-865407A54644}"/>
                </a:ext>
              </a:extLst>
            </p:cNvPr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723;p47">
              <a:extLst>
                <a:ext uri="{FF2B5EF4-FFF2-40B4-BE49-F238E27FC236}">
                  <a16:creationId xmlns:a16="http://schemas.microsoft.com/office/drawing/2014/main" id="{3063BB1B-00B6-4759-B2E4-5AF4C17C6163}"/>
                </a:ext>
              </a:extLst>
            </p:cNvPr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724;p47">
              <a:extLst>
                <a:ext uri="{FF2B5EF4-FFF2-40B4-BE49-F238E27FC236}">
                  <a16:creationId xmlns:a16="http://schemas.microsoft.com/office/drawing/2014/main" id="{2127C318-F8FD-4041-8363-CCE2CF7E84C3}"/>
                </a:ext>
              </a:extLst>
            </p:cNvPr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725;p47">
              <a:extLst>
                <a:ext uri="{FF2B5EF4-FFF2-40B4-BE49-F238E27FC236}">
                  <a16:creationId xmlns:a16="http://schemas.microsoft.com/office/drawing/2014/main" id="{A9F06B88-7674-4FCC-B6E7-BF0628B44E6A}"/>
                </a:ext>
              </a:extLst>
            </p:cNvPr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E6E29F87-0709-4567-857D-E7547B040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84421"/>
              </p:ext>
            </p:extLst>
          </p:nvPr>
        </p:nvGraphicFramePr>
        <p:xfrm>
          <a:off x="1826856" y="1295399"/>
          <a:ext cx="5261688" cy="1154431"/>
        </p:xfrm>
        <a:graphic>
          <a:graphicData uri="http://schemas.openxmlformats.org/drawingml/2006/table">
            <a:tbl>
              <a:tblPr/>
              <a:tblGrid>
                <a:gridCol w="1900490">
                  <a:extLst>
                    <a:ext uri="{9D8B030D-6E8A-4147-A177-3AD203B41FA5}">
                      <a16:colId xmlns:a16="http://schemas.microsoft.com/office/drawing/2014/main" val="3713595479"/>
                    </a:ext>
                  </a:extLst>
                </a:gridCol>
                <a:gridCol w="706794">
                  <a:extLst>
                    <a:ext uri="{9D8B030D-6E8A-4147-A177-3AD203B41FA5}">
                      <a16:colId xmlns:a16="http://schemas.microsoft.com/office/drawing/2014/main" val="2650312561"/>
                    </a:ext>
                  </a:extLst>
                </a:gridCol>
                <a:gridCol w="1068044">
                  <a:extLst>
                    <a:ext uri="{9D8B030D-6E8A-4147-A177-3AD203B41FA5}">
                      <a16:colId xmlns:a16="http://schemas.microsoft.com/office/drawing/2014/main" val="1754398544"/>
                    </a:ext>
                  </a:extLst>
                </a:gridCol>
                <a:gridCol w="1586360">
                  <a:extLst>
                    <a:ext uri="{9D8B030D-6E8A-4147-A177-3AD203B41FA5}">
                      <a16:colId xmlns:a16="http://schemas.microsoft.com/office/drawing/2014/main" val="2021151092"/>
                    </a:ext>
                  </a:extLst>
                </a:gridCol>
              </a:tblGrid>
              <a:tr h="235598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</a:t>
                      </a:r>
                    </a:p>
                  </a:txBody>
                  <a:tcPr marL="7853" marR="7853" marT="78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Datasets</a:t>
                      </a:r>
                    </a:p>
                  </a:txBody>
                  <a:tcPr marL="7853" marR="7853" marT="78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 Cleaned </a:t>
                      </a:r>
                    </a:p>
                  </a:txBody>
                  <a:tcPr marL="7853" marR="7853" marT="785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Lemmatized Dataset </a:t>
                      </a:r>
                    </a:p>
                  </a:txBody>
                  <a:tcPr marL="7853" marR="7853" marT="785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628555"/>
                  </a:ext>
                </a:extLst>
              </a:tr>
              <a:tr h="227745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Naive Bayes Multinomial </a:t>
                      </a:r>
                    </a:p>
                  </a:txBody>
                  <a:tcPr marL="7853" marR="7853" marT="78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53" marR="7853" marT="78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0.8832</a:t>
                      </a:r>
                    </a:p>
                  </a:txBody>
                  <a:tcPr marL="7853" marR="7853" marT="785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0.8833</a:t>
                      </a:r>
                    </a:p>
                  </a:txBody>
                  <a:tcPr marL="7853" marR="7853" marT="785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201712"/>
                  </a:ext>
                </a:extLst>
              </a:tr>
              <a:tr h="227745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Naive Bayes Bernoulli </a:t>
                      </a:r>
                    </a:p>
                  </a:txBody>
                  <a:tcPr marL="7853" marR="7853" marT="78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53" marR="7853" marT="78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0.8404</a:t>
                      </a:r>
                    </a:p>
                  </a:txBody>
                  <a:tcPr marL="7853" marR="7853" marT="78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0.8405</a:t>
                      </a:r>
                    </a:p>
                  </a:txBody>
                  <a:tcPr marL="7853" marR="7853" marT="785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868656"/>
                  </a:ext>
                </a:extLst>
              </a:tr>
              <a:tr h="227745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 </a:t>
                      </a:r>
                    </a:p>
                  </a:txBody>
                  <a:tcPr marL="7853" marR="7853" marT="78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53" marR="7853" marT="78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0.6339</a:t>
                      </a:r>
                    </a:p>
                  </a:txBody>
                  <a:tcPr marL="7853" marR="7853" marT="78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0.6350</a:t>
                      </a:r>
                    </a:p>
                  </a:txBody>
                  <a:tcPr marL="7853" marR="7853" marT="785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83640"/>
                  </a:ext>
                </a:extLst>
              </a:tr>
              <a:tr h="235598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Hugging Faces </a:t>
                      </a:r>
                    </a:p>
                  </a:txBody>
                  <a:tcPr marL="7853" marR="7853" marT="78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53" marR="7853" marT="78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0.871</a:t>
                      </a:r>
                    </a:p>
                  </a:txBody>
                  <a:tcPr marL="7853" marR="7853" marT="78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0.841</a:t>
                      </a:r>
                    </a:p>
                  </a:txBody>
                  <a:tcPr marL="7853" marR="7853" marT="785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55873"/>
                  </a:ext>
                </a:extLst>
              </a:tr>
            </a:tbl>
          </a:graphicData>
        </a:graphic>
      </p:graphicFrame>
      <p:sp>
        <p:nvSpPr>
          <p:cNvPr id="13" name="Rettangolo 12">
            <a:extLst>
              <a:ext uri="{FF2B5EF4-FFF2-40B4-BE49-F238E27FC236}">
                <a16:creationId xmlns:a16="http://schemas.microsoft.com/office/drawing/2014/main" id="{AB9A4A6F-8D70-486B-A603-B62883EE8E8A}"/>
              </a:ext>
            </a:extLst>
          </p:cNvPr>
          <p:cNvSpPr/>
          <p:nvPr/>
        </p:nvSpPr>
        <p:spPr>
          <a:xfrm>
            <a:off x="845820" y="2571751"/>
            <a:ext cx="74599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  <a:latin typeface="Ubuntu"/>
                <a:sym typeface="Ubuntu"/>
              </a:rPr>
              <a:t>All</a:t>
            </a:r>
            <a:r>
              <a:rPr lang="it-IT" dirty="0">
                <a:solidFill>
                  <a:schemeClr val="bg1"/>
                </a:solidFill>
                <a:latin typeface="Ubuntu"/>
                <a:sym typeface="Ubuntu"/>
              </a:rPr>
              <a:t> the model </a:t>
            </a:r>
            <a:r>
              <a:rPr lang="it-IT" dirty="0" err="1">
                <a:solidFill>
                  <a:schemeClr val="bg1"/>
                </a:solidFill>
                <a:latin typeface="Ubuntu"/>
                <a:sym typeface="Ubuntu"/>
              </a:rPr>
              <a:t>perform</a:t>
            </a:r>
            <a:r>
              <a:rPr lang="it-IT" dirty="0">
                <a:solidFill>
                  <a:schemeClr val="bg1"/>
                </a:solidFill>
                <a:latin typeface="Ubuntu"/>
                <a:sym typeface="Ubuntu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Ubuntu"/>
                <a:sym typeface="Ubuntu"/>
              </a:rPr>
              <a:t>really</a:t>
            </a:r>
            <a:r>
              <a:rPr lang="it-IT" dirty="0">
                <a:solidFill>
                  <a:schemeClr val="bg1"/>
                </a:solidFill>
                <a:latin typeface="Ubuntu"/>
                <a:sym typeface="Ubuntu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Ubuntu"/>
                <a:sym typeface="Ubuntu"/>
              </a:rPr>
              <a:t>well</a:t>
            </a:r>
            <a:r>
              <a:rPr lang="it-IT" dirty="0">
                <a:solidFill>
                  <a:schemeClr val="bg1"/>
                </a:solidFill>
                <a:latin typeface="Ubuntu"/>
                <a:sym typeface="Ubuntu"/>
              </a:rPr>
              <a:t>, </a:t>
            </a:r>
            <a:r>
              <a:rPr lang="it-IT" dirty="0" err="1">
                <a:solidFill>
                  <a:schemeClr val="bg1"/>
                </a:solidFill>
                <a:latin typeface="Ubuntu"/>
                <a:sym typeface="Ubuntu"/>
              </a:rPr>
              <a:t>except</a:t>
            </a:r>
            <a:r>
              <a:rPr lang="it-IT" dirty="0">
                <a:solidFill>
                  <a:schemeClr val="bg1"/>
                </a:solidFill>
                <a:latin typeface="Ubuntu"/>
                <a:sym typeface="Ubuntu"/>
              </a:rPr>
              <a:t> for «Random </a:t>
            </a:r>
            <a:r>
              <a:rPr lang="it-IT" dirty="0" err="1">
                <a:solidFill>
                  <a:schemeClr val="bg1"/>
                </a:solidFill>
                <a:latin typeface="Ubuntu"/>
                <a:sym typeface="Ubuntu"/>
              </a:rPr>
              <a:t>Forest</a:t>
            </a:r>
            <a:r>
              <a:rPr lang="it-IT" dirty="0">
                <a:solidFill>
                  <a:schemeClr val="bg1"/>
                </a:solidFill>
                <a:latin typeface="Ubuntu"/>
                <a:sym typeface="Ubuntu"/>
              </a:rPr>
              <a:t>».</a:t>
            </a:r>
          </a:p>
          <a:p>
            <a:r>
              <a:rPr lang="it-IT" dirty="0">
                <a:solidFill>
                  <a:schemeClr val="bg1"/>
                </a:solidFill>
                <a:latin typeface="Ubuntu"/>
                <a:sym typeface="Ubuntu"/>
              </a:rPr>
              <a:t>The model </a:t>
            </a:r>
            <a:r>
              <a:rPr lang="it-IT" dirty="0" err="1">
                <a:solidFill>
                  <a:schemeClr val="bg1"/>
                </a:solidFill>
                <a:latin typeface="Ubuntu"/>
                <a:sym typeface="Ubuntu"/>
              </a:rPr>
              <a:t>tested</a:t>
            </a:r>
            <a:r>
              <a:rPr lang="it-IT" dirty="0">
                <a:solidFill>
                  <a:schemeClr val="bg1"/>
                </a:solidFill>
                <a:latin typeface="Ubuntu"/>
                <a:sym typeface="Ubuntu"/>
              </a:rPr>
              <a:t> score more </a:t>
            </a:r>
            <a:r>
              <a:rPr lang="it-IT" dirty="0" err="1">
                <a:solidFill>
                  <a:schemeClr val="bg1"/>
                </a:solidFill>
                <a:latin typeface="Ubuntu"/>
                <a:sym typeface="Ubuntu"/>
              </a:rPr>
              <a:t>than</a:t>
            </a:r>
            <a:r>
              <a:rPr lang="it-IT" dirty="0">
                <a:solidFill>
                  <a:schemeClr val="bg1"/>
                </a:solidFill>
                <a:latin typeface="Ubuntu"/>
                <a:sym typeface="Ubuntu"/>
              </a:rPr>
              <a:t> 80% of </a:t>
            </a:r>
            <a:r>
              <a:rPr lang="it-IT" dirty="0" err="1">
                <a:solidFill>
                  <a:schemeClr val="bg1"/>
                </a:solidFill>
                <a:latin typeface="Ubuntu"/>
                <a:sym typeface="Ubuntu"/>
              </a:rPr>
              <a:t>accuracy</a:t>
            </a:r>
            <a:r>
              <a:rPr lang="it-IT" dirty="0">
                <a:solidFill>
                  <a:schemeClr val="bg1"/>
                </a:solidFill>
                <a:latin typeface="Ubuntu"/>
                <a:sym typeface="Ubuntu"/>
              </a:rPr>
              <a:t> with </a:t>
            </a:r>
            <a:r>
              <a:rPr lang="it-IT" dirty="0" err="1">
                <a:solidFill>
                  <a:schemeClr val="bg1"/>
                </a:solidFill>
                <a:latin typeface="Ubuntu"/>
                <a:sym typeface="Ubuntu"/>
              </a:rPr>
              <a:t>great</a:t>
            </a:r>
            <a:r>
              <a:rPr lang="it-IT" dirty="0">
                <a:solidFill>
                  <a:schemeClr val="bg1"/>
                </a:solidFill>
                <a:latin typeface="Ubuntu"/>
                <a:sym typeface="Ubuntu"/>
              </a:rPr>
              <a:t> results </a:t>
            </a:r>
            <a:r>
              <a:rPr lang="it-IT" dirty="0" err="1">
                <a:solidFill>
                  <a:schemeClr val="bg1"/>
                </a:solidFill>
                <a:latin typeface="Ubuntu"/>
                <a:sym typeface="Ubuntu"/>
              </a:rPr>
              <a:t>both</a:t>
            </a:r>
            <a:r>
              <a:rPr lang="it-IT" dirty="0">
                <a:solidFill>
                  <a:schemeClr val="bg1"/>
                </a:solidFill>
                <a:latin typeface="Ubuntu"/>
                <a:sym typeface="Ubuntu"/>
              </a:rPr>
              <a:t> on </a:t>
            </a:r>
            <a:r>
              <a:rPr lang="it-IT" dirty="0" err="1">
                <a:solidFill>
                  <a:schemeClr val="bg1"/>
                </a:solidFill>
                <a:latin typeface="Ubuntu"/>
                <a:sym typeface="Ubuntu"/>
              </a:rPr>
              <a:t>precision</a:t>
            </a:r>
            <a:r>
              <a:rPr lang="it-IT" dirty="0">
                <a:solidFill>
                  <a:schemeClr val="bg1"/>
                </a:solidFill>
                <a:latin typeface="Ubuntu"/>
                <a:sym typeface="Ubuntu"/>
              </a:rPr>
              <a:t> and recall. </a:t>
            </a:r>
          </a:p>
          <a:p>
            <a:r>
              <a:rPr lang="it-IT" dirty="0" err="1">
                <a:solidFill>
                  <a:schemeClr val="bg1"/>
                </a:solidFill>
                <a:latin typeface="Ubuntu"/>
                <a:sym typeface="Ubuntu"/>
              </a:rPr>
              <a:t>Only</a:t>
            </a:r>
            <a:r>
              <a:rPr lang="it-IT" dirty="0">
                <a:solidFill>
                  <a:schemeClr val="bg1"/>
                </a:solidFill>
                <a:latin typeface="Ubuntu"/>
                <a:sym typeface="Ubuntu"/>
              </a:rPr>
              <a:t> Random </a:t>
            </a:r>
            <a:r>
              <a:rPr lang="it-IT" dirty="0" err="1">
                <a:solidFill>
                  <a:schemeClr val="bg1"/>
                </a:solidFill>
                <a:latin typeface="Ubuntu"/>
                <a:sym typeface="Ubuntu"/>
              </a:rPr>
              <a:t>forest</a:t>
            </a:r>
            <a:r>
              <a:rPr lang="it-IT" dirty="0">
                <a:solidFill>
                  <a:schemeClr val="bg1"/>
                </a:solidFill>
                <a:latin typeface="Ubuntu"/>
                <a:sym typeface="Ubuntu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Ubuntu"/>
                <a:sym typeface="Ubuntu"/>
              </a:rPr>
              <a:t>perform</a:t>
            </a:r>
            <a:r>
              <a:rPr lang="it-IT" dirty="0">
                <a:solidFill>
                  <a:schemeClr val="bg1"/>
                </a:solidFill>
                <a:latin typeface="Ubuntu"/>
                <a:sym typeface="Ubuntu"/>
              </a:rPr>
              <a:t> lower </a:t>
            </a:r>
            <a:r>
              <a:rPr lang="it-IT" dirty="0" err="1">
                <a:solidFill>
                  <a:schemeClr val="bg1"/>
                </a:solidFill>
                <a:latin typeface="Ubuntu"/>
                <a:sym typeface="Ubuntu"/>
              </a:rPr>
              <a:t>than</a:t>
            </a:r>
            <a:r>
              <a:rPr lang="it-IT" dirty="0">
                <a:solidFill>
                  <a:schemeClr val="bg1"/>
                </a:solidFill>
                <a:latin typeface="Ubuntu"/>
                <a:sym typeface="Ubuntu"/>
              </a:rPr>
              <a:t> 0.70; </a:t>
            </a:r>
          </a:p>
          <a:p>
            <a:r>
              <a:rPr lang="it-IT" dirty="0">
                <a:solidFill>
                  <a:schemeClr val="bg1"/>
                </a:solidFill>
                <a:latin typeface="Ubuntu"/>
                <a:sym typeface="Ubuntu"/>
              </a:rPr>
              <a:t>By the way </a:t>
            </a:r>
            <a:r>
              <a:rPr lang="it-IT" dirty="0" err="1">
                <a:solidFill>
                  <a:schemeClr val="bg1"/>
                </a:solidFill>
                <a:latin typeface="Ubuntu"/>
                <a:sym typeface="Ubuntu"/>
              </a:rPr>
              <a:t>we</a:t>
            </a:r>
            <a:r>
              <a:rPr lang="it-IT" dirty="0">
                <a:solidFill>
                  <a:schemeClr val="bg1"/>
                </a:solidFill>
                <a:latin typeface="Ubuntu"/>
                <a:sym typeface="Ubuntu"/>
              </a:rPr>
              <a:t> need to </a:t>
            </a:r>
            <a:r>
              <a:rPr lang="it-IT" dirty="0" err="1">
                <a:solidFill>
                  <a:schemeClr val="bg1"/>
                </a:solidFill>
                <a:latin typeface="Ubuntu"/>
                <a:sym typeface="Ubuntu"/>
              </a:rPr>
              <a:t>say</a:t>
            </a:r>
            <a:r>
              <a:rPr lang="it-IT" dirty="0">
                <a:solidFill>
                  <a:schemeClr val="bg1"/>
                </a:solidFill>
                <a:latin typeface="Ubuntu"/>
                <a:sym typeface="Ubuntu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Ubuntu"/>
                <a:sym typeface="Ubuntu"/>
              </a:rPr>
              <a:t>that</a:t>
            </a:r>
            <a:r>
              <a:rPr lang="it-IT" dirty="0">
                <a:solidFill>
                  <a:schemeClr val="bg1"/>
                </a:solidFill>
                <a:latin typeface="Ubuntu"/>
                <a:sym typeface="Ubuntu"/>
              </a:rPr>
              <a:t> one </a:t>
            </a:r>
            <a:r>
              <a:rPr lang="it-IT" dirty="0" err="1">
                <a:solidFill>
                  <a:schemeClr val="bg1"/>
                </a:solidFill>
                <a:latin typeface="Ubuntu"/>
                <a:sym typeface="Ubuntu"/>
              </a:rPr>
              <a:t>reason</a:t>
            </a:r>
            <a:r>
              <a:rPr lang="it-IT" dirty="0">
                <a:solidFill>
                  <a:schemeClr val="bg1"/>
                </a:solidFill>
                <a:latin typeface="Ubuntu"/>
                <a:sym typeface="Ubuntu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Ubuntu"/>
                <a:sym typeface="Ubuntu"/>
              </a:rPr>
              <a:t>is</a:t>
            </a:r>
            <a:r>
              <a:rPr lang="it-IT" dirty="0">
                <a:solidFill>
                  <a:schemeClr val="bg1"/>
                </a:solidFill>
                <a:latin typeface="Ubuntu"/>
                <a:sym typeface="Ubuntu"/>
              </a:rPr>
              <a:t> due to </a:t>
            </a:r>
            <a:r>
              <a:rPr lang="it-IT" dirty="0" err="1">
                <a:solidFill>
                  <a:schemeClr val="bg1"/>
                </a:solidFill>
                <a:latin typeface="Ubuntu"/>
                <a:sym typeface="Ubuntu"/>
              </a:rPr>
              <a:t>computational</a:t>
            </a:r>
            <a:r>
              <a:rPr lang="it-IT" dirty="0">
                <a:solidFill>
                  <a:schemeClr val="bg1"/>
                </a:solidFill>
                <a:latin typeface="Ubuntu"/>
                <a:sym typeface="Ubuntu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Ubuntu"/>
                <a:sym typeface="Ubuntu"/>
              </a:rPr>
              <a:t>limit</a:t>
            </a:r>
            <a:r>
              <a:rPr lang="it-IT" dirty="0">
                <a:solidFill>
                  <a:schemeClr val="bg1"/>
                </a:solidFill>
                <a:latin typeface="Ubuntu"/>
                <a:sym typeface="Ubuntu"/>
              </a:rPr>
              <a:t>, </a:t>
            </a:r>
            <a:r>
              <a:rPr lang="it-IT" dirty="0" err="1">
                <a:solidFill>
                  <a:schemeClr val="bg1"/>
                </a:solidFill>
                <a:latin typeface="Ubuntu"/>
                <a:sym typeface="Ubuntu"/>
              </a:rPr>
              <a:t>infact</a:t>
            </a:r>
            <a:r>
              <a:rPr lang="it-IT" dirty="0">
                <a:solidFill>
                  <a:schemeClr val="bg1"/>
                </a:solidFill>
                <a:latin typeface="Ubuntu"/>
                <a:sym typeface="Ubuntu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Ubuntu"/>
                <a:sym typeface="Ubuntu"/>
              </a:rPr>
              <a:t>we</a:t>
            </a:r>
            <a:r>
              <a:rPr lang="it-IT" dirty="0">
                <a:solidFill>
                  <a:schemeClr val="bg1"/>
                </a:solidFill>
                <a:latin typeface="Ubuntu"/>
                <a:sym typeface="Ubuntu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Ubuntu"/>
                <a:sym typeface="Ubuntu"/>
              </a:rPr>
              <a:t>had</a:t>
            </a:r>
            <a:r>
              <a:rPr lang="it-IT" dirty="0">
                <a:solidFill>
                  <a:schemeClr val="bg1"/>
                </a:solidFill>
                <a:latin typeface="Ubuntu"/>
                <a:sym typeface="Ubuntu"/>
              </a:rPr>
              <a:t> to </a:t>
            </a:r>
            <a:r>
              <a:rPr lang="it-IT" dirty="0" err="1">
                <a:solidFill>
                  <a:schemeClr val="bg1"/>
                </a:solidFill>
                <a:latin typeface="Ubuntu"/>
                <a:sym typeface="Ubuntu"/>
              </a:rPr>
              <a:t>try</a:t>
            </a:r>
            <a:r>
              <a:rPr lang="it-IT" dirty="0">
                <a:solidFill>
                  <a:schemeClr val="bg1"/>
                </a:solidFill>
                <a:latin typeface="Ubuntu"/>
                <a:sym typeface="Ubuntu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Ubuntu"/>
                <a:sym typeface="Ubuntu"/>
              </a:rPr>
              <a:t>it</a:t>
            </a:r>
            <a:r>
              <a:rPr lang="it-IT" dirty="0">
                <a:solidFill>
                  <a:schemeClr val="bg1"/>
                </a:solidFill>
                <a:latin typeface="Ubuntu"/>
                <a:sym typeface="Ubuntu"/>
              </a:rPr>
              <a:t> with a low </a:t>
            </a:r>
            <a:r>
              <a:rPr lang="it-IT" dirty="0" err="1">
                <a:solidFill>
                  <a:schemeClr val="bg1"/>
                </a:solidFill>
                <a:latin typeface="Ubuntu"/>
                <a:sym typeface="Ubuntu"/>
              </a:rPr>
              <a:t>depth</a:t>
            </a:r>
            <a:r>
              <a:rPr lang="it-IT" dirty="0">
                <a:solidFill>
                  <a:schemeClr val="bg1"/>
                </a:solidFill>
                <a:latin typeface="Ubuntu"/>
                <a:sym typeface="Ubuntu"/>
              </a:rPr>
              <a:t> of the </a:t>
            </a:r>
            <a:r>
              <a:rPr lang="it-IT" dirty="0" err="1">
                <a:solidFill>
                  <a:schemeClr val="bg1"/>
                </a:solidFill>
                <a:latin typeface="Ubuntu"/>
                <a:sym typeface="Ubuntu"/>
              </a:rPr>
              <a:t>tree</a:t>
            </a:r>
            <a:r>
              <a:rPr lang="it-IT" dirty="0">
                <a:solidFill>
                  <a:schemeClr val="bg1"/>
                </a:solidFill>
                <a:latin typeface="Ubuntu"/>
                <a:sym typeface="Ubuntu"/>
              </a:rPr>
              <a:t> due to time </a:t>
            </a:r>
            <a:r>
              <a:rPr lang="it-IT" dirty="0" err="1">
                <a:solidFill>
                  <a:schemeClr val="bg1"/>
                </a:solidFill>
                <a:latin typeface="Ubuntu"/>
                <a:sym typeface="Ubuntu"/>
              </a:rPr>
              <a:t>constrain</a:t>
            </a:r>
            <a:r>
              <a:rPr lang="it-IT" dirty="0">
                <a:solidFill>
                  <a:schemeClr val="bg1"/>
                </a:solidFill>
                <a:latin typeface="Ubuntu"/>
                <a:sym typeface="Ubuntu"/>
              </a:rPr>
              <a:t>.</a:t>
            </a:r>
          </a:p>
          <a:p>
            <a:endParaRPr lang="it-IT" dirty="0">
              <a:solidFill>
                <a:schemeClr val="bg1"/>
              </a:solidFill>
              <a:latin typeface="Ubuntu"/>
              <a:sym typeface="Ubuntu"/>
            </a:endParaRPr>
          </a:p>
          <a:p>
            <a:r>
              <a:rPr lang="it-IT" dirty="0">
                <a:solidFill>
                  <a:schemeClr val="bg1"/>
                </a:solidFill>
                <a:latin typeface="Ubuntu"/>
                <a:sym typeface="Ubuntu"/>
              </a:rPr>
              <a:t>From </a:t>
            </a:r>
            <a:r>
              <a:rPr lang="it-IT" dirty="0" err="1">
                <a:solidFill>
                  <a:schemeClr val="bg1"/>
                </a:solidFill>
                <a:latin typeface="Ubuntu"/>
                <a:sym typeface="Ubuntu"/>
              </a:rPr>
              <a:t>this</a:t>
            </a:r>
            <a:r>
              <a:rPr lang="it-IT" dirty="0">
                <a:solidFill>
                  <a:schemeClr val="bg1"/>
                </a:solidFill>
                <a:latin typeface="Ubuntu"/>
                <a:sym typeface="Ubuntu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Ubuntu"/>
                <a:sym typeface="Ubuntu"/>
              </a:rPr>
              <a:t>analysis</a:t>
            </a:r>
            <a:r>
              <a:rPr lang="it-IT" dirty="0">
                <a:solidFill>
                  <a:schemeClr val="bg1"/>
                </a:solidFill>
                <a:latin typeface="Ubuntu"/>
                <a:sym typeface="Ubuntu"/>
              </a:rPr>
              <a:t> the better model on test set </a:t>
            </a:r>
            <a:r>
              <a:rPr lang="it-IT" dirty="0" err="1">
                <a:solidFill>
                  <a:schemeClr val="bg1"/>
                </a:solidFill>
                <a:latin typeface="Ubuntu"/>
                <a:sym typeface="Ubuntu"/>
              </a:rPr>
              <a:t>seems</a:t>
            </a:r>
            <a:r>
              <a:rPr lang="it-IT" dirty="0">
                <a:solidFill>
                  <a:schemeClr val="bg1"/>
                </a:solidFill>
                <a:latin typeface="Ubuntu"/>
                <a:sym typeface="Ubuntu"/>
              </a:rPr>
              <a:t> to be </a:t>
            </a:r>
          </a:p>
          <a:p>
            <a:r>
              <a:rPr lang="it-IT" dirty="0">
                <a:solidFill>
                  <a:schemeClr val="bg1"/>
                </a:solidFill>
                <a:latin typeface="Ubuntu"/>
                <a:sym typeface="Ubuntu"/>
              </a:rPr>
              <a:t>	- </a:t>
            </a:r>
            <a:r>
              <a:rPr lang="it-IT" dirty="0" err="1">
                <a:solidFill>
                  <a:schemeClr val="bg1"/>
                </a:solidFill>
                <a:latin typeface="Ubuntu"/>
                <a:sym typeface="Ubuntu"/>
              </a:rPr>
              <a:t>Naive</a:t>
            </a:r>
            <a:r>
              <a:rPr lang="it-IT" dirty="0">
                <a:solidFill>
                  <a:schemeClr val="bg1"/>
                </a:solidFill>
                <a:latin typeface="Ubuntu"/>
                <a:sym typeface="Ubuntu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Ubuntu"/>
                <a:sym typeface="Ubuntu"/>
              </a:rPr>
              <a:t>Bayes</a:t>
            </a:r>
            <a:r>
              <a:rPr lang="it-IT" dirty="0">
                <a:solidFill>
                  <a:schemeClr val="bg1"/>
                </a:solidFill>
                <a:latin typeface="Ubuntu"/>
                <a:sym typeface="Ubuntu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Ubuntu"/>
                <a:sym typeface="Ubuntu"/>
              </a:rPr>
              <a:t>Myltinomial</a:t>
            </a:r>
            <a:r>
              <a:rPr lang="it-IT" dirty="0">
                <a:solidFill>
                  <a:schemeClr val="bg1"/>
                </a:solidFill>
                <a:latin typeface="Ubuntu"/>
                <a:sym typeface="Ubuntu"/>
              </a:rPr>
              <a:t> on </a:t>
            </a:r>
            <a:r>
              <a:rPr lang="it-IT" dirty="0" err="1">
                <a:solidFill>
                  <a:schemeClr val="bg1"/>
                </a:solidFill>
                <a:latin typeface="Ubuntu"/>
                <a:sym typeface="Ubuntu"/>
              </a:rPr>
              <a:t>Lemmatized</a:t>
            </a:r>
            <a:r>
              <a:rPr lang="it-IT" dirty="0">
                <a:solidFill>
                  <a:schemeClr val="bg1"/>
                </a:solidFill>
                <a:latin typeface="Ubuntu"/>
                <a:sym typeface="Ubuntu"/>
              </a:rPr>
              <a:t> Dataset.</a:t>
            </a:r>
          </a:p>
          <a:p>
            <a:endParaRPr lang="it-IT" dirty="0">
              <a:solidFill>
                <a:schemeClr val="bg1"/>
              </a:solidFill>
              <a:latin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9763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>
            <a:spLocks noGrp="1"/>
          </p:cNvSpPr>
          <p:nvPr>
            <p:ph type="ctrTitle" idx="4294967295"/>
          </p:nvPr>
        </p:nvSpPr>
        <p:spPr>
          <a:xfrm>
            <a:off x="900120" y="1494825"/>
            <a:ext cx="7725720" cy="8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 </a:t>
            </a:r>
            <a:r>
              <a:rPr lang="it-IT" sz="6000" dirty="0"/>
              <a:t>For the </a:t>
            </a:r>
            <a:r>
              <a:rPr lang="it-IT" sz="6000" dirty="0" err="1"/>
              <a:t>attention</a:t>
            </a:r>
            <a:r>
              <a:rPr lang="en" sz="6000" dirty="0"/>
              <a:t>!</a:t>
            </a:r>
            <a:endParaRPr sz="6000" dirty="0"/>
          </a:p>
        </p:txBody>
      </p:sp>
      <p:sp>
        <p:nvSpPr>
          <p:cNvPr id="303" name="Google Shape;303;p34"/>
          <p:cNvSpPr/>
          <p:nvPr/>
        </p:nvSpPr>
        <p:spPr>
          <a:xfrm>
            <a:off x="3637501" y="2341725"/>
            <a:ext cx="2153902" cy="2153864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Assignment </a:t>
            </a:r>
            <a:r>
              <a:rPr lang="it-IT" dirty="0" err="1"/>
              <a:t>Introduction</a:t>
            </a:r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930574" y="1415675"/>
            <a:ext cx="7474285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assignment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like to compare </a:t>
            </a:r>
            <a:r>
              <a:rPr lang="it-IT" dirty="0" err="1"/>
              <a:t>different</a:t>
            </a:r>
            <a:r>
              <a:rPr lang="it-IT" dirty="0"/>
              <a:t> Ml model in NLP – Sentiment Analysis Task,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In </a:t>
            </a:r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like to compare 3 </a:t>
            </a:r>
            <a:r>
              <a:rPr lang="it-IT" dirty="0" err="1"/>
              <a:t>main</a:t>
            </a:r>
            <a:r>
              <a:rPr lang="it-IT" dirty="0"/>
              <a:t> classes of Model: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	- </a:t>
            </a:r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Bayes</a:t>
            </a:r>
            <a:r>
              <a:rPr lang="it-IT" dirty="0"/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	- Random </a:t>
            </a:r>
            <a:r>
              <a:rPr lang="it-IT" dirty="0" err="1"/>
              <a:t>Forest</a:t>
            </a:r>
            <a:r>
              <a:rPr lang="it-IT" dirty="0"/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	- </a:t>
            </a:r>
            <a:r>
              <a:rPr lang="it-IT" dirty="0" err="1"/>
              <a:t>Pre-trained</a:t>
            </a:r>
            <a:r>
              <a:rPr lang="it-IT" dirty="0"/>
              <a:t> model like </a:t>
            </a:r>
            <a:r>
              <a:rPr lang="it-IT" dirty="0" err="1"/>
              <a:t>Hugging</a:t>
            </a:r>
            <a:r>
              <a:rPr lang="it-IT" dirty="0"/>
              <a:t> Face – «BERT»</a:t>
            </a:r>
            <a:endParaRPr dirty="0"/>
          </a:p>
        </p:txBody>
      </p:sp>
      <p:pic>
        <p:nvPicPr>
          <p:cNvPr id="9" name="Picture 2" descr="Università degli Studi Roma Tre - Wikipedia">
            <a:extLst>
              <a:ext uri="{FF2B5EF4-FFF2-40B4-BE49-F238E27FC236}">
                <a16:creationId xmlns:a16="http://schemas.microsoft.com/office/drawing/2014/main" id="{1555679B-F010-4C0B-884F-4FE438A60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3827" cy="66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oogle Shape;709;p47">
            <a:extLst>
              <a:ext uri="{FF2B5EF4-FFF2-40B4-BE49-F238E27FC236}">
                <a16:creationId xmlns:a16="http://schemas.microsoft.com/office/drawing/2014/main" id="{07BF611C-86D1-4A1B-A09B-F1499A1A9314}"/>
              </a:ext>
            </a:extLst>
          </p:cNvPr>
          <p:cNvGrpSpPr/>
          <p:nvPr/>
        </p:nvGrpSpPr>
        <p:grpSpPr>
          <a:xfrm>
            <a:off x="504546" y="875594"/>
            <a:ext cx="307299" cy="327426"/>
            <a:chOff x="5970800" y="1619250"/>
            <a:chExt cx="428650" cy="456725"/>
          </a:xfrm>
        </p:grpSpPr>
        <p:sp>
          <p:nvSpPr>
            <p:cNvPr id="13" name="Google Shape;710;p47">
              <a:extLst>
                <a:ext uri="{FF2B5EF4-FFF2-40B4-BE49-F238E27FC236}">
                  <a16:creationId xmlns:a16="http://schemas.microsoft.com/office/drawing/2014/main" id="{B2E8371F-745A-48ED-98D1-AA94606C9101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711;p47">
              <a:extLst>
                <a:ext uri="{FF2B5EF4-FFF2-40B4-BE49-F238E27FC236}">
                  <a16:creationId xmlns:a16="http://schemas.microsoft.com/office/drawing/2014/main" id="{065E1AFA-FD20-418D-B56C-CF1F18927B44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" name="Google Shape;712;p47">
              <a:extLst>
                <a:ext uri="{FF2B5EF4-FFF2-40B4-BE49-F238E27FC236}">
                  <a16:creationId xmlns:a16="http://schemas.microsoft.com/office/drawing/2014/main" id="{29F0AF1C-C246-40D7-ACC1-772207FC83D9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" name="Google Shape;713;p47">
              <a:extLst>
                <a:ext uri="{FF2B5EF4-FFF2-40B4-BE49-F238E27FC236}">
                  <a16:creationId xmlns:a16="http://schemas.microsoft.com/office/drawing/2014/main" id="{F911BA60-EC86-4A1C-BB04-03F59DD4C5BC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" name="Google Shape;714;p47">
              <a:extLst>
                <a:ext uri="{FF2B5EF4-FFF2-40B4-BE49-F238E27FC236}">
                  <a16:creationId xmlns:a16="http://schemas.microsoft.com/office/drawing/2014/main" id="{E01D38FD-E37B-4724-BAB4-EBB3A6C5171D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ubTitle" idx="4294967295"/>
          </p:nvPr>
        </p:nvSpPr>
        <p:spPr>
          <a:xfrm>
            <a:off x="877260" y="1473294"/>
            <a:ext cx="8030520" cy="230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600" dirty="0" err="1">
                <a:latin typeface="Ubuntu"/>
                <a:ea typeface="Ubuntu"/>
                <a:cs typeface="Ubuntu"/>
                <a:sym typeface="Ubuntu"/>
              </a:rPr>
              <a:t>We</a:t>
            </a:r>
            <a:r>
              <a:rPr lang="it-IT" sz="1600" dirty="0">
                <a:latin typeface="Ubuntu"/>
                <a:ea typeface="Ubuntu"/>
                <a:cs typeface="Ubuntu"/>
                <a:sym typeface="Ubuntu"/>
              </a:rPr>
              <a:t> import the data of «Amazon Review» and </a:t>
            </a:r>
            <a:r>
              <a:rPr lang="it-IT" sz="1600" dirty="0" err="1">
                <a:latin typeface="Ubuntu"/>
                <a:ea typeface="Ubuntu"/>
                <a:cs typeface="Ubuntu"/>
                <a:sym typeface="Ubuntu"/>
              </a:rPr>
              <a:t>we</a:t>
            </a:r>
            <a:r>
              <a:rPr lang="it-IT" sz="160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it-IT" sz="1600" dirty="0" err="1">
                <a:latin typeface="Ubuntu"/>
                <a:ea typeface="Ubuntu"/>
                <a:cs typeface="Ubuntu"/>
                <a:sym typeface="Ubuntu"/>
              </a:rPr>
              <a:t>perform</a:t>
            </a:r>
            <a:r>
              <a:rPr lang="it-IT" sz="1600" dirty="0">
                <a:latin typeface="Ubuntu"/>
                <a:ea typeface="Ubuntu"/>
                <a:cs typeface="Ubuntu"/>
                <a:sym typeface="Ubuntu"/>
              </a:rPr>
              <a:t> 3 data cleaning </a:t>
            </a:r>
            <a:r>
              <a:rPr lang="it-IT" sz="1600" dirty="0" err="1">
                <a:latin typeface="Ubuntu"/>
                <a:ea typeface="Ubuntu"/>
                <a:cs typeface="Ubuntu"/>
                <a:sym typeface="Ubuntu"/>
              </a:rPr>
              <a:t>process</a:t>
            </a:r>
            <a:r>
              <a:rPr lang="it-IT" sz="1600" dirty="0">
                <a:latin typeface="Ubuntu"/>
                <a:ea typeface="Ubuntu"/>
                <a:cs typeface="Ubuntu"/>
                <a:sym typeface="Ubuntu"/>
              </a:rPr>
              <a:t>; in </a:t>
            </a:r>
            <a:r>
              <a:rPr lang="it-IT" sz="1600" dirty="0" err="1">
                <a:latin typeface="Ubuntu"/>
                <a:ea typeface="Ubuntu"/>
                <a:cs typeface="Ubuntu"/>
                <a:sym typeface="Ubuntu"/>
              </a:rPr>
              <a:t>particular</a:t>
            </a:r>
            <a:r>
              <a:rPr lang="it-IT" sz="1600" dirty="0">
                <a:latin typeface="Ubuntu"/>
                <a:ea typeface="Ubuntu"/>
                <a:cs typeface="Ubuntu"/>
                <a:sym typeface="Ubuntu"/>
              </a:rPr>
              <a:t>:</a:t>
            </a:r>
          </a:p>
          <a:p>
            <a:pPr marL="0" indent="0">
              <a:buNone/>
            </a:pPr>
            <a:r>
              <a:rPr lang="it-IT" sz="1600" dirty="0">
                <a:latin typeface="Ubuntu"/>
                <a:ea typeface="Ubuntu"/>
                <a:cs typeface="Ubuntu"/>
                <a:sym typeface="Ubuntu"/>
              </a:rPr>
              <a:t>	-  emoji </a:t>
            </a:r>
            <a:r>
              <a:rPr lang="it-IT" sz="1600" dirty="0" err="1">
                <a:latin typeface="Ubuntu"/>
                <a:ea typeface="Ubuntu"/>
                <a:cs typeface="Ubuntu"/>
                <a:sym typeface="Ubuntu"/>
              </a:rPr>
              <a:t>removal</a:t>
            </a:r>
            <a:r>
              <a:rPr lang="it-IT" sz="1600" dirty="0">
                <a:latin typeface="Ubuntu"/>
                <a:ea typeface="Ubuntu"/>
                <a:cs typeface="Ubuntu"/>
                <a:sym typeface="Ubuntu"/>
              </a:rPr>
              <a:t> </a:t>
            </a:r>
          </a:p>
          <a:p>
            <a:pPr marL="0" indent="0">
              <a:buNone/>
            </a:pPr>
            <a:r>
              <a:rPr lang="it-IT" sz="1600" dirty="0">
                <a:latin typeface="Ubuntu"/>
                <a:sym typeface="Ubuntu"/>
              </a:rPr>
              <a:t>	- special </a:t>
            </a:r>
            <a:r>
              <a:rPr lang="it-IT" sz="1600" dirty="0" err="1">
                <a:latin typeface="Ubuntu"/>
                <a:sym typeface="Ubuntu"/>
              </a:rPr>
              <a:t>charaters</a:t>
            </a:r>
            <a:r>
              <a:rPr lang="it-IT" sz="1600" dirty="0">
                <a:latin typeface="Ubuntu"/>
                <a:sym typeface="Ubuntu"/>
              </a:rPr>
              <a:t> </a:t>
            </a:r>
            <a:r>
              <a:rPr lang="it-IT" sz="1600" dirty="0" err="1">
                <a:latin typeface="Ubuntu"/>
                <a:sym typeface="Ubuntu"/>
              </a:rPr>
              <a:t>removal</a:t>
            </a:r>
            <a:r>
              <a:rPr lang="it-IT" sz="1600" dirty="0">
                <a:latin typeface="Ubuntu"/>
                <a:sym typeface="Ubuntu"/>
              </a:rPr>
              <a:t> </a:t>
            </a:r>
          </a:p>
          <a:p>
            <a:pPr marL="0" indent="0">
              <a:buNone/>
            </a:pPr>
            <a:r>
              <a:rPr lang="it-IT" sz="1600" dirty="0">
                <a:latin typeface="Ubuntu"/>
                <a:sym typeface="Ubuntu"/>
              </a:rPr>
              <a:t>	- </a:t>
            </a:r>
            <a:r>
              <a:rPr lang="it-IT" sz="1600" dirty="0" err="1">
                <a:latin typeface="Ubuntu"/>
                <a:sym typeface="Ubuntu"/>
              </a:rPr>
              <a:t>stopwards</a:t>
            </a:r>
            <a:r>
              <a:rPr lang="it-IT" sz="1600" dirty="0">
                <a:latin typeface="Ubuntu"/>
                <a:sym typeface="Ubuntu"/>
              </a:rPr>
              <a:t> </a:t>
            </a:r>
            <a:r>
              <a:rPr lang="it-IT" sz="1600" dirty="0" err="1">
                <a:latin typeface="Ubuntu"/>
                <a:sym typeface="Ubuntu"/>
              </a:rPr>
              <a:t>removal</a:t>
            </a:r>
            <a:endParaRPr lang="it-IT" sz="1600" dirty="0">
              <a:latin typeface="Ubuntu"/>
              <a:sym typeface="Ubuntu"/>
            </a:endParaRPr>
          </a:p>
          <a:p>
            <a:pPr marL="0" indent="0">
              <a:buNone/>
            </a:pPr>
            <a:r>
              <a:rPr lang="it-IT" sz="1600" dirty="0" err="1">
                <a:latin typeface="Ubuntu"/>
                <a:sym typeface="Ubuntu"/>
              </a:rPr>
              <a:t>We</a:t>
            </a:r>
            <a:r>
              <a:rPr lang="it-IT" sz="1600" dirty="0">
                <a:latin typeface="Ubuntu"/>
                <a:sym typeface="Ubuntu"/>
              </a:rPr>
              <a:t> create a Data Frame for </a:t>
            </a:r>
            <a:r>
              <a:rPr lang="it-IT" sz="1600" dirty="0" err="1">
                <a:latin typeface="Ubuntu"/>
                <a:sym typeface="Ubuntu"/>
              </a:rPr>
              <a:t>each</a:t>
            </a:r>
            <a:r>
              <a:rPr lang="it-IT" sz="1600" dirty="0">
                <a:latin typeface="Ubuntu"/>
                <a:sym typeface="Ubuntu"/>
              </a:rPr>
              <a:t> </a:t>
            </a:r>
            <a:r>
              <a:rPr lang="it-IT" sz="1600" dirty="0" err="1">
                <a:latin typeface="Ubuntu"/>
                <a:sym typeface="Ubuntu"/>
              </a:rPr>
              <a:t>process</a:t>
            </a:r>
            <a:r>
              <a:rPr lang="it-IT" sz="1600" dirty="0">
                <a:latin typeface="Ubuntu"/>
                <a:sym typeface="Ubuntu"/>
              </a:rPr>
              <a:t> in </a:t>
            </a:r>
            <a:r>
              <a:rPr lang="it-IT" sz="1600" dirty="0" err="1">
                <a:latin typeface="Ubuntu"/>
                <a:sym typeface="Ubuntu"/>
              </a:rPr>
              <a:t>order</a:t>
            </a:r>
            <a:r>
              <a:rPr lang="it-IT" sz="1600" dirty="0">
                <a:latin typeface="Ubuntu"/>
                <a:sym typeface="Ubuntu"/>
              </a:rPr>
              <a:t> to test </a:t>
            </a:r>
            <a:r>
              <a:rPr lang="it-IT" sz="1600" dirty="0" err="1">
                <a:latin typeface="Ubuntu"/>
                <a:sym typeface="Ubuntu"/>
              </a:rPr>
              <a:t>how</a:t>
            </a:r>
            <a:r>
              <a:rPr lang="it-IT" sz="1600" dirty="0">
                <a:latin typeface="Ubuntu"/>
                <a:sym typeface="Ubuntu"/>
              </a:rPr>
              <a:t> the </a:t>
            </a:r>
            <a:r>
              <a:rPr lang="it-IT" sz="1600" dirty="0" err="1">
                <a:latin typeface="Ubuntu"/>
                <a:sym typeface="Ubuntu"/>
              </a:rPr>
              <a:t>algorithms</a:t>
            </a:r>
            <a:r>
              <a:rPr lang="it-IT" sz="1600" dirty="0">
                <a:latin typeface="Ubuntu"/>
                <a:sym typeface="Ubuntu"/>
              </a:rPr>
              <a:t> </a:t>
            </a:r>
            <a:r>
              <a:rPr lang="it-IT" sz="1600" dirty="0" err="1">
                <a:latin typeface="Ubuntu"/>
                <a:sym typeface="Ubuntu"/>
              </a:rPr>
              <a:t>perform</a:t>
            </a:r>
            <a:r>
              <a:rPr lang="it-IT" sz="1600" dirty="0">
                <a:latin typeface="Ubuntu"/>
                <a:sym typeface="Ubuntu"/>
              </a:rPr>
              <a:t> in </a:t>
            </a:r>
            <a:r>
              <a:rPr lang="it-IT" sz="1600" dirty="0" err="1">
                <a:latin typeface="Ubuntu"/>
                <a:sym typeface="Ubuntu"/>
              </a:rPr>
              <a:t>different</a:t>
            </a:r>
            <a:r>
              <a:rPr lang="it-IT" sz="1600" dirty="0">
                <a:latin typeface="Ubuntu"/>
                <a:sym typeface="Ubuntu"/>
              </a:rPr>
              <a:t> data </a:t>
            </a:r>
            <a:r>
              <a:rPr lang="it-IT" sz="1600" dirty="0" err="1">
                <a:latin typeface="Ubuntu"/>
                <a:sym typeface="Ubuntu"/>
              </a:rPr>
              <a:t>cleaned</a:t>
            </a:r>
            <a:r>
              <a:rPr lang="it-IT" sz="1600" dirty="0">
                <a:latin typeface="Ubuntu"/>
                <a:sym typeface="Ubuntu"/>
              </a:rPr>
              <a:t> Dataset.</a:t>
            </a:r>
          </a:p>
          <a:p>
            <a:pPr marL="0" indent="0">
              <a:buNone/>
            </a:pPr>
            <a:endParaRPr lang="it-IT" sz="1600" dirty="0">
              <a:latin typeface="Ubuntu"/>
              <a:sym typeface="Ubuntu"/>
            </a:endParaRPr>
          </a:p>
          <a:p>
            <a:pPr marL="0" indent="0">
              <a:buNone/>
            </a:pPr>
            <a:endParaRPr lang="it-IT" sz="1600" dirty="0">
              <a:latin typeface="Ubuntu"/>
              <a:sym typeface="Ubuntu"/>
            </a:endParaRPr>
          </a:p>
        </p:txBody>
      </p:sp>
      <p:sp>
        <p:nvSpPr>
          <p:cNvPr id="7" name="Google Shape;56;p13">
            <a:extLst>
              <a:ext uri="{FF2B5EF4-FFF2-40B4-BE49-F238E27FC236}">
                <a16:creationId xmlns:a16="http://schemas.microsoft.com/office/drawing/2014/main" id="{C572C3A6-7C65-49E7-B726-268A184125D0}"/>
              </a:ext>
            </a:extLst>
          </p:cNvPr>
          <p:cNvSpPr txBox="1">
            <a:spLocks/>
          </p:cNvSpPr>
          <p:nvPr/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3200" b="1" dirty="0">
                <a:solidFill>
                  <a:schemeClr val="bg1"/>
                </a:solidFill>
                <a:latin typeface="Ubuntu" panose="020B0604020202020204" charset="0"/>
              </a:rPr>
              <a:t>Data </a:t>
            </a:r>
            <a:r>
              <a:rPr lang="it-IT" sz="3200" b="1" dirty="0" err="1">
                <a:solidFill>
                  <a:schemeClr val="bg1"/>
                </a:solidFill>
                <a:latin typeface="Ubuntu" panose="020B0604020202020204" charset="0"/>
              </a:rPr>
              <a:t>Preparation</a:t>
            </a:r>
            <a:endParaRPr lang="it-IT" sz="3200" b="1" dirty="0">
              <a:solidFill>
                <a:schemeClr val="bg1"/>
              </a:solidFill>
              <a:latin typeface="Ubuntu" panose="020B0604020202020204" charset="0"/>
            </a:endParaRPr>
          </a:p>
        </p:txBody>
      </p:sp>
      <p:pic>
        <p:nvPicPr>
          <p:cNvPr id="8" name="Picture 2" descr="Università degli Studi Roma Tre - Wikipedia">
            <a:extLst>
              <a:ext uri="{FF2B5EF4-FFF2-40B4-BE49-F238E27FC236}">
                <a16:creationId xmlns:a16="http://schemas.microsoft.com/office/drawing/2014/main" id="{A1EF7BBE-D822-4FDE-B1DF-77765E929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3827" cy="66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oogle Shape;863;p47">
            <a:extLst>
              <a:ext uri="{FF2B5EF4-FFF2-40B4-BE49-F238E27FC236}">
                <a16:creationId xmlns:a16="http://schemas.microsoft.com/office/drawing/2014/main" id="{27B35B43-4965-480E-8DD4-E5196FDEB15C}"/>
              </a:ext>
            </a:extLst>
          </p:cNvPr>
          <p:cNvGrpSpPr/>
          <p:nvPr/>
        </p:nvGrpSpPr>
        <p:grpSpPr>
          <a:xfrm>
            <a:off x="408430" y="879024"/>
            <a:ext cx="386965" cy="371193"/>
            <a:chOff x="5241175" y="4959100"/>
            <a:chExt cx="539775" cy="517775"/>
          </a:xfrm>
        </p:grpSpPr>
        <p:sp>
          <p:nvSpPr>
            <p:cNvPr id="10" name="Google Shape;864;p47">
              <a:extLst>
                <a:ext uri="{FF2B5EF4-FFF2-40B4-BE49-F238E27FC236}">
                  <a16:creationId xmlns:a16="http://schemas.microsoft.com/office/drawing/2014/main" id="{9BC3B832-5EFF-411E-933D-74B3AC62109D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865;p47">
              <a:extLst>
                <a:ext uri="{FF2B5EF4-FFF2-40B4-BE49-F238E27FC236}">
                  <a16:creationId xmlns:a16="http://schemas.microsoft.com/office/drawing/2014/main" id="{9AE38284-D0A5-4DB3-BF54-366A3A9F1C99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866;p47">
              <a:extLst>
                <a:ext uri="{FF2B5EF4-FFF2-40B4-BE49-F238E27FC236}">
                  <a16:creationId xmlns:a16="http://schemas.microsoft.com/office/drawing/2014/main" id="{888C7682-8F01-4A31-BBBC-B14096B40EBF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867;p47">
              <a:extLst>
                <a:ext uri="{FF2B5EF4-FFF2-40B4-BE49-F238E27FC236}">
                  <a16:creationId xmlns:a16="http://schemas.microsoft.com/office/drawing/2014/main" id="{D3A27369-5599-4F2E-A72A-C9C380B02559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868;p47">
              <a:extLst>
                <a:ext uri="{FF2B5EF4-FFF2-40B4-BE49-F238E27FC236}">
                  <a16:creationId xmlns:a16="http://schemas.microsoft.com/office/drawing/2014/main" id="{859D3BC8-AFDC-4571-97B6-6ECBBAEF9659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" name="Google Shape;869;p47">
              <a:extLst>
                <a:ext uri="{FF2B5EF4-FFF2-40B4-BE49-F238E27FC236}">
                  <a16:creationId xmlns:a16="http://schemas.microsoft.com/office/drawing/2014/main" id="{D96F8C33-B38F-4188-8F08-E6FAD8BBBFB9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ubTitle" idx="4294967295"/>
          </p:nvPr>
        </p:nvSpPr>
        <p:spPr>
          <a:xfrm>
            <a:off x="877260" y="1473294"/>
            <a:ext cx="8030520" cy="230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600" dirty="0" err="1">
                <a:latin typeface="Ubuntu"/>
                <a:ea typeface="Ubuntu"/>
                <a:cs typeface="Ubuntu"/>
                <a:sym typeface="Ubuntu"/>
              </a:rPr>
              <a:t>As</a:t>
            </a:r>
            <a:r>
              <a:rPr lang="it-IT" sz="1600" dirty="0">
                <a:latin typeface="Ubuntu"/>
                <a:ea typeface="Ubuntu"/>
                <a:cs typeface="Ubuntu"/>
                <a:sym typeface="Ubuntu"/>
              </a:rPr>
              <a:t> second phase </a:t>
            </a:r>
            <a:r>
              <a:rPr lang="it-IT" sz="1600" dirty="0" err="1">
                <a:latin typeface="Ubuntu"/>
                <a:ea typeface="Ubuntu"/>
                <a:cs typeface="Ubuntu"/>
                <a:sym typeface="Ubuntu"/>
              </a:rPr>
              <a:t>we</a:t>
            </a:r>
            <a:r>
              <a:rPr lang="it-IT" sz="160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it-IT" sz="1600" dirty="0" err="1">
                <a:latin typeface="Ubuntu"/>
                <a:ea typeface="Ubuntu"/>
                <a:cs typeface="Ubuntu"/>
                <a:sym typeface="Ubuntu"/>
              </a:rPr>
              <a:t>perform</a:t>
            </a:r>
            <a:r>
              <a:rPr lang="it-IT" sz="1600" dirty="0">
                <a:latin typeface="Ubuntu"/>
                <a:ea typeface="Ubuntu"/>
                <a:cs typeface="Ubuntu"/>
                <a:sym typeface="Ubuntu"/>
              </a:rPr>
              <a:t> 2 </a:t>
            </a:r>
            <a:r>
              <a:rPr lang="it-IT" sz="1600" dirty="0" err="1">
                <a:latin typeface="Ubuntu"/>
                <a:ea typeface="Ubuntu"/>
                <a:cs typeface="Ubuntu"/>
                <a:sym typeface="Ubuntu"/>
              </a:rPr>
              <a:t>elaboration</a:t>
            </a:r>
            <a:r>
              <a:rPr lang="it-IT" sz="1600" dirty="0">
                <a:latin typeface="Ubuntu"/>
                <a:ea typeface="Ubuntu"/>
                <a:cs typeface="Ubuntu"/>
                <a:sym typeface="Ubuntu"/>
              </a:rPr>
              <a:t> for reduce the word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600" dirty="0">
                <a:latin typeface="Ubuntu"/>
                <a:ea typeface="Ubuntu"/>
                <a:cs typeface="Ubuntu"/>
                <a:sym typeface="Ubuntu"/>
              </a:rPr>
              <a:t>to the «roots»: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600" dirty="0">
                <a:latin typeface="Ubuntu"/>
                <a:sym typeface="Ubuntu"/>
              </a:rPr>
              <a:t>	- </a:t>
            </a:r>
            <a:r>
              <a:rPr lang="it-IT" sz="1600" dirty="0" err="1">
                <a:latin typeface="Ubuntu"/>
                <a:sym typeface="Ubuntu"/>
              </a:rPr>
              <a:t>Stemming</a:t>
            </a:r>
            <a:r>
              <a:rPr lang="it-IT" sz="1600" dirty="0">
                <a:latin typeface="Ubuntu"/>
                <a:sym typeface="Ubuntu"/>
              </a:rPr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600" dirty="0">
                <a:latin typeface="Ubuntu"/>
                <a:sym typeface="Ubuntu"/>
              </a:rPr>
              <a:t>	- </a:t>
            </a:r>
            <a:r>
              <a:rPr lang="it-IT" sz="1600" dirty="0" err="1">
                <a:latin typeface="Ubuntu"/>
                <a:sym typeface="Ubuntu"/>
              </a:rPr>
              <a:t>Lemmatization</a:t>
            </a:r>
            <a:endParaRPr lang="it-IT" sz="1600" dirty="0">
              <a:latin typeface="Ubuntu"/>
              <a:sym typeface="Ubuntu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it-IT" sz="1600" dirty="0">
              <a:latin typeface="Ubuntu"/>
              <a:sym typeface="Ubuntu"/>
            </a:endParaRPr>
          </a:p>
          <a:p>
            <a:pPr marL="0" indent="0">
              <a:buNone/>
            </a:pPr>
            <a:endParaRPr lang="it-IT" sz="1600" dirty="0">
              <a:latin typeface="Ubuntu"/>
              <a:sym typeface="Ubuntu"/>
            </a:endParaRPr>
          </a:p>
          <a:p>
            <a:pPr marL="0" indent="0">
              <a:buNone/>
            </a:pPr>
            <a:endParaRPr lang="it-IT" sz="1600" dirty="0">
              <a:latin typeface="Ubuntu"/>
              <a:sym typeface="Ubuntu"/>
            </a:endParaRPr>
          </a:p>
        </p:txBody>
      </p:sp>
      <p:sp>
        <p:nvSpPr>
          <p:cNvPr id="7" name="Google Shape;56;p13">
            <a:extLst>
              <a:ext uri="{FF2B5EF4-FFF2-40B4-BE49-F238E27FC236}">
                <a16:creationId xmlns:a16="http://schemas.microsoft.com/office/drawing/2014/main" id="{C572C3A6-7C65-49E7-B726-268A184125D0}"/>
              </a:ext>
            </a:extLst>
          </p:cNvPr>
          <p:cNvSpPr txBox="1">
            <a:spLocks/>
          </p:cNvSpPr>
          <p:nvPr/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3200" b="1" dirty="0">
                <a:solidFill>
                  <a:schemeClr val="bg1"/>
                </a:solidFill>
                <a:latin typeface="Ubuntu" panose="020B0604020202020204" charset="0"/>
              </a:rPr>
              <a:t>Data </a:t>
            </a:r>
            <a:r>
              <a:rPr lang="it-IT" sz="3200" b="1" dirty="0" err="1">
                <a:solidFill>
                  <a:schemeClr val="bg1"/>
                </a:solidFill>
                <a:latin typeface="Ubuntu" panose="020B0604020202020204" charset="0"/>
              </a:rPr>
              <a:t>Preparation</a:t>
            </a:r>
            <a:r>
              <a:rPr lang="it-IT" sz="3200" b="1" dirty="0">
                <a:solidFill>
                  <a:schemeClr val="bg1"/>
                </a:solidFill>
                <a:latin typeface="Ubuntu" panose="020B0604020202020204" charset="0"/>
              </a:rPr>
              <a:t> 2</a:t>
            </a:r>
          </a:p>
        </p:txBody>
      </p:sp>
      <p:pic>
        <p:nvPicPr>
          <p:cNvPr id="8" name="Picture 2" descr="Università degli Studi Roma Tre - Wikipedia">
            <a:extLst>
              <a:ext uri="{FF2B5EF4-FFF2-40B4-BE49-F238E27FC236}">
                <a16:creationId xmlns:a16="http://schemas.microsoft.com/office/drawing/2014/main" id="{A1EF7BBE-D822-4FDE-B1DF-77765E929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3827" cy="66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oogle Shape;863;p47">
            <a:extLst>
              <a:ext uri="{FF2B5EF4-FFF2-40B4-BE49-F238E27FC236}">
                <a16:creationId xmlns:a16="http://schemas.microsoft.com/office/drawing/2014/main" id="{A24FB799-2484-4722-9C83-88DC1E705548}"/>
              </a:ext>
            </a:extLst>
          </p:cNvPr>
          <p:cNvGrpSpPr/>
          <p:nvPr/>
        </p:nvGrpSpPr>
        <p:grpSpPr>
          <a:xfrm>
            <a:off x="408430" y="879024"/>
            <a:ext cx="386965" cy="371193"/>
            <a:chOff x="5241175" y="4959100"/>
            <a:chExt cx="539775" cy="517775"/>
          </a:xfrm>
        </p:grpSpPr>
        <p:sp>
          <p:nvSpPr>
            <p:cNvPr id="9" name="Google Shape;864;p47">
              <a:extLst>
                <a:ext uri="{FF2B5EF4-FFF2-40B4-BE49-F238E27FC236}">
                  <a16:creationId xmlns:a16="http://schemas.microsoft.com/office/drawing/2014/main" id="{BE866692-D6B5-4284-BAF5-7F6C529E7B40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865;p47">
              <a:extLst>
                <a:ext uri="{FF2B5EF4-FFF2-40B4-BE49-F238E27FC236}">
                  <a16:creationId xmlns:a16="http://schemas.microsoft.com/office/drawing/2014/main" id="{319963AC-29EB-4B94-9C15-A11E9C966366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866;p47">
              <a:extLst>
                <a:ext uri="{FF2B5EF4-FFF2-40B4-BE49-F238E27FC236}">
                  <a16:creationId xmlns:a16="http://schemas.microsoft.com/office/drawing/2014/main" id="{B4149BC8-26C6-4596-A5B4-E4FB7B1034C6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867;p47">
              <a:extLst>
                <a:ext uri="{FF2B5EF4-FFF2-40B4-BE49-F238E27FC236}">
                  <a16:creationId xmlns:a16="http://schemas.microsoft.com/office/drawing/2014/main" id="{45593312-404B-4047-8847-47B8C1C02DE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868;p47">
              <a:extLst>
                <a:ext uri="{FF2B5EF4-FFF2-40B4-BE49-F238E27FC236}">
                  <a16:creationId xmlns:a16="http://schemas.microsoft.com/office/drawing/2014/main" id="{63FA900F-5552-4974-B378-E5AA96BA0155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869;p47">
              <a:extLst>
                <a:ext uri="{FF2B5EF4-FFF2-40B4-BE49-F238E27FC236}">
                  <a16:creationId xmlns:a16="http://schemas.microsoft.com/office/drawing/2014/main" id="{526E3D89-3D53-4EB1-997B-D31B1A54B1BE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160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ctrTitle" idx="4294967295"/>
          </p:nvPr>
        </p:nvSpPr>
        <p:spPr>
          <a:xfrm>
            <a:off x="4161704" y="882425"/>
            <a:ext cx="4464135" cy="158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7200" dirty="0" err="1"/>
              <a:t>Modelling</a:t>
            </a:r>
            <a:br>
              <a:rPr lang="it-IT" sz="7200" dirty="0"/>
            </a:br>
            <a:r>
              <a:rPr lang="it-IT" sz="7200" dirty="0"/>
              <a:t>Analysis </a:t>
            </a:r>
            <a:endParaRPr sz="7200" dirty="0"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4294967295"/>
          </p:nvPr>
        </p:nvSpPr>
        <p:spPr>
          <a:xfrm>
            <a:off x="4626525" y="2538774"/>
            <a:ext cx="3586800" cy="166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dirty="0"/>
              <a:t>Here </a:t>
            </a:r>
            <a:r>
              <a:rPr lang="it-IT" dirty="0" err="1"/>
              <a:t>we</a:t>
            </a:r>
            <a:r>
              <a:rPr lang="it-IT" dirty="0"/>
              <a:t> study and compare the </a:t>
            </a:r>
            <a:r>
              <a:rPr lang="it-IT" dirty="0" err="1"/>
              <a:t>different</a:t>
            </a:r>
            <a:r>
              <a:rPr lang="it-IT" dirty="0"/>
              <a:t> Ml model </a:t>
            </a:r>
            <a:endParaRPr dirty="0"/>
          </a:p>
        </p:txBody>
      </p:sp>
      <p:sp>
        <p:nvSpPr>
          <p:cNvPr id="94" name="Google Shape;94;p18"/>
          <p:cNvSpPr/>
          <p:nvPr/>
        </p:nvSpPr>
        <p:spPr>
          <a:xfrm>
            <a:off x="2665634" y="2770968"/>
            <a:ext cx="370763" cy="3540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95;p18"/>
          <p:cNvGrpSpPr/>
          <p:nvPr/>
        </p:nvGrpSpPr>
        <p:grpSpPr>
          <a:xfrm>
            <a:off x="2056830" y="763145"/>
            <a:ext cx="1588372" cy="1588796"/>
            <a:chOff x="6654650" y="3665275"/>
            <a:chExt cx="409100" cy="409125"/>
          </a:xfrm>
        </p:grpSpPr>
        <p:sp>
          <p:nvSpPr>
            <p:cNvPr id="96" name="Google Shape;96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18"/>
          <p:cNvGrpSpPr/>
          <p:nvPr/>
        </p:nvGrpSpPr>
        <p:grpSpPr>
          <a:xfrm rot="290">
            <a:off x="868449" y="2771014"/>
            <a:ext cx="1049424" cy="1049483"/>
            <a:chOff x="570875" y="4322250"/>
            <a:chExt cx="443300" cy="443325"/>
          </a:xfrm>
        </p:grpSpPr>
        <p:sp>
          <p:nvSpPr>
            <p:cNvPr id="99" name="Google Shape;99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8"/>
          <p:cNvSpPr/>
          <p:nvPr/>
        </p:nvSpPr>
        <p:spPr>
          <a:xfrm rot="2466663">
            <a:off x="480742" y="433732"/>
            <a:ext cx="515110" cy="49184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/>
          <p:nvPr/>
        </p:nvSpPr>
        <p:spPr>
          <a:xfrm rot="-1609291">
            <a:off x="990504" y="1768443"/>
            <a:ext cx="370702" cy="35395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/>
          <p:nvPr/>
        </p:nvSpPr>
        <p:spPr>
          <a:xfrm rot="2926243">
            <a:off x="3718349" y="1461750"/>
            <a:ext cx="277628" cy="26508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/>
          <p:nvPr/>
        </p:nvSpPr>
        <p:spPr>
          <a:xfrm rot="-1609496">
            <a:off x="1766293" y="751924"/>
            <a:ext cx="250098" cy="23880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Picture 2" descr="Università degli Studi Roma Tre - Wikipedia">
            <a:extLst>
              <a:ext uri="{FF2B5EF4-FFF2-40B4-BE49-F238E27FC236}">
                <a16:creationId xmlns:a16="http://schemas.microsoft.com/office/drawing/2014/main" id="{60A58CE0-9948-41B2-A667-CA88927CC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3827" cy="66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6;p13">
            <a:extLst>
              <a:ext uri="{FF2B5EF4-FFF2-40B4-BE49-F238E27FC236}">
                <a16:creationId xmlns:a16="http://schemas.microsoft.com/office/drawing/2014/main" id="{C572C3A6-7C65-49E7-B726-268A184125D0}"/>
              </a:ext>
            </a:extLst>
          </p:cNvPr>
          <p:cNvSpPr txBox="1">
            <a:spLocks/>
          </p:cNvSpPr>
          <p:nvPr/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3200" dirty="0" err="1">
                <a:solidFill>
                  <a:schemeClr val="bg1"/>
                </a:solidFill>
                <a:latin typeface="Ubuntu" panose="020B0604020202020204" charset="0"/>
              </a:rPr>
              <a:t>Naive</a:t>
            </a:r>
            <a:r>
              <a:rPr lang="it-IT" sz="3200" dirty="0">
                <a:solidFill>
                  <a:schemeClr val="bg1"/>
                </a:solidFill>
                <a:latin typeface="Ubuntu" panose="020B0604020202020204" charset="0"/>
              </a:rPr>
              <a:t> </a:t>
            </a:r>
            <a:r>
              <a:rPr lang="it-IT" sz="3200" dirty="0" err="1">
                <a:solidFill>
                  <a:schemeClr val="bg1"/>
                </a:solidFill>
                <a:latin typeface="Ubuntu" panose="020B0604020202020204" charset="0"/>
              </a:rPr>
              <a:t>Bayes</a:t>
            </a:r>
            <a:r>
              <a:rPr lang="it-IT" sz="3200" dirty="0">
                <a:solidFill>
                  <a:schemeClr val="bg1"/>
                </a:solidFill>
                <a:latin typeface="Ubuntu" panose="020B0604020202020204" charset="0"/>
              </a:rPr>
              <a:t> Model - </a:t>
            </a:r>
            <a:r>
              <a:rPr lang="it-IT" sz="3200" dirty="0" err="1">
                <a:solidFill>
                  <a:schemeClr val="bg1"/>
                </a:solidFill>
                <a:latin typeface="Ubuntu" panose="020B0604020202020204" charset="0"/>
              </a:rPr>
              <a:t>Multinomial</a:t>
            </a:r>
            <a:endParaRPr lang="it-IT" sz="3200" dirty="0">
              <a:solidFill>
                <a:schemeClr val="bg1"/>
              </a:solidFill>
              <a:latin typeface="Ubuntu" panose="020B0604020202020204" charset="0"/>
            </a:endParaRPr>
          </a:p>
        </p:txBody>
      </p:sp>
      <p:pic>
        <p:nvPicPr>
          <p:cNvPr id="8" name="Picture 2" descr="Università degli Studi Roma Tre - Wikipedia">
            <a:extLst>
              <a:ext uri="{FF2B5EF4-FFF2-40B4-BE49-F238E27FC236}">
                <a16:creationId xmlns:a16="http://schemas.microsoft.com/office/drawing/2014/main" id="{A1EF7BBE-D822-4FDE-B1DF-77765E929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3827" cy="66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863113EA-617E-42EA-94F7-A9D913C0A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866" y="1473294"/>
            <a:ext cx="2720340" cy="1305763"/>
          </a:xfrm>
          <a:prstGeom prst="rect">
            <a:avLst/>
          </a:prstGeom>
        </p:spPr>
      </p:pic>
      <p:sp>
        <p:nvSpPr>
          <p:cNvPr id="9" name="Google Shape;66;p14">
            <a:extLst>
              <a:ext uri="{FF2B5EF4-FFF2-40B4-BE49-F238E27FC236}">
                <a16:creationId xmlns:a16="http://schemas.microsoft.com/office/drawing/2014/main" id="{7A3CE1E1-6D05-4BE8-9822-0A6A59B950EB}"/>
              </a:ext>
            </a:extLst>
          </p:cNvPr>
          <p:cNvSpPr txBox="1">
            <a:spLocks/>
          </p:cNvSpPr>
          <p:nvPr/>
        </p:nvSpPr>
        <p:spPr>
          <a:xfrm>
            <a:off x="879866" y="1195442"/>
            <a:ext cx="4137161" cy="70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>
              <a:buFont typeface="Ubuntu Light"/>
              <a:buNone/>
            </a:pPr>
            <a:r>
              <a:rPr lang="it-IT" sz="1200" dirty="0">
                <a:latin typeface="Ubuntu"/>
                <a:sym typeface="Ubuntu"/>
              </a:rPr>
              <a:t>Emoji </a:t>
            </a:r>
            <a:r>
              <a:rPr lang="it-IT" sz="1200" dirty="0" err="1">
                <a:latin typeface="Ubuntu"/>
                <a:sym typeface="Ubuntu"/>
              </a:rPr>
              <a:t>removal</a:t>
            </a:r>
            <a:r>
              <a:rPr lang="it-IT" sz="1200" dirty="0">
                <a:latin typeface="Ubuntu"/>
                <a:sym typeface="Ubuntu"/>
              </a:rPr>
              <a:t> and Special characters </a:t>
            </a:r>
          </a:p>
          <a:p>
            <a:pPr marL="0" indent="0">
              <a:buFont typeface="Ubuntu Light"/>
              <a:buNone/>
            </a:pPr>
            <a:endParaRPr lang="it-IT" sz="1600" dirty="0">
              <a:latin typeface="Ubuntu"/>
              <a:sym typeface="Ubuntu"/>
            </a:endParaRPr>
          </a:p>
          <a:p>
            <a:pPr marL="0" indent="0">
              <a:buFont typeface="Ubuntu Light"/>
              <a:buNone/>
            </a:pPr>
            <a:endParaRPr lang="it-IT" sz="1600" dirty="0">
              <a:latin typeface="Ubuntu"/>
              <a:sym typeface="Ubuntu"/>
            </a:endParaRPr>
          </a:p>
          <a:p>
            <a:pPr marL="0" indent="0">
              <a:buFont typeface="Ubuntu Light"/>
              <a:buNone/>
            </a:pPr>
            <a:endParaRPr lang="it-IT" sz="1600" dirty="0">
              <a:latin typeface="Ubuntu"/>
              <a:sym typeface="Ubuntu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13658F4-6894-4A5B-ADF5-67D7E6DE9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866" y="3169169"/>
            <a:ext cx="2746570" cy="1305763"/>
          </a:xfrm>
          <a:prstGeom prst="rect">
            <a:avLst/>
          </a:prstGeom>
        </p:spPr>
      </p:pic>
      <p:sp>
        <p:nvSpPr>
          <p:cNvPr id="10" name="Google Shape;66;p14">
            <a:extLst>
              <a:ext uri="{FF2B5EF4-FFF2-40B4-BE49-F238E27FC236}">
                <a16:creationId xmlns:a16="http://schemas.microsoft.com/office/drawing/2014/main" id="{AFAE7746-12E0-4D9D-97E3-CA0D482FBCFB}"/>
              </a:ext>
            </a:extLst>
          </p:cNvPr>
          <p:cNvSpPr txBox="1">
            <a:spLocks/>
          </p:cNvSpPr>
          <p:nvPr/>
        </p:nvSpPr>
        <p:spPr>
          <a:xfrm>
            <a:off x="879866" y="2830636"/>
            <a:ext cx="3996205" cy="279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>
              <a:buFont typeface="Ubuntu Light"/>
              <a:buNone/>
            </a:pPr>
            <a:r>
              <a:rPr lang="it-IT" sz="1200" dirty="0">
                <a:latin typeface="Ubuntu"/>
                <a:sym typeface="Ubuntu"/>
              </a:rPr>
              <a:t>Emoji </a:t>
            </a:r>
            <a:r>
              <a:rPr lang="it-IT" sz="1200" dirty="0" err="1">
                <a:latin typeface="Ubuntu"/>
                <a:sym typeface="Ubuntu"/>
              </a:rPr>
              <a:t>removal</a:t>
            </a:r>
            <a:r>
              <a:rPr lang="it-IT" sz="1200" dirty="0">
                <a:latin typeface="Ubuntu"/>
                <a:sym typeface="Ubuntu"/>
              </a:rPr>
              <a:t> and Special </a:t>
            </a:r>
            <a:r>
              <a:rPr lang="it-IT" sz="1200" dirty="0" err="1">
                <a:latin typeface="Ubuntu"/>
                <a:sym typeface="Ubuntu"/>
              </a:rPr>
              <a:t>characters,Stopwords</a:t>
            </a:r>
            <a:r>
              <a:rPr lang="it-IT" sz="1200" dirty="0">
                <a:latin typeface="Ubuntu"/>
                <a:sym typeface="Ubuntu"/>
              </a:rPr>
              <a:t> </a:t>
            </a:r>
            <a:r>
              <a:rPr lang="it-IT" sz="1200" dirty="0" err="1">
                <a:latin typeface="Ubuntu"/>
                <a:sym typeface="Ubuntu"/>
              </a:rPr>
              <a:t>removal</a:t>
            </a:r>
            <a:r>
              <a:rPr lang="it-IT" sz="1200" dirty="0">
                <a:latin typeface="Ubuntu"/>
                <a:sym typeface="Ubuntu"/>
              </a:rPr>
              <a:t> </a:t>
            </a:r>
          </a:p>
          <a:p>
            <a:pPr marL="0" indent="0">
              <a:buFont typeface="Ubuntu Light"/>
              <a:buNone/>
            </a:pPr>
            <a:endParaRPr lang="it-IT" sz="1600" dirty="0">
              <a:latin typeface="Ubuntu"/>
              <a:sym typeface="Ubuntu"/>
            </a:endParaRPr>
          </a:p>
          <a:p>
            <a:pPr marL="0" indent="0">
              <a:buFont typeface="Ubuntu Light"/>
              <a:buNone/>
            </a:pPr>
            <a:endParaRPr lang="it-IT" sz="1600" dirty="0">
              <a:latin typeface="Ubuntu"/>
              <a:sym typeface="Ubuntu"/>
            </a:endParaRPr>
          </a:p>
          <a:p>
            <a:pPr marL="0" indent="0">
              <a:buFont typeface="Ubuntu Light"/>
              <a:buNone/>
            </a:pPr>
            <a:endParaRPr lang="it-IT" sz="1600" dirty="0">
              <a:latin typeface="Ubuntu"/>
              <a:sym typeface="Ubuntu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6205893-D3D7-44D9-BBD1-FD9F2DE6A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0497" y="1473294"/>
            <a:ext cx="2736265" cy="1305763"/>
          </a:xfrm>
          <a:prstGeom prst="rect">
            <a:avLst/>
          </a:prstGeom>
        </p:spPr>
      </p:pic>
      <p:sp>
        <p:nvSpPr>
          <p:cNvPr id="12" name="Google Shape;66;p14">
            <a:extLst>
              <a:ext uri="{FF2B5EF4-FFF2-40B4-BE49-F238E27FC236}">
                <a16:creationId xmlns:a16="http://schemas.microsoft.com/office/drawing/2014/main" id="{9E77D72B-76B6-4FB3-A3B4-A847833AA1AD}"/>
              </a:ext>
            </a:extLst>
          </p:cNvPr>
          <p:cNvSpPr txBox="1">
            <a:spLocks/>
          </p:cNvSpPr>
          <p:nvPr/>
        </p:nvSpPr>
        <p:spPr>
          <a:xfrm>
            <a:off x="5370497" y="1168189"/>
            <a:ext cx="2736265" cy="391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>
              <a:buFont typeface="Ubuntu Light"/>
              <a:buNone/>
            </a:pPr>
            <a:r>
              <a:rPr lang="it-IT" sz="1200" dirty="0" err="1">
                <a:latin typeface="Ubuntu"/>
                <a:sym typeface="Ubuntu"/>
              </a:rPr>
              <a:t>Stemmed</a:t>
            </a:r>
            <a:r>
              <a:rPr lang="it-IT" sz="1200" dirty="0">
                <a:latin typeface="Ubuntu"/>
                <a:sym typeface="Ubuntu"/>
              </a:rPr>
              <a:t> </a:t>
            </a:r>
          </a:p>
          <a:p>
            <a:pPr marL="0" indent="0">
              <a:buFont typeface="Ubuntu Light"/>
              <a:buNone/>
            </a:pPr>
            <a:endParaRPr lang="it-IT" sz="1600" dirty="0">
              <a:latin typeface="Ubuntu"/>
              <a:sym typeface="Ubuntu"/>
            </a:endParaRPr>
          </a:p>
          <a:p>
            <a:pPr marL="0" indent="0">
              <a:buFont typeface="Ubuntu Light"/>
              <a:buNone/>
            </a:pPr>
            <a:endParaRPr lang="it-IT" sz="1600" dirty="0">
              <a:latin typeface="Ubuntu"/>
              <a:sym typeface="Ubuntu"/>
            </a:endParaRPr>
          </a:p>
          <a:p>
            <a:pPr marL="0" indent="0">
              <a:buFont typeface="Ubuntu Light"/>
              <a:buNone/>
            </a:pPr>
            <a:endParaRPr lang="it-IT" sz="1600" dirty="0">
              <a:latin typeface="Ubuntu"/>
              <a:sym typeface="Ubuntu"/>
            </a:endParaRPr>
          </a:p>
        </p:txBody>
      </p:sp>
      <p:sp>
        <p:nvSpPr>
          <p:cNvPr id="14" name="Google Shape;66;p14">
            <a:extLst>
              <a:ext uri="{FF2B5EF4-FFF2-40B4-BE49-F238E27FC236}">
                <a16:creationId xmlns:a16="http://schemas.microsoft.com/office/drawing/2014/main" id="{177F661E-B4DD-4FF7-80C9-877F73C99F22}"/>
              </a:ext>
            </a:extLst>
          </p:cNvPr>
          <p:cNvSpPr txBox="1">
            <a:spLocks/>
          </p:cNvSpPr>
          <p:nvPr/>
        </p:nvSpPr>
        <p:spPr>
          <a:xfrm>
            <a:off x="5370497" y="2852215"/>
            <a:ext cx="2746570" cy="320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>
              <a:buFont typeface="Ubuntu Light"/>
              <a:buNone/>
            </a:pPr>
            <a:r>
              <a:rPr lang="it-IT" sz="1200" dirty="0" err="1">
                <a:latin typeface="Ubuntu"/>
                <a:sym typeface="Ubuntu"/>
              </a:rPr>
              <a:t>Lemmatized</a:t>
            </a:r>
            <a:r>
              <a:rPr lang="it-IT" sz="1200" dirty="0">
                <a:latin typeface="Ubuntu"/>
                <a:sym typeface="Ubuntu"/>
              </a:rPr>
              <a:t> </a:t>
            </a:r>
          </a:p>
          <a:p>
            <a:pPr marL="0" indent="0">
              <a:buFont typeface="Ubuntu Light"/>
              <a:buNone/>
            </a:pPr>
            <a:endParaRPr lang="it-IT" sz="1600" dirty="0">
              <a:latin typeface="Ubuntu"/>
              <a:sym typeface="Ubuntu"/>
            </a:endParaRPr>
          </a:p>
          <a:p>
            <a:pPr marL="0" indent="0">
              <a:buFont typeface="Ubuntu Light"/>
              <a:buNone/>
            </a:pPr>
            <a:endParaRPr lang="it-IT" sz="1600" dirty="0">
              <a:latin typeface="Ubuntu"/>
              <a:sym typeface="Ubuntu"/>
            </a:endParaRPr>
          </a:p>
          <a:p>
            <a:pPr marL="0" indent="0">
              <a:buFont typeface="Ubuntu Light"/>
              <a:buNone/>
            </a:pPr>
            <a:endParaRPr lang="it-IT" sz="1600" dirty="0">
              <a:latin typeface="Ubuntu"/>
              <a:sym typeface="Ubuntu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0C5A1D0-8007-4E27-8DC6-70D2AE88A8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0497" y="3169169"/>
            <a:ext cx="2875112" cy="1305763"/>
          </a:xfrm>
          <a:prstGeom prst="rect">
            <a:avLst/>
          </a:prstGeom>
        </p:spPr>
      </p:pic>
      <p:grpSp>
        <p:nvGrpSpPr>
          <p:cNvPr id="17" name="Google Shape;721;p47">
            <a:extLst>
              <a:ext uri="{FF2B5EF4-FFF2-40B4-BE49-F238E27FC236}">
                <a16:creationId xmlns:a16="http://schemas.microsoft.com/office/drawing/2014/main" id="{D8D25F6A-A2D8-492F-8D9F-C2241AE3629A}"/>
              </a:ext>
            </a:extLst>
          </p:cNvPr>
          <p:cNvGrpSpPr/>
          <p:nvPr/>
        </p:nvGrpSpPr>
        <p:grpSpPr>
          <a:xfrm>
            <a:off x="507589" y="886017"/>
            <a:ext cx="260020" cy="279286"/>
            <a:chOff x="611175" y="2326900"/>
            <a:chExt cx="362700" cy="389575"/>
          </a:xfrm>
        </p:grpSpPr>
        <p:sp>
          <p:nvSpPr>
            <p:cNvPr id="18" name="Google Shape;722;p47">
              <a:extLst>
                <a:ext uri="{FF2B5EF4-FFF2-40B4-BE49-F238E27FC236}">
                  <a16:creationId xmlns:a16="http://schemas.microsoft.com/office/drawing/2014/main" id="{8323E1A7-69CD-433C-ABEF-62C3F3DC50F8}"/>
                </a:ext>
              </a:extLst>
            </p:cNvPr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" name="Google Shape;723;p47">
              <a:extLst>
                <a:ext uri="{FF2B5EF4-FFF2-40B4-BE49-F238E27FC236}">
                  <a16:creationId xmlns:a16="http://schemas.microsoft.com/office/drawing/2014/main" id="{C1A64456-2E11-4651-BDB4-C28B4C7183DE}"/>
                </a:ext>
              </a:extLst>
            </p:cNvPr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" name="Google Shape;724;p47">
              <a:extLst>
                <a:ext uri="{FF2B5EF4-FFF2-40B4-BE49-F238E27FC236}">
                  <a16:creationId xmlns:a16="http://schemas.microsoft.com/office/drawing/2014/main" id="{7150E079-49CE-474A-A0CD-7D35B471EC76}"/>
                </a:ext>
              </a:extLst>
            </p:cNvPr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" name="Google Shape;725;p47">
              <a:extLst>
                <a:ext uri="{FF2B5EF4-FFF2-40B4-BE49-F238E27FC236}">
                  <a16:creationId xmlns:a16="http://schemas.microsoft.com/office/drawing/2014/main" id="{AFB154C0-F4AA-4427-898E-C80BFD7FABD8}"/>
                </a:ext>
              </a:extLst>
            </p:cNvPr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843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6;p13">
            <a:extLst>
              <a:ext uri="{FF2B5EF4-FFF2-40B4-BE49-F238E27FC236}">
                <a16:creationId xmlns:a16="http://schemas.microsoft.com/office/drawing/2014/main" id="{C572C3A6-7C65-49E7-B726-268A184125D0}"/>
              </a:ext>
            </a:extLst>
          </p:cNvPr>
          <p:cNvSpPr txBox="1">
            <a:spLocks/>
          </p:cNvSpPr>
          <p:nvPr/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3200" dirty="0" err="1">
                <a:solidFill>
                  <a:schemeClr val="bg1"/>
                </a:solidFill>
                <a:latin typeface="Ubuntu" panose="020B0604020202020204" charset="0"/>
              </a:rPr>
              <a:t>Naive</a:t>
            </a:r>
            <a:r>
              <a:rPr lang="it-IT" sz="3200" dirty="0">
                <a:solidFill>
                  <a:schemeClr val="bg1"/>
                </a:solidFill>
                <a:latin typeface="Ubuntu" panose="020B0604020202020204" charset="0"/>
              </a:rPr>
              <a:t> </a:t>
            </a:r>
            <a:r>
              <a:rPr lang="it-IT" sz="3200" dirty="0" err="1">
                <a:solidFill>
                  <a:schemeClr val="bg1"/>
                </a:solidFill>
                <a:latin typeface="Ubuntu" panose="020B0604020202020204" charset="0"/>
              </a:rPr>
              <a:t>Bayes</a:t>
            </a:r>
            <a:r>
              <a:rPr lang="it-IT" sz="3200" dirty="0">
                <a:solidFill>
                  <a:schemeClr val="bg1"/>
                </a:solidFill>
                <a:latin typeface="Ubuntu" panose="020B0604020202020204" charset="0"/>
              </a:rPr>
              <a:t> Model - </a:t>
            </a:r>
            <a:r>
              <a:rPr lang="it-IT" sz="3200" dirty="0" err="1">
                <a:solidFill>
                  <a:schemeClr val="bg1"/>
                </a:solidFill>
                <a:latin typeface="Ubuntu" panose="020B0604020202020204" charset="0"/>
              </a:rPr>
              <a:t>Multinomial</a:t>
            </a:r>
            <a:endParaRPr lang="it-IT" sz="3200" dirty="0">
              <a:solidFill>
                <a:schemeClr val="bg1"/>
              </a:solidFill>
              <a:latin typeface="Ubuntu" panose="020B0604020202020204" charset="0"/>
            </a:endParaRPr>
          </a:p>
        </p:txBody>
      </p:sp>
      <p:pic>
        <p:nvPicPr>
          <p:cNvPr id="8" name="Picture 2" descr="Università degli Studi Roma Tre - Wikipedia">
            <a:extLst>
              <a:ext uri="{FF2B5EF4-FFF2-40B4-BE49-F238E27FC236}">
                <a16:creationId xmlns:a16="http://schemas.microsoft.com/office/drawing/2014/main" id="{A1EF7BBE-D822-4FDE-B1DF-77765E929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3827" cy="66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66;p14">
            <a:extLst>
              <a:ext uri="{FF2B5EF4-FFF2-40B4-BE49-F238E27FC236}">
                <a16:creationId xmlns:a16="http://schemas.microsoft.com/office/drawing/2014/main" id="{AFAE7746-12E0-4D9D-97E3-CA0D482FBCFB}"/>
              </a:ext>
            </a:extLst>
          </p:cNvPr>
          <p:cNvSpPr txBox="1">
            <a:spLocks/>
          </p:cNvSpPr>
          <p:nvPr/>
        </p:nvSpPr>
        <p:spPr>
          <a:xfrm>
            <a:off x="930600" y="1337580"/>
            <a:ext cx="7596180" cy="23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>
              <a:buFont typeface="Ubuntu Light"/>
              <a:buNone/>
            </a:pPr>
            <a:r>
              <a:rPr lang="it-IT" sz="1200" dirty="0" err="1">
                <a:latin typeface="Ubuntu"/>
                <a:sym typeface="Ubuntu"/>
              </a:rPr>
              <a:t>As</a:t>
            </a:r>
            <a:r>
              <a:rPr lang="it-IT" sz="1200" dirty="0">
                <a:latin typeface="Ubuntu"/>
                <a:sym typeface="Ubuntu"/>
              </a:rPr>
              <a:t> </a:t>
            </a:r>
            <a:r>
              <a:rPr lang="it-IT" sz="1200" dirty="0" err="1">
                <a:latin typeface="Ubuntu"/>
                <a:sym typeface="Ubuntu"/>
              </a:rPr>
              <a:t>we</a:t>
            </a:r>
            <a:r>
              <a:rPr lang="it-IT" sz="1200" dirty="0">
                <a:latin typeface="Ubuntu"/>
                <a:sym typeface="Ubuntu"/>
              </a:rPr>
              <a:t> </a:t>
            </a:r>
            <a:r>
              <a:rPr lang="it-IT" sz="1200" dirty="0" err="1">
                <a:latin typeface="Ubuntu"/>
                <a:sym typeface="Ubuntu"/>
              </a:rPr>
              <a:t>see</a:t>
            </a:r>
            <a:r>
              <a:rPr lang="it-IT" sz="1200" dirty="0">
                <a:latin typeface="Ubuntu"/>
                <a:sym typeface="Ubuntu"/>
              </a:rPr>
              <a:t> the better results are </a:t>
            </a:r>
            <a:r>
              <a:rPr lang="it-IT" sz="1200" dirty="0" err="1">
                <a:latin typeface="Ubuntu"/>
                <a:sym typeface="Ubuntu"/>
              </a:rPr>
              <a:t>gained</a:t>
            </a:r>
            <a:r>
              <a:rPr lang="it-IT" sz="1200" dirty="0">
                <a:latin typeface="Ubuntu"/>
                <a:sym typeface="Ubuntu"/>
              </a:rPr>
              <a:t> from the </a:t>
            </a:r>
            <a:r>
              <a:rPr lang="it-IT" sz="1200" dirty="0" err="1">
                <a:latin typeface="Ubuntu"/>
                <a:sym typeface="Ubuntu"/>
              </a:rPr>
              <a:t>simple</a:t>
            </a:r>
            <a:r>
              <a:rPr lang="it-IT" sz="1200" dirty="0">
                <a:latin typeface="Ubuntu"/>
                <a:sym typeface="Ubuntu"/>
              </a:rPr>
              <a:t> dataset Emoji </a:t>
            </a:r>
            <a:r>
              <a:rPr lang="it-IT" sz="1200" dirty="0" err="1">
                <a:latin typeface="Ubuntu"/>
                <a:sym typeface="Ubuntu"/>
              </a:rPr>
              <a:t>removal</a:t>
            </a:r>
            <a:r>
              <a:rPr lang="it-IT" sz="1200" dirty="0">
                <a:latin typeface="Ubuntu"/>
                <a:sym typeface="Ubuntu"/>
              </a:rPr>
              <a:t> and special character </a:t>
            </a:r>
            <a:r>
              <a:rPr lang="it-IT" sz="1200" dirty="0" err="1">
                <a:latin typeface="Ubuntu"/>
                <a:sym typeface="Ubuntu"/>
              </a:rPr>
              <a:t>removal</a:t>
            </a:r>
            <a:r>
              <a:rPr lang="it-IT" sz="1200" dirty="0">
                <a:latin typeface="Ubuntu"/>
                <a:sym typeface="Ubuntu"/>
              </a:rPr>
              <a:t> (0.88 of </a:t>
            </a:r>
            <a:r>
              <a:rPr lang="it-IT" sz="1200" dirty="0" err="1">
                <a:latin typeface="Ubuntu"/>
                <a:sym typeface="Ubuntu"/>
              </a:rPr>
              <a:t>accuracy</a:t>
            </a:r>
            <a:r>
              <a:rPr lang="it-IT" sz="1200" dirty="0">
                <a:latin typeface="Ubuntu"/>
                <a:sym typeface="Ubuntu"/>
              </a:rPr>
              <a:t> ); </a:t>
            </a:r>
          </a:p>
          <a:p>
            <a:pPr marL="0" indent="0">
              <a:buFont typeface="Ubuntu Light"/>
              <a:buNone/>
            </a:pPr>
            <a:r>
              <a:rPr lang="it-IT" sz="1200" dirty="0">
                <a:latin typeface="Ubuntu"/>
                <a:sym typeface="Ubuntu"/>
              </a:rPr>
              <a:t>the other best results </a:t>
            </a:r>
            <a:r>
              <a:rPr lang="it-IT" sz="1200" dirty="0" err="1">
                <a:latin typeface="Ubuntu"/>
                <a:sym typeface="Ubuntu"/>
              </a:rPr>
              <a:t>is</a:t>
            </a:r>
            <a:r>
              <a:rPr lang="it-IT" sz="1200" dirty="0">
                <a:latin typeface="Ubuntu"/>
                <a:sym typeface="Ubuntu"/>
              </a:rPr>
              <a:t> from </a:t>
            </a:r>
            <a:r>
              <a:rPr lang="it-IT" sz="1200" dirty="0" err="1">
                <a:latin typeface="Ubuntu"/>
                <a:sym typeface="Ubuntu"/>
              </a:rPr>
              <a:t>Lemmatized</a:t>
            </a:r>
            <a:r>
              <a:rPr lang="it-IT" sz="1200" dirty="0">
                <a:latin typeface="Ubuntu"/>
                <a:sym typeface="Ubuntu"/>
              </a:rPr>
              <a:t> dataset (0.88 of </a:t>
            </a:r>
            <a:r>
              <a:rPr lang="it-IT" sz="1200" dirty="0" err="1">
                <a:latin typeface="Ubuntu"/>
                <a:sym typeface="Ubuntu"/>
              </a:rPr>
              <a:t>accuracy</a:t>
            </a:r>
            <a:r>
              <a:rPr lang="it-IT" sz="1200" dirty="0">
                <a:latin typeface="Ubuntu"/>
                <a:sym typeface="Ubuntu"/>
              </a:rPr>
              <a:t>) </a:t>
            </a:r>
          </a:p>
          <a:p>
            <a:pPr marL="0" indent="0">
              <a:buFont typeface="Ubuntu Light"/>
              <a:buNone/>
            </a:pPr>
            <a:endParaRPr lang="it-IT" sz="1200" dirty="0">
              <a:latin typeface="Ubuntu"/>
              <a:sym typeface="Ubuntu"/>
            </a:endParaRPr>
          </a:p>
          <a:p>
            <a:pPr marL="0" indent="0">
              <a:buFont typeface="Ubuntu Light"/>
              <a:buNone/>
            </a:pPr>
            <a:r>
              <a:rPr lang="it-IT" sz="1200" dirty="0" err="1">
                <a:latin typeface="Ubuntu"/>
                <a:sym typeface="Ubuntu"/>
              </a:rPr>
              <a:t>That</a:t>
            </a:r>
            <a:r>
              <a:rPr lang="it-IT" sz="1200" dirty="0">
                <a:latin typeface="Ubuntu"/>
                <a:sym typeface="Ubuntu"/>
              </a:rPr>
              <a:t> </a:t>
            </a:r>
            <a:r>
              <a:rPr lang="it-IT" sz="1200" dirty="0" err="1">
                <a:latin typeface="Ubuntu"/>
                <a:sym typeface="Ubuntu"/>
              </a:rPr>
              <a:t>could</a:t>
            </a:r>
            <a:r>
              <a:rPr lang="it-IT" sz="1200" dirty="0">
                <a:latin typeface="Ubuntu"/>
                <a:sym typeface="Ubuntu"/>
              </a:rPr>
              <a:t> </a:t>
            </a:r>
            <a:r>
              <a:rPr lang="it-IT" sz="1200" dirty="0" err="1">
                <a:latin typeface="Ubuntu"/>
                <a:sym typeface="Ubuntu"/>
              </a:rPr>
              <a:t>happen</a:t>
            </a:r>
            <a:r>
              <a:rPr lang="it-IT" sz="1200" dirty="0">
                <a:latin typeface="Ubuntu"/>
                <a:sym typeface="Ubuntu"/>
              </a:rPr>
              <a:t> </a:t>
            </a:r>
            <a:r>
              <a:rPr lang="it-IT" sz="1200" dirty="0" err="1">
                <a:latin typeface="Ubuntu"/>
                <a:sym typeface="Ubuntu"/>
              </a:rPr>
              <a:t>because</a:t>
            </a:r>
            <a:r>
              <a:rPr lang="it-IT" sz="1200" dirty="0">
                <a:latin typeface="Ubuntu"/>
                <a:sym typeface="Ubuntu"/>
              </a:rPr>
              <a:t> in the </a:t>
            </a:r>
            <a:r>
              <a:rPr lang="it-IT" sz="1200" dirty="0" err="1">
                <a:latin typeface="Ubuntu"/>
                <a:sym typeface="Ubuntu"/>
              </a:rPr>
              <a:t>process</a:t>
            </a:r>
            <a:r>
              <a:rPr lang="it-IT" sz="1200" dirty="0">
                <a:latin typeface="Ubuntu"/>
                <a:sym typeface="Ubuntu"/>
              </a:rPr>
              <a:t> of cleaning </a:t>
            </a:r>
            <a:r>
              <a:rPr lang="it-IT" sz="1200" dirty="0" err="1">
                <a:latin typeface="Ubuntu"/>
                <a:sym typeface="Ubuntu"/>
              </a:rPr>
              <a:t>maybe</a:t>
            </a:r>
            <a:r>
              <a:rPr lang="it-IT" sz="1200" dirty="0">
                <a:latin typeface="Ubuntu"/>
                <a:sym typeface="Ubuntu"/>
              </a:rPr>
              <a:t> </a:t>
            </a:r>
            <a:r>
              <a:rPr lang="it-IT" sz="1200" dirty="0" err="1">
                <a:latin typeface="Ubuntu"/>
                <a:sym typeface="Ubuntu"/>
              </a:rPr>
              <a:t>is</a:t>
            </a:r>
            <a:r>
              <a:rPr lang="it-IT" sz="1200" dirty="0">
                <a:latin typeface="Ubuntu"/>
                <a:sym typeface="Ubuntu"/>
              </a:rPr>
              <a:t> </a:t>
            </a:r>
            <a:r>
              <a:rPr lang="it-IT" sz="1200" dirty="0" err="1">
                <a:latin typeface="Ubuntu"/>
                <a:sym typeface="Ubuntu"/>
              </a:rPr>
              <a:t>removed</a:t>
            </a:r>
            <a:r>
              <a:rPr lang="it-IT" sz="1200" dirty="0">
                <a:latin typeface="Ubuntu"/>
                <a:sym typeface="Ubuntu"/>
              </a:rPr>
              <a:t> some </a:t>
            </a:r>
            <a:r>
              <a:rPr lang="it-IT" sz="1200" dirty="0" err="1">
                <a:latin typeface="Ubuntu"/>
                <a:sym typeface="Ubuntu"/>
              </a:rPr>
              <a:t>important</a:t>
            </a:r>
            <a:r>
              <a:rPr lang="it-IT" sz="1200" dirty="0">
                <a:latin typeface="Ubuntu"/>
                <a:sym typeface="Ubuntu"/>
              </a:rPr>
              <a:t> part of the </a:t>
            </a:r>
            <a:r>
              <a:rPr lang="it-IT" sz="1200" dirty="0" err="1">
                <a:latin typeface="Ubuntu"/>
                <a:sym typeface="Ubuntu"/>
              </a:rPr>
              <a:t>phrase</a:t>
            </a:r>
            <a:r>
              <a:rPr lang="it-IT" sz="1200" dirty="0">
                <a:latin typeface="Ubuntu"/>
                <a:sym typeface="Ubuntu"/>
              </a:rPr>
              <a:t> </a:t>
            </a:r>
            <a:r>
              <a:rPr lang="it-IT" sz="1200" dirty="0" err="1">
                <a:latin typeface="Ubuntu"/>
                <a:sym typeface="Ubuntu"/>
              </a:rPr>
              <a:t>that</a:t>
            </a:r>
            <a:r>
              <a:rPr lang="it-IT" sz="1200" dirty="0">
                <a:latin typeface="Ubuntu"/>
                <a:sym typeface="Ubuntu"/>
              </a:rPr>
              <a:t> help to </a:t>
            </a:r>
            <a:r>
              <a:rPr lang="it-IT" sz="1200" dirty="0" err="1">
                <a:latin typeface="Ubuntu"/>
                <a:sym typeface="Ubuntu"/>
              </a:rPr>
              <a:t>distinguish</a:t>
            </a:r>
            <a:r>
              <a:rPr lang="it-IT" sz="1200" dirty="0">
                <a:latin typeface="Ubuntu"/>
                <a:sym typeface="Ubuntu"/>
              </a:rPr>
              <a:t> the </a:t>
            </a:r>
            <a:r>
              <a:rPr lang="it-IT" sz="1200" dirty="0" err="1">
                <a:latin typeface="Ubuntu"/>
                <a:sym typeface="Ubuntu"/>
              </a:rPr>
              <a:t>meaning</a:t>
            </a:r>
            <a:r>
              <a:rPr lang="it-IT" sz="1200" dirty="0">
                <a:latin typeface="Ubuntu"/>
                <a:sym typeface="Ubuntu"/>
              </a:rPr>
              <a:t>.</a:t>
            </a:r>
          </a:p>
          <a:p>
            <a:pPr marL="0" indent="0">
              <a:buFont typeface="Ubuntu Light"/>
              <a:buNone/>
            </a:pPr>
            <a:r>
              <a:rPr lang="it-IT" sz="1200" dirty="0">
                <a:latin typeface="Ubuntu"/>
                <a:sym typeface="Ubuntu"/>
              </a:rPr>
              <a:t>For the </a:t>
            </a:r>
            <a:r>
              <a:rPr lang="it-IT" sz="1200" dirty="0" err="1">
                <a:latin typeface="Ubuntu"/>
                <a:sym typeface="Ubuntu"/>
              </a:rPr>
              <a:t>next</a:t>
            </a:r>
            <a:r>
              <a:rPr lang="it-IT" sz="1200" dirty="0">
                <a:latin typeface="Ubuntu"/>
                <a:sym typeface="Ubuntu"/>
              </a:rPr>
              <a:t> model </a:t>
            </a:r>
            <a:r>
              <a:rPr lang="it-IT" sz="1200" dirty="0" err="1">
                <a:latin typeface="Ubuntu"/>
                <a:sym typeface="Ubuntu"/>
              </a:rPr>
              <a:t>we</a:t>
            </a:r>
            <a:r>
              <a:rPr lang="it-IT" sz="1200" dirty="0">
                <a:latin typeface="Ubuntu"/>
                <a:sym typeface="Ubuntu"/>
              </a:rPr>
              <a:t> </a:t>
            </a:r>
            <a:r>
              <a:rPr lang="it-IT" sz="1200" dirty="0" err="1">
                <a:latin typeface="Ubuntu"/>
                <a:sym typeface="Ubuntu"/>
              </a:rPr>
              <a:t>will</a:t>
            </a:r>
            <a:r>
              <a:rPr lang="it-IT" sz="1200" dirty="0">
                <a:latin typeface="Ubuntu"/>
                <a:sym typeface="Ubuntu"/>
              </a:rPr>
              <a:t> use the following </a:t>
            </a:r>
            <a:r>
              <a:rPr lang="it-IT" sz="1200" dirty="0" err="1">
                <a:latin typeface="Ubuntu"/>
                <a:sym typeface="Ubuntu"/>
              </a:rPr>
              <a:t>two</a:t>
            </a:r>
            <a:r>
              <a:rPr lang="it-IT" sz="1200" dirty="0">
                <a:latin typeface="Ubuntu"/>
                <a:sym typeface="Ubuntu"/>
              </a:rPr>
              <a:t> dataset for </a:t>
            </a:r>
            <a:r>
              <a:rPr lang="it-IT" sz="1200" dirty="0" err="1">
                <a:latin typeface="Ubuntu"/>
                <a:sym typeface="Ubuntu"/>
              </a:rPr>
              <a:t>comparison</a:t>
            </a:r>
            <a:r>
              <a:rPr lang="it-IT" sz="1200" dirty="0">
                <a:latin typeface="Ubuntu"/>
                <a:sym typeface="Ubuntu"/>
              </a:rPr>
              <a:t>.</a:t>
            </a:r>
          </a:p>
          <a:p>
            <a:pPr marL="0" indent="0">
              <a:buFont typeface="Ubuntu Light"/>
              <a:buNone/>
            </a:pPr>
            <a:endParaRPr lang="it-IT" sz="1600" dirty="0">
              <a:latin typeface="Ubuntu"/>
              <a:sym typeface="Ubuntu"/>
            </a:endParaRPr>
          </a:p>
          <a:p>
            <a:pPr marL="0" indent="0">
              <a:buFont typeface="Ubuntu Light"/>
              <a:buNone/>
            </a:pPr>
            <a:endParaRPr lang="it-IT" sz="1600" dirty="0">
              <a:latin typeface="Ubuntu"/>
              <a:sym typeface="Ubuntu"/>
            </a:endParaRPr>
          </a:p>
          <a:p>
            <a:pPr marL="0" indent="0">
              <a:buFont typeface="Ubuntu Light"/>
              <a:buNone/>
            </a:pPr>
            <a:endParaRPr lang="it-IT" sz="1600" dirty="0">
              <a:latin typeface="Ubuntu"/>
              <a:sym typeface="Ubuntu"/>
            </a:endParaRPr>
          </a:p>
        </p:txBody>
      </p:sp>
      <p:grpSp>
        <p:nvGrpSpPr>
          <p:cNvPr id="13" name="Google Shape;721;p47">
            <a:extLst>
              <a:ext uri="{FF2B5EF4-FFF2-40B4-BE49-F238E27FC236}">
                <a16:creationId xmlns:a16="http://schemas.microsoft.com/office/drawing/2014/main" id="{0274C070-18FC-4F88-A997-9C48CFE05FBE}"/>
              </a:ext>
            </a:extLst>
          </p:cNvPr>
          <p:cNvGrpSpPr/>
          <p:nvPr/>
        </p:nvGrpSpPr>
        <p:grpSpPr>
          <a:xfrm>
            <a:off x="507589" y="886017"/>
            <a:ext cx="260020" cy="279286"/>
            <a:chOff x="611175" y="2326900"/>
            <a:chExt cx="362700" cy="389575"/>
          </a:xfrm>
        </p:grpSpPr>
        <p:sp>
          <p:nvSpPr>
            <p:cNvPr id="15" name="Google Shape;722;p47">
              <a:extLst>
                <a:ext uri="{FF2B5EF4-FFF2-40B4-BE49-F238E27FC236}">
                  <a16:creationId xmlns:a16="http://schemas.microsoft.com/office/drawing/2014/main" id="{A57E4B54-DFCB-43CE-ADE2-913EBF70EEBC}"/>
                </a:ext>
              </a:extLst>
            </p:cNvPr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" name="Google Shape;723;p47">
              <a:extLst>
                <a:ext uri="{FF2B5EF4-FFF2-40B4-BE49-F238E27FC236}">
                  <a16:creationId xmlns:a16="http://schemas.microsoft.com/office/drawing/2014/main" id="{DC74D7AB-644F-4508-95D3-F023C96BA9C7}"/>
                </a:ext>
              </a:extLst>
            </p:cNvPr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" name="Google Shape;724;p47">
              <a:extLst>
                <a:ext uri="{FF2B5EF4-FFF2-40B4-BE49-F238E27FC236}">
                  <a16:creationId xmlns:a16="http://schemas.microsoft.com/office/drawing/2014/main" id="{66841729-37FC-4BB4-9936-241F4C7DC10B}"/>
                </a:ext>
              </a:extLst>
            </p:cNvPr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725;p47">
              <a:extLst>
                <a:ext uri="{FF2B5EF4-FFF2-40B4-BE49-F238E27FC236}">
                  <a16:creationId xmlns:a16="http://schemas.microsoft.com/office/drawing/2014/main" id="{3FA89DD8-19A7-4B15-AFBB-ED8747B03C48}"/>
                </a:ext>
              </a:extLst>
            </p:cNvPr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0387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6;p13">
            <a:extLst>
              <a:ext uri="{FF2B5EF4-FFF2-40B4-BE49-F238E27FC236}">
                <a16:creationId xmlns:a16="http://schemas.microsoft.com/office/drawing/2014/main" id="{C572C3A6-7C65-49E7-B726-268A184125D0}"/>
              </a:ext>
            </a:extLst>
          </p:cNvPr>
          <p:cNvSpPr txBox="1">
            <a:spLocks/>
          </p:cNvSpPr>
          <p:nvPr/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3200" dirty="0" err="1">
                <a:solidFill>
                  <a:schemeClr val="bg1"/>
                </a:solidFill>
                <a:latin typeface="Ubuntu" panose="020B0604020202020204" charset="0"/>
              </a:rPr>
              <a:t>Naive</a:t>
            </a:r>
            <a:r>
              <a:rPr lang="it-IT" sz="3200" dirty="0">
                <a:solidFill>
                  <a:schemeClr val="bg1"/>
                </a:solidFill>
                <a:latin typeface="Ubuntu" panose="020B0604020202020204" charset="0"/>
              </a:rPr>
              <a:t> </a:t>
            </a:r>
            <a:r>
              <a:rPr lang="it-IT" sz="3200" dirty="0" err="1">
                <a:solidFill>
                  <a:schemeClr val="bg1"/>
                </a:solidFill>
                <a:latin typeface="Ubuntu" panose="020B0604020202020204" charset="0"/>
              </a:rPr>
              <a:t>Bayes</a:t>
            </a:r>
            <a:r>
              <a:rPr lang="it-IT" sz="3200" dirty="0">
                <a:solidFill>
                  <a:schemeClr val="bg1"/>
                </a:solidFill>
                <a:latin typeface="Ubuntu" panose="020B0604020202020204" charset="0"/>
              </a:rPr>
              <a:t> Model – </a:t>
            </a:r>
            <a:r>
              <a:rPr lang="it-IT" sz="3200" dirty="0" err="1">
                <a:solidFill>
                  <a:schemeClr val="bg1"/>
                </a:solidFill>
                <a:latin typeface="Ubuntu" panose="020B0604020202020204" charset="0"/>
              </a:rPr>
              <a:t>Bernoulli</a:t>
            </a:r>
            <a:r>
              <a:rPr lang="it-IT" sz="3200" dirty="0">
                <a:solidFill>
                  <a:schemeClr val="bg1"/>
                </a:solidFill>
                <a:latin typeface="Ubuntu" panose="020B0604020202020204" charset="0"/>
              </a:rPr>
              <a:t> </a:t>
            </a:r>
          </a:p>
        </p:txBody>
      </p:sp>
      <p:pic>
        <p:nvPicPr>
          <p:cNvPr id="8" name="Picture 2" descr="Università degli Studi Roma Tre - Wikipedia">
            <a:extLst>
              <a:ext uri="{FF2B5EF4-FFF2-40B4-BE49-F238E27FC236}">
                <a16:creationId xmlns:a16="http://schemas.microsoft.com/office/drawing/2014/main" id="{A1EF7BBE-D822-4FDE-B1DF-77765E929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3827" cy="66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66;p14">
            <a:extLst>
              <a:ext uri="{FF2B5EF4-FFF2-40B4-BE49-F238E27FC236}">
                <a16:creationId xmlns:a16="http://schemas.microsoft.com/office/drawing/2014/main" id="{177F661E-B4DD-4FF7-80C9-877F73C99F22}"/>
              </a:ext>
            </a:extLst>
          </p:cNvPr>
          <p:cNvSpPr txBox="1">
            <a:spLocks/>
          </p:cNvSpPr>
          <p:nvPr/>
        </p:nvSpPr>
        <p:spPr>
          <a:xfrm>
            <a:off x="4744695" y="2765966"/>
            <a:ext cx="2746570" cy="116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>
              <a:buFont typeface="Ubuntu Light"/>
              <a:buNone/>
            </a:pPr>
            <a:r>
              <a:rPr lang="it-IT" sz="1200" dirty="0" err="1">
                <a:latin typeface="Ubuntu"/>
                <a:ea typeface="Ubuntu"/>
                <a:cs typeface="Ubuntu"/>
                <a:sym typeface="Ubuntu"/>
              </a:rPr>
              <a:t>Processed</a:t>
            </a:r>
            <a:r>
              <a:rPr lang="it-IT" sz="120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it-IT" sz="1200" dirty="0" err="1">
                <a:latin typeface="Ubuntu"/>
                <a:ea typeface="Ubuntu"/>
                <a:cs typeface="Ubuntu"/>
                <a:sym typeface="Ubuntu"/>
              </a:rPr>
              <a:t>Tweets</a:t>
            </a:r>
            <a:r>
              <a:rPr lang="it-IT" sz="1200" dirty="0">
                <a:latin typeface="Ubuntu"/>
                <a:ea typeface="Ubuntu"/>
                <a:cs typeface="Ubuntu"/>
                <a:sym typeface="Ubuntu"/>
              </a:rPr>
              <a:t> with </a:t>
            </a:r>
          </a:p>
          <a:p>
            <a:pPr marL="171450" indent="-171450">
              <a:buFontTx/>
              <a:buChar char="-"/>
            </a:pPr>
            <a:r>
              <a:rPr lang="it-IT" sz="1200" dirty="0" err="1">
                <a:latin typeface="Ubuntu"/>
                <a:sym typeface="Ubuntu"/>
              </a:rPr>
              <a:t>Enoji</a:t>
            </a:r>
            <a:r>
              <a:rPr lang="it-IT" sz="1200" dirty="0">
                <a:latin typeface="Ubuntu"/>
                <a:sym typeface="Ubuntu"/>
              </a:rPr>
              <a:t> </a:t>
            </a:r>
            <a:r>
              <a:rPr lang="it-IT" sz="1200" dirty="0" err="1">
                <a:latin typeface="Ubuntu"/>
                <a:sym typeface="Ubuntu"/>
              </a:rPr>
              <a:t>removal</a:t>
            </a:r>
            <a:r>
              <a:rPr lang="it-IT" sz="1200" dirty="0">
                <a:latin typeface="Ubuntu"/>
                <a:sym typeface="Ubuntu"/>
              </a:rPr>
              <a:t> and Special characters And </a:t>
            </a:r>
            <a:r>
              <a:rPr lang="it-IT" sz="1200" dirty="0" err="1">
                <a:latin typeface="Ubuntu"/>
                <a:sym typeface="Ubuntu"/>
              </a:rPr>
              <a:t>Stopwords</a:t>
            </a:r>
            <a:r>
              <a:rPr lang="it-IT" sz="1200" dirty="0">
                <a:latin typeface="Ubuntu"/>
                <a:sym typeface="Ubuntu"/>
              </a:rPr>
              <a:t> </a:t>
            </a:r>
            <a:r>
              <a:rPr lang="it-IT" sz="1200" dirty="0" err="1">
                <a:latin typeface="Ubuntu"/>
                <a:sym typeface="Ubuntu"/>
              </a:rPr>
              <a:t>removal</a:t>
            </a:r>
            <a:r>
              <a:rPr lang="it-IT" sz="1200" dirty="0">
                <a:latin typeface="Ubuntu"/>
                <a:sym typeface="Ubuntu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it-IT" sz="1200" dirty="0">
                <a:latin typeface="Ubuntu"/>
                <a:sym typeface="Ubuntu"/>
              </a:rPr>
              <a:t>And </a:t>
            </a:r>
            <a:r>
              <a:rPr lang="it-IT" sz="1200" dirty="0" err="1">
                <a:latin typeface="Ubuntu"/>
                <a:sym typeface="Ubuntu"/>
              </a:rPr>
              <a:t>Lemmatized</a:t>
            </a:r>
            <a:r>
              <a:rPr lang="it-IT" sz="1200" dirty="0">
                <a:latin typeface="Ubuntu"/>
                <a:sym typeface="Ubuntu"/>
              </a:rPr>
              <a:t> </a:t>
            </a:r>
          </a:p>
          <a:p>
            <a:pPr marL="0" indent="0">
              <a:buFont typeface="Ubuntu Light"/>
              <a:buNone/>
            </a:pPr>
            <a:endParaRPr lang="it-IT" sz="1600" dirty="0">
              <a:latin typeface="Ubuntu"/>
              <a:sym typeface="Ubuntu"/>
            </a:endParaRPr>
          </a:p>
          <a:p>
            <a:pPr marL="0" indent="0">
              <a:buFont typeface="Ubuntu Light"/>
              <a:buNone/>
            </a:pPr>
            <a:endParaRPr lang="it-IT" sz="1600" dirty="0">
              <a:latin typeface="Ubuntu"/>
              <a:sym typeface="Ubuntu"/>
            </a:endParaRPr>
          </a:p>
          <a:p>
            <a:pPr marL="0" indent="0">
              <a:buFont typeface="Ubuntu Light"/>
              <a:buNone/>
            </a:pPr>
            <a:endParaRPr lang="it-IT" sz="1600" dirty="0">
              <a:latin typeface="Ubuntu"/>
              <a:sym typeface="Ubuntu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8B8E414-1460-4727-8645-9D2798272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695" y="1417763"/>
            <a:ext cx="2967619" cy="1348203"/>
          </a:xfrm>
          <a:prstGeom prst="rect">
            <a:avLst/>
          </a:prstGeom>
        </p:spPr>
      </p:pic>
      <p:grpSp>
        <p:nvGrpSpPr>
          <p:cNvPr id="15" name="Google Shape;721;p47">
            <a:extLst>
              <a:ext uri="{FF2B5EF4-FFF2-40B4-BE49-F238E27FC236}">
                <a16:creationId xmlns:a16="http://schemas.microsoft.com/office/drawing/2014/main" id="{9F4AA049-D4E3-40E3-B7B6-190F639C2FAF}"/>
              </a:ext>
            </a:extLst>
          </p:cNvPr>
          <p:cNvGrpSpPr/>
          <p:nvPr/>
        </p:nvGrpSpPr>
        <p:grpSpPr>
          <a:xfrm>
            <a:off x="507589" y="886017"/>
            <a:ext cx="260020" cy="279286"/>
            <a:chOff x="611175" y="2326900"/>
            <a:chExt cx="362700" cy="389575"/>
          </a:xfrm>
        </p:grpSpPr>
        <p:sp>
          <p:nvSpPr>
            <p:cNvPr id="16" name="Google Shape;722;p47">
              <a:extLst>
                <a:ext uri="{FF2B5EF4-FFF2-40B4-BE49-F238E27FC236}">
                  <a16:creationId xmlns:a16="http://schemas.microsoft.com/office/drawing/2014/main" id="{3DDEDCEB-E3CD-41CD-8A05-E2BB4568833E}"/>
                </a:ext>
              </a:extLst>
            </p:cNvPr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" name="Google Shape;723;p47">
              <a:extLst>
                <a:ext uri="{FF2B5EF4-FFF2-40B4-BE49-F238E27FC236}">
                  <a16:creationId xmlns:a16="http://schemas.microsoft.com/office/drawing/2014/main" id="{67B87118-3044-484C-AF48-106857E22EDE}"/>
                </a:ext>
              </a:extLst>
            </p:cNvPr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724;p47">
              <a:extLst>
                <a:ext uri="{FF2B5EF4-FFF2-40B4-BE49-F238E27FC236}">
                  <a16:creationId xmlns:a16="http://schemas.microsoft.com/office/drawing/2014/main" id="{0FAFEB06-27EC-449A-820B-F692C0582A04}"/>
                </a:ext>
              </a:extLst>
            </p:cNvPr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" name="Google Shape;725;p47">
              <a:extLst>
                <a:ext uri="{FF2B5EF4-FFF2-40B4-BE49-F238E27FC236}">
                  <a16:creationId xmlns:a16="http://schemas.microsoft.com/office/drawing/2014/main" id="{451F761A-E325-4599-9A2F-C48DFB11D9ED}"/>
                </a:ext>
              </a:extLst>
            </p:cNvPr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13" name="Immagine 12">
            <a:extLst>
              <a:ext uri="{FF2B5EF4-FFF2-40B4-BE49-F238E27FC236}">
                <a16:creationId xmlns:a16="http://schemas.microsoft.com/office/drawing/2014/main" id="{F1AAD9D4-AB3F-411F-8AFD-A0AE51D34F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3827" y="1417763"/>
            <a:ext cx="2967619" cy="1348203"/>
          </a:xfrm>
          <a:prstGeom prst="rect">
            <a:avLst/>
          </a:prstGeom>
        </p:spPr>
      </p:pic>
      <p:sp>
        <p:nvSpPr>
          <p:cNvPr id="21" name="Google Shape;66;p14">
            <a:extLst>
              <a:ext uri="{FF2B5EF4-FFF2-40B4-BE49-F238E27FC236}">
                <a16:creationId xmlns:a16="http://schemas.microsoft.com/office/drawing/2014/main" id="{2785D02D-0C97-448F-A7B7-8A94942DD278}"/>
              </a:ext>
            </a:extLst>
          </p:cNvPr>
          <p:cNvSpPr txBox="1">
            <a:spLocks/>
          </p:cNvSpPr>
          <p:nvPr/>
        </p:nvSpPr>
        <p:spPr>
          <a:xfrm>
            <a:off x="1203827" y="2765966"/>
            <a:ext cx="2746570" cy="1257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>
              <a:buFont typeface="Ubuntu Light"/>
              <a:buNone/>
            </a:pPr>
            <a:r>
              <a:rPr lang="it-IT" sz="1200" dirty="0" err="1">
                <a:latin typeface="Ubuntu"/>
                <a:ea typeface="Ubuntu"/>
                <a:cs typeface="Ubuntu"/>
                <a:sym typeface="Ubuntu"/>
              </a:rPr>
              <a:t>Processed</a:t>
            </a:r>
            <a:r>
              <a:rPr lang="it-IT" sz="120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it-IT" sz="1200" dirty="0" err="1">
                <a:latin typeface="Ubuntu"/>
                <a:ea typeface="Ubuntu"/>
                <a:cs typeface="Ubuntu"/>
                <a:sym typeface="Ubuntu"/>
              </a:rPr>
              <a:t>Tweets</a:t>
            </a:r>
            <a:r>
              <a:rPr lang="it-IT" sz="1200" dirty="0">
                <a:latin typeface="Ubuntu"/>
                <a:ea typeface="Ubuntu"/>
                <a:cs typeface="Ubuntu"/>
                <a:sym typeface="Ubuntu"/>
              </a:rPr>
              <a:t> with </a:t>
            </a:r>
          </a:p>
          <a:p>
            <a:pPr marL="171450" indent="-171450">
              <a:buFontTx/>
              <a:buChar char="-"/>
            </a:pPr>
            <a:r>
              <a:rPr lang="it-IT" sz="1200" dirty="0" err="1">
                <a:latin typeface="Ubuntu"/>
                <a:sym typeface="Ubuntu"/>
              </a:rPr>
              <a:t>Enoji</a:t>
            </a:r>
            <a:r>
              <a:rPr lang="it-IT" sz="1200" dirty="0">
                <a:latin typeface="Ubuntu"/>
                <a:sym typeface="Ubuntu"/>
              </a:rPr>
              <a:t> </a:t>
            </a:r>
            <a:r>
              <a:rPr lang="it-IT" sz="1200" dirty="0" err="1">
                <a:latin typeface="Ubuntu"/>
                <a:sym typeface="Ubuntu"/>
              </a:rPr>
              <a:t>removal</a:t>
            </a:r>
            <a:r>
              <a:rPr lang="it-IT" sz="1200" dirty="0">
                <a:latin typeface="Ubuntu"/>
                <a:sym typeface="Ubuntu"/>
              </a:rPr>
              <a:t> and Special characters And </a:t>
            </a:r>
            <a:r>
              <a:rPr lang="it-IT" sz="1200" dirty="0" err="1">
                <a:latin typeface="Ubuntu"/>
                <a:sym typeface="Ubuntu"/>
              </a:rPr>
              <a:t>Stopwords</a:t>
            </a:r>
            <a:r>
              <a:rPr lang="it-IT" sz="1200" dirty="0">
                <a:latin typeface="Ubuntu"/>
                <a:sym typeface="Ubuntu"/>
              </a:rPr>
              <a:t> </a:t>
            </a:r>
            <a:r>
              <a:rPr lang="it-IT" sz="1200" dirty="0" err="1">
                <a:latin typeface="Ubuntu"/>
                <a:sym typeface="Ubuntu"/>
              </a:rPr>
              <a:t>removal</a:t>
            </a:r>
            <a:r>
              <a:rPr lang="it-IT" sz="1200" dirty="0">
                <a:latin typeface="Ubuntu"/>
                <a:sym typeface="Ubuntu"/>
              </a:rPr>
              <a:t> </a:t>
            </a:r>
            <a:endParaRPr lang="it-IT" sz="1600" dirty="0">
              <a:latin typeface="Ubuntu"/>
              <a:sym typeface="Ubuntu"/>
            </a:endParaRPr>
          </a:p>
          <a:p>
            <a:pPr marL="0" indent="0">
              <a:buFont typeface="Ubuntu Light"/>
              <a:buNone/>
            </a:pPr>
            <a:endParaRPr lang="it-IT" sz="1600" dirty="0">
              <a:latin typeface="Ubuntu"/>
              <a:sym typeface="Ubuntu"/>
            </a:endParaRPr>
          </a:p>
          <a:p>
            <a:pPr marL="0" indent="0">
              <a:buFont typeface="Ubuntu Light"/>
              <a:buNone/>
            </a:pPr>
            <a:endParaRPr lang="it-IT" sz="1600" dirty="0">
              <a:latin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7679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6;p13">
            <a:extLst>
              <a:ext uri="{FF2B5EF4-FFF2-40B4-BE49-F238E27FC236}">
                <a16:creationId xmlns:a16="http://schemas.microsoft.com/office/drawing/2014/main" id="{C572C3A6-7C65-49E7-B726-268A184125D0}"/>
              </a:ext>
            </a:extLst>
          </p:cNvPr>
          <p:cNvSpPr txBox="1">
            <a:spLocks/>
          </p:cNvSpPr>
          <p:nvPr/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3200" dirty="0">
                <a:solidFill>
                  <a:schemeClr val="bg1"/>
                </a:solidFill>
                <a:latin typeface="Ubuntu" panose="020B0604020202020204" charset="0"/>
              </a:rPr>
              <a:t>Random </a:t>
            </a:r>
            <a:r>
              <a:rPr lang="it-IT" sz="3200" dirty="0" err="1">
                <a:solidFill>
                  <a:schemeClr val="bg1"/>
                </a:solidFill>
                <a:latin typeface="Ubuntu" panose="020B0604020202020204" charset="0"/>
              </a:rPr>
              <a:t>Forest</a:t>
            </a:r>
            <a:r>
              <a:rPr lang="it-IT" sz="3200" dirty="0">
                <a:solidFill>
                  <a:schemeClr val="bg1"/>
                </a:solidFill>
                <a:latin typeface="Ubuntu" panose="020B0604020202020204" charset="0"/>
              </a:rPr>
              <a:t> </a:t>
            </a:r>
          </a:p>
        </p:txBody>
      </p:sp>
      <p:pic>
        <p:nvPicPr>
          <p:cNvPr id="8" name="Picture 2" descr="Università degli Studi Roma Tre - Wikipedia">
            <a:extLst>
              <a:ext uri="{FF2B5EF4-FFF2-40B4-BE49-F238E27FC236}">
                <a16:creationId xmlns:a16="http://schemas.microsoft.com/office/drawing/2014/main" id="{A1EF7BBE-D822-4FDE-B1DF-77765E929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3827" cy="66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66;p14">
            <a:extLst>
              <a:ext uri="{FF2B5EF4-FFF2-40B4-BE49-F238E27FC236}">
                <a16:creationId xmlns:a16="http://schemas.microsoft.com/office/drawing/2014/main" id="{177F661E-B4DD-4FF7-80C9-877F73C99F22}"/>
              </a:ext>
            </a:extLst>
          </p:cNvPr>
          <p:cNvSpPr txBox="1">
            <a:spLocks/>
          </p:cNvSpPr>
          <p:nvPr/>
        </p:nvSpPr>
        <p:spPr>
          <a:xfrm>
            <a:off x="4896007" y="2771852"/>
            <a:ext cx="2746570" cy="147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>
              <a:buFont typeface="Ubuntu Light"/>
              <a:buNone/>
            </a:pPr>
            <a:r>
              <a:rPr lang="it-IT" sz="1200" dirty="0" err="1">
                <a:latin typeface="Ubuntu"/>
                <a:ea typeface="Ubuntu"/>
                <a:cs typeface="Ubuntu"/>
                <a:sym typeface="Ubuntu"/>
              </a:rPr>
              <a:t>Processed</a:t>
            </a:r>
            <a:r>
              <a:rPr lang="it-IT" sz="120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it-IT" sz="1200" dirty="0" err="1">
                <a:latin typeface="Ubuntu"/>
                <a:ea typeface="Ubuntu"/>
                <a:cs typeface="Ubuntu"/>
                <a:sym typeface="Ubuntu"/>
              </a:rPr>
              <a:t>Tweets</a:t>
            </a:r>
            <a:r>
              <a:rPr lang="it-IT" sz="1200" dirty="0">
                <a:latin typeface="Ubuntu"/>
                <a:ea typeface="Ubuntu"/>
                <a:cs typeface="Ubuntu"/>
                <a:sym typeface="Ubuntu"/>
              </a:rPr>
              <a:t> with </a:t>
            </a:r>
          </a:p>
          <a:p>
            <a:pPr marL="171450" indent="-171450">
              <a:buFontTx/>
              <a:buChar char="-"/>
            </a:pPr>
            <a:r>
              <a:rPr lang="it-IT" sz="1200" dirty="0" err="1">
                <a:latin typeface="Ubuntu"/>
                <a:sym typeface="Ubuntu"/>
              </a:rPr>
              <a:t>Enoji</a:t>
            </a:r>
            <a:r>
              <a:rPr lang="it-IT" sz="1200" dirty="0">
                <a:latin typeface="Ubuntu"/>
                <a:sym typeface="Ubuntu"/>
              </a:rPr>
              <a:t> </a:t>
            </a:r>
            <a:r>
              <a:rPr lang="it-IT" sz="1200" dirty="0" err="1">
                <a:latin typeface="Ubuntu"/>
                <a:sym typeface="Ubuntu"/>
              </a:rPr>
              <a:t>removal</a:t>
            </a:r>
            <a:r>
              <a:rPr lang="it-IT" sz="1200" dirty="0">
                <a:latin typeface="Ubuntu"/>
                <a:sym typeface="Ubuntu"/>
              </a:rPr>
              <a:t> and Special characters And </a:t>
            </a:r>
            <a:r>
              <a:rPr lang="it-IT" sz="1200" dirty="0" err="1">
                <a:latin typeface="Ubuntu"/>
                <a:sym typeface="Ubuntu"/>
              </a:rPr>
              <a:t>Stopwords</a:t>
            </a:r>
            <a:r>
              <a:rPr lang="it-IT" sz="1200" dirty="0">
                <a:latin typeface="Ubuntu"/>
                <a:sym typeface="Ubuntu"/>
              </a:rPr>
              <a:t> </a:t>
            </a:r>
            <a:r>
              <a:rPr lang="it-IT" sz="1200" dirty="0" err="1">
                <a:latin typeface="Ubuntu"/>
                <a:sym typeface="Ubuntu"/>
              </a:rPr>
              <a:t>removal</a:t>
            </a:r>
            <a:r>
              <a:rPr lang="it-IT" sz="1200" dirty="0">
                <a:latin typeface="Ubuntu"/>
                <a:sym typeface="Ubuntu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it-IT" sz="1200" dirty="0">
                <a:latin typeface="Ubuntu"/>
                <a:sym typeface="Ubuntu"/>
              </a:rPr>
              <a:t>And </a:t>
            </a:r>
            <a:r>
              <a:rPr lang="it-IT" sz="1200" dirty="0" err="1">
                <a:latin typeface="Ubuntu"/>
                <a:sym typeface="Ubuntu"/>
              </a:rPr>
              <a:t>Lemmatized</a:t>
            </a:r>
            <a:r>
              <a:rPr lang="it-IT" sz="1200" dirty="0">
                <a:latin typeface="Ubuntu"/>
                <a:sym typeface="Ubuntu"/>
              </a:rPr>
              <a:t> </a:t>
            </a:r>
          </a:p>
          <a:p>
            <a:pPr marL="0" indent="0">
              <a:buFont typeface="Ubuntu Light"/>
              <a:buNone/>
            </a:pPr>
            <a:endParaRPr lang="it-IT" sz="1600" dirty="0">
              <a:latin typeface="Ubuntu"/>
              <a:sym typeface="Ubuntu"/>
            </a:endParaRPr>
          </a:p>
          <a:p>
            <a:pPr marL="0" indent="0">
              <a:buFont typeface="Ubuntu Light"/>
              <a:buNone/>
            </a:pPr>
            <a:endParaRPr lang="it-IT" sz="1600" dirty="0">
              <a:latin typeface="Ubuntu"/>
              <a:sym typeface="Ubuntu"/>
            </a:endParaRPr>
          </a:p>
          <a:p>
            <a:pPr marL="0" indent="0">
              <a:buFont typeface="Ubuntu Light"/>
              <a:buNone/>
            </a:pPr>
            <a:endParaRPr lang="it-IT" sz="1600" dirty="0">
              <a:latin typeface="Ubuntu"/>
              <a:sym typeface="Ubuntu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15E080AF-671A-49C7-8145-BB3818EB1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827" y="1413291"/>
            <a:ext cx="2832998" cy="133866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2A7DD17-A36E-4951-A78A-466F5E1E2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6007" y="1413291"/>
            <a:ext cx="2791346" cy="1338669"/>
          </a:xfrm>
          <a:prstGeom prst="rect">
            <a:avLst/>
          </a:prstGeom>
        </p:spPr>
      </p:pic>
      <p:grpSp>
        <p:nvGrpSpPr>
          <p:cNvPr id="9" name="Google Shape;721;p47">
            <a:extLst>
              <a:ext uri="{FF2B5EF4-FFF2-40B4-BE49-F238E27FC236}">
                <a16:creationId xmlns:a16="http://schemas.microsoft.com/office/drawing/2014/main" id="{7734D7DB-4D62-49F1-82D5-4438B03719C9}"/>
              </a:ext>
            </a:extLst>
          </p:cNvPr>
          <p:cNvGrpSpPr/>
          <p:nvPr/>
        </p:nvGrpSpPr>
        <p:grpSpPr>
          <a:xfrm>
            <a:off x="507589" y="886017"/>
            <a:ext cx="260020" cy="279286"/>
            <a:chOff x="611175" y="2326900"/>
            <a:chExt cx="362700" cy="389575"/>
          </a:xfrm>
        </p:grpSpPr>
        <p:sp>
          <p:nvSpPr>
            <p:cNvPr id="10" name="Google Shape;722;p47">
              <a:extLst>
                <a:ext uri="{FF2B5EF4-FFF2-40B4-BE49-F238E27FC236}">
                  <a16:creationId xmlns:a16="http://schemas.microsoft.com/office/drawing/2014/main" id="{8957DE72-DAA2-48FA-98BD-181D6CAB7C73}"/>
                </a:ext>
              </a:extLst>
            </p:cNvPr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723;p47">
              <a:extLst>
                <a:ext uri="{FF2B5EF4-FFF2-40B4-BE49-F238E27FC236}">
                  <a16:creationId xmlns:a16="http://schemas.microsoft.com/office/drawing/2014/main" id="{8A51D967-F271-4F11-B5DA-813D92EE07F4}"/>
                </a:ext>
              </a:extLst>
            </p:cNvPr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724;p47">
              <a:extLst>
                <a:ext uri="{FF2B5EF4-FFF2-40B4-BE49-F238E27FC236}">
                  <a16:creationId xmlns:a16="http://schemas.microsoft.com/office/drawing/2014/main" id="{B0B3BB95-E9F3-4CE3-A332-BA3113FC9F6D}"/>
                </a:ext>
              </a:extLst>
            </p:cNvPr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725;p47">
              <a:extLst>
                <a:ext uri="{FF2B5EF4-FFF2-40B4-BE49-F238E27FC236}">
                  <a16:creationId xmlns:a16="http://schemas.microsoft.com/office/drawing/2014/main" id="{1F9A6FC1-014A-4C1A-BB5E-FB528EB0562F}"/>
                </a:ext>
              </a:extLst>
            </p:cNvPr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5" name="Google Shape;66;p14">
            <a:extLst>
              <a:ext uri="{FF2B5EF4-FFF2-40B4-BE49-F238E27FC236}">
                <a16:creationId xmlns:a16="http://schemas.microsoft.com/office/drawing/2014/main" id="{4B2E05BD-4969-4336-B1DE-29A5914473BF}"/>
              </a:ext>
            </a:extLst>
          </p:cNvPr>
          <p:cNvSpPr txBox="1">
            <a:spLocks/>
          </p:cNvSpPr>
          <p:nvPr/>
        </p:nvSpPr>
        <p:spPr>
          <a:xfrm>
            <a:off x="1203827" y="2771852"/>
            <a:ext cx="2746570" cy="111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>
              <a:buFont typeface="Ubuntu Light"/>
              <a:buNone/>
            </a:pPr>
            <a:r>
              <a:rPr lang="it-IT" sz="1200" dirty="0" err="1">
                <a:latin typeface="Ubuntu"/>
                <a:ea typeface="Ubuntu"/>
                <a:cs typeface="Ubuntu"/>
                <a:sym typeface="Ubuntu"/>
              </a:rPr>
              <a:t>Processed</a:t>
            </a:r>
            <a:r>
              <a:rPr lang="it-IT" sz="120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it-IT" sz="1200" dirty="0" err="1">
                <a:latin typeface="Ubuntu"/>
                <a:ea typeface="Ubuntu"/>
                <a:cs typeface="Ubuntu"/>
                <a:sym typeface="Ubuntu"/>
              </a:rPr>
              <a:t>Tweets</a:t>
            </a:r>
            <a:r>
              <a:rPr lang="it-IT" sz="1200" dirty="0">
                <a:latin typeface="Ubuntu"/>
                <a:ea typeface="Ubuntu"/>
                <a:cs typeface="Ubuntu"/>
                <a:sym typeface="Ubuntu"/>
              </a:rPr>
              <a:t> with </a:t>
            </a:r>
          </a:p>
          <a:p>
            <a:pPr marL="171450" indent="-171450">
              <a:buFontTx/>
              <a:buChar char="-"/>
            </a:pPr>
            <a:r>
              <a:rPr lang="it-IT" sz="1200" dirty="0" err="1">
                <a:latin typeface="Ubuntu"/>
                <a:sym typeface="Ubuntu"/>
              </a:rPr>
              <a:t>Enoji</a:t>
            </a:r>
            <a:r>
              <a:rPr lang="it-IT" sz="1200" dirty="0">
                <a:latin typeface="Ubuntu"/>
                <a:sym typeface="Ubuntu"/>
              </a:rPr>
              <a:t> </a:t>
            </a:r>
            <a:r>
              <a:rPr lang="it-IT" sz="1200" dirty="0" err="1">
                <a:latin typeface="Ubuntu"/>
                <a:sym typeface="Ubuntu"/>
              </a:rPr>
              <a:t>removal</a:t>
            </a:r>
            <a:r>
              <a:rPr lang="it-IT" sz="1200" dirty="0">
                <a:latin typeface="Ubuntu"/>
                <a:sym typeface="Ubuntu"/>
              </a:rPr>
              <a:t> and Special characters And </a:t>
            </a:r>
            <a:r>
              <a:rPr lang="it-IT" sz="1200" dirty="0" err="1">
                <a:latin typeface="Ubuntu"/>
                <a:sym typeface="Ubuntu"/>
              </a:rPr>
              <a:t>Stopwords</a:t>
            </a:r>
            <a:r>
              <a:rPr lang="it-IT" sz="1200" dirty="0">
                <a:latin typeface="Ubuntu"/>
                <a:sym typeface="Ubuntu"/>
              </a:rPr>
              <a:t> </a:t>
            </a:r>
            <a:r>
              <a:rPr lang="it-IT" sz="1200" dirty="0" err="1">
                <a:latin typeface="Ubuntu"/>
                <a:sym typeface="Ubuntu"/>
              </a:rPr>
              <a:t>removal</a:t>
            </a:r>
            <a:r>
              <a:rPr lang="it-IT" sz="1200" dirty="0">
                <a:latin typeface="Ubuntu"/>
                <a:sym typeface="Ubuntu"/>
              </a:rPr>
              <a:t> </a:t>
            </a:r>
            <a:endParaRPr lang="it-IT" sz="1600" dirty="0">
              <a:latin typeface="Ubuntu"/>
              <a:sym typeface="Ubuntu"/>
            </a:endParaRPr>
          </a:p>
          <a:p>
            <a:pPr marL="0" indent="0">
              <a:buFont typeface="Ubuntu Light"/>
              <a:buNone/>
            </a:pPr>
            <a:endParaRPr lang="it-IT" sz="1600" dirty="0">
              <a:latin typeface="Ubuntu"/>
              <a:sym typeface="Ubuntu"/>
            </a:endParaRPr>
          </a:p>
          <a:p>
            <a:pPr marL="0" indent="0">
              <a:buFont typeface="Ubuntu Light"/>
              <a:buNone/>
            </a:pPr>
            <a:endParaRPr lang="it-IT" sz="1600" dirty="0">
              <a:latin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895291698"/>
      </p:ext>
    </p:extLst>
  </p:cSld>
  <p:clrMapOvr>
    <a:masterClrMapping/>
  </p:clrMapOvr>
</p:sld>
</file>

<file path=ppt/theme/theme1.xml><?xml version="1.0" encoding="utf-8"?>
<a:theme xmlns:a="http://schemas.openxmlformats.org/drawingml/2006/main" name="Isidore template">
  <a:themeElements>
    <a:clrScheme name="Custom 347">
      <a:dk1>
        <a:srgbClr val="0D0335"/>
      </a:dk1>
      <a:lt1>
        <a:srgbClr val="FFFFFF"/>
      </a:lt1>
      <a:dk2>
        <a:srgbClr val="573F68"/>
      </a:dk2>
      <a:lt2>
        <a:srgbClr val="E9DDEC"/>
      </a:lt2>
      <a:accent1>
        <a:srgbClr val="E9204E"/>
      </a:accent1>
      <a:accent2>
        <a:srgbClr val="ED4636"/>
      </a:accent2>
      <a:accent3>
        <a:srgbClr val="FCB42E"/>
      </a:accent3>
      <a:accent4>
        <a:srgbClr val="94C486"/>
      </a:accent4>
      <a:accent5>
        <a:srgbClr val="39B8E3"/>
      </a:accent5>
      <a:accent6>
        <a:srgbClr val="412D8C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514</Words>
  <Application>Microsoft Office PowerPoint</Application>
  <PresentationFormat>Presentazione su schermo (16:9)</PresentationFormat>
  <Paragraphs>92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Work Sans Regular</vt:lpstr>
      <vt:lpstr>Ubuntu Light</vt:lpstr>
      <vt:lpstr>Arial</vt:lpstr>
      <vt:lpstr>Calibri</vt:lpstr>
      <vt:lpstr>Ubuntu</vt:lpstr>
      <vt:lpstr>Isidore template</vt:lpstr>
      <vt:lpstr>Social Analytics Assignment</vt:lpstr>
      <vt:lpstr>Assignment Introduction</vt:lpstr>
      <vt:lpstr>Presentazione standard di PowerPoint</vt:lpstr>
      <vt:lpstr>Presentazione standard di PowerPoint</vt:lpstr>
      <vt:lpstr>Modelling Analysis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Thanks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Analytics Assignment</dc:title>
  <cp:lastModifiedBy>Innocenti, Federico</cp:lastModifiedBy>
  <cp:revision>11</cp:revision>
  <dcterms:modified xsi:type="dcterms:W3CDTF">2022-06-18T17:39:27Z</dcterms:modified>
</cp:coreProperties>
</file>