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256" r:id="rId2"/>
    <p:sldId id="258" r:id="rId3"/>
    <p:sldId id="281" r:id="rId4"/>
    <p:sldId id="259" r:id="rId5"/>
    <p:sldId id="260" r:id="rId6"/>
    <p:sldId id="290" r:id="rId7"/>
    <p:sldId id="262" r:id="rId8"/>
    <p:sldId id="261" r:id="rId9"/>
    <p:sldId id="265" r:id="rId10"/>
    <p:sldId id="266" r:id="rId11"/>
    <p:sldId id="268" r:id="rId12"/>
    <p:sldId id="269" r:id="rId13"/>
    <p:sldId id="291" r:id="rId14"/>
    <p:sldId id="270" r:id="rId15"/>
    <p:sldId id="282" r:id="rId16"/>
    <p:sldId id="284" r:id="rId17"/>
    <p:sldId id="285" r:id="rId18"/>
    <p:sldId id="286" r:id="rId19"/>
    <p:sldId id="287" r:id="rId20"/>
    <p:sldId id="288" r:id="rId21"/>
    <p:sldId id="274" r:id="rId22"/>
    <p:sldId id="277" r:id="rId23"/>
    <p:sldId id="279" r:id="rId24"/>
    <p:sldId id="278" r:id="rId25"/>
    <p:sldId id="28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F88BF-BA1D-463B-81DE-0B2CEFB276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9565E-8C5A-458D-8589-3F77BDE5CAB8}">
      <dgm:prSet/>
      <dgm:spPr/>
      <dgm:t>
        <a:bodyPr/>
        <a:lstStyle/>
        <a:p>
          <a:r>
            <a:rPr lang="en-US" dirty="0"/>
            <a:t>About 103.000 features with only the tokenization of documents.</a:t>
          </a:r>
        </a:p>
      </dgm:t>
    </dgm:pt>
    <dgm:pt modelId="{D3416A85-F964-4EE8-B73D-3110D350BCD7}" type="parTrans" cxnId="{135691CD-A739-43AD-823D-EABEBECF75CA}">
      <dgm:prSet/>
      <dgm:spPr/>
      <dgm:t>
        <a:bodyPr/>
        <a:lstStyle/>
        <a:p>
          <a:endParaRPr lang="en-US"/>
        </a:p>
      </dgm:t>
    </dgm:pt>
    <dgm:pt modelId="{6DA5F26F-FFDC-4A46-B5CA-A7F4101A4B4B}" type="sibTrans" cxnId="{135691CD-A739-43AD-823D-EABEBECF75CA}">
      <dgm:prSet/>
      <dgm:spPr/>
      <dgm:t>
        <a:bodyPr/>
        <a:lstStyle/>
        <a:p>
          <a:endParaRPr lang="en-US"/>
        </a:p>
      </dgm:t>
    </dgm:pt>
    <dgm:pt modelId="{A6C43282-B81E-4AD8-8E54-B96DD2456901}">
      <dgm:prSet/>
      <dgm:spPr/>
      <dgm:t>
        <a:bodyPr/>
        <a:lstStyle/>
        <a:p>
          <a:r>
            <a:rPr lang="en-US" dirty="0"/>
            <a:t>About 79.00 features with the stopwords removal and stemming.</a:t>
          </a:r>
        </a:p>
      </dgm:t>
    </dgm:pt>
    <dgm:pt modelId="{ABE6D13E-1318-4253-8805-615000330EF7}" type="parTrans" cxnId="{A48CDD64-B18A-41EB-861E-22DE01CD91F2}">
      <dgm:prSet/>
      <dgm:spPr/>
      <dgm:t>
        <a:bodyPr/>
        <a:lstStyle/>
        <a:p>
          <a:endParaRPr lang="en-US"/>
        </a:p>
      </dgm:t>
    </dgm:pt>
    <dgm:pt modelId="{19942AF2-0277-4FFC-8B7B-352F0FA67ED1}" type="sibTrans" cxnId="{A48CDD64-B18A-41EB-861E-22DE01CD91F2}">
      <dgm:prSet/>
      <dgm:spPr/>
      <dgm:t>
        <a:bodyPr/>
        <a:lstStyle/>
        <a:p>
          <a:endParaRPr lang="en-US"/>
        </a:p>
      </dgm:t>
    </dgm:pt>
    <dgm:pt modelId="{63B26E4E-6FE0-4FD3-9703-350263E4F791}">
      <dgm:prSet/>
      <dgm:spPr/>
      <dgm:t>
        <a:bodyPr/>
        <a:lstStyle/>
        <a:p>
          <a:r>
            <a:rPr lang="en-US" dirty="0"/>
            <a:t>In a trial, the number of features has been set to 40.000 with the stopwords and stemming approach.</a:t>
          </a:r>
        </a:p>
      </dgm:t>
    </dgm:pt>
    <dgm:pt modelId="{BF7E212C-AE85-4CB1-8E19-61A0488BC542}" type="parTrans" cxnId="{16DE492D-CCAA-425B-BE12-93024D2C66DB}">
      <dgm:prSet/>
      <dgm:spPr/>
      <dgm:t>
        <a:bodyPr/>
        <a:lstStyle/>
        <a:p>
          <a:endParaRPr lang="en-US"/>
        </a:p>
      </dgm:t>
    </dgm:pt>
    <dgm:pt modelId="{5065D6D7-6558-402A-A279-309F340A8F3A}" type="sibTrans" cxnId="{16DE492D-CCAA-425B-BE12-93024D2C66DB}">
      <dgm:prSet/>
      <dgm:spPr/>
      <dgm:t>
        <a:bodyPr/>
        <a:lstStyle/>
        <a:p>
          <a:endParaRPr lang="en-US"/>
        </a:p>
      </dgm:t>
    </dgm:pt>
    <dgm:pt modelId="{BCE2F43E-24D6-3B44-B05D-8C461292E05F}" type="pres">
      <dgm:prSet presAssocID="{02DF88BF-BA1D-463B-81DE-0B2CEFB276ED}" presName="vert0" presStyleCnt="0">
        <dgm:presLayoutVars>
          <dgm:dir/>
          <dgm:animOne val="branch"/>
          <dgm:animLvl val="lvl"/>
        </dgm:presLayoutVars>
      </dgm:prSet>
      <dgm:spPr/>
    </dgm:pt>
    <dgm:pt modelId="{C3EA5E9D-8C3F-B444-97FA-F00814316089}" type="pres">
      <dgm:prSet presAssocID="{64A9565E-8C5A-458D-8589-3F77BDE5CAB8}" presName="thickLine" presStyleLbl="alignNode1" presStyleIdx="0" presStyleCnt="3"/>
      <dgm:spPr/>
    </dgm:pt>
    <dgm:pt modelId="{3F4DA022-1145-6341-A3D9-3B184545945D}" type="pres">
      <dgm:prSet presAssocID="{64A9565E-8C5A-458D-8589-3F77BDE5CAB8}" presName="horz1" presStyleCnt="0"/>
      <dgm:spPr/>
    </dgm:pt>
    <dgm:pt modelId="{578D4CBA-4BB0-6E40-9626-979DB90441D1}" type="pres">
      <dgm:prSet presAssocID="{64A9565E-8C5A-458D-8589-3F77BDE5CAB8}" presName="tx1" presStyleLbl="revTx" presStyleIdx="0" presStyleCnt="3"/>
      <dgm:spPr/>
    </dgm:pt>
    <dgm:pt modelId="{ACB8085A-ABDB-8D47-9A9D-5C1BABE95F8C}" type="pres">
      <dgm:prSet presAssocID="{64A9565E-8C5A-458D-8589-3F77BDE5CAB8}" presName="vert1" presStyleCnt="0"/>
      <dgm:spPr/>
    </dgm:pt>
    <dgm:pt modelId="{4B676CA9-0939-364A-BE7A-82391825595D}" type="pres">
      <dgm:prSet presAssocID="{A6C43282-B81E-4AD8-8E54-B96DD2456901}" presName="thickLine" presStyleLbl="alignNode1" presStyleIdx="1" presStyleCnt="3"/>
      <dgm:spPr/>
    </dgm:pt>
    <dgm:pt modelId="{D7DF5262-8355-AA43-B509-DEA76C6EC852}" type="pres">
      <dgm:prSet presAssocID="{A6C43282-B81E-4AD8-8E54-B96DD2456901}" presName="horz1" presStyleCnt="0"/>
      <dgm:spPr/>
    </dgm:pt>
    <dgm:pt modelId="{A79EA758-7150-BB45-920A-12498DA0263F}" type="pres">
      <dgm:prSet presAssocID="{A6C43282-B81E-4AD8-8E54-B96DD2456901}" presName="tx1" presStyleLbl="revTx" presStyleIdx="1" presStyleCnt="3"/>
      <dgm:spPr/>
    </dgm:pt>
    <dgm:pt modelId="{C0CD7314-4811-5444-A955-9D4C626DF8FE}" type="pres">
      <dgm:prSet presAssocID="{A6C43282-B81E-4AD8-8E54-B96DD2456901}" presName="vert1" presStyleCnt="0"/>
      <dgm:spPr/>
    </dgm:pt>
    <dgm:pt modelId="{8C12281F-DD24-AB43-9FD2-D025AE0AF1B1}" type="pres">
      <dgm:prSet presAssocID="{63B26E4E-6FE0-4FD3-9703-350263E4F791}" presName="thickLine" presStyleLbl="alignNode1" presStyleIdx="2" presStyleCnt="3"/>
      <dgm:spPr/>
    </dgm:pt>
    <dgm:pt modelId="{B314656A-153F-9C44-8054-CA3B4996329A}" type="pres">
      <dgm:prSet presAssocID="{63B26E4E-6FE0-4FD3-9703-350263E4F791}" presName="horz1" presStyleCnt="0"/>
      <dgm:spPr/>
    </dgm:pt>
    <dgm:pt modelId="{7D221D6C-429C-1C42-8AEC-97901F6FA2CF}" type="pres">
      <dgm:prSet presAssocID="{63B26E4E-6FE0-4FD3-9703-350263E4F791}" presName="tx1" presStyleLbl="revTx" presStyleIdx="2" presStyleCnt="3"/>
      <dgm:spPr/>
    </dgm:pt>
    <dgm:pt modelId="{074E0FEE-1508-BB4E-9C59-4B4C401309F6}" type="pres">
      <dgm:prSet presAssocID="{63B26E4E-6FE0-4FD3-9703-350263E4F791}" presName="vert1" presStyleCnt="0"/>
      <dgm:spPr/>
    </dgm:pt>
  </dgm:ptLst>
  <dgm:cxnLst>
    <dgm:cxn modelId="{C96CDA11-7434-8846-84A3-6FDD6AE9DA88}" type="presOf" srcId="{A6C43282-B81E-4AD8-8E54-B96DD2456901}" destId="{A79EA758-7150-BB45-920A-12498DA0263F}" srcOrd="0" destOrd="0" presId="urn:microsoft.com/office/officeart/2008/layout/LinedList"/>
    <dgm:cxn modelId="{A942D327-A373-7545-9710-406EABD4F3B9}" type="presOf" srcId="{02DF88BF-BA1D-463B-81DE-0B2CEFB276ED}" destId="{BCE2F43E-24D6-3B44-B05D-8C461292E05F}" srcOrd="0" destOrd="0" presId="urn:microsoft.com/office/officeart/2008/layout/LinedList"/>
    <dgm:cxn modelId="{16DE492D-CCAA-425B-BE12-93024D2C66DB}" srcId="{02DF88BF-BA1D-463B-81DE-0B2CEFB276ED}" destId="{63B26E4E-6FE0-4FD3-9703-350263E4F791}" srcOrd="2" destOrd="0" parTransId="{BF7E212C-AE85-4CB1-8E19-61A0488BC542}" sibTransId="{5065D6D7-6558-402A-A279-309F340A8F3A}"/>
    <dgm:cxn modelId="{A48CDD64-B18A-41EB-861E-22DE01CD91F2}" srcId="{02DF88BF-BA1D-463B-81DE-0B2CEFB276ED}" destId="{A6C43282-B81E-4AD8-8E54-B96DD2456901}" srcOrd="1" destOrd="0" parTransId="{ABE6D13E-1318-4253-8805-615000330EF7}" sibTransId="{19942AF2-0277-4FFC-8B7B-352F0FA67ED1}"/>
    <dgm:cxn modelId="{32DF9183-7E8B-E942-AE1C-1C7618FE7572}" type="presOf" srcId="{64A9565E-8C5A-458D-8589-3F77BDE5CAB8}" destId="{578D4CBA-4BB0-6E40-9626-979DB90441D1}" srcOrd="0" destOrd="0" presId="urn:microsoft.com/office/officeart/2008/layout/LinedList"/>
    <dgm:cxn modelId="{135691CD-A739-43AD-823D-EABEBECF75CA}" srcId="{02DF88BF-BA1D-463B-81DE-0B2CEFB276ED}" destId="{64A9565E-8C5A-458D-8589-3F77BDE5CAB8}" srcOrd="0" destOrd="0" parTransId="{D3416A85-F964-4EE8-B73D-3110D350BCD7}" sibTransId="{6DA5F26F-FFDC-4A46-B5CA-A7F4101A4B4B}"/>
    <dgm:cxn modelId="{ED1FFFCF-4FCB-2F41-9E14-999E36FCA5E5}" type="presOf" srcId="{63B26E4E-6FE0-4FD3-9703-350263E4F791}" destId="{7D221D6C-429C-1C42-8AEC-97901F6FA2CF}" srcOrd="0" destOrd="0" presId="urn:microsoft.com/office/officeart/2008/layout/LinedList"/>
    <dgm:cxn modelId="{18DC1357-A9D4-334D-B456-01E41FBF3A9E}" type="presParOf" srcId="{BCE2F43E-24D6-3B44-B05D-8C461292E05F}" destId="{C3EA5E9D-8C3F-B444-97FA-F00814316089}" srcOrd="0" destOrd="0" presId="urn:microsoft.com/office/officeart/2008/layout/LinedList"/>
    <dgm:cxn modelId="{D5CDEB6C-DF31-004B-AC03-AD1B3A9612F1}" type="presParOf" srcId="{BCE2F43E-24D6-3B44-B05D-8C461292E05F}" destId="{3F4DA022-1145-6341-A3D9-3B184545945D}" srcOrd="1" destOrd="0" presId="urn:microsoft.com/office/officeart/2008/layout/LinedList"/>
    <dgm:cxn modelId="{BCBEE07A-04A9-9D4C-9CC7-2B17945E693B}" type="presParOf" srcId="{3F4DA022-1145-6341-A3D9-3B184545945D}" destId="{578D4CBA-4BB0-6E40-9626-979DB90441D1}" srcOrd="0" destOrd="0" presId="urn:microsoft.com/office/officeart/2008/layout/LinedList"/>
    <dgm:cxn modelId="{401D40BD-B51C-A441-B359-351297DE1FAC}" type="presParOf" srcId="{3F4DA022-1145-6341-A3D9-3B184545945D}" destId="{ACB8085A-ABDB-8D47-9A9D-5C1BABE95F8C}" srcOrd="1" destOrd="0" presId="urn:microsoft.com/office/officeart/2008/layout/LinedList"/>
    <dgm:cxn modelId="{3F1F314E-CAB3-8E43-94B3-07A39380E12F}" type="presParOf" srcId="{BCE2F43E-24D6-3B44-B05D-8C461292E05F}" destId="{4B676CA9-0939-364A-BE7A-82391825595D}" srcOrd="2" destOrd="0" presId="urn:microsoft.com/office/officeart/2008/layout/LinedList"/>
    <dgm:cxn modelId="{82776D0E-8B67-0248-B633-0EAEC2F5AC66}" type="presParOf" srcId="{BCE2F43E-24D6-3B44-B05D-8C461292E05F}" destId="{D7DF5262-8355-AA43-B509-DEA76C6EC852}" srcOrd="3" destOrd="0" presId="urn:microsoft.com/office/officeart/2008/layout/LinedList"/>
    <dgm:cxn modelId="{6475FD15-D27D-E349-BDF6-80791CE6BB72}" type="presParOf" srcId="{D7DF5262-8355-AA43-B509-DEA76C6EC852}" destId="{A79EA758-7150-BB45-920A-12498DA0263F}" srcOrd="0" destOrd="0" presId="urn:microsoft.com/office/officeart/2008/layout/LinedList"/>
    <dgm:cxn modelId="{F56EEF3A-6E54-E94A-99A6-F498FB5BCFC7}" type="presParOf" srcId="{D7DF5262-8355-AA43-B509-DEA76C6EC852}" destId="{C0CD7314-4811-5444-A955-9D4C626DF8FE}" srcOrd="1" destOrd="0" presId="urn:microsoft.com/office/officeart/2008/layout/LinedList"/>
    <dgm:cxn modelId="{FCD86243-5F98-F84F-8361-B5D91EB40253}" type="presParOf" srcId="{BCE2F43E-24D6-3B44-B05D-8C461292E05F}" destId="{8C12281F-DD24-AB43-9FD2-D025AE0AF1B1}" srcOrd="4" destOrd="0" presId="urn:microsoft.com/office/officeart/2008/layout/LinedList"/>
    <dgm:cxn modelId="{1F562CB5-4BCF-384C-BE3F-7AD54D99E141}" type="presParOf" srcId="{BCE2F43E-24D6-3B44-B05D-8C461292E05F}" destId="{B314656A-153F-9C44-8054-CA3B4996329A}" srcOrd="5" destOrd="0" presId="urn:microsoft.com/office/officeart/2008/layout/LinedList"/>
    <dgm:cxn modelId="{9BD10D34-EEB7-CC46-9E5A-C276FC250555}" type="presParOf" srcId="{B314656A-153F-9C44-8054-CA3B4996329A}" destId="{7D221D6C-429C-1C42-8AEC-97901F6FA2CF}" srcOrd="0" destOrd="0" presId="urn:microsoft.com/office/officeart/2008/layout/LinedList"/>
    <dgm:cxn modelId="{668F9050-F909-8A4F-9004-756D6FD2D8F3}" type="presParOf" srcId="{B314656A-153F-9C44-8054-CA3B4996329A}" destId="{074E0FEE-1508-BB4E-9C59-4B4C401309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A5E9D-8C3F-B444-97FA-F00814316089}">
      <dsp:nvSpPr>
        <dsp:cNvPr id="0" name=""/>
        <dsp:cNvSpPr/>
      </dsp:nvSpPr>
      <dsp:spPr>
        <a:xfrm>
          <a:off x="0" y="2437"/>
          <a:ext cx="5916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4CBA-4BB0-6E40-9626-979DB90441D1}">
      <dsp:nvSpPr>
        <dsp:cNvPr id="0" name=""/>
        <dsp:cNvSpPr/>
      </dsp:nvSpPr>
      <dsp:spPr>
        <a:xfrm>
          <a:off x="0" y="2437"/>
          <a:ext cx="5916603" cy="166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About 103.000 features with only the tokenization of documents.</a:t>
          </a:r>
        </a:p>
      </dsp:txBody>
      <dsp:txXfrm>
        <a:off x="0" y="2437"/>
        <a:ext cx="5916603" cy="1662582"/>
      </dsp:txXfrm>
    </dsp:sp>
    <dsp:sp modelId="{4B676CA9-0939-364A-BE7A-82391825595D}">
      <dsp:nvSpPr>
        <dsp:cNvPr id="0" name=""/>
        <dsp:cNvSpPr/>
      </dsp:nvSpPr>
      <dsp:spPr>
        <a:xfrm>
          <a:off x="0" y="1665020"/>
          <a:ext cx="5916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EA758-7150-BB45-920A-12498DA0263F}">
      <dsp:nvSpPr>
        <dsp:cNvPr id="0" name=""/>
        <dsp:cNvSpPr/>
      </dsp:nvSpPr>
      <dsp:spPr>
        <a:xfrm>
          <a:off x="0" y="1665020"/>
          <a:ext cx="5916603" cy="166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About 79.00 features with the stopwords removal and stemming.</a:t>
          </a:r>
        </a:p>
      </dsp:txBody>
      <dsp:txXfrm>
        <a:off x="0" y="1665020"/>
        <a:ext cx="5916603" cy="1662582"/>
      </dsp:txXfrm>
    </dsp:sp>
    <dsp:sp modelId="{8C12281F-DD24-AB43-9FD2-D025AE0AF1B1}">
      <dsp:nvSpPr>
        <dsp:cNvPr id="0" name=""/>
        <dsp:cNvSpPr/>
      </dsp:nvSpPr>
      <dsp:spPr>
        <a:xfrm>
          <a:off x="0" y="3327603"/>
          <a:ext cx="5916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21D6C-429C-1C42-8AEC-97901F6FA2CF}">
      <dsp:nvSpPr>
        <dsp:cNvPr id="0" name=""/>
        <dsp:cNvSpPr/>
      </dsp:nvSpPr>
      <dsp:spPr>
        <a:xfrm>
          <a:off x="0" y="3327603"/>
          <a:ext cx="5916603" cy="166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a trial, the number of features has been set to 40.000 with the stopwords and stemming approach.</a:t>
          </a:r>
        </a:p>
      </dsp:txBody>
      <dsp:txXfrm>
        <a:off x="0" y="3327603"/>
        <a:ext cx="5916603" cy="1662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1B214-F498-0D46-9E27-EFEBEA87C13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A7F6B-13E7-E54F-B6D2-F6074B2826A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Buongiorno a tutti, io e la </a:t>
            </a:r>
            <a:r>
              <a:rPr lang="en-US" dirty="0" err="1"/>
              <a:t>mia</a:t>
            </a:r>
            <a:r>
              <a:rPr lang="en-US" dirty="0"/>
              <a:t> college </a:t>
            </a:r>
            <a:r>
              <a:rPr lang="en-US" dirty="0" err="1"/>
              <a:t>andremo</a:t>
            </a:r>
            <a:r>
              <a:rPr lang="en-US" dirty="0"/>
              <a:t> ad </a:t>
            </a:r>
            <a:r>
              <a:rPr lang="en-US" dirty="0" err="1"/>
              <a:t>illustarvi</a:t>
            </a:r>
            <a:r>
              <a:rPr lang="en-US" dirty="0"/>
              <a:t> il nostro Progetto,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realizzazione</a:t>
            </a:r>
            <a:r>
              <a:rPr lang="en-US" dirty="0"/>
              <a:t> di un </a:t>
            </a:r>
            <a:r>
              <a:rPr lang="en-US" dirty="0" err="1"/>
              <a:t>classificatore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per la fake news detection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7F6B-13E7-E54F-B6D2-F6074B282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9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1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FF55077-8611-43D5-8607-E2958E3CD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4" r="1" b="25988"/>
          <a:stretch/>
        </p:blipFill>
        <p:spPr>
          <a:xfrm>
            <a:off x="-19052" y="-28759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FBB40E-915F-4A9E-95C7-8D5426D15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FAKE NEWS DETECTION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1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D29ED0F-0675-4DFB-BD5D-7739FD9A6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Linear SVC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8971BA6-D665-4C0D-9296-44D40FB06A2E}"/>
              </a:ext>
            </a:extLst>
          </p:cNvPr>
          <p:cNvSpPr txBox="1">
            <a:spLocks/>
          </p:cNvSpPr>
          <p:nvPr/>
        </p:nvSpPr>
        <p:spPr>
          <a:xfrm>
            <a:off x="1268413" y="23514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29A347-5ED5-4B5D-B09E-3C78A7A9799E}"/>
              </a:ext>
            </a:extLst>
          </p:cNvPr>
          <p:cNvSpPr txBox="1"/>
          <p:nvPr/>
        </p:nvSpPr>
        <p:spPr>
          <a:xfrm>
            <a:off x="783431" y="2242935"/>
            <a:ext cx="954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Accuracy: </a:t>
            </a:r>
            <a:r>
              <a:rPr lang="it-IT" b="1" dirty="0">
                <a:solidFill>
                  <a:schemeClr val="accent1"/>
                </a:solidFill>
              </a:rPr>
              <a:t>98.5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Precision: </a:t>
            </a:r>
            <a:r>
              <a:rPr lang="it-IT" b="1" dirty="0">
                <a:solidFill>
                  <a:schemeClr val="accent1"/>
                </a:solidFill>
              </a:rPr>
              <a:t>98.6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Recall: </a:t>
            </a:r>
            <a:r>
              <a:rPr lang="it-IT" b="1" dirty="0">
                <a:solidFill>
                  <a:schemeClr val="accent1"/>
                </a:solidFill>
              </a:rPr>
              <a:t>98.3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3F787A4-2D88-834A-B77A-BC266B27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9" y="3429000"/>
            <a:ext cx="3846787" cy="276884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804220-38B7-9C4B-8CAD-6E7C7DFC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4" y="2450828"/>
            <a:ext cx="7307141" cy="36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D29ED0F-0675-4DFB-BD5D-7739FD9A6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Logistic Regression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8971BA6-D665-4C0D-9296-44D40FB06A2E}"/>
              </a:ext>
            </a:extLst>
          </p:cNvPr>
          <p:cNvSpPr txBox="1">
            <a:spLocks/>
          </p:cNvSpPr>
          <p:nvPr/>
        </p:nvSpPr>
        <p:spPr>
          <a:xfrm>
            <a:off x="1268413" y="23514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C325A0-1226-487F-8760-64BEA224D0AD}"/>
              </a:ext>
            </a:extLst>
          </p:cNvPr>
          <p:cNvSpPr txBox="1"/>
          <p:nvPr/>
        </p:nvSpPr>
        <p:spPr>
          <a:xfrm>
            <a:off x="831056" y="2327703"/>
            <a:ext cx="954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Accuracy: </a:t>
            </a:r>
            <a:r>
              <a:rPr lang="it-IT" b="1" dirty="0">
                <a:solidFill>
                  <a:schemeClr val="accent1"/>
                </a:solidFill>
              </a:rPr>
              <a:t>98.3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Precision: </a:t>
            </a:r>
            <a:r>
              <a:rPr lang="it-IT" b="1" dirty="0">
                <a:solidFill>
                  <a:schemeClr val="accent1"/>
                </a:solidFill>
              </a:rPr>
              <a:t>98.3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Recall: </a:t>
            </a:r>
            <a:r>
              <a:rPr lang="it-IT" b="1" dirty="0">
                <a:solidFill>
                  <a:schemeClr val="accent1"/>
                </a:solidFill>
              </a:rPr>
              <a:t>98.3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3174A9-3F9B-B241-AB64-90EC2861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" y="3429000"/>
            <a:ext cx="3732385" cy="26864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7F31B8E-D063-7F45-8AA2-FC284E03C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7" y="2493007"/>
            <a:ext cx="7546602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D29ED0F-0675-4DFB-BD5D-7739FD9A6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8971BA6-D665-4C0D-9296-44D40FB06A2E}"/>
              </a:ext>
            </a:extLst>
          </p:cNvPr>
          <p:cNvSpPr txBox="1">
            <a:spLocks/>
          </p:cNvSpPr>
          <p:nvPr/>
        </p:nvSpPr>
        <p:spPr>
          <a:xfrm>
            <a:off x="1268413" y="23514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F3DE1-CC9A-4B24-AA65-D3C7AA8CC2F8}"/>
              </a:ext>
            </a:extLst>
          </p:cNvPr>
          <p:cNvSpPr txBox="1"/>
          <p:nvPr/>
        </p:nvSpPr>
        <p:spPr>
          <a:xfrm>
            <a:off x="707231" y="2208217"/>
            <a:ext cx="954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Accuracy: </a:t>
            </a:r>
            <a:r>
              <a:rPr lang="it-IT" b="1" dirty="0">
                <a:solidFill>
                  <a:schemeClr val="accent1"/>
                </a:solidFill>
              </a:rPr>
              <a:t>94.7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Precision: </a:t>
            </a:r>
            <a:r>
              <a:rPr lang="it-IT" b="1" dirty="0">
                <a:solidFill>
                  <a:schemeClr val="accent1"/>
                </a:solidFill>
              </a:rPr>
              <a:t>94.8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Recall: </a:t>
            </a:r>
            <a:r>
              <a:rPr lang="it-IT" b="1" dirty="0">
                <a:solidFill>
                  <a:schemeClr val="accent1"/>
                </a:solidFill>
              </a:rPr>
              <a:t>94.5</a:t>
            </a:r>
            <a:r>
              <a:rPr lang="it-IT" dirty="0"/>
              <a:t> 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439A90-32D2-6A42-A19A-C8C36780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" y="3429000"/>
            <a:ext cx="3771019" cy="2714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7A6C8AE-44FE-394D-AF44-6975A25A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97" y="2514599"/>
            <a:ext cx="7543491" cy="37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F040198-C540-40A5-8FB8-16348D6F76C6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A642DF5-CA15-4273-BF3D-90A0F9750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i="1" dirty="0"/>
              <a:t>max_features </a:t>
            </a:r>
            <a:r>
              <a:rPr lang="it-IT" sz="3600" b="1" dirty="0"/>
              <a:t>= 40000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22CBAA5-61DF-40FE-8AC9-66448387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94320"/>
              </p:ext>
            </p:extLst>
          </p:nvPr>
        </p:nvGraphicFramePr>
        <p:xfrm>
          <a:off x="692824" y="3137474"/>
          <a:ext cx="11075435" cy="207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927">
                  <a:extLst>
                    <a:ext uri="{9D8B030D-6E8A-4147-A177-3AD203B41FA5}">
                      <a16:colId xmlns:a16="http://schemas.microsoft.com/office/drawing/2014/main" val="3922544747"/>
                    </a:ext>
                  </a:extLst>
                </a:gridCol>
                <a:gridCol w="1892247">
                  <a:extLst>
                    <a:ext uri="{9D8B030D-6E8A-4147-A177-3AD203B41FA5}">
                      <a16:colId xmlns:a16="http://schemas.microsoft.com/office/drawing/2014/main" val="1877160993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3289344555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2339603504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1353345815"/>
                    </a:ext>
                  </a:extLst>
                </a:gridCol>
              </a:tblGrid>
              <a:tr h="491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04812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600" dirty="0"/>
                        <a:t>max_features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32745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600" dirty="0"/>
                        <a:t>max_features = 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97.9 %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9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8971BA6-D665-4C0D-9296-44D40FB06A2E}"/>
              </a:ext>
            </a:extLst>
          </p:cNvPr>
          <p:cNvSpPr txBox="1">
            <a:spLocks/>
          </p:cNvSpPr>
          <p:nvPr/>
        </p:nvSpPr>
        <p:spPr>
          <a:xfrm>
            <a:off x="1268413" y="23514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3A5621-514A-4DE5-8342-AC787CF151A0}"/>
              </a:ext>
            </a:extLst>
          </p:cNvPr>
          <p:cNvSpPr txBox="1"/>
          <p:nvPr/>
        </p:nvSpPr>
        <p:spPr>
          <a:xfrm>
            <a:off x="667745" y="2621417"/>
            <a:ext cx="10856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The Decision Tree plot (setting very low </a:t>
            </a:r>
            <a:r>
              <a:rPr lang="it-IT" sz="2800" i="1" dirty="0"/>
              <a:t>max_depth </a:t>
            </a:r>
            <a:r>
              <a:rPr lang="it-IT" sz="2800" dirty="0"/>
              <a:t>parameter) has been exploited to analyze which words has been used to make the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Each word is represented by an integer in the vocabulary resulting from CountVectorizer which is a dict with words as keys and integers as values</a:t>
            </a:r>
          </a:p>
          <a:p>
            <a:endParaRPr lang="it-IT" sz="28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3BDE18F-23E2-4EAD-BCBF-F62A4DC724C3}"/>
              </a:ext>
            </a:extLst>
          </p:cNvPr>
          <p:cNvSpPr txBox="1">
            <a:spLocks/>
          </p:cNvSpPr>
          <p:nvPr/>
        </p:nvSpPr>
        <p:spPr>
          <a:xfrm>
            <a:off x="1012031" y="875847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96003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353987-EFD0-43E7-8D9F-BF027563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Exploiting </a:t>
            </a:r>
            <a:r>
              <a:rPr lang="it-IT" i="1" dirty="0"/>
              <a:t>feature_names </a:t>
            </a:r>
            <a:r>
              <a:rPr lang="it-IT" dirty="0"/>
              <a:t>parameter, the splitting attribute that can be seen in the tree plot, is a word and not an integer.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6C4E83-8BBE-4FE9-AA24-DB37515743EF}"/>
              </a:ext>
            </a:extLst>
          </p:cNvPr>
          <p:cNvSpPr txBox="1">
            <a:spLocks/>
          </p:cNvSpPr>
          <p:nvPr/>
        </p:nvSpPr>
        <p:spPr>
          <a:xfrm>
            <a:off x="1012031" y="875847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20A33C6-788D-459F-8A00-7EBD05D1230F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B3523C-2827-4DBB-B83C-F7067BBC0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36" y="3853543"/>
            <a:ext cx="4332617" cy="239947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597309-317A-4E97-A9B2-155B01E5A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80" y="3990054"/>
            <a:ext cx="4278438" cy="21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6C4E83-8BBE-4FE9-AA24-DB37515743EF}"/>
              </a:ext>
            </a:extLst>
          </p:cNvPr>
          <p:cNvSpPr txBox="1">
            <a:spLocks/>
          </p:cNvSpPr>
          <p:nvPr/>
        </p:nvSpPr>
        <p:spPr>
          <a:xfrm>
            <a:off x="1012031" y="875847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Tree: </a:t>
            </a:r>
            <a:r>
              <a:rPr lang="it-IT" sz="3600" b="1" i="1" dirty="0"/>
              <a:t>CountVectorizer</a:t>
            </a:r>
            <a:r>
              <a:rPr lang="it-IT" sz="3600" b="1" dirty="0"/>
              <a:t> (default)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20A33C6-788D-459F-8A00-7EBD05D1230F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AA7231-3146-4D97-AAD0-85DA6F4E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5" y="2140969"/>
            <a:ext cx="10923587" cy="44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6C4E83-8BBE-4FE9-AA24-DB37515743EF}"/>
              </a:ext>
            </a:extLst>
          </p:cNvPr>
          <p:cNvSpPr txBox="1">
            <a:spLocks/>
          </p:cNvSpPr>
          <p:nvPr/>
        </p:nvSpPr>
        <p:spPr>
          <a:xfrm>
            <a:off x="1012031" y="875847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Tree: </a:t>
            </a:r>
            <a:r>
              <a:rPr lang="it-IT" sz="3600" b="1" i="1" dirty="0"/>
              <a:t>CV</a:t>
            </a:r>
            <a:r>
              <a:rPr lang="it-IT" sz="3600" b="1" dirty="0"/>
              <a:t> (Snowball/Porter)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20A33C6-788D-459F-8A00-7EBD05D1230F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6B772EA-721A-4A89-B034-2BA8C5A7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2032063"/>
            <a:ext cx="11669117" cy="48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6C4E83-8BBE-4FE9-AA24-DB37515743EF}"/>
              </a:ext>
            </a:extLst>
          </p:cNvPr>
          <p:cNvSpPr txBox="1">
            <a:spLocks/>
          </p:cNvSpPr>
          <p:nvPr/>
        </p:nvSpPr>
        <p:spPr>
          <a:xfrm>
            <a:off x="1012031" y="875847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Tree: </a:t>
            </a:r>
            <a:r>
              <a:rPr lang="it-IT" sz="3600" b="1" i="1" dirty="0"/>
              <a:t>CV</a:t>
            </a:r>
            <a:r>
              <a:rPr lang="it-IT" sz="3600" b="1" dirty="0"/>
              <a:t> (Lemmatizer)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20A33C6-788D-459F-8A00-7EBD05D1230F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101590E-4FAC-46A3-AE70-BE0CE637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55360"/>
            <a:ext cx="12192000" cy="49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DFF0FA7-441F-4CD4-9802-6C52C9CA8641}"/>
              </a:ext>
            </a:extLst>
          </p:cNvPr>
          <p:cNvSpPr txBox="1">
            <a:spLocks/>
          </p:cNvSpPr>
          <p:nvPr/>
        </p:nvSpPr>
        <p:spPr>
          <a:xfrm>
            <a:off x="1012031" y="894722"/>
            <a:ext cx="10818019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/>
              <a:t>Decision Tree: comparison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BA69EEC-9CF3-4454-A29C-D8A181A2F379}"/>
              </a:ext>
            </a:extLst>
          </p:cNvPr>
          <p:cNvSpPr txBox="1">
            <a:spLocks/>
          </p:cNvSpPr>
          <p:nvPr/>
        </p:nvSpPr>
        <p:spPr>
          <a:xfrm>
            <a:off x="1012032" y="235647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dirty="0"/>
              <a:t>Simple Hold Out Validation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805E5ED8-CE5F-4902-A547-F1395A9C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70823"/>
              </p:ext>
            </p:extLst>
          </p:nvPr>
        </p:nvGraphicFramePr>
        <p:xfrm>
          <a:off x="1203649" y="2453951"/>
          <a:ext cx="9976320" cy="36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440">
                  <a:extLst>
                    <a:ext uri="{9D8B030D-6E8A-4147-A177-3AD203B41FA5}">
                      <a16:colId xmlns:a16="http://schemas.microsoft.com/office/drawing/2014/main" val="3091510309"/>
                    </a:ext>
                  </a:extLst>
                </a:gridCol>
                <a:gridCol w="3325440">
                  <a:extLst>
                    <a:ext uri="{9D8B030D-6E8A-4147-A177-3AD203B41FA5}">
                      <a16:colId xmlns:a16="http://schemas.microsoft.com/office/drawing/2014/main" val="4184727509"/>
                    </a:ext>
                  </a:extLst>
                </a:gridCol>
                <a:gridCol w="3325440">
                  <a:extLst>
                    <a:ext uri="{9D8B030D-6E8A-4147-A177-3AD203B41FA5}">
                      <a16:colId xmlns:a16="http://schemas.microsoft.com/office/drawing/2014/main" val="3117222622"/>
                    </a:ext>
                  </a:extLst>
                </a:gridCol>
              </a:tblGrid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Snowball /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Lemmatizer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22982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54671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getty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imag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81155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reuters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reuter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reuters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49626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said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said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said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41301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marble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err="1"/>
                        <a:t>said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said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90974"/>
                  </a:ext>
                </a:extLst>
              </a:tr>
              <a:tr h="517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err="1"/>
                        <a:t>said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said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7EF04-D73B-4E55-B6AB-62B8269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7" y="179987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/>
              <a:t>The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7AEC46-EC76-4BE9-908A-B8BAA35215B2}"/>
              </a:ext>
            </a:extLst>
          </p:cNvPr>
          <p:cNvSpPr txBox="1"/>
          <p:nvPr/>
        </p:nvSpPr>
        <p:spPr>
          <a:xfrm>
            <a:off x="3148521" y="1406216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0" dirty="0">
                <a:solidFill>
                  <a:srgbClr val="666666"/>
                </a:solidFill>
                <a:effectLst/>
                <a:latin typeface="+mj-lt"/>
              </a:rPr>
              <a:t>«ISOT Fake News Dataset»</a:t>
            </a:r>
          </a:p>
          <a:p>
            <a:pPr algn="ctr"/>
            <a:endParaRPr lang="it-IT" sz="2400" dirty="0"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7C718-90ED-4F2C-AB72-91AD59EABF5A}"/>
              </a:ext>
            </a:extLst>
          </p:cNvPr>
          <p:cNvSpPr txBox="1"/>
          <p:nvPr/>
        </p:nvSpPr>
        <p:spPr>
          <a:xfrm>
            <a:off x="662473" y="2491273"/>
            <a:ext cx="10313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contains two types of articles: </a:t>
            </a:r>
            <a:r>
              <a:rPr lang="en-US" sz="2400" b="1" dirty="0"/>
              <a:t>fake</a:t>
            </a:r>
            <a:r>
              <a:rPr lang="en-US" sz="2400" dirty="0"/>
              <a:t> and </a:t>
            </a:r>
            <a:r>
              <a:rPr lang="en-US" sz="2400" b="1" dirty="0"/>
              <a:t>real</a:t>
            </a:r>
            <a:r>
              <a:rPr lang="en-US" sz="2400" dirty="0"/>
              <a:t> </a:t>
            </a:r>
            <a:r>
              <a:rPr lang="en-US" sz="2400" b="1" dirty="0"/>
              <a:t>news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Articles were collected from real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Truthful articles were obtained by crawling articles from </a:t>
            </a:r>
            <a:r>
              <a:rPr lang="en-US" sz="2400" i="1" dirty="0"/>
              <a:t>Reuters.com </a:t>
            </a:r>
            <a:r>
              <a:rPr lang="en-US" sz="2400" dirty="0"/>
              <a:t>(News website)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Fake articles were collected from unreliable websites that were flagged by </a:t>
            </a:r>
            <a:r>
              <a:rPr lang="en-US" sz="2400" i="1" dirty="0"/>
              <a:t>Politifact</a:t>
            </a:r>
            <a:r>
              <a:rPr lang="en-US" sz="2400" dirty="0"/>
              <a:t> and Wikipedia.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contains different types of articles on different topics; however, the majority of articles focus on political and World news topics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9929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F040198-C540-40A5-8FB8-16348D6F76C6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A642DF5-CA15-4273-BF3D-90A0F9750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Comparison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22CBAA5-61DF-40FE-8AC9-66448387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04152"/>
              </p:ext>
            </p:extLst>
          </p:nvPr>
        </p:nvGraphicFramePr>
        <p:xfrm>
          <a:off x="671804" y="2212564"/>
          <a:ext cx="11075435" cy="445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927">
                  <a:extLst>
                    <a:ext uri="{9D8B030D-6E8A-4147-A177-3AD203B41FA5}">
                      <a16:colId xmlns:a16="http://schemas.microsoft.com/office/drawing/2014/main" val="3922544747"/>
                    </a:ext>
                  </a:extLst>
                </a:gridCol>
                <a:gridCol w="2037183">
                  <a:extLst>
                    <a:ext uri="{9D8B030D-6E8A-4147-A177-3AD203B41FA5}">
                      <a16:colId xmlns:a16="http://schemas.microsoft.com/office/drawing/2014/main" val="1877160993"/>
                    </a:ext>
                  </a:extLst>
                </a:gridCol>
                <a:gridCol w="2070151">
                  <a:extLst>
                    <a:ext uri="{9D8B030D-6E8A-4147-A177-3AD203B41FA5}">
                      <a16:colId xmlns:a16="http://schemas.microsoft.com/office/drawing/2014/main" val="3289344555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2339603504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1353345815"/>
                    </a:ext>
                  </a:extLst>
                </a:gridCol>
              </a:tblGrid>
              <a:tr h="491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04812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600" dirty="0"/>
                        <a:t>CountVectorizer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94.9 %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98.6 %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94415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CountVectorizer (Snowball Stemming)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97.9 %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32745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600" dirty="0"/>
                        <a:t>TfidfVectorizer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93.7 %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91579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TfidfVectorizer (Snowball Stemming)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93.4 %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98.8 %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94.8 %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41678"/>
                  </a:ext>
                </a:extLst>
              </a:tr>
              <a:tr h="7930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>
                          <a:highlight>
                            <a:srgbClr val="00FF00"/>
                          </a:highlight>
                        </a:rPr>
                        <a:t>98.5 %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94.7 %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4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2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53D98C8-B4D1-4F53-8CB2-1642B3BEDAC3}"/>
              </a:ext>
            </a:extLst>
          </p:cNvPr>
          <p:cNvSpPr txBox="1">
            <a:spLocks/>
          </p:cNvSpPr>
          <p:nvPr/>
        </p:nvSpPr>
        <p:spPr>
          <a:xfrm>
            <a:off x="1012031" y="53372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K-Cross Validation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68C88F-50C5-45CE-95FD-7457D352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1" y="2088417"/>
            <a:ext cx="6009629" cy="20728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18D53E-8D08-4D73-AA52-EDDCE7FE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88417"/>
            <a:ext cx="5932286" cy="20728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9D8478-19ED-4E14-83D2-974A65FC5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" y="4357396"/>
            <a:ext cx="5692633" cy="20728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EB54C25-A9F4-4D37-AB5F-5FCE98AFC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357396"/>
            <a:ext cx="5730737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AC05694-6CBB-4DF4-B7C5-4D2C8B47F536}"/>
              </a:ext>
            </a:extLst>
          </p:cNvPr>
          <p:cNvSpPr txBox="1">
            <a:spLocks/>
          </p:cNvSpPr>
          <p:nvPr/>
        </p:nvSpPr>
        <p:spPr>
          <a:xfrm>
            <a:off x="1012031" y="53372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K-Cross Validation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1C6C5-65AC-4697-BC65-9FC38B7D8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43" y="2075218"/>
            <a:ext cx="3545120" cy="23539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8014DD5-4261-464C-86CC-C484903B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86" y="2075218"/>
            <a:ext cx="3766320" cy="233118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EFD1DFF-5A5A-4F34-A03D-D3A82943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43" y="4351805"/>
            <a:ext cx="3766320" cy="231937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EFFD20-FA20-4FBD-9EBD-C72B474E2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49" y="4314921"/>
            <a:ext cx="3545394" cy="23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D29ED0F-0675-4DFB-BD5D-7739FD9A6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Decision Tree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8971BA6-D665-4C0D-9296-44D40FB06A2E}"/>
              </a:ext>
            </a:extLst>
          </p:cNvPr>
          <p:cNvSpPr txBox="1">
            <a:spLocks/>
          </p:cNvSpPr>
          <p:nvPr/>
        </p:nvSpPr>
        <p:spPr>
          <a:xfrm>
            <a:off x="1268413" y="188492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K-Cross Validation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3A5621-514A-4DE5-8342-AC787CF151A0}"/>
              </a:ext>
            </a:extLst>
          </p:cNvPr>
          <p:cNvSpPr txBox="1"/>
          <p:nvPr/>
        </p:nvSpPr>
        <p:spPr>
          <a:xfrm>
            <a:off x="648138" y="2259526"/>
            <a:ext cx="11239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Changing tree </a:t>
            </a:r>
            <a:r>
              <a:rPr lang="it-IT" sz="2400" i="1" dirty="0"/>
              <a:t>max_depth </a:t>
            </a:r>
            <a:r>
              <a:rPr lang="it-IT" sz="2400" dirty="0"/>
              <a:t>parameter there have not been really significant accuracy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Without specifing </a:t>
            </a:r>
            <a:r>
              <a:rPr lang="it-IT" sz="2400" i="1" dirty="0"/>
              <a:t>max_depth</a:t>
            </a:r>
            <a:r>
              <a:rPr lang="it-IT" sz="2400" dirty="0"/>
              <a:t> the tree with CountVectorizer (default) is 149 nodes deep,157 with Snowball Stemming, 150 with Lemmatizer Stemming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0C4E21D1-20D1-412D-88C4-1E6B5D41B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20739"/>
              </p:ext>
            </p:extLst>
          </p:nvPr>
        </p:nvGraphicFramePr>
        <p:xfrm>
          <a:off x="1501889" y="4056756"/>
          <a:ext cx="9531560" cy="251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90">
                  <a:extLst>
                    <a:ext uri="{9D8B030D-6E8A-4147-A177-3AD203B41FA5}">
                      <a16:colId xmlns:a16="http://schemas.microsoft.com/office/drawing/2014/main" val="2523685326"/>
                    </a:ext>
                  </a:extLst>
                </a:gridCol>
                <a:gridCol w="2382890">
                  <a:extLst>
                    <a:ext uri="{9D8B030D-6E8A-4147-A177-3AD203B41FA5}">
                      <a16:colId xmlns:a16="http://schemas.microsoft.com/office/drawing/2014/main" val="2439813861"/>
                    </a:ext>
                  </a:extLst>
                </a:gridCol>
                <a:gridCol w="2382890">
                  <a:extLst>
                    <a:ext uri="{9D8B030D-6E8A-4147-A177-3AD203B41FA5}">
                      <a16:colId xmlns:a16="http://schemas.microsoft.com/office/drawing/2014/main" val="860834351"/>
                    </a:ext>
                  </a:extLst>
                </a:gridCol>
                <a:gridCol w="2382890">
                  <a:extLst>
                    <a:ext uri="{9D8B030D-6E8A-4147-A177-3AD203B41FA5}">
                      <a16:colId xmlns:a16="http://schemas.microsoft.com/office/drawing/2014/main" val="2949831681"/>
                    </a:ext>
                  </a:extLst>
                </a:gridCol>
              </a:tblGrid>
              <a:tr h="503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CV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CV (Snowball)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CV (Lemmatizer)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56258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93.9 %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16292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max_depth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94.7 %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94.1 %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93.9 %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08573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max_depth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93.4 %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93.6 %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93164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max_depth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90.6 %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90.6 %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6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92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3C21F40-BCDF-4218-997E-6EC17A9FBD76}"/>
              </a:ext>
            </a:extLst>
          </p:cNvPr>
          <p:cNvSpPr txBox="1">
            <a:spLocks/>
          </p:cNvSpPr>
          <p:nvPr/>
        </p:nvSpPr>
        <p:spPr>
          <a:xfrm>
            <a:off x="1012030" y="188493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K-Cross Validation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DF87933-3A03-44BF-907F-E9D4851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Comparison</a:t>
            </a:r>
          </a:p>
        </p:txBody>
      </p:sp>
      <p:graphicFrame>
        <p:nvGraphicFramePr>
          <p:cNvPr id="2" name="Tabella 6">
            <a:extLst>
              <a:ext uri="{FF2B5EF4-FFF2-40B4-BE49-F238E27FC236}">
                <a16:creationId xmlns:a16="http://schemas.microsoft.com/office/drawing/2014/main" id="{4AD1AC11-3A03-4EC2-AEBA-08B681D7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83365"/>
              </p:ext>
            </p:extLst>
          </p:nvPr>
        </p:nvGraphicFramePr>
        <p:xfrm>
          <a:off x="1096952" y="2621901"/>
          <a:ext cx="9998092" cy="3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523">
                  <a:extLst>
                    <a:ext uri="{9D8B030D-6E8A-4147-A177-3AD203B41FA5}">
                      <a16:colId xmlns:a16="http://schemas.microsoft.com/office/drawing/2014/main" val="1155042859"/>
                    </a:ext>
                  </a:extLst>
                </a:gridCol>
                <a:gridCol w="2499523">
                  <a:extLst>
                    <a:ext uri="{9D8B030D-6E8A-4147-A177-3AD203B41FA5}">
                      <a16:colId xmlns:a16="http://schemas.microsoft.com/office/drawing/2014/main" val="1147566183"/>
                    </a:ext>
                  </a:extLst>
                </a:gridCol>
                <a:gridCol w="2499523">
                  <a:extLst>
                    <a:ext uri="{9D8B030D-6E8A-4147-A177-3AD203B41FA5}">
                      <a16:colId xmlns:a16="http://schemas.microsoft.com/office/drawing/2014/main" val="573361512"/>
                    </a:ext>
                  </a:extLst>
                </a:gridCol>
                <a:gridCol w="2499523">
                  <a:extLst>
                    <a:ext uri="{9D8B030D-6E8A-4147-A177-3AD203B41FA5}">
                      <a16:colId xmlns:a16="http://schemas.microsoft.com/office/drawing/2014/main" val="4320511"/>
                    </a:ext>
                  </a:extLst>
                </a:gridCol>
              </a:tblGrid>
              <a:tr h="73819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Multinomial NB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/>
                        <a:t>Logistic </a:t>
                      </a:r>
                      <a:r>
                        <a:rPr lang="it-IT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78108"/>
                  </a:ext>
                </a:extLst>
              </a:tr>
              <a:tr h="1240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CountVectorizer (default): 93.1 %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TfidfVectorizer (default): </a:t>
                      </a: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98.5 %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CountVectorizer (default): 98 %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CountVectorizer (default): 94.3 %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67909"/>
                  </a:ext>
                </a:extLst>
              </a:tr>
              <a:tr h="1240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CountVectorizer (Snowball): 92.2 %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TfidfVectorizer (Snowball): </a:t>
                      </a: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98.2 %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CountVectorizer (Snowball): 97.8 %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TfidfVectorizer (Snowball): 93.8 %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9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69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A23C92D-A82F-4613-B06B-9D9962C5285C}"/>
              </a:ext>
            </a:extLst>
          </p:cNvPr>
          <p:cNvSpPr txBox="1">
            <a:spLocks/>
          </p:cNvSpPr>
          <p:nvPr/>
        </p:nvSpPr>
        <p:spPr>
          <a:xfrm>
            <a:off x="1012031" y="431089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Testing Null Hypothesis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328B1BE-83B5-4930-BEDC-708B9D1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86606"/>
              </p:ext>
            </p:extLst>
          </p:nvPr>
        </p:nvGraphicFramePr>
        <p:xfrm>
          <a:off x="2746656" y="2444620"/>
          <a:ext cx="6698688" cy="31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344">
                  <a:extLst>
                    <a:ext uri="{9D8B030D-6E8A-4147-A177-3AD203B41FA5}">
                      <a16:colId xmlns:a16="http://schemas.microsoft.com/office/drawing/2014/main" val="1420622421"/>
                    </a:ext>
                  </a:extLst>
                </a:gridCol>
                <a:gridCol w="3349344">
                  <a:extLst>
                    <a:ext uri="{9D8B030D-6E8A-4147-A177-3AD203B41FA5}">
                      <a16:colId xmlns:a16="http://schemas.microsoft.com/office/drawing/2014/main" val="2800952255"/>
                    </a:ext>
                  </a:extLst>
                </a:gridCol>
              </a:tblGrid>
              <a:tr h="6251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p 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982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0.013671875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6426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0.00390625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49723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0.009765625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29585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0.037109375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7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4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7EF04-D73B-4E55-B6AB-62B8269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7" y="226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/>
              <a:t>The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7AEC46-EC76-4BE9-908A-B8BAA35215B2}"/>
              </a:ext>
            </a:extLst>
          </p:cNvPr>
          <p:cNvSpPr txBox="1"/>
          <p:nvPr/>
        </p:nvSpPr>
        <p:spPr>
          <a:xfrm>
            <a:off x="3148521" y="1144958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0" dirty="0">
                <a:solidFill>
                  <a:srgbClr val="666666"/>
                </a:solidFill>
                <a:effectLst/>
                <a:latin typeface="+mj-lt"/>
              </a:rPr>
              <a:t>«ISOT Fake News Dataset»</a:t>
            </a:r>
          </a:p>
          <a:p>
            <a:pPr algn="ctr"/>
            <a:endParaRPr lang="it-IT" sz="2400" dirty="0">
              <a:latin typeface="+mj-lt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2F613D-B898-4794-A7D1-9F79AFC4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" y="2237213"/>
            <a:ext cx="10954349" cy="41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29FA9-6643-48BB-8BD9-C830146D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077" y="2069262"/>
            <a:ext cx="6219288" cy="107804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23481 fake and 21417 real news</a:t>
            </a:r>
          </a:p>
          <a:p>
            <a:pPr algn="ctr"/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29320CF-71A5-4120-B63A-9F135156B1E1}"/>
              </a:ext>
            </a:extLst>
          </p:cNvPr>
          <p:cNvSpPr txBox="1">
            <a:spLocks/>
          </p:cNvSpPr>
          <p:nvPr/>
        </p:nvSpPr>
        <p:spPr>
          <a:xfrm>
            <a:off x="807657" y="179987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The 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D68D41-B093-4842-9FDA-E09C696B116B}"/>
              </a:ext>
            </a:extLst>
          </p:cNvPr>
          <p:cNvSpPr txBox="1"/>
          <p:nvPr/>
        </p:nvSpPr>
        <p:spPr>
          <a:xfrm>
            <a:off x="3148521" y="135956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«ISOT Fake News Dataset»</a:t>
            </a:r>
          </a:p>
          <a:p>
            <a:pPr algn="ctr"/>
            <a:endParaRPr lang="it-IT" sz="2400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4F2755-A8E0-4970-9AE9-93BF17154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5" y="3071556"/>
            <a:ext cx="5325306" cy="263993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8D5D0B-F8E1-4CCE-B29D-F7E0F5605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4" y="3057940"/>
            <a:ext cx="5325305" cy="265355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D5D752-C9E4-401B-9128-26D6F6B249BF}"/>
              </a:ext>
            </a:extLst>
          </p:cNvPr>
          <p:cNvSpPr txBox="1"/>
          <p:nvPr/>
        </p:nvSpPr>
        <p:spPr>
          <a:xfrm>
            <a:off x="1427023" y="6098328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Fake news TagCloud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BE7FB6-E28D-4A89-8776-429408891041}"/>
              </a:ext>
            </a:extLst>
          </p:cNvPr>
          <p:cNvSpPr txBox="1"/>
          <p:nvPr/>
        </p:nvSpPr>
        <p:spPr>
          <a:xfrm>
            <a:off x="7279867" y="6098328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Real news TagCloud</a:t>
            </a:r>
          </a:p>
        </p:txBody>
      </p:sp>
    </p:spTree>
    <p:extLst>
      <p:ext uri="{BB962C8B-B14F-4D97-AF65-F5344CB8AC3E}">
        <p14:creationId xmlns:p14="http://schemas.microsoft.com/office/powerpoint/2010/main" val="366585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0BA2D4-7DA8-46DA-AE0C-4E802B1EFBE5}"/>
              </a:ext>
            </a:extLst>
          </p:cNvPr>
          <p:cNvSpPr txBox="1">
            <a:spLocks/>
          </p:cNvSpPr>
          <p:nvPr/>
        </p:nvSpPr>
        <p:spPr>
          <a:xfrm>
            <a:off x="612648" y="1078992"/>
            <a:ext cx="6268770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dirty="0"/>
              <a:t>Pre-processing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E59C6-EDB4-41A7-8A7E-9B852B93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3320298"/>
            <a:ext cx="6881418" cy="282549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400" dirty="0"/>
              <a:t>Removed</a:t>
            </a:r>
            <a:r>
              <a:rPr lang="en-US" sz="2400" b="1" dirty="0"/>
              <a:t> </a:t>
            </a:r>
            <a:r>
              <a:rPr lang="en-US" sz="2400" dirty="0"/>
              <a:t>unuseful columns and merged «</a:t>
            </a:r>
            <a:r>
              <a:rPr lang="en-US" sz="2400" i="1" dirty="0"/>
              <a:t>text</a:t>
            </a:r>
            <a:r>
              <a:rPr lang="en-US" sz="2400" dirty="0"/>
              <a:t>» and «</a:t>
            </a:r>
            <a:r>
              <a:rPr lang="en-US" sz="2400" i="1" dirty="0"/>
              <a:t>title</a:t>
            </a:r>
            <a:r>
              <a:rPr lang="en-US" sz="2400" dirty="0"/>
              <a:t>» columns to follow the idea of </a:t>
            </a:r>
            <a:r>
              <a:rPr lang="en-US" sz="2400" dirty="0">
                <a:solidFill>
                  <a:schemeClr val="accent1"/>
                </a:solidFill>
              </a:rPr>
              <a:t>TEXTUAL ANALYSIS</a:t>
            </a:r>
          </a:p>
          <a:p>
            <a:r>
              <a:rPr lang="it-IT" sz="2400" b="1" dirty="0"/>
              <a:t>Duplicates removal: </a:t>
            </a:r>
            <a:r>
              <a:rPr lang="it-IT" sz="2400" dirty="0"/>
              <a:t>21196 fake and 17908 real news, t</a:t>
            </a:r>
            <a:r>
              <a:rPr lang="en-US" sz="2400" dirty="0"/>
              <a:t>he dataset can be considered </a:t>
            </a:r>
            <a:r>
              <a:rPr lang="en-US" sz="2400" b="1" dirty="0"/>
              <a:t>balanced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GB" sz="2400" b="1" dirty="0"/>
              <a:t>Stemming</a:t>
            </a:r>
            <a:r>
              <a:rPr lang="it-IT" sz="2400" dirty="0"/>
              <a:t> and </a:t>
            </a:r>
            <a:r>
              <a:rPr lang="it-IT" sz="2400" b="1" dirty="0"/>
              <a:t>stopwords removal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50D45F5-E87E-4A2E-A6B8-FCA88AD1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1931063"/>
            <a:ext cx="4237686" cy="33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041F1-027E-9A47-B542-F44252BA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Features selection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3" name="Segnaposto contenuto 2">
            <a:extLst>
              <a:ext uri="{FF2B5EF4-FFF2-40B4-BE49-F238E27FC236}">
                <a16:creationId xmlns:a16="http://schemas.microsoft.com/office/drawing/2014/main" id="{60EE037D-7960-465E-95C2-FEC5DAC95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687766"/>
              </p:ext>
            </p:extLst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6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1F718C2-606B-4347-B564-9208DFB6A79C}"/>
              </a:ext>
            </a:extLst>
          </p:cNvPr>
          <p:cNvSpPr/>
          <p:nvPr/>
        </p:nvSpPr>
        <p:spPr>
          <a:xfrm>
            <a:off x="6687264" y="3924766"/>
            <a:ext cx="5208039" cy="13452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A9A1B95-CA87-417E-8B15-92DFB44C4E74}"/>
              </a:ext>
            </a:extLst>
          </p:cNvPr>
          <p:cNvSpPr/>
          <p:nvPr/>
        </p:nvSpPr>
        <p:spPr>
          <a:xfrm>
            <a:off x="3066276" y="5493284"/>
            <a:ext cx="5856513" cy="1278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4415004-1408-465E-AB9D-BF977DACCFD1}"/>
              </a:ext>
            </a:extLst>
          </p:cNvPr>
          <p:cNvSpPr/>
          <p:nvPr/>
        </p:nvSpPr>
        <p:spPr>
          <a:xfrm>
            <a:off x="251924" y="3892755"/>
            <a:ext cx="5208039" cy="13772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F551287-1E7B-4790-9AA7-24DE03332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b="1" dirty="0"/>
              <a:t>Stemming and stopwords removal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BA5780C-1B6D-41C3-91A4-473B9F8DF518}"/>
              </a:ext>
            </a:extLst>
          </p:cNvPr>
          <p:cNvSpPr txBox="1">
            <a:spLocks/>
          </p:cNvSpPr>
          <p:nvPr/>
        </p:nvSpPr>
        <p:spPr>
          <a:xfrm>
            <a:off x="1001487" y="2282565"/>
            <a:ext cx="3051110" cy="402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508BBF-E64F-4C86-89ED-D50547B647D8}"/>
              </a:ext>
            </a:extLst>
          </p:cNvPr>
          <p:cNvSpPr txBox="1"/>
          <p:nvPr/>
        </p:nvSpPr>
        <p:spPr>
          <a:xfrm>
            <a:off x="251924" y="2450042"/>
            <a:ext cx="1128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«</a:t>
            </a:r>
            <a:r>
              <a:rPr lang="en-US" sz="2400" dirty="0"/>
              <a:t>The striped bats are hanging on their feet for best</a:t>
            </a:r>
            <a:r>
              <a:rPr lang="it-IT" sz="2400" dirty="0"/>
              <a:t>»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458C9FB-DAED-4D45-B9AB-440BC8723BCE}"/>
              </a:ext>
            </a:extLst>
          </p:cNvPr>
          <p:cNvSpPr txBox="1"/>
          <p:nvPr/>
        </p:nvSpPr>
        <p:spPr>
          <a:xfrm>
            <a:off x="4222100" y="2095544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Original Text: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274F6F-C1A1-47E5-9A63-A72E60A770FE}"/>
              </a:ext>
            </a:extLst>
          </p:cNvPr>
          <p:cNvSpPr txBox="1"/>
          <p:nvPr/>
        </p:nvSpPr>
        <p:spPr>
          <a:xfrm>
            <a:off x="4425753" y="2951457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Stopwords removal: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25E6EE-104B-400D-BDE8-CE1464E08398}"/>
              </a:ext>
            </a:extLst>
          </p:cNvPr>
          <p:cNvSpPr txBox="1"/>
          <p:nvPr/>
        </p:nvSpPr>
        <p:spPr>
          <a:xfrm>
            <a:off x="125961" y="3333727"/>
            <a:ext cx="1153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[‘striped’, ‘bats’, ‘hanging’, ‘feet’, ‘best’]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1873A0-B98B-4EDC-AE00-8ED9449AB0ED}"/>
              </a:ext>
            </a:extLst>
          </p:cNvPr>
          <p:cNvSpPr txBox="1"/>
          <p:nvPr/>
        </p:nvSpPr>
        <p:spPr>
          <a:xfrm>
            <a:off x="1133281" y="4083371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Snowball stemming: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E1692-EB3F-41B5-AEF1-3B896FC86453}"/>
              </a:ext>
            </a:extLst>
          </p:cNvPr>
          <p:cNvSpPr txBox="1"/>
          <p:nvPr/>
        </p:nvSpPr>
        <p:spPr>
          <a:xfrm>
            <a:off x="270188" y="4549796"/>
            <a:ext cx="52080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/>
              <a:t>[‘stripe’, ‘bat’, ‘hang’, ‘feet’, ‘best’]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F64920-7D29-46B9-B324-A48115D6ECA2}"/>
              </a:ext>
            </a:extLst>
          </p:cNvPr>
          <p:cNvSpPr txBox="1"/>
          <p:nvPr/>
        </p:nvSpPr>
        <p:spPr>
          <a:xfrm>
            <a:off x="7645199" y="4097860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Porter stemming: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8D0F54-DD8B-4ABC-A43B-5F42250201A6}"/>
              </a:ext>
            </a:extLst>
          </p:cNvPr>
          <p:cNvSpPr txBox="1"/>
          <p:nvPr/>
        </p:nvSpPr>
        <p:spPr>
          <a:xfrm>
            <a:off x="6711358" y="4536136"/>
            <a:ext cx="52080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/>
              <a:t>[‘stripe’, ‘bat’, ‘hang’, ‘feet’, ‘best’]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DE23BF6-C09F-4F07-9DA6-0F3EB08B087A}"/>
              </a:ext>
            </a:extLst>
          </p:cNvPr>
          <p:cNvSpPr txBox="1"/>
          <p:nvPr/>
        </p:nvSpPr>
        <p:spPr>
          <a:xfrm>
            <a:off x="4347677" y="5625914"/>
            <a:ext cx="33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Lemmatizing: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EB35F-0CC6-42AD-9734-8E2EF8775A68}"/>
              </a:ext>
            </a:extLst>
          </p:cNvPr>
          <p:cNvSpPr txBox="1"/>
          <p:nvPr/>
        </p:nvSpPr>
        <p:spPr>
          <a:xfrm>
            <a:off x="3084540" y="6060387"/>
            <a:ext cx="58565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/>
              <a:t>[‘striped’, ‘bat’, ‘hanging’, ‘foot’, ‘best’]</a:t>
            </a:r>
          </a:p>
        </p:txBody>
      </p:sp>
    </p:spTree>
    <p:extLst>
      <p:ext uri="{BB962C8B-B14F-4D97-AF65-F5344CB8AC3E}">
        <p14:creationId xmlns:p14="http://schemas.microsoft.com/office/powerpoint/2010/main" val="131837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E2C858-4BFD-4252-883A-E44212CD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60783"/>
            <a:ext cx="10168128" cy="446395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The classification has been made with four different classifier:</a:t>
            </a:r>
          </a:p>
          <a:p>
            <a:pPr lvl="1"/>
            <a:r>
              <a:rPr lang="it-IT" dirty="0"/>
              <a:t>Multinomial NB</a:t>
            </a:r>
          </a:p>
          <a:p>
            <a:pPr lvl="1"/>
            <a:r>
              <a:rPr lang="it-IT" dirty="0"/>
              <a:t>Linear SVC</a:t>
            </a:r>
          </a:p>
          <a:p>
            <a:pPr lvl="1"/>
            <a:r>
              <a:rPr lang="it-IT" dirty="0"/>
              <a:t>Logistic </a:t>
            </a:r>
            <a:r>
              <a:rPr lang="en-GB" dirty="0"/>
              <a:t>Regression</a:t>
            </a:r>
          </a:p>
          <a:p>
            <a:pPr lvl="1"/>
            <a:r>
              <a:rPr lang="it-IT" dirty="0"/>
              <a:t>Decision Tree</a:t>
            </a:r>
            <a:endParaRPr lang="it-IT" sz="2800" dirty="0"/>
          </a:p>
          <a:p>
            <a:r>
              <a:rPr lang="it-IT" dirty="0"/>
              <a:t>two main approaches: </a:t>
            </a:r>
          </a:p>
          <a:p>
            <a:pPr lvl="1"/>
            <a:r>
              <a:rPr lang="it-IT" dirty="0"/>
              <a:t>with and without </a:t>
            </a:r>
            <a:r>
              <a:rPr lang="en-GB" b="1" dirty="0"/>
              <a:t>stemming</a:t>
            </a:r>
            <a:r>
              <a:rPr lang="it-IT" dirty="0"/>
              <a:t> and </a:t>
            </a:r>
            <a:r>
              <a:rPr lang="it-IT" b="1" dirty="0"/>
              <a:t>stopwords removal </a:t>
            </a:r>
          </a:p>
          <a:p>
            <a:pPr lvl="1"/>
            <a:r>
              <a:rPr lang="it-IT" dirty="0"/>
              <a:t>with </a:t>
            </a:r>
            <a:r>
              <a:rPr lang="it-IT" i="1" dirty="0"/>
              <a:t>CountVectorizer</a:t>
            </a:r>
            <a:r>
              <a:rPr lang="it-IT" dirty="0"/>
              <a:t> and </a:t>
            </a:r>
            <a:r>
              <a:rPr lang="it-IT" i="1" dirty="0"/>
              <a:t>TfidfVectorizer</a:t>
            </a:r>
          </a:p>
          <a:p>
            <a:r>
              <a:rPr lang="it-IT" dirty="0"/>
              <a:t>and with k-cross validation for the best trials to verify the obtained results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A5895E6-08BC-4FC3-A1AE-FEB23B5FA082}"/>
              </a:ext>
            </a:extLst>
          </p:cNvPr>
          <p:cNvSpPr txBox="1">
            <a:spLocks/>
          </p:cNvSpPr>
          <p:nvPr/>
        </p:nvSpPr>
        <p:spPr>
          <a:xfrm>
            <a:off x="695689" y="52522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167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D29ED0F-0675-4DFB-BD5D-7739FD9A6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031" y="922500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/>
              <a:t>Multinomial NB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8971BA6-D665-4C0D-9296-44D40FB06A2E}"/>
              </a:ext>
            </a:extLst>
          </p:cNvPr>
          <p:cNvSpPr txBox="1">
            <a:spLocks/>
          </p:cNvSpPr>
          <p:nvPr/>
        </p:nvSpPr>
        <p:spPr>
          <a:xfrm>
            <a:off x="1268413" y="235145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/>
              <a:t>Simple Hold Out Validation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3A5621-514A-4DE5-8342-AC787CF151A0}"/>
              </a:ext>
            </a:extLst>
          </p:cNvPr>
          <p:cNvSpPr txBox="1"/>
          <p:nvPr/>
        </p:nvSpPr>
        <p:spPr>
          <a:xfrm>
            <a:off x="859618" y="2261586"/>
            <a:ext cx="3476977" cy="96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Accuracy: </a:t>
            </a:r>
            <a:r>
              <a:rPr lang="it-IT" b="1" dirty="0">
                <a:solidFill>
                  <a:schemeClr val="accent1"/>
                </a:solidFill>
              </a:rPr>
              <a:t>94.1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Precision:</a:t>
            </a:r>
            <a:r>
              <a:rPr lang="it-IT" b="1" dirty="0">
                <a:solidFill>
                  <a:schemeClr val="accent1"/>
                </a:solidFill>
              </a:rPr>
              <a:t> 94.3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Recall:</a:t>
            </a:r>
            <a:r>
              <a:rPr lang="it-IT" b="1" dirty="0">
                <a:solidFill>
                  <a:schemeClr val="accent1"/>
                </a:solidFill>
              </a:rPr>
              <a:t> 94.3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66EB4F-38D5-304B-85F7-72D01969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3" y="3571052"/>
            <a:ext cx="3794571" cy="2731256"/>
          </a:xfrm>
          <a:prstGeom prst="rect">
            <a:avLst/>
          </a:prstGeom>
        </p:spPr>
      </p:pic>
      <p:pic>
        <p:nvPicPr>
          <p:cNvPr id="9" name="Immagine 8" descr="Immagine che contiene shoji&#10;&#10;Descrizione generata automaticamente">
            <a:extLst>
              <a:ext uri="{FF2B5EF4-FFF2-40B4-BE49-F238E27FC236}">
                <a16:creationId xmlns:a16="http://schemas.microsoft.com/office/drawing/2014/main" id="{4DF749F1-BB32-3644-992C-5F70C03D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36" y="2610656"/>
            <a:ext cx="7154759" cy="35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36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872</Words>
  <Application>Microsoft Macintosh PowerPoint</Application>
  <PresentationFormat>Widescreen</PresentationFormat>
  <Paragraphs>199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FAKE NEWS DETECTION</vt:lpstr>
      <vt:lpstr>The dataset</vt:lpstr>
      <vt:lpstr>The dataset</vt:lpstr>
      <vt:lpstr>Presentazione standard di PowerPoint</vt:lpstr>
      <vt:lpstr>Presentazione standard di PowerPoint</vt:lpstr>
      <vt:lpstr>Features selection</vt:lpstr>
      <vt:lpstr>Stemming and stopwords removal</vt:lpstr>
      <vt:lpstr>Presentazione standard di PowerPoint</vt:lpstr>
      <vt:lpstr>Multinomial NB</vt:lpstr>
      <vt:lpstr>Linear SVC</vt:lpstr>
      <vt:lpstr>Logistic Regression</vt:lpstr>
      <vt:lpstr>Decision Tree</vt:lpstr>
      <vt:lpstr>max_features = 40000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Comparison</vt:lpstr>
      <vt:lpstr>Presentazione standard di PowerPoint</vt:lpstr>
      <vt:lpstr>Presentazione standard di PowerPoint</vt:lpstr>
      <vt:lpstr>Decision Tree</vt:lpstr>
      <vt:lpstr>Comparison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Paola Petri</dc:creator>
  <cp:lastModifiedBy>Fede Bernacca</cp:lastModifiedBy>
  <cp:revision>54</cp:revision>
  <dcterms:created xsi:type="dcterms:W3CDTF">2022-02-05T14:41:27Z</dcterms:created>
  <dcterms:modified xsi:type="dcterms:W3CDTF">2022-02-15T21:06:35Z</dcterms:modified>
</cp:coreProperties>
</file>