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1" r:id="rId1"/>
    <p:sldMasterId id="2147483883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Sezione predefinita" id="{A961AEC8-A6E4-4452-AB4F-104445B2190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FF66"/>
    <a:srgbClr val="AEBFDE"/>
    <a:srgbClr val="A1B7EF"/>
    <a:srgbClr val="B5B2DA"/>
    <a:srgbClr val="CC6600"/>
    <a:srgbClr val="99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Stile con tema 2 - Color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1047" autoAdjust="0"/>
  </p:normalViewPr>
  <p:slideViewPr>
    <p:cSldViewPr>
      <p:cViewPr varScale="1">
        <p:scale>
          <a:sx n="106" d="100"/>
          <a:sy n="106" d="100"/>
        </p:scale>
        <p:origin x="2082" y="10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612C7958-2C3E-429E-8B0A-B71110CE39C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6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8488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Fare clic per modificare gli stili del testo dello schema</a:t>
            </a:r>
          </a:p>
          <a:p>
            <a:pPr lvl="1"/>
            <a:r>
              <a:rPr lang="en-US" noProof="0" smtClean="0"/>
              <a:t>Secondo livello</a:t>
            </a:r>
          </a:p>
          <a:p>
            <a:pPr lvl="2"/>
            <a:r>
              <a:rPr lang="en-US" noProof="0" smtClean="0"/>
              <a:t>Terzo livello</a:t>
            </a:r>
          </a:p>
          <a:p>
            <a:pPr lvl="3"/>
            <a:r>
              <a:rPr lang="en-US" noProof="0" smtClean="0"/>
              <a:t>Quarto livello</a:t>
            </a:r>
          </a:p>
          <a:p>
            <a:pPr lvl="4"/>
            <a:r>
              <a:rPr lang="en-US" noProof="0" smtClean="0"/>
              <a:t>Quinto livello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1" tIns="47826" rIns="95651" bIns="47826" numCol="1" anchor="b" anchorCtr="0" compatLnSpc="1">
            <a:prstTxWarp prst="textNoShape">
              <a:avLst/>
            </a:prstTxWarp>
          </a:bodyPr>
          <a:lstStyle>
            <a:lvl1pPr algn="r" defTabSz="95730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D094680-745A-48A5-94A2-36C6D2A216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31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7263"/>
            <a:fld id="{DCB918C2-3E1D-4BE6-9762-47ED43E75007}" type="slidenum">
              <a:rPr lang="en-US" smtClean="0">
                <a:cs typeface="Times New Roman" pitchFamily="18" charset="0"/>
              </a:rPr>
              <a:pPr defTabSz="957263"/>
              <a:t>1</a:t>
            </a:fld>
            <a:endParaRPr lang="en-US" smtClean="0">
              <a:cs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129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zione Image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CC916A-B1F5-464A-8D16-06C0FE2B93F4}" type="slidenum">
              <a:rPr lang="en-US" altLang="en-US" smtClean="0"/>
              <a:pPr>
                <a:defRPr/>
              </a:pPr>
              <a:t>‹N›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5A200C86-3CB9-4E4C-B0B0-C7F50628F8DA}" type="datetimeFigureOut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14/11/2016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A1A62E0-B735-4866-AA12-ED7CFD9A2232}" type="slidenum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‹N›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14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5A200C86-3CB9-4E4C-B0B0-C7F50628F8DA}" type="datetimeFigureOut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14/11/2016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A1A62E0-B735-4866-AA12-ED7CFD9A2232}" type="slidenum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‹N›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724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5A200C86-3CB9-4E4C-B0B0-C7F50628F8DA}" type="datetimeFigureOut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14/11/2016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A1A62E0-B735-4866-AA12-ED7CFD9A2232}" type="slidenum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‹N›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6045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5A200C86-3CB9-4E4C-B0B0-C7F50628F8DA}" type="datetimeFigureOut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14/11/2016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A1A62E0-B735-4866-AA12-ED7CFD9A2232}" type="slidenum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‹N›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67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5A200C86-3CB9-4E4C-B0B0-C7F50628F8DA}" type="datetimeFigureOut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14/11/2016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A1A62E0-B735-4866-AA12-ED7CFD9A2232}" type="slidenum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‹N›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36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5A200C86-3CB9-4E4C-B0B0-C7F50628F8DA}" type="datetimeFigureOut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14/11/2016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A1A62E0-B735-4866-AA12-ED7CFD9A2232}" type="slidenum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‹N›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82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5A200C86-3CB9-4E4C-B0B0-C7F50628F8DA}" type="datetimeFigureOut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14/11/2016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A1A62E0-B735-4866-AA12-ED7CFD9A2232}" type="slidenum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‹N›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358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5A200C86-3CB9-4E4C-B0B0-C7F50628F8DA}" type="datetimeFigureOut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14/11/2016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A1A62E0-B735-4866-AA12-ED7CFD9A2232}" type="slidenum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‹N›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820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5A200C86-3CB9-4E4C-B0B0-C7F50628F8DA}" type="datetimeFigureOut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14/11/2016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A1A62E0-B735-4866-AA12-ED7CFD9A2232}" type="slidenum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‹N›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967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5A200C86-3CB9-4E4C-B0B0-C7F50628F8DA}" type="datetimeFigureOut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14/11/2016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A1A62E0-B735-4866-AA12-ED7CFD9A2232}" type="slidenum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‹N›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41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5791200" cy="75600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075240" cy="5616624"/>
          </a:xfrm>
        </p:spPr>
        <p:txBody>
          <a:bodyPr/>
          <a:lstStyle>
            <a:lvl1pPr>
              <a:defRPr b="0"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3"/>
            <a:r>
              <a:rPr lang="en-US" noProof="0" dirty="0" smtClean="0"/>
              <a:t>Quarto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6E2D2B3B-882E-40F3-A32F-6DD516915044}" type="slidenum">
              <a:rPr lang="en-US" noProof="0" smtClean="0"/>
              <a:pPr/>
              <a:t>‹N›</a:t>
            </a:fld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5A200C86-3CB9-4E4C-B0B0-C7F50628F8DA}" type="datetimeFigureOut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14/11/2016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A1A62E0-B735-4866-AA12-ED7CFD9A2232}" type="slidenum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‹N›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45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72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lo stile del </a:t>
            </a:r>
            <a:r>
              <a:rPr lang="en-US" noProof="0" dirty="0" err="1" smtClean="0"/>
              <a:t>titolo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76200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3"/>
            <a:r>
              <a:rPr lang="en-US" noProof="0" dirty="0" smtClean="0"/>
              <a:t>Quarto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ttps://in.unimore.it/documenti/logo2014/Unimore_Logo_CEN_sRGB_Positivo.jp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99428"/>
            <a:ext cx="966683" cy="89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cap="all" spc="-60" baseline="0">
          <a:solidFill>
            <a:schemeClr val="tx2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1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5A200C86-3CB9-4E4C-B0B0-C7F50628F8DA}" type="datetimeFigureOut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14/11/2016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A1A62E0-B735-4866-AA12-ED7CFD9A2232}" type="slidenum">
              <a:rPr lang="it-IT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‹N›</a:t>
            </a:fld>
            <a:endParaRPr lang="it-IT" smtClean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6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4488" y="2095340"/>
            <a:ext cx="8281376" cy="984250"/>
          </a:xfrm>
        </p:spPr>
        <p:txBody>
          <a:bodyPr>
            <a:noAutofit/>
          </a:bodyPr>
          <a:lstStyle/>
          <a:p>
            <a:r>
              <a:rPr lang="en-US" b="1" cap="none" dirty="0" err="1" smtClean="0"/>
              <a:t>Calcolatori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Elettronici</a:t>
            </a:r>
            <a:r>
              <a:rPr lang="en-US" b="1" cap="none" dirty="0" smtClean="0"/>
              <a:t> e Lab</a:t>
            </a:r>
            <a:br>
              <a:rPr lang="en-US" b="1" cap="none" dirty="0" smtClean="0"/>
            </a:br>
            <a:r>
              <a:rPr lang="en-US" b="1" cap="none" dirty="0" err="1" smtClean="0"/>
              <a:t>a.a</a:t>
            </a:r>
            <a:r>
              <a:rPr lang="en-US" b="1" cap="none" dirty="0" smtClean="0"/>
              <a:t>. 2016-2017</a:t>
            </a:r>
            <a:br>
              <a:rPr lang="en-US" b="1" cap="none" dirty="0" smtClean="0"/>
            </a:br>
            <a:r>
              <a:rPr lang="en-US" b="1" cap="none" dirty="0" smtClean="0"/>
              <a:t>file .</a:t>
            </a:r>
            <a:r>
              <a:rPr lang="en-US" b="1" cap="none" dirty="0" err="1" smtClean="0"/>
              <a:t>asm</a:t>
            </a:r>
            <a:r>
              <a:rPr lang="en-US" b="1" cap="none" dirty="0" smtClean="0"/>
              <a:t> e </a:t>
            </a:r>
            <a:r>
              <a:rPr lang="en-US" b="1" cap="none" dirty="0" err="1" smtClean="0"/>
              <a:t>dichiarazione</a:t>
            </a:r>
            <a:r>
              <a:rPr lang="en-US" b="1" cap="none" dirty="0" smtClean="0"/>
              <a:t> </a:t>
            </a:r>
            <a:r>
              <a:rPr lang="en-US" b="1" cap="none" dirty="0" err="1" smtClean="0"/>
              <a:t>dati</a:t>
            </a:r>
            <a:endParaRPr lang="it-IT" b="1" cap="none" dirty="0" smtClean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400049" y="4245130"/>
            <a:ext cx="767025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it-IT" sz="2400" b="1" dirty="0" smtClean="0">
                <a:latin typeface="Calibri Light" panose="020F0302020204030204" pitchFamily="34" charset="0"/>
              </a:rPr>
              <a:t>Simone Calderara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it-IT" b="1" dirty="0" smtClean="0">
                <a:latin typeface="Calibri Light" panose="020F0302020204030204" pitchFamily="34" charset="0"/>
              </a:rPr>
              <a:t>DIPARTIMENTO DI INGEGNERIA Enzo Ferrari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it-IT" i="1" dirty="0" smtClean="0">
                <a:latin typeface="Calibri Light" panose="020F0302020204030204" pitchFamily="34" charset="0"/>
              </a:rPr>
              <a:t>Università </a:t>
            </a:r>
            <a:r>
              <a:rPr lang="it-IT" i="1" dirty="0">
                <a:latin typeface="Calibri Light" panose="020F0302020204030204" pitchFamily="34" charset="0"/>
              </a:rPr>
              <a:t>di Modena e Reggio Emilia, Italia</a:t>
            </a:r>
          </a:p>
        </p:txBody>
      </p:sp>
      <p:pic>
        <p:nvPicPr>
          <p:cNvPr id="5" name="Picture 15" descr="logo_ImageLa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145" y="6077373"/>
            <a:ext cx="976745" cy="780627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971600" y="6412686"/>
            <a:ext cx="341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http://www.imagelab.ing.unimore.it</a:t>
            </a:r>
            <a:endParaRPr lang="it-IT" dirty="0">
              <a:latin typeface="+mj-lt"/>
            </a:endParaRPr>
          </a:p>
        </p:txBody>
      </p:sp>
      <p:pic>
        <p:nvPicPr>
          <p:cNvPr id="9" name="Picture 2" descr="https://in.unimore.it/documenti/logo2014/Unimore_Logo_CEN_sRGB_Positiv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222" y="4146143"/>
            <a:ext cx="1398731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9" descr="IMG_0153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84168" y="0"/>
            <a:ext cx="2915816" cy="1948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Operazioni di Moltiplicazione e divisione ad un operando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Sono operazioni monadiche che accettano un solo operando</a:t>
            </a:r>
          </a:p>
          <a:p>
            <a:r>
              <a:rPr lang="it-IT" dirty="0" smtClean="0"/>
              <a:t>Prevedono che gli operandi rimanenti siano in registri fissati</a:t>
            </a:r>
          </a:p>
          <a:p>
            <a:r>
              <a:rPr lang="it-IT" dirty="0" smtClean="0"/>
              <a:t>Distinguono tra operazione con segno o segno </a:t>
            </a:r>
            <a:r>
              <a:rPr lang="it-IT" dirty="0" err="1" smtClean="0"/>
              <a:t>segno</a:t>
            </a:r>
            <a:r>
              <a:rPr lang="it-IT" dirty="0" smtClean="0"/>
              <a:t> (ISTRUZIONI DIFFERENTI)</a:t>
            </a:r>
            <a:endParaRPr lang="it-IT" dirty="0" smtClean="0"/>
          </a:p>
          <a:p>
            <a:pPr marL="342900" lvl="1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47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Moltiplicazione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0">
              <a:buNone/>
            </a:pPr>
            <a:r>
              <a:rPr lang="it-IT" dirty="0" smtClean="0"/>
              <a:t>La moltiplicazione prevede che il risultato dell’operazione abbia </a:t>
            </a:r>
            <a:r>
              <a:rPr lang="it-IT" dirty="0" err="1" smtClean="0"/>
              <a:t>dimensionalità</a:t>
            </a:r>
            <a:r>
              <a:rPr lang="it-IT" dirty="0" smtClean="0"/>
              <a:t> doppia rispetto alla dimensione del moltiplicatore:</a:t>
            </a:r>
          </a:p>
          <a:p>
            <a:pPr marL="342900" lvl="1" indent="0">
              <a:buNone/>
            </a:pPr>
            <a:r>
              <a:rPr lang="it-IT" dirty="0" smtClean="0"/>
              <a:t>Ad es se il moltiplicatore è a 8 bit il risultato sarà a 16 bit</a:t>
            </a:r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endParaRPr lang="it-IT" dirty="0" smtClean="0"/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endParaRPr lang="it-IT" dirty="0" smtClean="0"/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endParaRPr lang="it-IT" dirty="0" smtClean="0"/>
          </a:p>
          <a:p>
            <a:pPr marL="342900" lvl="1" indent="0">
              <a:buNone/>
            </a:pPr>
            <a:endParaRPr lang="it-IT" dirty="0"/>
          </a:p>
          <a:p>
            <a:pPr lvl="1"/>
            <a:r>
              <a:rPr lang="it-IT" dirty="0" smtClean="0"/>
              <a:t>Senza SEGNO: </a:t>
            </a:r>
            <a:r>
              <a:rPr lang="it-IT" b="1" dirty="0" smtClean="0"/>
              <a:t>MUL moltiplicatore</a:t>
            </a:r>
          </a:p>
          <a:p>
            <a:pPr lvl="1"/>
            <a:r>
              <a:rPr lang="it-IT" dirty="0" smtClean="0"/>
              <a:t>Con Segno     : IMUL moltiplicatore</a:t>
            </a:r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r>
              <a:rPr lang="it-IT" b="1" dirty="0" smtClean="0"/>
              <a:t>Il moltiplicatore DEVE essere un registro perché è necessario saperne le dimensioni per posizionare il risultato nel registro corretto</a:t>
            </a:r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81724"/>
              </p:ext>
            </p:extLst>
          </p:nvPr>
        </p:nvGraphicFramePr>
        <p:xfrm>
          <a:off x="1403648" y="28529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Moltiplicatore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Moltiplicando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Risultato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8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16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DX:AX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32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EDX:EAX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1325563"/>
          </a:xfrm>
        </p:spPr>
        <p:txBody>
          <a:bodyPr/>
          <a:lstStyle/>
          <a:p>
            <a:r>
              <a:rPr lang="it-IT" dirty="0" smtClean="0"/>
              <a:t>Divisione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0">
              <a:buNone/>
            </a:pPr>
            <a:r>
              <a:rPr lang="it-IT" dirty="0" smtClean="0"/>
              <a:t>La moltiplicazione prevede che il dividendo dell’operazione abbia </a:t>
            </a:r>
            <a:r>
              <a:rPr lang="it-IT" dirty="0" err="1" smtClean="0"/>
              <a:t>dimensionalità</a:t>
            </a:r>
            <a:r>
              <a:rPr lang="it-IT" dirty="0" smtClean="0"/>
              <a:t> doppia rispetto alla dimensione del divisore e del risultato</a:t>
            </a:r>
          </a:p>
          <a:p>
            <a:pPr marL="342900" lvl="1" indent="0">
              <a:buNone/>
            </a:pPr>
            <a:r>
              <a:rPr lang="it-IT" dirty="0" smtClean="0"/>
              <a:t>Inoltre la divisione è intesa come Divisione intera pertanto salva sia risultato che resto</a:t>
            </a:r>
            <a:endParaRPr lang="it-IT" dirty="0" smtClean="0"/>
          </a:p>
          <a:p>
            <a:pPr marL="342900" lvl="1" indent="0">
              <a:buNone/>
            </a:pPr>
            <a:endParaRPr lang="it-IT" dirty="0" smtClean="0"/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endParaRPr lang="it-IT" dirty="0" smtClean="0"/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endParaRPr lang="it-IT" dirty="0" smtClean="0"/>
          </a:p>
          <a:p>
            <a:pPr marL="342900" lvl="1" indent="0">
              <a:buNone/>
            </a:pPr>
            <a:endParaRPr lang="it-IT" dirty="0"/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Senza SEGNO: </a:t>
            </a:r>
            <a:r>
              <a:rPr lang="it-IT" b="1" dirty="0" smtClean="0"/>
              <a:t>DIV divisore</a:t>
            </a:r>
          </a:p>
          <a:p>
            <a:pPr lvl="1"/>
            <a:r>
              <a:rPr lang="it-IT" dirty="0" smtClean="0"/>
              <a:t>Con Segno     : IDIV divisore</a:t>
            </a:r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r>
              <a:rPr lang="it-IT" b="1" dirty="0" smtClean="0"/>
              <a:t>Il divisore DEVE essere un registro perché è necessario saperne le dimensioni per posizionare il risultato nel registro corretto</a:t>
            </a:r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532301"/>
              </p:ext>
            </p:extLst>
          </p:nvPr>
        </p:nvGraphicFramePr>
        <p:xfrm>
          <a:off x="1187624" y="28529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Dividendo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Divisore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Risultato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Resto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8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DX:AX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16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EDX:EAX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32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EDX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1325563"/>
          </a:xfrm>
        </p:spPr>
        <p:txBody>
          <a:bodyPr/>
          <a:lstStyle/>
          <a:p>
            <a:r>
              <a:rPr lang="it-IT" dirty="0" smtClean="0"/>
              <a:t>Divisione estensione dei registri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2082448"/>
            <a:ext cx="7886700" cy="4351338"/>
          </a:xfrm>
        </p:spPr>
        <p:txBody>
          <a:bodyPr>
            <a:normAutofit lnSpcReduction="10000"/>
          </a:bodyPr>
          <a:lstStyle/>
          <a:p>
            <a:pPr marL="342900" lvl="1" indent="0">
              <a:buNone/>
            </a:pPr>
            <a:endParaRPr lang="it-IT" dirty="0" smtClean="0"/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endParaRPr lang="it-IT" dirty="0" smtClean="0"/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r>
              <a:rPr lang="it-IT" dirty="0" smtClean="0"/>
              <a:t>Osservando la tabella significa che se ho un valore in EAX e voglio dividerlo devo poter estenderlo anche a EDX nel modo corretto:</a:t>
            </a:r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r>
              <a:rPr lang="it-IT" dirty="0" smtClean="0"/>
              <a:t>Senza segno: devo azzerare la porzione di registro che rappresenta la parte più significativa del numero (ad es AH, DX, EDX)</a:t>
            </a:r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r>
              <a:rPr lang="it-IT" dirty="0" smtClean="0"/>
              <a:t>Con segno: devo estendere in complemento a due il numero </a:t>
            </a:r>
            <a:r>
              <a:rPr lang="it-IT" dirty="0" err="1" smtClean="0"/>
              <a:t>tenedo</a:t>
            </a:r>
            <a:r>
              <a:rPr lang="it-IT" dirty="0" smtClean="0"/>
              <a:t> conto dei bit più significativi che determinano il segno del numero</a:t>
            </a:r>
          </a:p>
          <a:p>
            <a:pPr marL="342900" lvl="1" indent="0">
              <a:buNone/>
            </a:pPr>
            <a:r>
              <a:rPr lang="it-IT" dirty="0" smtClean="0"/>
              <a:t>-&gt; esistono operazioni specifiche</a:t>
            </a:r>
          </a:p>
          <a:p>
            <a:pPr marL="342900" lvl="1" indent="0">
              <a:buNone/>
            </a:pPr>
            <a:r>
              <a:rPr lang="it-IT" dirty="0" smtClean="0"/>
              <a:t>CBW: estende il registro AL in AX con segno</a:t>
            </a:r>
          </a:p>
          <a:p>
            <a:pPr marL="342900" lvl="1" indent="0">
              <a:buNone/>
            </a:pPr>
            <a:r>
              <a:rPr lang="it-IT" dirty="0" smtClean="0"/>
              <a:t>CWD:</a:t>
            </a:r>
            <a:r>
              <a:rPr lang="it-IT" dirty="0"/>
              <a:t> estende il registro </a:t>
            </a:r>
            <a:r>
              <a:rPr lang="it-IT" dirty="0" smtClean="0"/>
              <a:t>AX in DX:AX con segno</a:t>
            </a:r>
          </a:p>
          <a:p>
            <a:pPr marL="342900" lvl="1" indent="0">
              <a:buNone/>
            </a:pPr>
            <a:r>
              <a:rPr lang="it-IT" dirty="0" smtClean="0"/>
              <a:t>CDQ: estende il registro EAX in EDX:EAX con segno </a:t>
            </a:r>
            <a:endParaRPr lang="it-IT" dirty="0"/>
          </a:p>
          <a:p>
            <a:pPr marL="342900" lvl="1" indent="0">
              <a:buNone/>
            </a:pPr>
            <a:endParaRPr lang="it-IT" dirty="0" smtClean="0"/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endParaRPr lang="it-IT" dirty="0" smtClean="0"/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72944"/>
              </p:ext>
            </p:extLst>
          </p:nvPr>
        </p:nvGraphicFramePr>
        <p:xfrm>
          <a:off x="1403648" y="134076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Dividendo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Divisore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Risultato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Resto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8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DX:AX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16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EDX:EAX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32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EDX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9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1325563"/>
          </a:xfrm>
        </p:spPr>
        <p:txBody>
          <a:bodyPr/>
          <a:lstStyle/>
          <a:p>
            <a:r>
              <a:rPr lang="it-IT" dirty="0" smtClean="0"/>
              <a:t>Esempio divisione con segno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342900" lvl="1" indent="0">
              <a:buNone/>
            </a:pPr>
            <a:r>
              <a:rPr lang="it-IT" dirty="0" err="1" smtClean="0"/>
              <a:t>Int</a:t>
            </a:r>
            <a:r>
              <a:rPr lang="it-IT" dirty="0" smtClean="0"/>
              <a:t> a =5;</a:t>
            </a:r>
          </a:p>
          <a:p>
            <a:pPr marL="342900" lvl="1" indent="0">
              <a:buNone/>
            </a:pPr>
            <a:r>
              <a:rPr lang="it-IT" dirty="0" err="1" smtClean="0"/>
              <a:t>Int</a:t>
            </a:r>
            <a:r>
              <a:rPr lang="it-IT" dirty="0" smtClean="0"/>
              <a:t> b=7;</a:t>
            </a:r>
          </a:p>
          <a:p>
            <a:pPr marL="342900" lvl="1" indent="0">
              <a:buNone/>
            </a:pPr>
            <a:r>
              <a:rPr lang="it-IT" dirty="0" err="1" smtClean="0"/>
              <a:t>Int</a:t>
            </a:r>
            <a:r>
              <a:rPr lang="it-IT" dirty="0" smtClean="0"/>
              <a:t> C=a/b;</a:t>
            </a:r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r>
              <a:rPr lang="it-IT" dirty="0" smtClean="0"/>
              <a:t>DIVISONE CON SEGNO (</a:t>
            </a:r>
            <a:r>
              <a:rPr lang="it-IT" dirty="0" err="1" smtClean="0"/>
              <a:t>int</a:t>
            </a:r>
            <a:r>
              <a:rPr lang="it-IT" dirty="0" smtClean="0"/>
              <a:t> sono con segno con divisore a 32 Bit)</a:t>
            </a:r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r>
              <a:rPr lang="it-IT" dirty="0" smtClean="0"/>
              <a:t>__</a:t>
            </a:r>
            <a:r>
              <a:rPr lang="it-IT" dirty="0" err="1" smtClean="0"/>
              <a:t>asm</a:t>
            </a:r>
            <a:endParaRPr lang="it-IT" dirty="0" smtClean="0"/>
          </a:p>
          <a:p>
            <a:pPr marL="342900" lvl="1" indent="0">
              <a:buNone/>
            </a:pPr>
            <a:r>
              <a:rPr lang="it-IT" dirty="0" smtClean="0"/>
              <a:t>{</a:t>
            </a:r>
          </a:p>
          <a:p>
            <a:pPr marL="342900" lvl="1" indent="0">
              <a:buNone/>
            </a:pPr>
            <a:r>
              <a:rPr lang="it-IT" dirty="0" err="1" smtClean="0"/>
              <a:t>Mov</a:t>
            </a:r>
            <a:r>
              <a:rPr lang="it-IT" dirty="0" smtClean="0"/>
              <a:t> eax,5</a:t>
            </a:r>
          </a:p>
          <a:p>
            <a:pPr marL="342900" lvl="1" indent="0">
              <a:buNone/>
            </a:pPr>
            <a:r>
              <a:rPr lang="it-IT" dirty="0" err="1" smtClean="0"/>
              <a:t>Mov</a:t>
            </a:r>
            <a:r>
              <a:rPr lang="it-IT" dirty="0" smtClean="0"/>
              <a:t> ebx,7</a:t>
            </a:r>
          </a:p>
          <a:p>
            <a:pPr marL="342900" lvl="1" indent="0">
              <a:buNone/>
            </a:pPr>
            <a:r>
              <a:rPr lang="it-IT" dirty="0" smtClean="0"/>
              <a:t>CDQ &lt;- estendo il numero a 64 bit in complemento a 2</a:t>
            </a:r>
          </a:p>
          <a:p>
            <a:pPr marL="342900" lvl="1" indent="0">
              <a:buNone/>
            </a:pPr>
            <a:r>
              <a:rPr lang="it-IT" b="1" dirty="0" smtClean="0"/>
              <a:t>IDIV EBX</a:t>
            </a:r>
          </a:p>
          <a:p>
            <a:pPr marL="342900" lvl="1" indent="0">
              <a:buNone/>
            </a:pPr>
            <a:r>
              <a:rPr lang="it-IT" dirty="0" smtClean="0">
                <a:sym typeface="Wingdings" panose="05000000000000000000" pitchFamily="2" charset="2"/>
              </a:rPr>
              <a:t> Il risultato sarà in EAX e il resto in EDX</a:t>
            </a:r>
            <a:endParaRPr lang="it-IT" dirty="0"/>
          </a:p>
          <a:p>
            <a:pPr marL="342900" lvl="1" indent="0">
              <a:buNone/>
            </a:pPr>
            <a:endParaRPr lang="it-IT" dirty="0" smtClean="0"/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r>
              <a:rPr lang="it-IT" dirty="0" smtClean="0"/>
              <a:t>}</a:t>
            </a:r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endParaRPr lang="it-IT" dirty="0" smtClean="0"/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11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1325563"/>
          </a:xfrm>
        </p:spPr>
        <p:txBody>
          <a:bodyPr/>
          <a:lstStyle/>
          <a:p>
            <a:r>
              <a:rPr lang="it-IT" dirty="0" smtClean="0"/>
              <a:t>Esempio divisione SENZA segno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342900" lvl="1" indent="0">
              <a:buNone/>
            </a:pPr>
            <a:r>
              <a:rPr lang="it-IT" dirty="0" err="1" smtClean="0"/>
              <a:t>Unsigned</a:t>
            </a:r>
            <a:r>
              <a:rPr lang="it-IT" dirty="0" smtClean="0"/>
              <a:t> </a:t>
            </a:r>
            <a:r>
              <a:rPr lang="it-IT" dirty="0" err="1" smtClean="0"/>
              <a:t>Int</a:t>
            </a:r>
            <a:r>
              <a:rPr lang="it-IT" dirty="0" smtClean="0"/>
              <a:t> a =5;</a:t>
            </a:r>
          </a:p>
          <a:p>
            <a:pPr marL="342900" lvl="1" indent="0">
              <a:buNone/>
            </a:pPr>
            <a:r>
              <a:rPr lang="it-IT" dirty="0" err="1" smtClean="0"/>
              <a:t>Unsigned</a:t>
            </a:r>
            <a:r>
              <a:rPr lang="it-IT" dirty="0" smtClean="0"/>
              <a:t> </a:t>
            </a:r>
            <a:r>
              <a:rPr lang="it-IT" dirty="0" err="1" smtClean="0"/>
              <a:t>Int</a:t>
            </a:r>
            <a:r>
              <a:rPr lang="it-IT" dirty="0" smtClean="0"/>
              <a:t> b=7;</a:t>
            </a:r>
          </a:p>
          <a:p>
            <a:pPr marL="342900" lvl="1" indent="0">
              <a:buNone/>
            </a:pPr>
            <a:r>
              <a:rPr lang="it-IT" dirty="0" err="1" smtClean="0"/>
              <a:t>Unsigned</a:t>
            </a:r>
            <a:r>
              <a:rPr lang="it-IT" dirty="0" smtClean="0"/>
              <a:t> </a:t>
            </a:r>
            <a:r>
              <a:rPr lang="it-IT" dirty="0" err="1" smtClean="0"/>
              <a:t>Int</a:t>
            </a:r>
            <a:r>
              <a:rPr lang="it-IT" dirty="0" smtClean="0"/>
              <a:t> C=a/b;</a:t>
            </a:r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r>
              <a:rPr lang="it-IT" dirty="0" smtClean="0"/>
              <a:t>DIVISONE SENZA SEGNO (</a:t>
            </a:r>
            <a:r>
              <a:rPr lang="it-IT" dirty="0" err="1" smtClean="0"/>
              <a:t>unsigned</a:t>
            </a:r>
            <a:r>
              <a:rPr lang="it-IT" dirty="0" smtClean="0"/>
              <a:t> </a:t>
            </a:r>
            <a:r>
              <a:rPr lang="it-IT" dirty="0" err="1" smtClean="0"/>
              <a:t>int</a:t>
            </a:r>
            <a:r>
              <a:rPr lang="it-IT" dirty="0" smtClean="0"/>
              <a:t> sono senza segno con divisore a 32 Bit)</a:t>
            </a:r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r>
              <a:rPr lang="it-IT" dirty="0" smtClean="0"/>
              <a:t>__</a:t>
            </a:r>
            <a:r>
              <a:rPr lang="it-IT" dirty="0" err="1" smtClean="0"/>
              <a:t>asm</a:t>
            </a:r>
            <a:endParaRPr lang="it-IT" dirty="0" smtClean="0"/>
          </a:p>
          <a:p>
            <a:pPr marL="342900" lvl="1" indent="0">
              <a:buNone/>
            </a:pPr>
            <a:r>
              <a:rPr lang="it-IT" dirty="0" smtClean="0"/>
              <a:t>{</a:t>
            </a:r>
          </a:p>
          <a:p>
            <a:pPr marL="342900" lvl="1" indent="0">
              <a:buNone/>
            </a:pPr>
            <a:r>
              <a:rPr lang="it-IT" dirty="0" err="1" smtClean="0"/>
              <a:t>Mov</a:t>
            </a:r>
            <a:r>
              <a:rPr lang="it-IT" dirty="0" smtClean="0"/>
              <a:t> eax,5</a:t>
            </a:r>
          </a:p>
          <a:p>
            <a:pPr marL="342900" lvl="1" indent="0">
              <a:buNone/>
            </a:pPr>
            <a:r>
              <a:rPr lang="it-IT" dirty="0" err="1" smtClean="0"/>
              <a:t>Mov</a:t>
            </a:r>
            <a:r>
              <a:rPr lang="it-IT" dirty="0" smtClean="0"/>
              <a:t> ebx,7</a:t>
            </a:r>
          </a:p>
          <a:p>
            <a:pPr marL="342900" lvl="1" indent="0">
              <a:buNone/>
            </a:pPr>
            <a:r>
              <a:rPr lang="it-IT" dirty="0" smtClean="0"/>
              <a:t>MOV EDX,0 </a:t>
            </a:r>
            <a:r>
              <a:rPr lang="it-IT" dirty="0" smtClean="0">
                <a:sym typeface="Wingdings" panose="05000000000000000000" pitchFamily="2" charset="2"/>
              </a:rPr>
              <a:t>AZZERO EDX per estendere il numero a 64 bit</a:t>
            </a:r>
            <a:endParaRPr lang="it-IT" dirty="0" smtClean="0"/>
          </a:p>
          <a:p>
            <a:pPr marL="342900" lvl="1" indent="0">
              <a:buNone/>
            </a:pPr>
            <a:r>
              <a:rPr lang="it-IT" b="1" dirty="0" smtClean="0"/>
              <a:t>DIV EBX</a:t>
            </a:r>
          </a:p>
          <a:p>
            <a:pPr marL="342900" lvl="1" indent="0">
              <a:buNone/>
            </a:pPr>
            <a:r>
              <a:rPr lang="it-IT" dirty="0" smtClean="0">
                <a:sym typeface="Wingdings" panose="05000000000000000000" pitchFamily="2" charset="2"/>
              </a:rPr>
              <a:t> Il risultato sarà in EAX e il resto in EDX</a:t>
            </a:r>
            <a:endParaRPr lang="it-IT" dirty="0"/>
          </a:p>
          <a:p>
            <a:pPr marL="342900" lvl="1" indent="0">
              <a:buNone/>
            </a:pPr>
            <a:endParaRPr lang="it-IT" dirty="0" smtClean="0"/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r>
              <a:rPr lang="it-IT" dirty="0" smtClean="0"/>
              <a:t>}</a:t>
            </a:r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endParaRPr lang="it-IT" dirty="0" smtClean="0"/>
          </a:p>
          <a:p>
            <a:pPr marL="342900" lvl="1" indent="0">
              <a:buNone/>
            </a:pPr>
            <a:endParaRPr lang="it-IT" dirty="0"/>
          </a:p>
          <a:p>
            <a:pPr marL="342900" lvl="1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Si scriva una funzione che accetta un vettore di interi e ne calcola la media.</a:t>
            </a:r>
          </a:p>
          <a:p>
            <a:r>
              <a:rPr lang="it-IT" dirty="0" smtClean="0"/>
              <a:t>Si scriva una funzione che accetta un vettore di </a:t>
            </a:r>
            <a:r>
              <a:rPr lang="it-IT" dirty="0" err="1" smtClean="0"/>
              <a:t>unsigned</a:t>
            </a:r>
            <a:r>
              <a:rPr lang="it-IT" dirty="0" smtClean="0"/>
              <a:t> </a:t>
            </a:r>
            <a:r>
              <a:rPr lang="it-IT" dirty="0" err="1" smtClean="0"/>
              <a:t>char</a:t>
            </a:r>
            <a:r>
              <a:rPr lang="it-IT" dirty="0" smtClean="0"/>
              <a:t> e ne calcola il numero di numeri pari.</a:t>
            </a:r>
          </a:p>
          <a:p>
            <a:r>
              <a:rPr lang="it-IT" dirty="0" smtClean="0"/>
              <a:t>Si scriva una funzione che accetta un intero e ne calcoli il fattoriale</a:t>
            </a:r>
          </a:p>
          <a:p>
            <a:pPr marL="0" indent="0">
              <a:buNone/>
            </a:pPr>
            <a:r>
              <a:rPr lang="it-IT" dirty="0" smtClean="0"/>
              <a:t>…..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2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iale">
  <a:themeElements>
    <a:clrScheme name="Personalizzato 2">
      <a:dk1>
        <a:sysClr val="windowText" lastClr="000000"/>
      </a:dk1>
      <a:lt1>
        <a:sysClr val="window" lastClr="FFFFFF"/>
      </a:lt1>
      <a:dk2>
        <a:srgbClr val="C050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Cravatta ner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senzial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68206</TotalTime>
  <Words>526</Words>
  <Application>Microsoft Office PowerPoint</Application>
  <PresentationFormat>Presentazione su schermo (4:3)</PresentationFormat>
  <Paragraphs>153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Times New Roman</vt:lpstr>
      <vt:lpstr>Wingdings</vt:lpstr>
      <vt:lpstr>Essenziale</vt:lpstr>
      <vt:lpstr>Tema di Office</vt:lpstr>
      <vt:lpstr>Calcolatori Elettronici e Lab a.a. 2016-2017 file .asm e dichiarazione dati</vt:lpstr>
      <vt:lpstr>Operazioni di Moltiplicazione e divisione ad un operando</vt:lpstr>
      <vt:lpstr>Moltiplicazione</vt:lpstr>
      <vt:lpstr>Divisione</vt:lpstr>
      <vt:lpstr>Divisione estensione dei registri</vt:lpstr>
      <vt:lpstr>Esempio divisione con segno</vt:lpstr>
      <vt:lpstr>Esempio divisione SENZA segno</vt:lpstr>
      <vt:lpstr>Esercizi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surveillance with Sakbot</dc:title>
  <dc:creator>Cucchiara</dc:creator>
  <cp:lastModifiedBy>simone calderara</cp:lastModifiedBy>
  <cp:revision>766</cp:revision>
  <dcterms:created xsi:type="dcterms:W3CDTF">2003-05-19T12:23:41Z</dcterms:created>
  <dcterms:modified xsi:type="dcterms:W3CDTF">2016-11-14T14:38:18Z</dcterms:modified>
</cp:coreProperties>
</file>