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</p:sldIdLst>
  <p:sldSz cx="9144000" cy="5143500" type="screen16x9"/>
  <p:notesSz cx="9144000" cy="51435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268" y="-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0" y="0"/>
                </a:moveTo>
                <a:lnTo>
                  <a:pt x="989099" y="0"/>
                </a:lnTo>
                <a:lnTo>
                  <a:pt x="989099" y="987899"/>
                </a:lnTo>
                <a:lnTo>
                  <a:pt x="0" y="987899"/>
                </a:lnTo>
                <a:lnTo>
                  <a:pt x="0" y="0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0" y="0"/>
                </a:moveTo>
                <a:lnTo>
                  <a:pt x="9143999" y="0"/>
                </a:lnTo>
                <a:lnTo>
                  <a:pt x="9143999" y="251999"/>
                </a:lnTo>
                <a:lnTo>
                  <a:pt x="0" y="251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33883"/>
            <a:ext cx="8374549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38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53750"/>
            <a:ext cx="8193500" cy="203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0"/>
                </a:moveTo>
                <a:lnTo>
                  <a:pt x="1015199" y="0"/>
                </a:lnTo>
                <a:lnTo>
                  <a:pt x="1015199" y="1015199"/>
                </a:lnTo>
                <a:lnTo>
                  <a:pt x="0" y="1015199"/>
                </a:lnTo>
                <a:lnTo>
                  <a:pt x="0" y="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8377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1124" y="1217911"/>
            <a:ext cx="7863275" cy="13176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lang="en-US" sz="4200" spc="15" dirty="0">
                <a:solidFill>
                  <a:srgbClr val="FFFFFF"/>
                </a:solidFill>
              </a:rPr>
              <a:t>Predicting Buenos Aires House Prices with Linear Regression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8530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Predicting Buenos Aires House Prices with Linear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991475" cy="3055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50" dirty="0">
                <a:solidFill>
                  <a:srgbClr val="434343"/>
                </a:solidFill>
                <a:latin typeface="Arial"/>
                <a:cs typeface="Arial"/>
              </a:rPr>
              <a:t>The problem posed for this Project is the development of a regression model that allows predicting the price of a real property of the Buenos Aires city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spc="-5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35" dirty="0">
                <a:solidFill>
                  <a:srgbClr val="434343"/>
                </a:solidFill>
                <a:latin typeface="Arial"/>
                <a:cs typeface="Arial"/>
              </a:rPr>
              <a:t>This Project would be very valuable for a real state agent who could make use of the information provided in a daily basis.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spc="-35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order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carry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out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Project, 3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stages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are 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stablished</a:t>
            </a:r>
            <a:r>
              <a:rPr sz="1800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acquisition</a:t>
            </a:r>
            <a:endParaRPr lang="es-AR" sz="1400" spc="-5" dirty="0">
              <a:solidFill>
                <a:srgbClr val="434343"/>
              </a:solidFill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-15" dirty="0">
                <a:solidFill>
                  <a:srgbClr val="434343"/>
                </a:solidFill>
                <a:latin typeface="Arial"/>
                <a:cs typeface="Arial"/>
              </a:rPr>
              <a:t>Exploratory analysis and dataset cleaning</a:t>
            </a: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-15" dirty="0">
                <a:solidFill>
                  <a:srgbClr val="434343"/>
                </a:solidFill>
                <a:latin typeface="Arial"/>
                <a:cs typeface="Arial"/>
              </a:rPr>
              <a:t>Construction of a linear regression model to make predictions about the price of properties.</a:t>
            </a:r>
            <a:endParaRPr sz="1400" spc="-15" dirty="0">
              <a:solidFill>
                <a:srgbClr val="43434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001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/>
              <a:t>Data </a:t>
            </a:r>
            <a:r>
              <a:rPr sz="3000" spc="30" dirty="0"/>
              <a:t>acquisition </a:t>
            </a:r>
            <a:r>
              <a:rPr sz="3000" spc="-20" dirty="0"/>
              <a:t>and</a:t>
            </a:r>
            <a:r>
              <a:rPr sz="3000" spc="-300" dirty="0"/>
              <a:t> </a:t>
            </a:r>
            <a:r>
              <a:rPr sz="3000" dirty="0"/>
              <a:t>cleaning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835265" cy="3248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lang="en-US" spc="-30" dirty="0" err="1">
                <a:solidFill>
                  <a:srgbClr val="434343"/>
                </a:solidFill>
                <a:latin typeface="Arial"/>
                <a:cs typeface="Arial"/>
              </a:rPr>
              <a:t>Properati</a:t>
            </a:r>
            <a:r>
              <a:rPr lang="en-US" spc="-30" dirty="0">
                <a:solidFill>
                  <a:srgbClr val="434343"/>
                </a:solidFill>
                <a:latin typeface="Arial"/>
                <a:cs typeface="Arial"/>
              </a:rPr>
              <a:t> real estate company provides us with a dataset of its internal databases corresponding to the first half of 2017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spc="-3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434343"/>
                </a:solidFill>
                <a:latin typeface="Arial"/>
                <a:cs typeface="Arial"/>
              </a:rPr>
              <a:t>The dataset contains a total of 26 fields/columns and 121200 records. However, for this project I will focus only on the city of Buenos Aires, which result in 32316 records.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pc="-3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>
                <a:solidFill>
                  <a:srgbClr val="434343"/>
                </a:solidFill>
                <a:latin typeface="Arial"/>
                <a:cs typeface="Arial"/>
              </a:rPr>
              <a:t>I will use the Foursquare API to explore real estates marketed by </a:t>
            </a:r>
            <a:r>
              <a:rPr lang="en-US" spc="-15" dirty="0" err="1">
                <a:solidFill>
                  <a:srgbClr val="434343"/>
                </a:solidFill>
                <a:latin typeface="Arial"/>
                <a:cs typeface="Arial"/>
              </a:rPr>
              <a:t>Properati</a:t>
            </a:r>
            <a:r>
              <a:rPr lang="en-US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spc="-15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>
                <a:solidFill>
                  <a:srgbClr val="434343"/>
                </a:solidFill>
                <a:latin typeface="Arial"/>
                <a:cs typeface="Arial"/>
              </a:rPr>
              <a:t>After data wrangling tasks, </a:t>
            </a:r>
            <a:r>
              <a:rPr lang="es-AR" sz="1800" spc="-35" dirty="0">
                <a:solidFill>
                  <a:srgbClr val="434343"/>
                </a:solidFill>
                <a:latin typeface="Arial"/>
                <a:cs typeface="Arial"/>
              </a:rPr>
              <a:t>c</a:t>
            </a:r>
            <a:r>
              <a:rPr sz="1800" spc="-35" dirty="0">
                <a:solidFill>
                  <a:srgbClr val="434343"/>
                </a:solidFill>
                <a:latin typeface="Arial"/>
                <a:cs typeface="Arial"/>
              </a:rPr>
              <a:t>leaned </a:t>
            </a:r>
            <a:r>
              <a:rPr sz="1800" spc="10" dirty="0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sz="1800" spc="15" dirty="0">
                <a:solidFill>
                  <a:srgbClr val="434343"/>
                </a:solidFill>
                <a:latin typeface="Arial"/>
                <a:cs typeface="Arial"/>
              </a:rPr>
              <a:t>contains </a:t>
            </a:r>
            <a:r>
              <a:rPr lang="es-AR" spc="5" dirty="0">
                <a:solidFill>
                  <a:srgbClr val="434343"/>
                </a:solidFill>
                <a:latin typeface="Arial"/>
                <a:cs typeface="Arial"/>
              </a:rPr>
              <a:t>283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features.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8800"/>
            <a:ext cx="7922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2800" spc="-25" dirty="0" err="1"/>
              <a:t>Geolocalization</a:t>
            </a:r>
            <a:endParaRPr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0160F0-4D91-4F43-9236-AA2E263D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37" y="1123950"/>
            <a:ext cx="6873720" cy="3397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7193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000" spc="-40" dirty="0"/>
              <a:t>Price ranking per </a:t>
            </a:r>
            <a:r>
              <a:rPr lang="es-AR" sz="3000" spc="-40" dirty="0" err="1"/>
              <a:t>neighbourhoods</a:t>
            </a:r>
            <a:endParaRPr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EEC034-FABB-45F2-84B5-D7BBEDD78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/>
          <a:stretch/>
        </p:blipFill>
        <p:spPr bwMode="auto">
          <a:xfrm>
            <a:off x="0" y="1352550"/>
            <a:ext cx="895624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18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000" spc="-35" dirty="0" err="1"/>
              <a:t>Bivariate</a:t>
            </a:r>
            <a:r>
              <a:rPr lang="es-AR" sz="3000" spc="-35" dirty="0"/>
              <a:t> </a:t>
            </a:r>
            <a:r>
              <a:rPr lang="es-AR" sz="3000" spc="-35" dirty="0" err="1"/>
              <a:t>Analysis</a:t>
            </a:r>
            <a:endParaRPr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8F9BF9-3C1E-4465-95AA-9029A1D4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00150"/>
            <a:ext cx="8458200" cy="26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3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/>
              <a:t>Regression </a:t>
            </a:r>
            <a:r>
              <a:rPr sz="3000" spc="30" dirty="0"/>
              <a:t>models</a:t>
            </a:r>
            <a:r>
              <a:rPr sz="3000" spc="-185" dirty="0"/>
              <a:t> </a:t>
            </a:r>
            <a:r>
              <a:rPr sz="3000" spc="20" dirty="0"/>
              <a:t>performance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324600" y="2058468"/>
            <a:ext cx="3049905" cy="102656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434343"/>
                </a:solidFill>
                <a:latin typeface="Arial"/>
                <a:cs typeface="Arial"/>
              </a:rPr>
              <a:t>RMSE:</a:t>
            </a:r>
            <a:r>
              <a:rPr lang="es-AR" spc="-10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b="1" spc="-105" dirty="0">
                <a:solidFill>
                  <a:srgbClr val="434343"/>
                </a:solidFill>
                <a:latin typeface="Arial"/>
                <a:cs typeface="Arial"/>
              </a:rPr>
              <a:t>124379.4</a:t>
            </a: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endParaRPr lang="es-AR" b="1" spc="-105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s-AR" sz="1800" spc="-105" dirty="0">
                <a:solidFill>
                  <a:srgbClr val="434343"/>
                </a:solidFill>
                <a:latin typeface="Arial"/>
                <a:cs typeface="Arial"/>
              </a:rPr>
              <a:t>R^2: </a:t>
            </a:r>
            <a:r>
              <a:rPr lang="es-AR" sz="1800" b="1" spc="-105" dirty="0">
                <a:solidFill>
                  <a:srgbClr val="434343"/>
                </a:solidFill>
                <a:latin typeface="Arial"/>
                <a:cs typeface="Arial"/>
              </a:rPr>
              <a:t>0.65</a:t>
            </a:r>
            <a:endParaRPr sz="1800" b="1" dirty="0"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2A4746-6603-4A30-92DD-6446688C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7750"/>
            <a:ext cx="5105400" cy="3842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0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Conclusion </a:t>
            </a:r>
            <a:r>
              <a:rPr sz="3000" spc="-20" dirty="0"/>
              <a:t>and </a:t>
            </a:r>
            <a:r>
              <a:rPr sz="3000" spc="35" dirty="0"/>
              <a:t>future</a:t>
            </a:r>
            <a:r>
              <a:rPr sz="3000" spc="-275" dirty="0"/>
              <a:t> </a:t>
            </a:r>
            <a:r>
              <a:rPr sz="3000" spc="30" dirty="0"/>
              <a:t>directions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961630" cy="27949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10" dirty="0">
                <a:solidFill>
                  <a:srgbClr val="434343"/>
                </a:solidFill>
                <a:latin typeface="Arial"/>
                <a:cs typeface="Arial"/>
              </a:rPr>
              <a:t> The use of the Foursquare API served to obtain more information about the surroundings of the houses/departments, thinking that this information could influence in some way the monetary value of them.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endParaRPr lang="en-US" spc="10" dirty="0">
              <a:solidFill>
                <a:srgbClr val="434343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10" dirty="0">
                <a:solidFill>
                  <a:srgbClr val="434343"/>
                </a:solidFill>
                <a:latin typeface="Arial"/>
                <a:cs typeface="Arial"/>
              </a:rPr>
              <a:t>It was obtained a performance of the not so good model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.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However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,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accuracy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pc="10" dirty="0" err="1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lang="es-AR" spc="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800" spc="70" dirty="0" err="1">
                <a:solidFill>
                  <a:srgbClr val="434343"/>
                </a:solidFill>
                <a:latin typeface="Arial"/>
                <a:cs typeface="Arial"/>
              </a:rPr>
              <a:t>could</a:t>
            </a:r>
            <a:r>
              <a:rPr lang="es-AR" sz="1800" spc="70" dirty="0">
                <a:solidFill>
                  <a:srgbClr val="434343"/>
                </a:solidFill>
                <a:latin typeface="Arial"/>
                <a:cs typeface="Arial"/>
              </a:rPr>
              <a:t> be 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improv</a:t>
            </a:r>
            <a:r>
              <a:rPr lang="es-AR" sz="1800" spc="5" dirty="0" err="1">
                <a:solidFill>
                  <a:srgbClr val="434343"/>
                </a:solidFill>
                <a:latin typeface="Arial"/>
                <a:cs typeface="Arial"/>
              </a:rPr>
              <a:t>ed</a:t>
            </a:r>
            <a:r>
              <a:rPr sz="1800" spc="5" dirty="0">
                <a:solidFill>
                  <a:srgbClr val="434343"/>
                </a:solidFill>
                <a:latin typeface="Arial"/>
                <a:cs typeface="Arial"/>
              </a:rPr>
              <a:t>.</a:t>
            </a:r>
            <a:r>
              <a:rPr lang="es-AR" sz="18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Arial"/>
                <a:cs typeface="Arial"/>
              </a:rPr>
              <a:t>Ideas</a:t>
            </a:r>
            <a:r>
              <a:rPr sz="1800" spc="-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"/>
                <a:cs typeface="Arial"/>
              </a:rPr>
              <a:t>include: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Invest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more time in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extraction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task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such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as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on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i="1" spc="-5" dirty="0" err="1">
                <a:solidFill>
                  <a:srgbClr val="434343"/>
                </a:solidFill>
                <a:latin typeface="Arial"/>
                <a:cs typeface="Arial"/>
              </a:rPr>
              <a:t>description</a:t>
            </a:r>
            <a:r>
              <a:rPr lang="es-AR" sz="1400" i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variable (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example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 regular </a:t>
            </a:r>
            <a:r>
              <a:rPr lang="es-AR" sz="1400" spc="-5" dirty="0" err="1">
                <a:solidFill>
                  <a:srgbClr val="434343"/>
                </a:solidFill>
                <a:latin typeface="Arial"/>
                <a:cs typeface="Arial"/>
              </a:rPr>
              <a:t>expressions</a:t>
            </a:r>
            <a:r>
              <a:rPr lang="es-AR" sz="1400" spc="-5" dirty="0">
                <a:solidFill>
                  <a:srgbClr val="434343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Evaluate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other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regression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algorithms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Perform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some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fine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tuning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on</a:t>
            </a:r>
            <a:r>
              <a:rPr lang="es-AR"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s-AR" sz="1400" spc="-10" dirty="0" err="1">
                <a:solidFill>
                  <a:srgbClr val="434343"/>
                </a:solidFill>
                <a:latin typeface="Arial"/>
                <a:cs typeface="Arial"/>
              </a:rPr>
              <a:t>hyperparameters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302</Words>
  <Application>Microsoft Office PowerPoint</Application>
  <PresentationFormat>Presentación en pantalla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Predicting Buenos Aires House Prices with Linear Regression</vt:lpstr>
      <vt:lpstr>Predicting Buenos Aires House Prices with Linear Regression</vt:lpstr>
      <vt:lpstr>Data acquisition and cleaning</vt:lpstr>
      <vt:lpstr>Geolocalization</vt:lpstr>
      <vt:lpstr>Price ranking per neighbourhoods</vt:lpstr>
      <vt:lpstr>Bivariate Analysis</vt:lpstr>
      <vt:lpstr>Regression models performance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Buenos Aires House Prices with Linear Regression</dc:title>
  <cp:lastModifiedBy>fedenasca@gmail.com</cp:lastModifiedBy>
  <cp:revision>5</cp:revision>
  <dcterms:created xsi:type="dcterms:W3CDTF">2020-02-04T03:16:22Z</dcterms:created>
  <dcterms:modified xsi:type="dcterms:W3CDTF">2020-02-04T03:45:44Z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