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4"/>
  </p:handoutMasterIdLst>
  <p:sldIdLst>
    <p:sldId id="256" r:id="rId2"/>
    <p:sldId id="257" r:id="rId3"/>
    <p:sldId id="258" r:id="rId4"/>
    <p:sldId id="259" r:id="rId5"/>
    <p:sldId id="260" r:id="rId6"/>
    <p:sldId id="269" r:id="rId7"/>
    <p:sldId id="270" r:id="rId8"/>
    <p:sldId id="271" r:id="rId9"/>
    <p:sldId id="272" r:id="rId10"/>
    <p:sldId id="273" r:id="rId11"/>
    <p:sldId id="274" r:id="rId12"/>
    <p:sldId id="275"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1E8"/>
    <a:srgbClr val="BF078F"/>
    <a:srgbClr val="C7D7C8"/>
    <a:srgbClr val="E89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814" autoAdjust="0"/>
  </p:normalViewPr>
  <p:slideViewPr>
    <p:cSldViewPr snapToGrid="0">
      <p:cViewPr varScale="1">
        <p:scale>
          <a:sx n="120" d="100"/>
          <a:sy n="120" d="100"/>
        </p:scale>
        <p:origin x="192"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E5BB95EE-54EE-4768-833A-115C74F08E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a:extLst>
              <a:ext uri="{FF2B5EF4-FFF2-40B4-BE49-F238E27FC236}">
                <a16:creationId xmlns:a16="http://schemas.microsoft.com/office/drawing/2014/main" id="{562653B1-8335-40E2-9945-87953C167D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711550-0E87-4C24-A5F2-C3C8DB916681}" type="datetimeFigureOut">
              <a:rPr lang="it-IT" smtClean="0"/>
              <a:t>26/04/2022</a:t>
            </a:fld>
            <a:endParaRPr lang="it-IT" dirty="0"/>
          </a:p>
        </p:txBody>
      </p:sp>
      <p:sp>
        <p:nvSpPr>
          <p:cNvPr id="4" name="Segnaposto piè di pagina 3">
            <a:extLst>
              <a:ext uri="{FF2B5EF4-FFF2-40B4-BE49-F238E27FC236}">
                <a16:creationId xmlns:a16="http://schemas.microsoft.com/office/drawing/2014/main" id="{9732CA49-C379-47F0-97DD-974114F29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5" name="Segnaposto numero diapositiva 4">
            <a:extLst>
              <a:ext uri="{FF2B5EF4-FFF2-40B4-BE49-F238E27FC236}">
                <a16:creationId xmlns:a16="http://schemas.microsoft.com/office/drawing/2014/main" id="{943E6E9F-7023-442A-BFF7-37ABB28EF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211E9-9179-44C7-A8FB-42C8104DDBC4}" type="slidenum">
              <a:rPr lang="it-IT" smtClean="0"/>
              <a:t>‹N›</a:t>
            </a:fld>
            <a:endParaRPr lang="it-IT" dirty="0"/>
          </a:p>
        </p:txBody>
      </p:sp>
    </p:spTree>
    <p:extLst>
      <p:ext uri="{BB962C8B-B14F-4D97-AF65-F5344CB8AC3E}">
        <p14:creationId xmlns:p14="http://schemas.microsoft.com/office/powerpoint/2010/main" val="2321022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849-1D56-4E3F-B424-36AA652E1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246D1AB0-BC2E-4BF6-8499-E1491D405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78B799B-0C58-4147-9BE3-1F4AAE1785BC}"/>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2AD154FE-8D1A-4507-B6EE-EA162318D1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02EF4322-D0EF-4346-B0A6-2810C3C1BE8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73281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DB8-0F89-45F5-A955-442A278E6F11}"/>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E392242C-695E-476A-84E1-0BEFEDDF93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3AD3ADC-1A5E-47FF-A57D-0DAE783B2F27}"/>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AC0DBE0C-1EFE-4AE1-86AA-6496BAE2AED6}"/>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B460955C-DB5E-4440-B065-20D1391E049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19179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26834D-A2AF-4AA3-839D-B5D247BF4B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07ABC6A-A050-42D7-9E6E-F135C2AB9F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ECB3E1D-BB52-4C67-81F2-AA3F7FD0FB43}"/>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08F5E45C-BED0-4BC1-B649-B1C457723A6C}"/>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38CE814-C169-4C37-BF43-4123FB50BA55}"/>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80473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30-216E-4EA6-9C9D-F55F7D5831F7}"/>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7B21DA1-A3F4-4D9B-96F7-A2D95CBF09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B12B5BE-5680-4A10-9E9E-66A9CB6A813C}"/>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FD1D40A2-B708-4C2A-9207-7A496A2BC935}"/>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1C23FFD8-BACB-4379-AB05-E0C79E03B75A}"/>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364263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A3A-AA28-4462-8325-0A63D8BAE5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58EDA71D-C4D3-4543-B1B4-7A004AA94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C75B-2B0F-4F2D-A73C-597FF52FB7D7}"/>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60B33E92-A6DD-48A6-824B-4F05F25C6484}"/>
              </a:ext>
            </a:extLst>
          </p:cNvPr>
          <p:cNvSpPr>
            <a:spLocks noGrp="1"/>
          </p:cNvSpPr>
          <p:nvPr>
            <p:ph type="ftr" sz="quarter" idx="11"/>
          </p:nvPr>
        </p:nvSpPr>
        <p:spPr/>
        <p:txBody>
          <a:bodyPr/>
          <a:lstStyle/>
          <a:p>
            <a:endParaRPr lang="it-IT" dirty="0"/>
          </a:p>
        </p:txBody>
      </p:sp>
      <p:sp>
        <p:nvSpPr>
          <p:cNvPr id="6" name="Slide Number Placeholder 5">
            <a:extLst>
              <a:ext uri="{FF2B5EF4-FFF2-40B4-BE49-F238E27FC236}">
                <a16:creationId xmlns:a16="http://schemas.microsoft.com/office/drawing/2014/main" id="{51BA1672-79DD-4AF6-A937-4EA2DAA41F9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2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B3C-F125-41C3-9C5C-256D9BC64C8D}"/>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6BF22B7-C06A-4174-B843-90B2B2B71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37DC3E7-ED1B-48F2-9A65-FA6C5725FC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706EDEF3-B910-4185-A223-638B3AB21FDE}"/>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6" name="Footer Placeholder 5">
            <a:extLst>
              <a:ext uri="{FF2B5EF4-FFF2-40B4-BE49-F238E27FC236}">
                <a16:creationId xmlns:a16="http://schemas.microsoft.com/office/drawing/2014/main" id="{82E271DA-9523-408F-B8AA-13259E04DA61}"/>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887BE5C2-AF7D-4125-A9FB-C1BBF250507F}"/>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7716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EEBA-26B6-44C7-A31D-32E2386B85A1}"/>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F43212D-2FFB-4285-ACAA-E7611FCF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03C80-76F9-4898-A860-3761445A3C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93E9C9FB-7ED5-45CF-931D-C52921A63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37D1-E1F8-425D-B618-6A7B7EDB8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06330655-5C85-4C6D-B696-96E6FECEA783}"/>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8" name="Footer Placeholder 7">
            <a:extLst>
              <a:ext uri="{FF2B5EF4-FFF2-40B4-BE49-F238E27FC236}">
                <a16:creationId xmlns:a16="http://schemas.microsoft.com/office/drawing/2014/main" id="{33124F5F-0C5F-422B-A40E-8FDDCE4AFD05}"/>
              </a:ext>
            </a:extLst>
          </p:cNvPr>
          <p:cNvSpPr>
            <a:spLocks noGrp="1"/>
          </p:cNvSpPr>
          <p:nvPr>
            <p:ph type="ftr" sz="quarter" idx="11"/>
          </p:nvPr>
        </p:nvSpPr>
        <p:spPr/>
        <p:txBody>
          <a:bodyPr/>
          <a:lstStyle/>
          <a:p>
            <a:endParaRPr lang="it-IT" dirty="0"/>
          </a:p>
        </p:txBody>
      </p:sp>
      <p:sp>
        <p:nvSpPr>
          <p:cNvPr id="9" name="Slide Number Placeholder 8">
            <a:extLst>
              <a:ext uri="{FF2B5EF4-FFF2-40B4-BE49-F238E27FC236}">
                <a16:creationId xmlns:a16="http://schemas.microsoft.com/office/drawing/2014/main" id="{42F1CF9D-9697-4A41-9684-FD20BB429FEC}"/>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98092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76D1-A85B-4F77-A864-C81D19DAA560}"/>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1B347899-03F5-4BE6-A736-671DA7114A93}"/>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4" name="Footer Placeholder 3">
            <a:extLst>
              <a:ext uri="{FF2B5EF4-FFF2-40B4-BE49-F238E27FC236}">
                <a16:creationId xmlns:a16="http://schemas.microsoft.com/office/drawing/2014/main" id="{B8283762-7FBD-48EC-B73F-773D70DBF2DD}"/>
              </a:ext>
            </a:extLst>
          </p:cNvPr>
          <p:cNvSpPr>
            <a:spLocks noGrp="1"/>
          </p:cNvSpPr>
          <p:nvPr>
            <p:ph type="ftr" sz="quarter" idx="11"/>
          </p:nvPr>
        </p:nvSpPr>
        <p:spPr/>
        <p:txBody>
          <a:bodyPr/>
          <a:lstStyle/>
          <a:p>
            <a:endParaRPr lang="it-IT" dirty="0"/>
          </a:p>
        </p:txBody>
      </p:sp>
      <p:sp>
        <p:nvSpPr>
          <p:cNvPr id="5" name="Slide Number Placeholder 4">
            <a:extLst>
              <a:ext uri="{FF2B5EF4-FFF2-40B4-BE49-F238E27FC236}">
                <a16:creationId xmlns:a16="http://schemas.microsoft.com/office/drawing/2014/main" id="{D102E592-4B71-4500-B008-0CC03293E1B8}"/>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539635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C9BDE-B6BA-4DA6-AD8D-38EAAAB053BB}"/>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3" name="Footer Placeholder 2">
            <a:extLst>
              <a:ext uri="{FF2B5EF4-FFF2-40B4-BE49-F238E27FC236}">
                <a16:creationId xmlns:a16="http://schemas.microsoft.com/office/drawing/2014/main" id="{D470C4ED-6C1E-4932-824A-8F1BEB77379E}"/>
              </a:ext>
            </a:extLst>
          </p:cNvPr>
          <p:cNvSpPr>
            <a:spLocks noGrp="1"/>
          </p:cNvSpPr>
          <p:nvPr>
            <p:ph type="ftr" sz="quarter" idx="11"/>
          </p:nvPr>
        </p:nvSpPr>
        <p:spPr/>
        <p:txBody>
          <a:bodyPr/>
          <a:lstStyle/>
          <a:p>
            <a:endParaRPr lang="it-IT" dirty="0"/>
          </a:p>
        </p:txBody>
      </p:sp>
      <p:sp>
        <p:nvSpPr>
          <p:cNvPr id="4" name="Slide Number Placeholder 3">
            <a:extLst>
              <a:ext uri="{FF2B5EF4-FFF2-40B4-BE49-F238E27FC236}">
                <a16:creationId xmlns:a16="http://schemas.microsoft.com/office/drawing/2014/main" id="{8BB45D4A-67B6-484F-B900-C59615639A4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21800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B7B-9E48-4E0C-87F8-609B1DF30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2BD64388-674C-41C8-94D1-6BBDCF16F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2590E6-FC63-4989-8B3A-F9CBA2114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144E2-64FC-4425-A927-B4AD73976272}"/>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6" name="Footer Placeholder 5">
            <a:extLst>
              <a:ext uri="{FF2B5EF4-FFF2-40B4-BE49-F238E27FC236}">
                <a16:creationId xmlns:a16="http://schemas.microsoft.com/office/drawing/2014/main" id="{CF618395-9078-497E-BE1C-3289A42B805F}"/>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F61D42C3-B537-4D57-A6F3-9A69128E5C91}"/>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42470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7397-22AE-44D1-B842-5E5525A30B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42E34A7-4EEB-4CC1-83AE-2F4293888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Text Placeholder 3">
            <a:extLst>
              <a:ext uri="{FF2B5EF4-FFF2-40B4-BE49-F238E27FC236}">
                <a16:creationId xmlns:a16="http://schemas.microsoft.com/office/drawing/2014/main" id="{CF2988CE-C1CE-43DA-82F1-A868BFE50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6764E-E46A-49C3-AECF-A08B2B969287}"/>
              </a:ext>
            </a:extLst>
          </p:cNvPr>
          <p:cNvSpPr>
            <a:spLocks noGrp="1"/>
          </p:cNvSpPr>
          <p:nvPr>
            <p:ph type="dt" sz="half" idx="10"/>
          </p:nvPr>
        </p:nvSpPr>
        <p:spPr/>
        <p:txBody>
          <a:bodyPr/>
          <a:lstStyle/>
          <a:p>
            <a:fld id="{28E7F674-603F-41F3-934F-DEBA0B6F74B4}" type="datetimeFigureOut">
              <a:rPr lang="it-IT" smtClean="0"/>
              <a:t>26/04/2022</a:t>
            </a:fld>
            <a:endParaRPr lang="it-IT" dirty="0"/>
          </a:p>
        </p:txBody>
      </p:sp>
      <p:sp>
        <p:nvSpPr>
          <p:cNvPr id="6" name="Footer Placeholder 5">
            <a:extLst>
              <a:ext uri="{FF2B5EF4-FFF2-40B4-BE49-F238E27FC236}">
                <a16:creationId xmlns:a16="http://schemas.microsoft.com/office/drawing/2014/main" id="{D441C465-3F70-466A-8828-46E2C92C6243}"/>
              </a:ext>
            </a:extLst>
          </p:cNvPr>
          <p:cNvSpPr>
            <a:spLocks noGrp="1"/>
          </p:cNvSpPr>
          <p:nvPr>
            <p:ph type="ftr" sz="quarter" idx="11"/>
          </p:nvPr>
        </p:nvSpPr>
        <p:spPr/>
        <p:txBody>
          <a:bodyPr/>
          <a:lstStyle/>
          <a:p>
            <a:endParaRPr lang="it-IT" dirty="0"/>
          </a:p>
        </p:txBody>
      </p:sp>
      <p:sp>
        <p:nvSpPr>
          <p:cNvPr id="7" name="Slide Number Placeholder 6">
            <a:extLst>
              <a:ext uri="{FF2B5EF4-FFF2-40B4-BE49-F238E27FC236}">
                <a16:creationId xmlns:a16="http://schemas.microsoft.com/office/drawing/2014/main" id="{251DD0EE-6868-484B-BECC-C280FAEBC6E9}"/>
              </a:ext>
            </a:extLst>
          </p:cNvPr>
          <p:cNvSpPr>
            <a:spLocks noGrp="1"/>
          </p:cNvSpPr>
          <p:nvPr>
            <p:ph type="sldNum" sz="quarter" idx="12"/>
          </p:nvPr>
        </p:nvSpPr>
        <p:spPr/>
        <p:txBody>
          <a:bodyPr/>
          <a:lstStyle/>
          <a:p>
            <a:fld id="{2CCFF5F7-111E-4F9E-BF39-BEB89AD0CD0D}" type="slidenum">
              <a:rPr lang="it-IT" smtClean="0"/>
              <a:t>‹N›</a:t>
            </a:fld>
            <a:endParaRPr lang="it-IT" dirty="0"/>
          </a:p>
        </p:txBody>
      </p:sp>
    </p:spTree>
    <p:extLst>
      <p:ext uri="{BB962C8B-B14F-4D97-AF65-F5344CB8AC3E}">
        <p14:creationId xmlns:p14="http://schemas.microsoft.com/office/powerpoint/2010/main" val="10173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244619-388C-47AA-8A43-88C7430B55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6B50E9E5-845A-474E-967E-3D423E6A0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AA34ABA-6B0A-4E7B-A298-17B799B3B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7F674-603F-41F3-934F-DEBA0B6F74B4}" type="datetimeFigureOut">
              <a:rPr lang="it-IT" smtClean="0"/>
              <a:t>26/04/2022</a:t>
            </a:fld>
            <a:endParaRPr lang="it-IT" dirty="0"/>
          </a:p>
        </p:txBody>
      </p:sp>
      <p:sp>
        <p:nvSpPr>
          <p:cNvPr id="5" name="Footer Placeholder 4">
            <a:extLst>
              <a:ext uri="{FF2B5EF4-FFF2-40B4-BE49-F238E27FC236}">
                <a16:creationId xmlns:a16="http://schemas.microsoft.com/office/drawing/2014/main" id="{BE3CF208-56E9-490E-8E28-15E8CA40C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lide Number Placeholder 5">
            <a:extLst>
              <a:ext uri="{FF2B5EF4-FFF2-40B4-BE49-F238E27FC236}">
                <a16:creationId xmlns:a16="http://schemas.microsoft.com/office/drawing/2014/main" id="{05352B29-E22E-4872-82B4-110C678E0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FF5F7-111E-4F9E-BF39-BEB89AD0CD0D}" type="slidenum">
              <a:rPr lang="it-IT" smtClean="0"/>
              <a:t>‹N›</a:t>
            </a:fld>
            <a:endParaRPr lang="it-IT" dirty="0"/>
          </a:p>
        </p:txBody>
      </p:sp>
    </p:spTree>
    <p:extLst>
      <p:ext uri="{BB962C8B-B14F-4D97-AF65-F5344CB8AC3E}">
        <p14:creationId xmlns:p14="http://schemas.microsoft.com/office/powerpoint/2010/main" val="4093288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15E7B-CE22-43FE-848B-7E96012B82AE}"/>
              </a:ext>
            </a:extLst>
          </p:cNvPr>
          <p:cNvSpPr>
            <a:spLocks noGrp="1"/>
          </p:cNvSpPr>
          <p:nvPr>
            <p:ph type="ctrTitle"/>
          </p:nvPr>
        </p:nvSpPr>
        <p:spPr>
          <a:xfrm>
            <a:off x="4162567" y="818984"/>
            <a:ext cx="6714699" cy="3178689"/>
          </a:xfrm>
        </p:spPr>
        <p:txBody>
          <a:bodyPr>
            <a:normAutofit/>
          </a:bodyPr>
          <a:lstStyle/>
          <a:p>
            <a:pPr algn="l"/>
            <a:r>
              <a:rPr lang="it-IT" sz="4800" dirty="0">
                <a:solidFill>
                  <a:srgbClr val="FFFFFF"/>
                </a:solidFill>
              </a:rPr>
              <a:t>MHW3</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9290D403-F4A2-48A1-9DCD-D7908A44BB4D}"/>
              </a:ext>
            </a:extLst>
          </p:cNvPr>
          <p:cNvSpPr>
            <a:spLocks noGrp="1"/>
          </p:cNvSpPr>
          <p:nvPr>
            <p:ph type="subTitle" idx="1"/>
          </p:nvPr>
        </p:nvSpPr>
        <p:spPr>
          <a:xfrm>
            <a:off x="4285397" y="4960961"/>
            <a:ext cx="7055893" cy="1078054"/>
          </a:xfrm>
        </p:spPr>
        <p:txBody>
          <a:bodyPr>
            <a:normAutofit fontScale="92500" lnSpcReduction="20000"/>
          </a:bodyPr>
          <a:lstStyle/>
          <a:p>
            <a:pPr algn="l"/>
            <a:r>
              <a:rPr lang="it-IT" dirty="0">
                <a:solidFill>
                  <a:srgbClr val="FFFFFF"/>
                </a:solidFill>
              </a:rPr>
              <a:t>Federico Nicotra</a:t>
            </a:r>
          </a:p>
          <a:p>
            <a:pPr algn="l"/>
            <a:r>
              <a:rPr lang="it-IT" dirty="0">
                <a:solidFill>
                  <a:srgbClr val="FFFFFF"/>
                </a:solidFill>
              </a:rPr>
              <a:t>1000001861</a:t>
            </a:r>
          </a:p>
          <a:p>
            <a:pPr algn="l"/>
            <a:r>
              <a:rPr lang="it-IT" dirty="0">
                <a:solidFill>
                  <a:srgbClr val="FFFFFF"/>
                </a:solidFill>
              </a:rPr>
              <a:t>26/04/22</a:t>
            </a:r>
          </a:p>
        </p:txBody>
      </p:sp>
    </p:spTree>
    <p:extLst>
      <p:ext uri="{BB962C8B-B14F-4D97-AF65-F5344CB8AC3E}">
        <p14:creationId xmlns:p14="http://schemas.microsoft.com/office/powerpoint/2010/main" val="247400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5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pic>
        <p:nvPicPr>
          <p:cNvPr id="5" name="Immagine 4">
            <a:extLst>
              <a:ext uri="{FF2B5EF4-FFF2-40B4-BE49-F238E27FC236}">
                <a16:creationId xmlns:a16="http://schemas.microsoft.com/office/drawing/2014/main" id="{036E4AE7-C946-4AB1-AB6D-BCD82C77E4DA}"/>
              </a:ext>
            </a:extLst>
          </p:cNvPr>
          <p:cNvPicPr>
            <a:picLocks noChangeAspect="1"/>
          </p:cNvPicPr>
          <p:nvPr/>
        </p:nvPicPr>
        <p:blipFill>
          <a:blip r:embed="rId2"/>
          <a:stretch>
            <a:fillRect/>
          </a:stretch>
        </p:blipFill>
        <p:spPr>
          <a:xfrm>
            <a:off x="5192631" y="1472985"/>
            <a:ext cx="3192238" cy="4614421"/>
          </a:xfrm>
          <a:prstGeom prst="rect">
            <a:avLst/>
          </a:prstGeom>
        </p:spPr>
      </p:pic>
      <p:pic>
        <p:nvPicPr>
          <p:cNvPr id="19" name="Immagine 18">
            <a:extLst>
              <a:ext uri="{FF2B5EF4-FFF2-40B4-BE49-F238E27FC236}">
                <a16:creationId xmlns:a16="http://schemas.microsoft.com/office/drawing/2014/main" id="{0E0300D7-E0C9-4886-9CEF-97783D629EAA}"/>
              </a:ext>
            </a:extLst>
          </p:cNvPr>
          <p:cNvPicPr>
            <a:picLocks noChangeAspect="1"/>
          </p:cNvPicPr>
          <p:nvPr/>
        </p:nvPicPr>
        <p:blipFill>
          <a:blip r:embed="rId3"/>
          <a:stretch>
            <a:fillRect/>
          </a:stretch>
        </p:blipFill>
        <p:spPr>
          <a:xfrm>
            <a:off x="4125925" y="214913"/>
            <a:ext cx="7974919" cy="1138033"/>
          </a:xfrm>
          <a:prstGeom prst="rect">
            <a:avLst/>
          </a:prstGeom>
        </p:spPr>
      </p:pic>
      <p:sp>
        <p:nvSpPr>
          <p:cNvPr id="21" name="Rettangolo 20">
            <a:extLst>
              <a:ext uri="{FF2B5EF4-FFF2-40B4-BE49-F238E27FC236}">
                <a16:creationId xmlns:a16="http://schemas.microsoft.com/office/drawing/2014/main" id="{8E68A7D3-324B-4CC1-ADF6-BC0BE3EE07C8}"/>
              </a:ext>
            </a:extLst>
          </p:cNvPr>
          <p:cNvSpPr/>
          <p:nvPr/>
        </p:nvSpPr>
        <p:spPr>
          <a:xfrm>
            <a:off x="4125925" y="376572"/>
            <a:ext cx="7974919" cy="199866"/>
          </a:xfrm>
          <a:prstGeom prst="rect">
            <a:avLst/>
          </a:prstGeom>
          <a:solidFill>
            <a:schemeClr val="accent4">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Rettangolo 21">
            <a:extLst>
              <a:ext uri="{FF2B5EF4-FFF2-40B4-BE49-F238E27FC236}">
                <a16:creationId xmlns:a16="http://schemas.microsoft.com/office/drawing/2014/main" id="{5713A6FE-5795-4D79-B9AA-688600AE45BB}"/>
              </a:ext>
            </a:extLst>
          </p:cNvPr>
          <p:cNvSpPr/>
          <p:nvPr/>
        </p:nvSpPr>
        <p:spPr>
          <a:xfrm>
            <a:off x="5051186" y="1369141"/>
            <a:ext cx="3475129" cy="4822110"/>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Rettangolo 22">
            <a:extLst>
              <a:ext uri="{FF2B5EF4-FFF2-40B4-BE49-F238E27FC236}">
                <a16:creationId xmlns:a16="http://schemas.microsoft.com/office/drawing/2014/main" id="{837BC6BD-47C2-40DD-863D-30873563E47F}"/>
              </a:ext>
            </a:extLst>
          </p:cNvPr>
          <p:cNvSpPr/>
          <p:nvPr/>
        </p:nvSpPr>
        <p:spPr>
          <a:xfrm>
            <a:off x="4125925" y="584064"/>
            <a:ext cx="7974919" cy="199866"/>
          </a:xfrm>
          <a:prstGeom prst="rect">
            <a:avLst/>
          </a:prstGeom>
          <a:solidFill>
            <a:srgbClr val="FF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F3FF9A78-2FC7-41AA-A5B5-7DAAA132651F}"/>
              </a:ext>
            </a:extLst>
          </p:cNvPr>
          <p:cNvPicPr>
            <a:picLocks noChangeAspect="1"/>
          </p:cNvPicPr>
          <p:nvPr/>
        </p:nvPicPr>
        <p:blipFill>
          <a:blip r:embed="rId4"/>
          <a:stretch>
            <a:fillRect/>
          </a:stretch>
        </p:blipFill>
        <p:spPr>
          <a:xfrm>
            <a:off x="4895846" y="6279411"/>
            <a:ext cx="4908984" cy="430967"/>
          </a:xfrm>
          <a:prstGeom prst="rect">
            <a:avLst/>
          </a:prstGeom>
        </p:spPr>
      </p:pic>
      <p:sp>
        <p:nvSpPr>
          <p:cNvPr id="24" name="Rettangolo 23">
            <a:extLst>
              <a:ext uri="{FF2B5EF4-FFF2-40B4-BE49-F238E27FC236}">
                <a16:creationId xmlns:a16="http://schemas.microsoft.com/office/drawing/2014/main" id="{88A3BE37-6C11-4D88-8B21-206265CF54F1}"/>
              </a:ext>
            </a:extLst>
          </p:cNvPr>
          <p:cNvSpPr/>
          <p:nvPr/>
        </p:nvSpPr>
        <p:spPr>
          <a:xfrm>
            <a:off x="4627854" y="6222269"/>
            <a:ext cx="5444968" cy="545249"/>
          </a:xfrm>
          <a:prstGeom prst="rect">
            <a:avLst/>
          </a:prstGeom>
          <a:solidFill>
            <a:srgbClr val="FF00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asellaDiTesto 24">
            <a:extLst>
              <a:ext uri="{FF2B5EF4-FFF2-40B4-BE49-F238E27FC236}">
                <a16:creationId xmlns:a16="http://schemas.microsoft.com/office/drawing/2014/main" id="{878282D0-88F6-4D92-BF67-CEE3012232A7}"/>
              </a:ext>
            </a:extLst>
          </p:cNvPr>
          <p:cNvSpPr txBox="1"/>
          <p:nvPr/>
        </p:nvSpPr>
        <p:spPr>
          <a:xfrm>
            <a:off x="8667760" y="2280603"/>
            <a:ext cx="2614367" cy="461665"/>
          </a:xfrm>
          <a:prstGeom prst="rect">
            <a:avLst/>
          </a:prstGeom>
          <a:noFill/>
        </p:spPr>
        <p:txBody>
          <a:bodyPr wrap="square" rtlCol="0">
            <a:spAutoFit/>
          </a:bodyPr>
          <a:lstStyle/>
          <a:p>
            <a:r>
              <a:rPr lang="it-IT" sz="2400" dirty="0"/>
              <a:t>Richiesta (</a:t>
            </a:r>
            <a:r>
              <a:rPr lang="it-IT" sz="2400" dirty="0" err="1"/>
              <a:t>header</a:t>
            </a:r>
            <a:r>
              <a:rPr lang="it-IT" sz="2400" dirty="0"/>
              <a:t>)</a:t>
            </a:r>
          </a:p>
        </p:txBody>
      </p:sp>
      <p:sp>
        <p:nvSpPr>
          <p:cNvPr id="26" name="CasellaDiTesto 25">
            <a:extLst>
              <a:ext uri="{FF2B5EF4-FFF2-40B4-BE49-F238E27FC236}">
                <a16:creationId xmlns:a16="http://schemas.microsoft.com/office/drawing/2014/main" id="{1EA8D888-587C-44D4-A863-19FBAEB4DE38}"/>
              </a:ext>
            </a:extLst>
          </p:cNvPr>
          <p:cNvSpPr txBox="1"/>
          <p:nvPr/>
        </p:nvSpPr>
        <p:spPr>
          <a:xfrm>
            <a:off x="8905737" y="5677073"/>
            <a:ext cx="2614367" cy="461665"/>
          </a:xfrm>
          <a:prstGeom prst="rect">
            <a:avLst/>
          </a:prstGeom>
          <a:noFill/>
        </p:spPr>
        <p:txBody>
          <a:bodyPr wrap="square" rtlCol="0">
            <a:spAutoFit/>
          </a:bodyPr>
          <a:lstStyle/>
          <a:p>
            <a:r>
              <a:rPr lang="it-IT" sz="2400" dirty="0"/>
              <a:t>Risposta (Body)</a:t>
            </a:r>
          </a:p>
        </p:txBody>
      </p:sp>
      <p:sp>
        <p:nvSpPr>
          <p:cNvPr id="27" name="CasellaDiTesto 26">
            <a:extLst>
              <a:ext uri="{FF2B5EF4-FFF2-40B4-BE49-F238E27FC236}">
                <a16:creationId xmlns:a16="http://schemas.microsoft.com/office/drawing/2014/main" id="{507AFACB-E27A-4558-A0A4-0D32FD6C1C04}"/>
              </a:ext>
            </a:extLst>
          </p:cNvPr>
          <p:cNvSpPr txBox="1"/>
          <p:nvPr/>
        </p:nvSpPr>
        <p:spPr>
          <a:xfrm>
            <a:off x="8760080" y="3718735"/>
            <a:ext cx="3195107" cy="584775"/>
          </a:xfrm>
          <a:prstGeom prst="rect">
            <a:avLst/>
          </a:prstGeom>
          <a:noFill/>
        </p:spPr>
        <p:txBody>
          <a:bodyPr wrap="square" rtlCol="0">
            <a:spAutoFit/>
          </a:bodyPr>
          <a:lstStyle/>
          <a:p>
            <a:r>
              <a:rPr lang="it-IT" sz="3200" dirty="0"/>
              <a:t>RICHIESTA TOKEN</a:t>
            </a:r>
          </a:p>
        </p:txBody>
      </p:sp>
    </p:spTree>
    <p:extLst>
      <p:ext uri="{BB962C8B-B14F-4D97-AF65-F5344CB8AC3E}">
        <p14:creationId xmlns:p14="http://schemas.microsoft.com/office/powerpoint/2010/main" val="4139576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pic>
        <p:nvPicPr>
          <p:cNvPr id="19" name="Immagine 18">
            <a:extLst>
              <a:ext uri="{FF2B5EF4-FFF2-40B4-BE49-F238E27FC236}">
                <a16:creationId xmlns:a16="http://schemas.microsoft.com/office/drawing/2014/main" id="{0E0300D7-E0C9-4886-9CEF-97783D629EAA}"/>
              </a:ext>
            </a:extLst>
          </p:cNvPr>
          <p:cNvPicPr>
            <a:picLocks noChangeAspect="1"/>
          </p:cNvPicPr>
          <p:nvPr/>
        </p:nvPicPr>
        <p:blipFill>
          <a:blip r:embed="rId2"/>
          <a:stretch>
            <a:fillRect/>
          </a:stretch>
        </p:blipFill>
        <p:spPr>
          <a:xfrm>
            <a:off x="4125925" y="214913"/>
            <a:ext cx="7974919" cy="1138033"/>
          </a:xfrm>
          <a:prstGeom prst="rect">
            <a:avLst/>
          </a:prstGeom>
        </p:spPr>
      </p:pic>
      <p:sp>
        <p:nvSpPr>
          <p:cNvPr id="21" name="Rettangolo 20">
            <a:extLst>
              <a:ext uri="{FF2B5EF4-FFF2-40B4-BE49-F238E27FC236}">
                <a16:creationId xmlns:a16="http://schemas.microsoft.com/office/drawing/2014/main" id="{8E68A7D3-324B-4CC1-ADF6-BC0BE3EE07C8}"/>
              </a:ext>
            </a:extLst>
          </p:cNvPr>
          <p:cNvSpPr/>
          <p:nvPr/>
        </p:nvSpPr>
        <p:spPr>
          <a:xfrm>
            <a:off x="4125925" y="749339"/>
            <a:ext cx="7974919" cy="199866"/>
          </a:xfrm>
          <a:prstGeom prst="rect">
            <a:avLst/>
          </a:prstGeom>
          <a:solidFill>
            <a:schemeClr val="accent4">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Rettangolo 22">
            <a:extLst>
              <a:ext uri="{FF2B5EF4-FFF2-40B4-BE49-F238E27FC236}">
                <a16:creationId xmlns:a16="http://schemas.microsoft.com/office/drawing/2014/main" id="{837BC6BD-47C2-40DD-863D-30873563E47F}"/>
              </a:ext>
            </a:extLst>
          </p:cNvPr>
          <p:cNvSpPr/>
          <p:nvPr/>
        </p:nvSpPr>
        <p:spPr>
          <a:xfrm>
            <a:off x="4134810" y="1121264"/>
            <a:ext cx="7974919" cy="199866"/>
          </a:xfrm>
          <a:prstGeom prst="rect">
            <a:avLst/>
          </a:prstGeom>
          <a:solidFill>
            <a:srgbClr val="FF00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CasellaDiTesto 24">
            <a:extLst>
              <a:ext uri="{FF2B5EF4-FFF2-40B4-BE49-F238E27FC236}">
                <a16:creationId xmlns:a16="http://schemas.microsoft.com/office/drawing/2014/main" id="{878282D0-88F6-4D92-BF67-CEE3012232A7}"/>
              </a:ext>
            </a:extLst>
          </p:cNvPr>
          <p:cNvSpPr txBox="1"/>
          <p:nvPr/>
        </p:nvSpPr>
        <p:spPr>
          <a:xfrm>
            <a:off x="4191834" y="1515601"/>
            <a:ext cx="2614367" cy="461665"/>
          </a:xfrm>
          <a:prstGeom prst="rect">
            <a:avLst/>
          </a:prstGeom>
          <a:noFill/>
        </p:spPr>
        <p:txBody>
          <a:bodyPr wrap="square" rtlCol="0">
            <a:spAutoFit/>
          </a:bodyPr>
          <a:lstStyle/>
          <a:p>
            <a:r>
              <a:rPr lang="it-IT" sz="2400" dirty="0"/>
              <a:t>Richiesta (</a:t>
            </a:r>
            <a:r>
              <a:rPr lang="it-IT" sz="2400" dirty="0" err="1"/>
              <a:t>header</a:t>
            </a:r>
            <a:r>
              <a:rPr lang="it-IT" sz="2400" dirty="0"/>
              <a:t>)</a:t>
            </a:r>
          </a:p>
        </p:txBody>
      </p:sp>
      <p:sp>
        <p:nvSpPr>
          <p:cNvPr id="26" name="CasellaDiTesto 25">
            <a:extLst>
              <a:ext uri="{FF2B5EF4-FFF2-40B4-BE49-F238E27FC236}">
                <a16:creationId xmlns:a16="http://schemas.microsoft.com/office/drawing/2014/main" id="{1EA8D888-587C-44D4-A863-19FBAEB4DE38}"/>
              </a:ext>
            </a:extLst>
          </p:cNvPr>
          <p:cNvSpPr txBox="1"/>
          <p:nvPr/>
        </p:nvSpPr>
        <p:spPr>
          <a:xfrm>
            <a:off x="9338913" y="1486511"/>
            <a:ext cx="2614367" cy="461665"/>
          </a:xfrm>
          <a:prstGeom prst="rect">
            <a:avLst/>
          </a:prstGeom>
          <a:noFill/>
        </p:spPr>
        <p:txBody>
          <a:bodyPr wrap="square" rtlCol="0">
            <a:spAutoFit/>
          </a:bodyPr>
          <a:lstStyle/>
          <a:p>
            <a:r>
              <a:rPr lang="it-IT" sz="2400" dirty="0"/>
              <a:t>Risposta (Body)</a:t>
            </a:r>
          </a:p>
        </p:txBody>
      </p:sp>
      <p:sp>
        <p:nvSpPr>
          <p:cNvPr id="27" name="CasellaDiTesto 26">
            <a:extLst>
              <a:ext uri="{FF2B5EF4-FFF2-40B4-BE49-F238E27FC236}">
                <a16:creationId xmlns:a16="http://schemas.microsoft.com/office/drawing/2014/main" id="{507AFACB-E27A-4558-A0A4-0D32FD6C1C04}"/>
              </a:ext>
            </a:extLst>
          </p:cNvPr>
          <p:cNvSpPr txBox="1"/>
          <p:nvPr/>
        </p:nvSpPr>
        <p:spPr>
          <a:xfrm>
            <a:off x="6724546" y="1334311"/>
            <a:ext cx="3195107" cy="584775"/>
          </a:xfrm>
          <a:prstGeom prst="rect">
            <a:avLst/>
          </a:prstGeom>
          <a:noFill/>
        </p:spPr>
        <p:txBody>
          <a:bodyPr wrap="square" rtlCol="0">
            <a:spAutoFit/>
          </a:bodyPr>
          <a:lstStyle/>
          <a:p>
            <a:r>
              <a:rPr lang="it-IT" sz="3200" dirty="0"/>
              <a:t>RICHIESTA DATI</a:t>
            </a:r>
          </a:p>
        </p:txBody>
      </p:sp>
      <p:pic>
        <p:nvPicPr>
          <p:cNvPr id="4" name="Immagine 3">
            <a:extLst>
              <a:ext uri="{FF2B5EF4-FFF2-40B4-BE49-F238E27FC236}">
                <a16:creationId xmlns:a16="http://schemas.microsoft.com/office/drawing/2014/main" id="{9A0F4A8E-A96B-4F35-897F-6B57ABF83707}"/>
              </a:ext>
            </a:extLst>
          </p:cNvPr>
          <p:cNvPicPr>
            <a:picLocks noChangeAspect="1"/>
          </p:cNvPicPr>
          <p:nvPr/>
        </p:nvPicPr>
        <p:blipFill>
          <a:blip r:embed="rId3"/>
          <a:stretch>
            <a:fillRect/>
          </a:stretch>
        </p:blipFill>
        <p:spPr>
          <a:xfrm>
            <a:off x="4310499" y="2207281"/>
            <a:ext cx="3571001" cy="4445948"/>
          </a:xfrm>
          <a:prstGeom prst="rect">
            <a:avLst/>
          </a:prstGeom>
        </p:spPr>
      </p:pic>
      <p:sp>
        <p:nvSpPr>
          <p:cNvPr id="22" name="Rettangolo 21">
            <a:extLst>
              <a:ext uri="{FF2B5EF4-FFF2-40B4-BE49-F238E27FC236}">
                <a16:creationId xmlns:a16="http://schemas.microsoft.com/office/drawing/2014/main" id="{5713A6FE-5795-4D79-B9AA-688600AE45BB}"/>
              </a:ext>
            </a:extLst>
          </p:cNvPr>
          <p:cNvSpPr/>
          <p:nvPr/>
        </p:nvSpPr>
        <p:spPr>
          <a:xfrm>
            <a:off x="4221395" y="2002223"/>
            <a:ext cx="3735753" cy="4640864"/>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 name="Immagine 8">
            <a:extLst>
              <a:ext uri="{FF2B5EF4-FFF2-40B4-BE49-F238E27FC236}">
                <a16:creationId xmlns:a16="http://schemas.microsoft.com/office/drawing/2014/main" id="{77C780A4-8707-4929-8F01-8AF53A00DE2D}"/>
              </a:ext>
            </a:extLst>
          </p:cNvPr>
          <p:cNvPicPr>
            <a:picLocks noChangeAspect="1"/>
          </p:cNvPicPr>
          <p:nvPr/>
        </p:nvPicPr>
        <p:blipFill>
          <a:blip r:embed="rId4"/>
          <a:stretch>
            <a:fillRect/>
          </a:stretch>
        </p:blipFill>
        <p:spPr>
          <a:xfrm>
            <a:off x="8094479" y="2428537"/>
            <a:ext cx="4006365" cy="3680124"/>
          </a:xfrm>
          <a:prstGeom prst="rect">
            <a:avLst/>
          </a:prstGeom>
        </p:spPr>
      </p:pic>
      <p:sp>
        <p:nvSpPr>
          <p:cNvPr id="24" name="Rettangolo 23">
            <a:extLst>
              <a:ext uri="{FF2B5EF4-FFF2-40B4-BE49-F238E27FC236}">
                <a16:creationId xmlns:a16="http://schemas.microsoft.com/office/drawing/2014/main" id="{88A3BE37-6C11-4D88-8B21-206265CF54F1}"/>
              </a:ext>
            </a:extLst>
          </p:cNvPr>
          <p:cNvSpPr/>
          <p:nvPr/>
        </p:nvSpPr>
        <p:spPr>
          <a:xfrm>
            <a:off x="7970604" y="2259297"/>
            <a:ext cx="4218348" cy="4061990"/>
          </a:xfrm>
          <a:prstGeom prst="rect">
            <a:avLst/>
          </a:prstGeom>
          <a:solidFill>
            <a:srgbClr val="FF0000">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73131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Informazioni aggiuntive</a:t>
            </a:r>
          </a:p>
        </p:txBody>
      </p:sp>
      <p:sp>
        <p:nvSpPr>
          <p:cNvPr id="25" name="CasellaDiTesto 24">
            <a:extLst>
              <a:ext uri="{FF2B5EF4-FFF2-40B4-BE49-F238E27FC236}">
                <a16:creationId xmlns:a16="http://schemas.microsoft.com/office/drawing/2014/main" id="{878282D0-88F6-4D92-BF67-CEE3012232A7}"/>
              </a:ext>
            </a:extLst>
          </p:cNvPr>
          <p:cNvSpPr txBox="1"/>
          <p:nvPr/>
        </p:nvSpPr>
        <p:spPr>
          <a:xfrm>
            <a:off x="4118948" y="4151064"/>
            <a:ext cx="7988873" cy="2585323"/>
          </a:xfrm>
          <a:prstGeom prst="rect">
            <a:avLst/>
          </a:prstGeom>
          <a:noFill/>
        </p:spPr>
        <p:txBody>
          <a:bodyPr wrap="square" rtlCol="0">
            <a:spAutoFit/>
          </a:bodyPr>
          <a:lstStyle/>
          <a:p>
            <a:r>
              <a:rPr lang="it-IT" dirty="0"/>
              <a:t>Infine sono state apportate delle modifiche al resto del codice per poter permettere il supporto di tali richieste. La funzione </a:t>
            </a:r>
            <a:r>
              <a:rPr lang="it-IT" dirty="0" err="1"/>
              <a:t>getInfo</a:t>
            </a:r>
            <a:r>
              <a:rPr lang="it-IT" dirty="0"/>
              <a:t> dà inizio alle richieste che poi verranno eseguite in maniera asincrona. La funzione di visualizzazione non controlla più se le risposte sono state date o meno. Questo compito è stato affidato alla funzione </a:t>
            </a:r>
            <a:r>
              <a:rPr lang="it-IT" dirty="0" err="1"/>
              <a:t>getInfo</a:t>
            </a:r>
            <a:r>
              <a:rPr lang="it-IT" dirty="0"/>
              <a:t> che verrà richiamata ogniqualvolta si esegua un check su una casella. La funzione </a:t>
            </a:r>
            <a:r>
              <a:rPr lang="it-IT" dirty="0" err="1"/>
              <a:t>displayResult</a:t>
            </a:r>
            <a:r>
              <a:rPr lang="it-IT" dirty="0"/>
              <a:t>, tuttavia, controllerà se le variabili globali sono state settate. Questo fa sì che la funzione si esegua solo se ha i dati richiesti pronti per essere riportati sulla pagina. È stato inoltre inserito un flag (</a:t>
            </a:r>
            <a:r>
              <a:rPr lang="it-IT" i="1" dirty="0"/>
              <a:t>once</a:t>
            </a:r>
            <a:r>
              <a:rPr lang="it-IT" dirty="0"/>
              <a:t>) che evita la doppia esecuzione della funzione in caso di malfunzionamenti.</a:t>
            </a:r>
          </a:p>
        </p:txBody>
      </p:sp>
      <p:pic>
        <p:nvPicPr>
          <p:cNvPr id="7" name="Immagine 6">
            <a:extLst>
              <a:ext uri="{FF2B5EF4-FFF2-40B4-BE49-F238E27FC236}">
                <a16:creationId xmlns:a16="http://schemas.microsoft.com/office/drawing/2014/main" id="{F9E17D84-D6E4-4501-A727-CE61EE4520FA}"/>
              </a:ext>
            </a:extLst>
          </p:cNvPr>
          <p:cNvPicPr>
            <a:picLocks noChangeAspect="1"/>
          </p:cNvPicPr>
          <p:nvPr/>
        </p:nvPicPr>
        <p:blipFill>
          <a:blip r:embed="rId2"/>
          <a:stretch>
            <a:fillRect/>
          </a:stretch>
        </p:blipFill>
        <p:spPr>
          <a:xfrm>
            <a:off x="9091287" y="1339373"/>
            <a:ext cx="2919273" cy="1884594"/>
          </a:xfrm>
          <a:prstGeom prst="rect">
            <a:avLst/>
          </a:prstGeom>
        </p:spPr>
      </p:pic>
      <p:pic>
        <p:nvPicPr>
          <p:cNvPr id="13" name="Immagine 12">
            <a:extLst>
              <a:ext uri="{FF2B5EF4-FFF2-40B4-BE49-F238E27FC236}">
                <a16:creationId xmlns:a16="http://schemas.microsoft.com/office/drawing/2014/main" id="{049DC5D3-5633-4FB0-AA08-0E1501E1FE4A}"/>
              </a:ext>
            </a:extLst>
          </p:cNvPr>
          <p:cNvPicPr>
            <a:picLocks noChangeAspect="1"/>
          </p:cNvPicPr>
          <p:nvPr/>
        </p:nvPicPr>
        <p:blipFill>
          <a:blip r:embed="rId3"/>
          <a:stretch>
            <a:fillRect/>
          </a:stretch>
        </p:blipFill>
        <p:spPr>
          <a:xfrm>
            <a:off x="4230426" y="172037"/>
            <a:ext cx="4682469" cy="3889094"/>
          </a:xfrm>
          <a:prstGeom prst="rect">
            <a:avLst/>
          </a:prstGeom>
        </p:spPr>
      </p:pic>
    </p:spTree>
    <p:extLst>
      <p:ext uri="{BB962C8B-B14F-4D97-AF65-F5344CB8AC3E}">
        <p14:creationId xmlns:p14="http://schemas.microsoft.com/office/powerpoint/2010/main" val="5540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199468-442B-44D8-8FB1-9E9E01386302}"/>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Descrizione del progetto</a:t>
            </a:r>
          </a:p>
        </p:txBody>
      </p:sp>
      <p:sp>
        <p:nvSpPr>
          <p:cNvPr id="3" name="Content Placeholder 2">
            <a:extLst>
              <a:ext uri="{FF2B5EF4-FFF2-40B4-BE49-F238E27FC236}">
                <a16:creationId xmlns:a16="http://schemas.microsoft.com/office/drawing/2014/main" id="{A05D1882-65DE-484D-B983-8F24ECBDF31D}"/>
              </a:ext>
            </a:extLst>
          </p:cNvPr>
          <p:cNvSpPr>
            <a:spLocks noGrp="1"/>
          </p:cNvSpPr>
          <p:nvPr>
            <p:ph idx="1"/>
          </p:nvPr>
        </p:nvSpPr>
        <p:spPr>
          <a:xfrm>
            <a:off x="4810259" y="649480"/>
            <a:ext cx="6555347" cy="5546047"/>
          </a:xfrm>
        </p:spPr>
        <p:txBody>
          <a:bodyPr anchor="ctr">
            <a:normAutofit/>
          </a:bodyPr>
          <a:lstStyle/>
          <a:p>
            <a:pPr lvl="1"/>
            <a:r>
              <a:rPr lang="it-IT" sz="2000" dirty="0"/>
              <a:t>Specifiche di progetto</a:t>
            </a:r>
          </a:p>
          <a:p>
            <a:pPr lvl="2"/>
            <a:r>
              <a:rPr lang="it-IT" sz="1600" dirty="0"/>
              <a:t>Il sito consiste in un test della personalità basato sulla risposta di 3 domande. Il risultato del test deve essere una personalità tra quelle descritte in un file dato. È richiesta l’implementazione di due API REST (una senza autorizzazione o con API Key e una con OAuth2) che forniscano dei risultati come risultato del suddetto test.</a:t>
            </a:r>
          </a:p>
          <a:p>
            <a:pPr lvl="1"/>
            <a:r>
              <a:rPr lang="it-IT" sz="2000" dirty="0"/>
              <a:t>Questa presentazione si limiterà ai soli argomenti del mhw3. Dunque si descriveranno le API utilizzate, il meccanismo di utilizzo (API Key e autenticazione con OAuth2), il formato delle richieste e delle risposte, come queste API sono state incluse all’interno del codice Javascript.</a:t>
            </a:r>
          </a:p>
        </p:txBody>
      </p:sp>
    </p:spTree>
    <p:extLst>
      <p:ext uri="{BB962C8B-B14F-4D97-AF65-F5344CB8AC3E}">
        <p14:creationId xmlns:p14="http://schemas.microsoft.com/office/powerpoint/2010/main" val="2693910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3E3554-1D0A-4FE7-968B-21CF8C909E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Layout complessivo</a:t>
            </a:r>
          </a:p>
        </p:txBody>
      </p:sp>
      <p:pic>
        <p:nvPicPr>
          <p:cNvPr id="5" name="Immagine 4" descr="Immagine che contiene testo, screenshot&#10;&#10;Descrizione generata automaticamente">
            <a:extLst>
              <a:ext uri="{FF2B5EF4-FFF2-40B4-BE49-F238E27FC236}">
                <a16:creationId xmlns:a16="http://schemas.microsoft.com/office/drawing/2014/main" id="{67F5CC41-66A6-42A1-9617-F900231CB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821" y="104731"/>
            <a:ext cx="2377549" cy="6668814"/>
          </a:xfrm>
          <a:prstGeom prst="rect">
            <a:avLst/>
          </a:prstGeom>
        </p:spPr>
      </p:pic>
      <p:pic>
        <p:nvPicPr>
          <p:cNvPr id="7" name="Immagine 6">
            <a:extLst>
              <a:ext uri="{FF2B5EF4-FFF2-40B4-BE49-F238E27FC236}">
                <a16:creationId xmlns:a16="http://schemas.microsoft.com/office/drawing/2014/main" id="{54214733-64F5-446E-BD47-FD7FEF313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486" y="84452"/>
            <a:ext cx="2377549" cy="6668815"/>
          </a:xfrm>
          <a:prstGeom prst="rect">
            <a:avLst/>
          </a:prstGeom>
        </p:spPr>
      </p:pic>
      <p:pic>
        <p:nvPicPr>
          <p:cNvPr id="11" name="Immagine 10" descr="Immagine che contiene testo, screenshot, bigliettodavisita&#10;&#10;Descrizione generata automaticamente">
            <a:extLst>
              <a:ext uri="{FF2B5EF4-FFF2-40B4-BE49-F238E27FC236}">
                <a16:creationId xmlns:a16="http://schemas.microsoft.com/office/drawing/2014/main" id="{AD1FC38B-E047-42FE-8E48-56C268BDD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2388" y="2130457"/>
            <a:ext cx="2926210" cy="3030718"/>
          </a:xfrm>
          <a:prstGeom prst="rect">
            <a:avLst/>
          </a:prstGeom>
        </p:spPr>
      </p:pic>
      <p:sp>
        <p:nvSpPr>
          <p:cNvPr id="13" name="CasellaDiTesto 12">
            <a:extLst>
              <a:ext uri="{FF2B5EF4-FFF2-40B4-BE49-F238E27FC236}">
                <a16:creationId xmlns:a16="http://schemas.microsoft.com/office/drawing/2014/main" id="{0DE4185A-2A18-45B3-A50F-5D4108D334B4}"/>
              </a:ext>
            </a:extLst>
          </p:cNvPr>
          <p:cNvSpPr txBox="1"/>
          <p:nvPr/>
        </p:nvSpPr>
        <p:spPr>
          <a:xfrm>
            <a:off x="9308310" y="1281326"/>
            <a:ext cx="2614367" cy="830997"/>
          </a:xfrm>
          <a:prstGeom prst="rect">
            <a:avLst/>
          </a:prstGeom>
          <a:noFill/>
        </p:spPr>
        <p:txBody>
          <a:bodyPr wrap="square" rtlCol="0">
            <a:spAutoFit/>
          </a:bodyPr>
          <a:lstStyle/>
          <a:p>
            <a:r>
              <a:rPr lang="it-IT" sz="2400" dirty="0"/>
              <a:t>Esempio di risultato</a:t>
            </a:r>
          </a:p>
        </p:txBody>
      </p:sp>
    </p:spTree>
    <p:extLst>
      <p:ext uri="{BB962C8B-B14F-4D97-AF65-F5344CB8AC3E}">
        <p14:creationId xmlns:p14="http://schemas.microsoft.com/office/powerpoint/2010/main" val="286180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0937FD-3195-4E6E-AA7F-8D790A0A8ABA}"/>
              </a:ext>
            </a:extLst>
          </p:cNvPr>
          <p:cNvSpPr>
            <a:spLocks noGrp="1"/>
          </p:cNvSpPr>
          <p:nvPr>
            <p:ph type="title"/>
          </p:nvPr>
        </p:nvSpPr>
        <p:spPr>
          <a:xfrm>
            <a:off x="814881" y="3059197"/>
            <a:ext cx="2949231" cy="655711"/>
          </a:xfrm>
        </p:spPr>
        <p:txBody>
          <a:bodyPr anchor="b">
            <a:normAutofit/>
          </a:bodyPr>
          <a:lstStyle/>
          <a:p>
            <a:pPr algn="r"/>
            <a:r>
              <a:rPr lang="it-IT" sz="4000" dirty="0">
                <a:solidFill>
                  <a:srgbClr val="FFFFFF"/>
                </a:solidFill>
              </a:rPr>
              <a:t>API utilizzate</a:t>
            </a:r>
          </a:p>
        </p:txBody>
      </p:sp>
      <p:sp>
        <p:nvSpPr>
          <p:cNvPr id="3" name="CasellaDiTesto 2">
            <a:extLst>
              <a:ext uri="{FF2B5EF4-FFF2-40B4-BE49-F238E27FC236}">
                <a16:creationId xmlns:a16="http://schemas.microsoft.com/office/drawing/2014/main" id="{DB94AA33-6188-4DDA-92CD-7DAE48CE809A}"/>
              </a:ext>
            </a:extLst>
          </p:cNvPr>
          <p:cNvSpPr txBox="1"/>
          <p:nvPr/>
        </p:nvSpPr>
        <p:spPr>
          <a:xfrm>
            <a:off x="4819048" y="1592478"/>
            <a:ext cx="6588673" cy="3693319"/>
          </a:xfrm>
          <a:prstGeom prst="rect">
            <a:avLst/>
          </a:prstGeom>
          <a:noFill/>
        </p:spPr>
        <p:txBody>
          <a:bodyPr wrap="square" rtlCol="0">
            <a:spAutoFit/>
          </a:bodyPr>
          <a:lstStyle/>
          <a:p>
            <a:pPr marL="285750" indent="-285750">
              <a:buFont typeface="Arial" panose="020B0604020202020204" pitchFamily="34" charset="0"/>
              <a:buChar char="•"/>
            </a:pPr>
            <a:r>
              <a:rPr lang="it-IT" dirty="0"/>
              <a:t>TheCatApi	(thecatapi.com)</a:t>
            </a:r>
          </a:p>
          <a:p>
            <a:pPr marL="285750" indent="-285750">
              <a:buFont typeface="Arial" panose="020B0604020202020204" pitchFamily="34" charset="0"/>
              <a:buChar char="•"/>
            </a:pPr>
            <a:r>
              <a:rPr lang="it-IT" dirty="0"/>
              <a:t>Spotify	(developer.spotify.com)</a:t>
            </a:r>
          </a:p>
          <a:p>
            <a:pPr marL="285750" indent="-285750">
              <a:buFont typeface="Arial" panose="020B0604020202020204" pitchFamily="34" charset="0"/>
              <a:buChar char="•"/>
            </a:pPr>
            <a:endParaRPr lang="it-IT" dirty="0"/>
          </a:p>
          <a:p>
            <a:r>
              <a:rPr lang="it-IT" dirty="0"/>
              <a:t>La prima può essere utilizzata con o senza API Key a seconda del tipo di utilizzo che se ne deve fare. Nonostante l’utilizzo che ne ho fatto fosse limitato a funzioni disponibili senza API Key ho voluto implementarla ugualmente allo scopo di impararne il funzionamento. È stata utilizzata per suggerire una immagine di un gatto che interpreti la personalità risultata dal test.</a:t>
            </a:r>
          </a:p>
          <a:p>
            <a:endParaRPr lang="it-IT" dirty="0"/>
          </a:p>
          <a:p>
            <a:r>
              <a:rPr lang="it-IT" dirty="0"/>
              <a:t>La seconda fa uso del protocollo di autenticazione OAuth2. È stato necessario registrarsi sulla piattaforma di Spotify per sviluppatori per ricevere le credenziali di accesso alla piattaforma tramite API.</a:t>
            </a:r>
          </a:p>
        </p:txBody>
      </p:sp>
    </p:spTree>
    <p:extLst>
      <p:ext uri="{BB962C8B-B14F-4D97-AF65-F5344CB8AC3E}">
        <p14:creationId xmlns:p14="http://schemas.microsoft.com/office/powerpoint/2010/main" val="325037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TheCatApi</a:t>
            </a:r>
          </a:p>
        </p:txBody>
      </p:sp>
      <p:pic>
        <p:nvPicPr>
          <p:cNvPr id="6" name="Immagine 5" descr="Immagine che contiene testo&#10;&#10;Descrizione generata automaticamente">
            <a:extLst>
              <a:ext uri="{FF2B5EF4-FFF2-40B4-BE49-F238E27FC236}">
                <a16:creationId xmlns:a16="http://schemas.microsoft.com/office/drawing/2014/main" id="{B6C6057B-0C3D-4B3A-AAEA-B268C4750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616" y="239986"/>
            <a:ext cx="5238005" cy="2512539"/>
          </a:xfrm>
          <a:prstGeom prst="rect">
            <a:avLst/>
          </a:prstGeom>
        </p:spPr>
      </p:pic>
      <p:sp>
        <p:nvSpPr>
          <p:cNvPr id="7" name="CasellaDiTesto 6">
            <a:extLst>
              <a:ext uri="{FF2B5EF4-FFF2-40B4-BE49-F238E27FC236}">
                <a16:creationId xmlns:a16="http://schemas.microsoft.com/office/drawing/2014/main" id="{4A69A510-E31D-448D-B30F-D030A9FE8CCC}"/>
              </a:ext>
            </a:extLst>
          </p:cNvPr>
          <p:cNvSpPr txBox="1"/>
          <p:nvPr/>
        </p:nvSpPr>
        <p:spPr>
          <a:xfrm>
            <a:off x="4627179" y="3059197"/>
            <a:ext cx="6251028" cy="3139321"/>
          </a:xfrm>
          <a:prstGeom prst="rect">
            <a:avLst/>
          </a:prstGeom>
          <a:noFill/>
        </p:spPr>
        <p:txBody>
          <a:bodyPr wrap="square" rtlCol="0">
            <a:spAutoFit/>
          </a:bodyPr>
          <a:lstStyle/>
          <a:p>
            <a:r>
              <a:rPr lang="it-IT" dirty="0"/>
              <a:t>Inizialmente si invia la richiesta al server per una ricerca random dell’immagine. Si allega nell’</a:t>
            </a:r>
            <a:r>
              <a:rPr lang="it-IT" dirty="0" err="1"/>
              <a:t>header</a:t>
            </a:r>
            <a:r>
              <a:rPr lang="it-IT" dirty="0"/>
              <a:t> della richiesta la API Key ricevuta in fase di registrazione sul sito. Alla risposta del server viene richiamata una funzione che restituisce il formato json della risposta. Il server risponde con il formato json ma in forma testuale. La funzione precedente è necessaria per poter interpretare la risposta e trasformarla in una struttura dati formato json. Successivamente La struttura contenente i dati viene passata alla funzione successiva che estrapola i dati e li carica su delle variabili globali utili per la visualizzazione del risultato.</a:t>
            </a:r>
          </a:p>
        </p:txBody>
      </p:sp>
    </p:spTree>
    <p:extLst>
      <p:ext uri="{BB962C8B-B14F-4D97-AF65-F5344CB8AC3E}">
        <p14:creationId xmlns:p14="http://schemas.microsoft.com/office/powerpoint/2010/main" val="356049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TheCatApi</a:t>
            </a:r>
          </a:p>
        </p:txBody>
      </p:sp>
      <p:pic>
        <p:nvPicPr>
          <p:cNvPr id="13" name="Immagine 12">
            <a:extLst>
              <a:ext uri="{FF2B5EF4-FFF2-40B4-BE49-F238E27FC236}">
                <a16:creationId xmlns:a16="http://schemas.microsoft.com/office/drawing/2014/main" id="{15EC0BAC-0854-4846-88AF-E9ACAA6A414A}"/>
              </a:ext>
            </a:extLst>
          </p:cNvPr>
          <p:cNvPicPr>
            <a:picLocks noChangeAspect="1"/>
          </p:cNvPicPr>
          <p:nvPr/>
        </p:nvPicPr>
        <p:blipFill>
          <a:blip r:embed="rId2"/>
          <a:stretch>
            <a:fillRect/>
          </a:stretch>
        </p:blipFill>
        <p:spPr>
          <a:xfrm>
            <a:off x="4125925" y="214913"/>
            <a:ext cx="7974919" cy="1138033"/>
          </a:xfrm>
          <a:prstGeom prst="rect">
            <a:avLst/>
          </a:prstGeom>
        </p:spPr>
      </p:pic>
      <p:sp>
        <p:nvSpPr>
          <p:cNvPr id="21" name="Rettangolo 20">
            <a:extLst>
              <a:ext uri="{FF2B5EF4-FFF2-40B4-BE49-F238E27FC236}">
                <a16:creationId xmlns:a16="http://schemas.microsoft.com/office/drawing/2014/main" id="{2DF1491B-66B4-48E5-A15E-F16801329A38}"/>
              </a:ext>
            </a:extLst>
          </p:cNvPr>
          <p:cNvSpPr/>
          <p:nvPr/>
        </p:nvSpPr>
        <p:spPr>
          <a:xfrm>
            <a:off x="4122876" y="214913"/>
            <a:ext cx="7974919" cy="199866"/>
          </a:xfrm>
          <a:prstGeom prst="rect">
            <a:avLst/>
          </a:prstGeom>
          <a:solidFill>
            <a:schemeClr val="accent4">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3" name="Immagine 22">
            <a:extLst>
              <a:ext uri="{FF2B5EF4-FFF2-40B4-BE49-F238E27FC236}">
                <a16:creationId xmlns:a16="http://schemas.microsoft.com/office/drawing/2014/main" id="{D627F5DD-1601-4747-8FFB-5FF791873275}"/>
              </a:ext>
            </a:extLst>
          </p:cNvPr>
          <p:cNvPicPr>
            <a:picLocks noChangeAspect="1"/>
          </p:cNvPicPr>
          <p:nvPr/>
        </p:nvPicPr>
        <p:blipFill>
          <a:blip r:embed="rId3"/>
          <a:stretch>
            <a:fillRect/>
          </a:stretch>
        </p:blipFill>
        <p:spPr>
          <a:xfrm>
            <a:off x="4367695" y="1534312"/>
            <a:ext cx="3028811" cy="5142322"/>
          </a:xfrm>
          <a:prstGeom prst="rect">
            <a:avLst/>
          </a:prstGeom>
        </p:spPr>
      </p:pic>
      <p:sp>
        <p:nvSpPr>
          <p:cNvPr id="24" name="Rettangolo 23">
            <a:extLst>
              <a:ext uri="{FF2B5EF4-FFF2-40B4-BE49-F238E27FC236}">
                <a16:creationId xmlns:a16="http://schemas.microsoft.com/office/drawing/2014/main" id="{28548369-D7BD-427D-914E-4CA5140EFD2C}"/>
              </a:ext>
            </a:extLst>
          </p:cNvPr>
          <p:cNvSpPr/>
          <p:nvPr/>
        </p:nvSpPr>
        <p:spPr>
          <a:xfrm>
            <a:off x="4160582" y="1434378"/>
            <a:ext cx="3475129" cy="5315213"/>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8" name="Immagine 27">
            <a:extLst>
              <a:ext uri="{FF2B5EF4-FFF2-40B4-BE49-F238E27FC236}">
                <a16:creationId xmlns:a16="http://schemas.microsoft.com/office/drawing/2014/main" id="{92D752DB-E3CC-4C40-BB02-3F3206ABA1A6}"/>
              </a:ext>
            </a:extLst>
          </p:cNvPr>
          <p:cNvPicPr>
            <a:picLocks noChangeAspect="1"/>
          </p:cNvPicPr>
          <p:nvPr/>
        </p:nvPicPr>
        <p:blipFill>
          <a:blip r:embed="rId4"/>
          <a:stretch>
            <a:fillRect/>
          </a:stretch>
        </p:blipFill>
        <p:spPr>
          <a:xfrm>
            <a:off x="7842824" y="3338071"/>
            <a:ext cx="4172634" cy="510081"/>
          </a:xfrm>
          <a:prstGeom prst="rect">
            <a:avLst/>
          </a:prstGeom>
        </p:spPr>
      </p:pic>
      <p:sp>
        <p:nvSpPr>
          <p:cNvPr id="29" name="Rettangolo 28">
            <a:extLst>
              <a:ext uri="{FF2B5EF4-FFF2-40B4-BE49-F238E27FC236}">
                <a16:creationId xmlns:a16="http://schemas.microsoft.com/office/drawing/2014/main" id="{12CD15F4-2EE5-4A50-BE49-EF1903471F28}"/>
              </a:ext>
            </a:extLst>
          </p:cNvPr>
          <p:cNvSpPr/>
          <p:nvPr/>
        </p:nvSpPr>
        <p:spPr>
          <a:xfrm>
            <a:off x="7713995" y="3274970"/>
            <a:ext cx="4383800" cy="636281"/>
          </a:xfrm>
          <a:prstGeom prst="rect">
            <a:avLst/>
          </a:prstGeom>
          <a:solidFill>
            <a:schemeClr val="accent1">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CasellaDiTesto 29">
            <a:extLst>
              <a:ext uri="{FF2B5EF4-FFF2-40B4-BE49-F238E27FC236}">
                <a16:creationId xmlns:a16="http://schemas.microsoft.com/office/drawing/2014/main" id="{DAAC57FF-A9C6-4B3E-8CA2-744931800874}"/>
              </a:ext>
            </a:extLst>
          </p:cNvPr>
          <p:cNvSpPr txBox="1"/>
          <p:nvPr/>
        </p:nvSpPr>
        <p:spPr>
          <a:xfrm>
            <a:off x="7713995" y="1534312"/>
            <a:ext cx="2614367" cy="461665"/>
          </a:xfrm>
          <a:prstGeom prst="rect">
            <a:avLst/>
          </a:prstGeom>
          <a:noFill/>
        </p:spPr>
        <p:txBody>
          <a:bodyPr wrap="square" rtlCol="0">
            <a:spAutoFit/>
          </a:bodyPr>
          <a:lstStyle/>
          <a:p>
            <a:r>
              <a:rPr lang="it-IT" sz="2400" dirty="0"/>
              <a:t>Richiesta (</a:t>
            </a:r>
            <a:r>
              <a:rPr lang="it-IT" sz="2400" dirty="0" err="1"/>
              <a:t>header</a:t>
            </a:r>
            <a:r>
              <a:rPr lang="it-IT" sz="2400" dirty="0"/>
              <a:t>)</a:t>
            </a:r>
          </a:p>
        </p:txBody>
      </p:sp>
      <p:sp>
        <p:nvSpPr>
          <p:cNvPr id="31" name="CasellaDiTesto 30">
            <a:extLst>
              <a:ext uri="{FF2B5EF4-FFF2-40B4-BE49-F238E27FC236}">
                <a16:creationId xmlns:a16="http://schemas.microsoft.com/office/drawing/2014/main" id="{3F3E932B-154F-4241-9758-2603ACCAFAE3}"/>
              </a:ext>
            </a:extLst>
          </p:cNvPr>
          <p:cNvSpPr txBox="1"/>
          <p:nvPr/>
        </p:nvSpPr>
        <p:spPr>
          <a:xfrm>
            <a:off x="8621957" y="2750206"/>
            <a:ext cx="2614367" cy="461665"/>
          </a:xfrm>
          <a:prstGeom prst="rect">
            <a:avLst/>
          </a:prstGeom>
          <a:noFill/>
        </p:spPr>
        <p:txBody>
          <a:bodyPr wrap="square" rtlCol="0">
            <a:spAutoFit/>
          </a:bodyPr>
          <a:lstStyle/>
          <a:p>
            <a:r>
              <a:rPr lang="it-IT" sz="2400" dirty="0"/>
              <a:t>Risposta (Body)</a:t>
            </a:r>
          </a:p>
        </p:txBody>
      </p:sp>
    </p:spTree>
    <p:extLst>
      <p:ext uri="{BB962C8B-B14F-4D97-AF65-F5344CB8AC3E}">
        <p14:creationId xmlns:p14="http://schemas.microsoft.com/office/powerpoint/2010/main" val="1476035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pic>
        <p:nvPicPr>
          <p:cNvPr id="4" name="Immagine 3" descr="Immagine che contiene testo&#10;&#10;Descrizione generata automaticamente">
            <a:extLst>
              <a:ext uri="{FF2B5EF4-FFF2-40B4-BE49-F238E27FC236}">
                <a16:creationId xmlns:a16="http://schemas.microsoft.com/office/drawing/2014/main" id="{0D98D0F0-676E-414E-98F7-3911C82BE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089" y="95249"/>
            <a:ext cx="4656363" cy="4791075"/>
          </a:xfrm>
          <a:prstGeom prst="rect">
            <a:avLst/>
          </a:prstGeom>
        </p:spPr>
      </p:pic>
      <p:sp>
        <p:nvSpPr>
          <p:cNvPr id="15" name="CasellaDiTesto 14">
            <a:extLst>
              <a:ext uri="{FF2B5EF4-FFF2-40B4-BE49-F238E27FC236}">
                <a16:creationId xmlns:a16="http://schemas.microsoft.com/office/drawing/2014/main" id="{28A74981-9011-429D-B4BF-280D49B86134}"/>
              </a:ext>
            </a:extLst>
          </p:cNvPr>
          <p:cNvSpPr txBox="1"/>
          <p:nvPr/>
        </p:nvSpPr>
        <p:spPr>
          <a:xfrm>
            <a:off x="4128449" y="84655"/>
            <a:ext cx="3136779" cy="5078313"/>
          </a:xfrm>
          <a:prstGeom prst="rect">
            <a:avLst/>
          </a:prstGeom>
          <a:noFill/>
        </p:spPr>
        <p:txBody>
          <a:bodyPr wrap="square" rtlCol="0">
            <a:spAutoFit/>
          </a:bodyPr>
          <a:lstStyle/>
          <a:p>
            <a:r>
              <a:rPr lang="it-IT" dirty="0"/>
              <a:t>Le API con OAuth2 necessitano dunque di autenticazione. Lo scambio di messaggi tra client e server avviene nel seguente modo:</a:t>
            </a:r>
          </a:p>
          <a:p>
            <a:r>
              <a:rPr lang="it-IT" dirty="0"/>
              <a:t>1) Si esegue una richiesta per un token, ovvero una stringa che vale come identificativo temporaneo per poter eseguire richieste al server. Per poter essere richiesto va eseguita una POST con </a:t>
            </a:r>
            <a:r>
              <a:rPr lang="it-IT" dirty="0" err="1"/>
              <a:t>header</a:t>
            </a:r>
            <a:r>
              <a:rPr lang="it-IT" dirty="0"/>
              <a:t> e body strutturati come in figura. L’</a:t>
            </a:r>
            <a:r>
              <a:rPr lang="it-IT" dirty="0" err="1"/>
              <a:t>header</a:t>
            </a:r>
            <a:r>
              <a:rPr lang="it-IT" dirty="0"/>
              <a:t> contiene una valore «</a:t>
            </a:r>
            <a:r>
              <a:rPr lang="it-IT" dirty="0" err="1"/>
              <a:t>Authorization</a:t>
            </a:r>
            <a:r>
              <a:rPr lang="it-IT" dirty="0"/>
              <a:t>» contenente l’ID e la SECRET del client ottenute in precedenza codificate in base64 secondo lo</a:t>
            </a:r>
          </a:p>
        </p:txBody>
      </p:sp>
      <p:sp>
        <p:nvSpPr>
          <p:cNvPr id="17" name="Rettangolo 16">
            <a:extLst>
              <a:ext uri="{FF2B5EF4-FFF2-40B4-BE49-F238E27FC236}">
                <a16:creationId xmlns:a16="http://schemas.microsoft.com/office/drawing/2014/main" id="{5708886A-434C-4B98-96D3-41AD1773B6E2}"/>
              </a:ext>
            </a:extLst>
          </p:cNvPr>
          <p:cNvSpPr/>
          <p:nvPr/>
        </p:nvSpPr>
        <p:spPr>
          <a:xfrm>
            <a:off x="9609584" y="891438"/>
            <a:ext cx="2448868" cy="306741"/>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CasellaDiTesto 18">
            <a:extLst>
              <a:ext uri="{FF2B5EF4-FFF2-40B4-BE49-F238E27FC236}">
                <a16:creationId xmlns:a16="http://schemas.microsoft.com/office/drawing/2014/main" id="{48052C87-C096-474A-898B-31A5117BE095}"/>
              </a:ext>
            </a:extLst>
          </p:cNvPr>
          <p:cNvSpPr txBox="1"/>
          <p:nvPr/>
        </p:nvSpPr>
        <p:spPr>
          <a:xfrm>
            <a:off x="4132532" y="5022182"/>
            <a:ext cx="8059468" cy="1754326"/>
          </a:xfrm>
          <a:prstGeom prst="rect">
            <a:avLst/>
          </a:prstGeom>
          <a:noFill/>
        </p:spPr>
        <p:txBody>
          <a:bodyPr wrap="square" rtlCol="0">
            <a:spAutoFit/>
          </a:bodyPr>
          <a:lstStyle/>
          <a:p>
            <a:r>
              <a:rPr lang="it-IT" dirty="0"/>
              <a:t>schema evidenziato in figura. L’</a:t>
            </a:r>
            <a:r>
              <a:rPr lang="it-IT" dirty="0" err="1"/>
              <a:t>header</a:t>
            </a:r>
            <a:r>
              <a:rPr lang="it-IT" dirty="0"/>
              <a:t> contiene inoltre un campo «Content-</a:t>
            </a:r>
            <a:r>
              <a:rPr lang="it-IT" dirty="0" err="1"/>
              <a:t>Type</a:t>
            </a:r>
            <a:r>
              <a:rPr lang="it-IT" dirty="0"/>
              <a:t>» con quello specifico valore. Il body contiene una stringa fissata. Questi campi sono specificati nella documentazione della API.</a:t>
            </a:r>
          </a:p>
          <a:p>
            <a:r>
              <a:rPr lang="it-IT" dirty="0"/>
              <a:t>2) La risposta conterrà il token richiesto ed esso verrà utilizzato per forgiare una seconda richiesta (come in figura) per ricevere le informazioni che sono necessarie per il corretto funzionamento del sito. In questo caso si tratta di un brano random.</a:t>
            </a:r>
          </a:p>
        </p:txBody>
      </p:sp>
      <p:sp>
        <p:nvSpPr>
          <p:cNvPr id="21" name="Rettangolo 20">
            <a:extLst>
              <a:ext uri="{FF2B5EF4-FFF2-40B4-BE49-F238E27FC236}">
                <a16:creationId xmlns:a16="http://schemas.microsoft.com/office/drawing/2014/main" id="{15741E3E-6E47-46B1-A667-365FE294A750}"/>
              </a:ext>
            </a:extLst>
          </p:cNvPr>
          <p:cNvSpPr/>
          <p:nvPr/>
        </p:nvSpPr>
        <p:spPr>
          <a:xfrm>
            <a:off x="8036551" y="2547867"/>
            <a:ext cx="3524646" cy="881133"/>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Rettangolo 21">
            <a:extLst>
              <a:ext uri="{FF2B5EF4-FFF2-40B4-BE49-F238E27FC236}">
                <a16:creationId xmlns:a16="http://schemas.microsoft.com/office/drawing/2014/main" id="{6F97B506-CE48-4EDF-943A-39EA8E920C74}"/>
              </a:ext>
            </a:extLst>
          </p:cNvPr>
          <p:cNvSpPr/>
          <p:nvPr/>
        </p:nvSpPr>
        <p:spPr>
          <a:xfrm>
            <a:off x="4132523" y="5050344"/>
            <a:ext cx="2785111" cy="306741"/>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3" name="Rettangolo 22">
            <a:extLst>
              <a:ext uri="{FF2B5EF4-FFF2-40B4-BE49-F238E27FC236}">
                <a16:creationId xmlns:a16="http://schemas.microsoft.com/office/drawing/2014/main" id="{E90B00B0-640C-4922-A0B7-0531913DE6BE}"/>
              </a:ext>
            </a:extLst>
          </p:cNvPr>
          <p:cNvSpPr/>
          <p:nvPr/>
        </p:nvSpPr>
        <p:spPr>
          <a:xfrm>
            <a:off x="5836257" y="6156526"/>
            <a:ext cx="1541978" cy="306741"/>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7580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pic>
        <p:nvPicPr>
          <p:cNvPr id="5" name="Immagine 4">
            <a:extLst>
              <a:ext uri="{FF2B5EF4-FFF2-40B4-BE49-F238E27FC236}">
                <a16:creationId xmlns:a16="http://schemas.microsoft.com/office/drawing/2014/main" id="{A35E0F94-5352-458B-9710-C676C715D981}"/>
              </a:ext>
            </a:extLst>
          </p:cNvPr>
          <p:cNvPicPr>
            <a:picLocks noChangeAspect="1"/>
          </p:cNvPicPr>
          <p:nvPr/>
        </p:nvPicPr>
        <p:blipFill>
          <a:blip r:embed="rId2"/>
          <a:stretch>
            <a:fillRect/>
          </a:stretch>
        </p:blipFill>
        <p:spPr>
          <a:xfrm>
            <a:off x="5383396" y="511388"/>
            <a:ext cx="5541544" cy="2739779"/>
          </a:xfrm>
          <a:prstGeom prst="rect">
            <a:avLst/>
          </a:prstGeom>
        </p:spPr>
      </p:pic>
      <p:sp>
        <p:nvSpPr>
          <p:cNvPr id="21" name="CasellaDiTesto 20">
            <a:extLst>
              <a:ext uri="{FF2B5EF4-FFF2-40B4-BE49-F238E27FC236}">
                <a16:creationId xmlns:a16="http://schemas.microsoft.com/office/drawing/2014/main" id="{49D58D7C-8ED4-4B2F-AC96-13EFA054F329}"/>
              </a:ext>
            </a:extLst>
          </p:cNvPr>
          <p:cNvSpPr txBox="1"/>
          <p:nvPr/>
        </p:nvSpPr>
        <p:spPr>
          <a:xfrm>
            <a:off x="4260601" y="3910457"/>
            <a:ext cx="7703766" cy="1477328"/>
          </a:xfrm>
          <a:prstGeom prst="rect">
            <a:avLst/>
          </a:prstGeom>
          <a:noFill/>
        </p:spPr>
        <p:txBody>
          <a:bodyPr wrap="square" rtlCol="0">
            <a:spAutoFit/>
          </a:bodyPr>
          <a:lstStyle/>
          <a:p>
            <a:r>
              <a:rPr lang="it-IT" dirty="0"/>
              <a:t>La API non mette adisposizione una funzione di ricerca random dei brani. Quindi ho sfruttato la funzione di ricerca di base, tramite pattern e scostamento rispetto al primo risultato (Offset), per implementare questa funzionalità, randomizzando il pattern di ricerca. La funzione in figura ritorna il suddetto pattern che verrà incapsulato all’interno della seconda richiesta al server.</a:t>
            </a:r>
          </a:p>
        </p:txBody>
      </p:sp>
    </p:spTree>
    <p:extLst>
      <p:ext uri="{BB962C8B-B14F-4D97-AF65-F5344CB8AC3E}">
        <p14:creationId xmlns:p14="http://schemas.microsoft.com/office/powerpoint/2010/main" val="10018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FD19F-75CA-4966-B79C-2935A271ADBD}"/>
              </a:ext>
            </a:extLst>
          </p:cNvPr>
          <p:cNvSpPr>
            <a:spLocks noGrp="1"/>
          </p:cNvSpPr>
          <p:nvPr>
            <p:ph type="title"/>
          </p:nvPr>
        </p:nvSpPr>
        <p:spPr>
          <a:xfrm>
            <a:off x="466722" y="586855"/>
            <a:ext cx="3201366" cy="3387497"/>
          </a:xfrm>
        </p:spPr>
        <p:txBody>
          <a:bodyPr anchor="b">
            <a:normAutofit/>
          </a:bodyPr>
          <a:lstStyle/>
          <a:p>
            <a:pPr algn="r"/>
            <a:r>
              <a:rPr lang="it-IT" sz="4000" dirty="0">
                <a:solidFill>
                  <a:srgbClr val="FFFFFF"/>
                </a:solidFill>
              </a:rPr>
              <a:t>Spotify</a:t>
            </a:r>
          </a:p>
        </p:txBody>
      </p:sp>
      <p:pic>
        <p:nvPicPr>
          <p:cNvPr id="4" name="Immagine 3" descr="Immagine che contiene testo&#10;&#10;Descrizione generata automaticamente">
            <a:extLst>
              <a:ext uri="{FF2B5EF4-FFF2-40B4-BE49-F238E27FC236}">
                <a16:creationId xmlns:a16="http://schemas.microsoft.com/office/drawing/2014/main" id="{0D98D0F0-676E-414E-98F7-3911C82BE5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089" y="95249"/>
            <a:ext cx="4656363" cy="4791075"/>
          </a:xfrm>
          <a:prstGeom prst="rect">
            <a:avLst/>
          </a:prstGeom>
        </p:spPr>
      </p:pic>
      <p:sp>
        <p:nvSpPr>
          <p:cNvPr id="15" name="CasellaDiTesto 14">
            <a:extLst>
              <a:ext uri="{FF2B5EF4-FFF2-40B4-BE49-F238E27FC236}">
                <a16:creationId xmlns:a16="http://schemas.microsoft.com/office/drawing/2014/main" id="{28A74981-9011-429D-B4BF-280D49B86134}"/>
              </a:ext>
            </a:extLst>
          </p:cNvPr>
          <p:cNvSpPr txBox="1"/>
          <p:nvPr/>
        </p:nvSpPr>
        <p:spPr>
          <a:xfrm>
            <a:off x="4151564" y="1849199"/>
            <a:ext cx="3136779" cy="3139321"/>
          </a:xfrm>
          <a:prstGeom prst="rect">
            <a:avLst/>
          </a:prstGeom>
          <a:noFill/>
        </p:spPr>
        <p:txBody>
          <a:bodyPr wrap="square" rtlCol="0">
            <a:spAutoFit/>
          </a:bodyPr>
          <a:lstStyle/>
          <a:p>
            <a:r>
              <a:rPr lang="it-IT" dirty="0"/>
              <a:t>3) A questo punto, dopo aver ricevuto i dati dal server, essi vengono interpretati e caricati in una struttura dati di tipo json e successivamente verranno estrapolate le informazioni utili e verranno caricate su delle variabili globali utili per la visualizzazione dei risultati.</a:t>
            </a:r>
          </a:p>
          <a:p>
            <a:r>
              <a:rPr lang="it-IT" dirty="0"/>
              <a:t>Infine viene chiamata la funzione di visualizzazione.</a:t>
            </a:r>
          </a:p>
        </p:txBody>
      </p:sp>
      <p:sp>
        <p:nvSpPr>
          <p:cNvPr id="17" name="Rettangolo 16">
            <a:extLst>
              <a:ext uri="{FF2B5EF4-FFF2-40B4-BE49-F238E27FC236}">
                <a16:creationId xmlns:a16="http://schemas.microsoft.com/office/drawing/2014/main" id="{5708886A-434C-4B98-96D3-41AD1773B6E2}"/>
              </a:ext>
            </a:extLst>
          </p:cNvPr>
          <p:cNvSpPr/>
          <p:nvPr/>
        </p:nvSpPr>
        <p:spPr>
          <a:xfrm>
            <a:off x="7868248" y="3469890"/>
            <a:ext cx="4190204" cy="1008923"/>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710866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792</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Calibri</vt:lpstr>
      <vt:lpstr>Calibri Light</vt:lpstr>
      <vt:lpstr>Office Theme</vt:lpstr>
      <vt:lpstr>MHW3</vt:lpstr>
      <vt:lpstr>Descrizione del progetto</vt:lpstr>
      <vt:lpstr>Layout complessivo</vt:lpstr>
      <vt:lpstr>API utilizzate</vt:lpstr>
      <vt:lpstr>TheCatApi</vt:lpstr>
      <vt:lpstr>TheCatApi</vt:lpstr>
      <vt:lpstr>Spotify</vt:lpstr>
      <vt:lpstr>Spotify</vt:lpstr>
      <vt:lpstr>Spotify</vt:lpstr>
      <vt:lpstr>Spotify</vt:lpstr>
      <vt:lpstr>Spotify</vt:lpstr>
      <vt:lpstr>Informazioni aggiuntive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Concetto Spampinato</dc:creator>
  <cp:lastModifiedBy>Federico Nicotra</cp:lastModifiedBy>
  <cp:revision>13</cp:revision>
  <dcterms:created xsi:type="dcterms:W3CDTF">2021-03-24T16:57:46Z</dcterms:created>
  <dcterms:modified xsi:type="dcterms:W3CDTF">2022-04-26T15:58:57Z</dcterms:modified>
</cp:coreProperties>
</file>