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p>
            <a:pPr lvl="0" algn="r" eaLnBrk="1" hangingPunct="1">
              <a:lnSpc>
                <a:spcPct val="16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rgbClr val="0067AC"/>
                </a:solidFill>
              </a:rPr>
            </a:fld>
            <a:endParaRPr lang="en-US" altLang="zh-CN" sz="1200" dirty="0">
              <a:solidFill>
                <a:srgbClr val="0067AC"/>
              </a:solidFill>
            </a:endParaRPr>
          </a:p>
        </p:txBody>
      </p:sp>
      <p:sp>
        <p:nvSpPr>
          <p:cNvPr id="143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microsoft.com/office/2007/relationships/hdphoto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slide" Target="slide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2" descr="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/>
                </a14:imgProps>
              </a:ext>
            </a:extLst>
          </a:blip>
          <a:srcRect/>
          <a:stretch>
            <a:fillRect/>
          </a:stretch>
        </p:blipFill>
        <p:spPr>
          <a:xfrm>
            <a:off x="-15240" y="1905"/>
            <a:ext cx="12182475" cy="6856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05" y="1946275"/>
            <a:ext cx="4926330" cy="4197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1205865"/>
            <a:ext cx="4746625" cy="642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30" y="6144260"/>
            <a:ext cx="876300" cy="32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595" y="2651125"/>
            <a:ext cx="3971290" cy="1971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53475" y="4831715"/>
            <a:ext cx="1123315" cy="3683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寻象图形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184910" y="3418205"/>
            <a:ext cx="873188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 83"/>
          <p:cNvSpPr/>
          <p:nvPr/>
        </p:nvSpPr>
        <p:spPr>
          <a:xfrm rot="10560000">
            <a:off x="1681480" y="3501390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83"/>
          <p:cNvSpPr/>
          <p:nvPr/>
        </p:nvSpPr>
        <p:spPr>
          <a:xfrm>
            <a:off x="2981325" y="2653665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83"/>
          <p:cNvSpPr/>
          <p:nvPr/>
        </p:nvSpPr>
        <p:spPr>
          <a:xfrm rot="10560000">
            <a:off x="4411345" y="3501390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83"/>
          <p:cNvSpPr/>
          <p:nvPr/>
        </p:nvSpPr>
        <p:spPr>
          <a:xfrm rot="10560000">
            <a:off x="6969760" y="3501390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>
            <a:hlinkClick r:id="rId2" action="ppaction://hlinksldjump"/>
          </p:cNvPr>
          <p:cNvSpPr txBox="1"/>
          <p:nvPr/>
        </p:nvSpPr>
        <p:spPr>
          <a:xfrm>
            <a:off x="982345" y="435673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、数据分析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34920" y="228536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、数据编码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41090" y="435673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、纠错编码</a:t>
            </a:r>
            <a:endParaRPr lang="zh-CN" altLang="en-US"/>
          </a:p>
        </p:txBody>
      </p:sp>
      <p:sp>
        <p:nvSpPr>
          <p:cNvPr id="20" name=" 83"/>
          <p:cNvSpPr/>
          <p:nvPr/>
        </p:nvSpPr>
        <p:spPr>
          <a:xfrm>
            <a:off x="5782945" y="2672715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48555" y="2285365"/>
            <a:ext cx="1995170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、构造最终信息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47130" y="435673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、布置模块</a:t>
            </a:r>
            <a:endParaRPr lang="zh-CN" altLang="en-US"/>
          </a:p>
        </p:txBody>
      </p:sp>
      <p:sp>
        <p:nvSpPr>
          <p:cNvPr id="23" name=" 83"/>
          <p:cNvSpPr/>
          <p:nvPr/>
        </p:nvSpPr>
        <p:spPr>
          <a:xfrm>
            <a:off x="8088630" y="2672715"/>
            <a:ext cx="325755" cy="756285"/>
          </a:xfrm>
          <a:custGeom>
            <a:avLst/>
            <a:gdLst>
              <a:gd name="connsiteX0" fmla="*/ 405946 w 461547"/>
              <a:gd name="connsiteY0" fmla="*/ 0 h 641672"/>
              <a:gd name="connsiteX1" fmla="*/ 461547 w 461547"/>
              <a:gd name="connsiteY1" fmla="*/ 346143 h 641672"/>
              <a:gd name="connsiteX2" fmla="*/ 459596 w 461547"/>
              <a:gd name="connsiteY2" fmla="*/ 345737 h 641672"/>
              <a:gd name="connsiteX3" fmla="*/ 382928 w 461547"/>
              <a:gd name="connsiteY3" fmla="*/ 242787 h 641672"/>
              <a:gd name="connsiteX4" fmla="*/ 381480 w 461547"/>
              <a:gd name="connsiteY4" fmla="*/ 247440 h 641672"/>
              <a:gd name="connsiteX5" fmla="*/ 0 w 461547"/>
              <a:gd name="connsiteY5" fmla="*/ 639491 h 641672"/>
              <a:gd name="connsiteX6" fmla="*/ 329858 w 461547"/>
              <a:gd name="connsiteY6" fmla="*/ 237025 h 641672"/>
              <a:gd name="connsiteX7" fmla="*/ 331034 w 461547"/>
              <a:gd name="connsiteY7" fmla="*/ 231233 h 641672"/>
              <a:gd name="connsiteX8" fmla="*/ 218681 w 461547"/>
              <a:gd name="connsiteY8" fmla="*/ 295540 h 641672"/>
              <a:gd name="connsiteX9" fmla="*/ 216730 w 461547"/>
              <a:gd name="connsiteY9" fmla="*/ 295133 h 64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547" h="641672">
                <a:moveTo>
                  <a:pt x="405946" y="0"/>
                </a:moveTo>
                <a:lnTo>
                  <a:pt x="461547" y="346143"/>
                </a:lnTo>
                <a:lnTo>
                  <a:pt x="459596" y="345737"/>
                </a:lnTo>
                <a:lnTo>
                  <a:pt x="382928" y="242787"/>
                </a:lnTo>
                <a:lnTo>
                  <a:pt x="381480" y="247440"/>
                </a:lnTo>
                <a:cubicBezTo>
                  <a:pt x="258966" y="618095"/>
                  <a:pt x="24250" y="652446"/>
                  <a:pt x="0" y="639491"/>
                </a:cubicBezTo>
                <a:cubicBezTo>
                  <a:pt x="130520" y="649125"/>
                  <a:pt x="294836" y="390929"/>
                  <a:pt x="329858" y="237025"/>
                </a:cubicBezTo>
                <a:lnTo>
                  <a:pt x="331034" y="231233"/>
                </a:lnTo>
                <a:lnTo>
                  <a:pt x="218681" y="295540"/>
                </a:lnTo>
                <a:lnTo>
                  <a:pt x="216730" y="2951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99705" y="2285365"/>
            <a:ext cx="10826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、掩模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82345" y="13563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编码过程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、数据分析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2805" y="2819400"/>
            <a:ext cx="64008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模式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05" y="1274445"/>
            <a:ext cx="1290955" cy="322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55" y="1597025"/>
            <a:ext cx="4790440" cy="2878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35" y="5069840"/>
            <a:ext cx="6152515" cy="1416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05" y="4742815"/>
            <a:ext cx="2155190" cy="248285"/>
          </a:xfrm>
          <a:prstGeom prst="rect">
            <a:avLst/>
          </a:prstGeom>
        </p:spPr>
      </p:pic>
      <p:sp>
        <p:nvSpPr>
          <p:cNvPr id="2050" name=" 2050"/>
          <p:cNvSpPr/>
          <p:nvPr/>
        </p:nvSpPr>
        <p:spPr bwMode="auto">
          <a:xfrm flipH="1">
            <a:off x="3140075" y="1854835"/>
            <a:ext cx="195580" cy="229679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、数据编码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8205" y="1840865"/>
            <a:ext cx="176720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数字模式：</a:t>
            </a:r>
            <a:r>
              <a:rPr lang="en-US" altLang="zh-CN"/>
              <a:t>1-H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78205" y="2505075"/>
            <a:ext cx="82677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输入的数据： 01234567</a:t>
            </a:r>
            <a:endParaRPr lang="zh-CN" altLang="en-US"/>
          </a:p>
          <a:p>
            <a:r>
              <a:rPr lang="zh-CN" altLang="en-US"/>
              <a:t>1) 分为 3 位一组： 012 345 67</a:t>
            </a:r>
            <a:endParaRPr lang="zh-CN" altLang="en-US"/>
          </a:p>
          <a:p>
            <a:r>
              <a:rPr lang="zh-CN" altLang="en-US"/>
              <a:t>2) 将每组转换为二进制：  012 → 0000001100</a:t>
            </a:r>
            <a:endParaRPr lang="zh-CN" altLang="en-US"/>
          </a:p>
          <a:p>
            <a:r>
              <a:rPr lang="en-US" altLang="zh-CN"/>
              <a:t>		               </a:t>
            </a:r>
            <a:r>
              <a:rPr lang="zh-CN" altLang="en-US"/>
              <a:t>345 →  0101011001</a:t>
            </a:r>
            <a:endParaRPr lang="zh-CN" altLang="en-US"/>
          </a:p>
          <a:p>
            <a:r>
              <a:rPr lang="en-US" altLang="zh-CN"/>
              <a:t>	                                 </a:t>
            </a:r>
            <a:r>
              <a:rPr lang="zh-CN" altLang="en-US"/>
              <a:t>67   →  1000011</a:t>
            </a:r>
            <a:endParaRPr lang="zh-CN" altLang="en-US"/>
          </a:p>
          <a:p>
            <a:r>
              <a:rPr lang="zh-CN" altLang="en-US"/>
              <a:t>3) 将二进制数连接为一个序列：0000001100 0101011001 1000011</a:t>
            </a:r>
            <a:endParaRPr lang="zh-CN" altLang="en-US"/>
          </a:p>
          <a:p>
            <a:r>
              <a:rPr lang="zh-CN" altLang="en-US"/>
              <a:t>4) 将字符计数指示符转换为二进制（版本 1-H 为 10 位）：</a:t>
            </a:r>
            <a:endParaRPr lang="zh-CN" altLang="en-US"/>
          </a:p>
          <a:p>
            <a:r>
              <a:rPr lang="zh-CN" altLang="en-US"/>
              <a:t>字符数为：8→0000001000</a:t>
            </a:r>
            <a:endParaRPr lang="zh-CN" altLang="en-US"/>
          </a:p>
          <a:p>
            <a:r>
              <a:rPr lang="zh-CN" altLang="en-US"/>
              <a:t>5) 加入模式指示符 0001 以及字符计数指示符的二进制数据：</a:t>
            </a:r>
            <a:endParaRPr lang="zh-CN" altLang="en-US"/>
          </a:p>
          <a:p>
            <a:r>
              <a:rPr lang="zh-CN" altLang="en-US"/>
              <a:t>0001 0000001000 0000001100 0101011001 1000011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、数据编码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8205" y="1840865"/>
            <a:ext cx="21971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字母数字模式：</a:t>
            </a:r>
            <a:r>
              <a:rPr lang="en-US" altLang="zh-CN"/>
              <a:t>1-H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15" y="1108710"/>
            <a:ext cx="7085965" cy="2219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8205" y="3158490"/>
            <a:ext cx="10276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输入的数据： AC-42</a:t>
            </a:r>
            <a:endParaRPr lang="zh-CN" altLang="en-US"/>
          </a:p>
          <a:p>
            <a:r>
              <a:rPr lang="zh-CN" altLang="en-US"/>
              <a:t>1）根据表 5 查出字符的值： AC-41→（10，12，41，4，2）</a:t>
            </a:r>
            <a:endParaRPr lang="zh-CN" altLang="en-US"/>
          </a:p>
          <a:p>
            <a:r>
              <a:rPr lang="zh-CN" altLang="en-US"/>
              <a:t>2）将结果分为 2 个一组： （10，12）（41，4）（2）</a:t>
            </a:r>
            <a:endParaRPr lang="zh-CN" altLang="en-US"/>
          </a:p>
          <a:p>
            <a:r>
              <a:rPr lang="zh-CN" altLang="en-US"/>
              <a:t>3）将每组数据转换为 11 位二进制数： （10，12）10*45+12→462→   00111001110</a:t>
            </a:r>
            <a:endParaRPr lang="zh-CN" altLang="en-US"/>
          </a:p>
          <a:p>
            <a:r>
              <a:rPr lang="en-US" altLang="zh-CN"/>
              <a:t>				     </a:t>
            </a:r>
            <a:r>
              <a:rPr lang="zh-CN" altLang="en-US"/>
              <a:t>（41，4）41*45+4→1849   →  11100111001</a:t>
            </a:r>
            <a:endParaRPr lang="zh-CN" altLang="en-US"/>
          </a:p>
          <a:p>
            <a:r>
              <a:rPr lang="en-US" altLang="zh-CN"/>
              <a:t>				     </a:t>
            </a:r>
            <a:r>
              <a:rPr lang="zh-CN" altLang="en-US"/>
              <a:t>（2）         2                             →  000010</a:t>
            </a:r>
            <a:endParaRPr lang="zh-CN" altLang="en-US"/>
          </a:p>
          <a:p>
            <a:r>
              <a:rPr lang="zh-CN" altLang="en-US">
                <a:sym typeface="+mn-ea"/>
              </a:rPr>
              <a:t>4）二进制数据顺次连接： 00111001110 11100111001 000010</a:t>
            </a:r>
            <a:endParaRPr lang="zh-CN" altLang="en-US"/>
          </a:p>
          <a:p>
            <a:r>
              <a:rPr lang="zh-CN" altLang="en-US">
                <a:sym typeface="+mn-ea"/>
              </a:rPr>
              <a:t>5）将字符计数指示符转换为二进制（版本 1-H 为 9 位）：</a:t>
            </a:r>
            <a:endParaRPr lang="zh-CN" altLang="en-US"/>
          </a:p>
          <a:p>
            <a:r>
              <a:rPr lang="zh-CN" altLang="en-US">
                <a:sym typeface="+mn-ea"/>
              </a:rPr>
              <a:t>输入的字符数 5→000000101</a:t>
            </a:r>
            <a:endParaRPr lang="zh-CN" altLang="en-US"/>
          </a:p>
          <a:p>
            <a:r>
              <a:rPr lang="zh-CN" altLang="en-US">
                <a:sym typeface="+mn-ea"/>
              </a:rPr>
              <a:t>6）在二进制数据前加上模式指示符 0010 和字符计数指示符：</a:t>
            </a:r>
            <a:endParaRPr lang="zh-CN" altLang="en-US"/>
          </a:p>
          <a:p>
            <a:r>
              <a:rPr lang="zh-CN" altLang="en-US">
                <a:sym typeface="+mn-ea"/>
              </a:rPr>
              <a:t>0010 000000101 00111001110 11100111001 000010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、数据编码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205" y="1840865"/>
            <a:ext cx="21717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终止符和补齐符</a:t>
            </a:r>
            <a:r>
              <a:rPr lang="en-US" altLang="zh-CN"/>
              <a:t>1-Q</a:t>
            </a:r>
            <a:endParaRPr lang="en-US" altLang="zh-CN"/>
          </a:p>
        </p:txBody>
      </p:sp>
      <p:graphicFrame>
        <p:nvGraphicFramePr>
          <p:cNvPr id="10" name="表格 9"/>
          <p:cNvGraphicFramePr/>
          <p:nvPr/>
        </p:nvGraphicFramePr>
        <p:xfrm>
          <a:off x="135255" y="2409190"/>
          <a:ext cx="1197229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75"/>
                <a:gridCol w="711200"/>
                <a:gridCol w="1399540"/>
                <a:gridCol w="7597775"/>
                <a:gridCol w="14097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位数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HELLO WORLD的编码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结束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终止符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0010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000001011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01100001011 01111000110 10001011100 10110111000 10011010100 001101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0000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80</a:t>
                      </a:r>
                      <a:endParaRPr lang="en-US" altLang="zh-CN"/>
                    </a:p>
                  </a:txBody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00100000   01011011   00001011   01111000   11010001   01110010   11011100   01001101   01000011   010000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104</a:t>
                      </a:r>
                      <a:endParaRPr lang="en-US" altLang="zh-CN"/>
                    </a:p>
                  </a:txBody>
                  <a:tcPr/>
                </a:tc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00100000 01011011 00001011 01111000 11010001 01110010 11011100 01001101 01000011 01000000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11101100 00010001 11101100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数据码（Data Codewords）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、数据编码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836420"/>
            <a:ext cx="6533515" cy="454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45" y="1473200"/>
            <a:ext cx="1724025" cy="257175"/>
          </a:xfrm>
          <a:prstGeom prst="rect">
            <a:avLst/>
          </a:prstGeom>
        </p:spPr>
      </p:pic>
      <p:sp>
        <p:nvSpPr>
          <p:cNvPr id="14" name="图文框 13"/>
          <p:cNvSpPr/>
          <p:nvPr/>
        </p:nvSpPr>
        <p:spPr>
          <a:xfrm>
            <a:off x="3288665" y="2713355"/>
            <a:ext cx="3601720" cy="194945"/>
          </a:xfrm>
          <a:prstGeom prst="frame">
            <a:avLst/>
          </a:prstGeom>
          <a:solidFill>
            <a:srgbClr val="FF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、纠错编码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205" y="1675765"/>
            <a:ext cx="384111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纠错码（Error Correction Code Level）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8205" y="2248535"/>
            <a:ext cx="10566400" cy="1753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QR 码采用纠错算法（Reed-Solomon error correction里德-所罗门纠错算法）生成一系列纠错码字，添加在数据码字序列后，使得符号可以在遇到损坏时不致丢失数据。纠错共有 4 个纠错等级，对应四种纠错容量。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纠错码字可以纠正两种类型的错误，拒读错误（错误码字的位置已知）和替代错误（错误码字位置未知）。一个拒读错误是一个没扫描到或无法译码的符号字符，一个替代错误是错误译码的符号字符。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/>
        </p:nvGraphicFramePr>
        <p:xfrm>
          <a:off x="878205" y="4138930"/>
          <a:ext cx="422719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565"/>
                <a:gridCol w="28816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纠错等级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恢复的容量 % (近似值)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7%的字码可被修正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15%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Q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25%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30%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908040" y="4708525"/>
            <a:ext cx="5808345" cy="11988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例如：版本 6-</a:t>
            </a:r>
            <a:r>
              <a:rPr lang="en-US" altLang="zh-CN" b="1">
                <a:solidFill>
                  <a:srgbClr val="FF0000"/>
                </a:solidFill>
              </a:rPr>
              <a:t>H</a:t>
            </a:r>
            <a:r>
              <a:rPr lang="en-US" altLang="zh-CN"/>
              <a:t> 符号中共有 172 个码字，其中有 112 个纠错码字（其余 60 个为数据码字）。这 112 个纠错码字可纠正 56 个替代错误或 112 个拒读错误，即符号纠错容量为 56/172或 32.6%。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 flipV="1">
            <a:off x="5105400" y="5307965"/>
            <a:ext cx="802640" cy="4425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228725"/>
            <a:ext cx="197421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、构造最终信息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0" y="2390775"/>
            <a:ext cx="5441315" cy="1343660"/>
          </a:xfrm>
          <a:prstGeom prst="rect">
            <a:avLst/>
          </a:prstGeom>
        </p:spPr>
      </p:pic>
      <p:sp>
        <p:nvSpPr>
          <p:cNvPr id="14" name="图文框 13"/>
          <p:cNvSpPr/>
          <p:nvPr/>
        </p:nvSpPr>
        <p:spPr>
          <a:xfrm>
            <a:off x="5631815" y="3253105"/>
            <a:ext cx="5441315" cy="481330"/>
          </a:xfrm>
          <a:prstGeom prst="frame">
            <a:avLst/>
          </a:prstGeom>
          <a:solidFill>
            <a:srgbClr val="FF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73765" y="3089275"/>
            <a:ext cx="1014730" cy="6451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/>
              <a:t>c = k + 2 * r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407035" y="3828415"/>
          <a:ext cx="11379200" cy="195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  <a:gridCol w="1137920"/>
              </a:tblGrid>
              <a:tr h="4076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数据码字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纠错码字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块 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D1 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..... 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D11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E22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块 2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D13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E44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块 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D23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E66</a:t>
                      </a: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块 </a:t>
                      </a:r>
                      <a:r>
                        <a:rPr lang="en-US" altLang="zh-CN"/>
                        <a:t>4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D35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D36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D45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E68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.....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E88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07035" y="5782310"/>
            <a:ext cx="113779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最终码字序列为：D1, D12, D23, D35, D2, D13, D24, D36, ... D11, D22, D33, D45, D34, D46, E1, E23, E45, E67, E2, E24, E46, E68, ... E22, E44, E66, E88。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1223645"/>
            <a:ext cx="5441315" cy="1180465"/>
          </a:xfrm>
          <a:prstGeom prst="rect">
            <a:avLst/>
          </a:prstGeom>
        </p:spPr>
      </p:pic>
      <p:sp>
        <p:nvSpPr>
          <p:cNvPr id="148" name=" 148"/>
          <p:cNvSpPr/>
          <p:nvPr/>
        </p:nvSpPr>
        <p:spPr>
          <a:xfrm rot="5400000">
            <a:off x="1849120" y="4826635"/>
            <a:ext cx="1363345" cy="313690"/>
          </a:xfrm>
          <a:custGeom>
            <a:avLst/>
            <a:gdLst>
              <a:gd name="connsiteX0" fmla="*/ 360040 w 576064"/>
              <a:gd name="connsiteY0" fmla="*/ 0 h 250588"/>
              <a:gd name="connsiteX1" fmla="*/ 576064 w 576064"/>
              <a:gd name="connsiteY1" fmla="*/ 125294 h 250588"/>
              <a:gd name="connsiteX2" fmla="*/ 360040 w 576064"/>
              <a:gd name="connsiteY2" fmla="*/ 250588 h 250588"/>
              <a:gd name="connsiteX3" fmla="*/ 360040 w 576064"/>
              <a:gd name="connsiteY3" fmla="*/ 143294 h 250588"/>
              <a:gd name="connsiteX4" fmla="*/ 0 w 576064"/>
              <a:gd name="connsiteY4" fmla="*/ 143294 h 250588"/>
              <a:gd name="connsiteX5" fmla="*/ 0 w 576064"/>
              <a:gd name="connsiteY5" fmla="*/ 107294 h 250588"/>
              <a:gd name="connsiteX6" fmla="*/ 360040 w 576064"/>
              <a:gd name="connsiteY6" fmla="*/ 107294 h 25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64" h="250588">
                <a:moveTo>
                  <a:pt x="360040" y="0"/>
                </a:moveTo>
                <a:lnTo>
                  <a:pt x="576064" y="125294"/>
                </a:lnTo>
                <a:lnTo>
                  <a:pt x="360040" y="250588"/>
                </a:lnTo>
                <a:lnTo>
                  <a:pt x="360040" y="143294"/>
                </a:lnTo>
                <a:lnTo>
                  <a:pt x="0" y="143294"/>
                </a:lnTo>
                <a:lnTo>
                  <a:pt x="0" y="107294"/>
                </a:lnTo>
                <a:lnTo>
                  <a:pt x="360040" y="10729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8205" y="1118235"/>
            <a:ext cx="155257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、布置模块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1551305"/>
            <a:ext cx="1152525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15" y="1979930"/>
            <a:ext cx="76200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1233805"/>
            <a:ext cx="1988820" cy="20072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160" y="1209040"/>
            <a:ext cx="2089785" cy="20567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480" y="1089025"/>
            <a:ext cx="2565400" cy="27247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65" y="3813810"/>
            <a:ext cx="2200275" cy="21717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830" y="3642360"/>
            <a:ext cx="5073650" cy="29629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8470" y="4036695"/>
            <a:ext cx="335407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164431" y="2717846"/>
            <a:ext cx="9863137" cy="7556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sz="4800" spc="600" dirty="0">
                <a:latin typeface="+mn-ea"/>
                <a:ea typeface="+mn-ea"/>
              </a:rPr>
              <a:t>条 形 码</a:t>
            </a:r>
            <a:endParaRPr lang="zh-CN" altLang="zh-CN" sz="4800" spc="600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785848" y="3393282"/>
            <a:ext cx="4514090" cy="36000"/>
            <a:chOff x="3785848" y="3383281"/>
            <a:chExt cx="5791203" cy="45719"/>
          </a:xfrm>
        </p:grpSpPr>
        <p:sp>
          <p:nvSpPr>
            <p:cNvPr id="27" name="矩形 26"/>
            <p:cNvSpPr/>
            <p:nvPr/>
          </p:nvSpPr>
          <p:spPr>
            <a:xfrm>
              <a:off x="3785848" y="3383281"/>
              <a:ext cx="1349829" cy="45719"/>
            </a:xfrm>
            <a:prstGeom prst="rect">
              <a:avLst/>
            </a:prstGeom>
            <a:solidFill>
              <a:srgbClr val="1857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66306" y="3383281"/>
              <a:ext cx="1349829" cy="45719"/>
            </a:xfrm>
            <a:prstGeom prst="rect">
              <a:avLst/>
            </a:prstGeom>
            <a:solidFill>
              <a:srgbClr val="218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46764" y="3383281"/>
              <a:ext cx="1349829" cy="45719"/>
            </a:xfrm>
            <a:prstGeom prst="rect">
              <a:avLst/>
            </a:prstGeom>
            <a:solidFill>
              <a:srgbClr val="31B3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227222" y="3383281"/>
              <a:ext cx="1349829" cy="45719"/>
            </a:xfrm>
            <a:prstGeom prst="rect">
              <a:avLst/>
            </a:prstGeom>
            <a:solidFill>
              <a:srgbClr val="59B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540" y="1196340"/>
            <a:ext cx="104965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、掩模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05" y="1479550"/>
            <a:ext cx="5207000" cy="4602480"/>
          </a:xfrm>
          <a:prstGeom prst="rect">
            <a:avLst/>
          </a:prstGeom>
        </p:spPr>
      </p:pic>
      <p:sp>
        <p:nvSpPr>
          <p:cNvPr id="135" name=" 135"/>
          <p:cNvSpPr/>
          <p:nvPr/>
        </p:nvSpPr>
        <p:spPr>
          <a:xfrm>
            <a:off x="6052185" y="3371215"/>
            <a:ext cx="900430" cy="34988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5" y="1672590"/>
            <a:ext cx="5229225" cy="453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1540" y="1196340"/>
            <a:ext cx="116141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译码过程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882775"/>
            <a:ext cx="3345180" cy="43256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80" y="1511300"/>
            <a:ext cx="2809875" cy="373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3006090"/>
            <a:ext cx="3764915" cy="3613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80" y="1412875"/>
            <a:ext cx="7077075" cy="2241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0" y="3655060"/>
            <a:ext cx="7163435" cy="3081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8185" y="1412875"/>
            <a:ext cx="2178050" cy="14763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插件：</a:t>
            </a:r>
            <a:endParaRPr lang="zh-CN" altLang="en-US"/>
          </a:p>
          <a:p>
            <a:pPr algn="l"/>
            <a:r>
              <a:rPr lang="en-US" altLang="zh-CN"/>
              <a:t>QRCode</a:t>
            </a:r>
            <a:endParaRPr lang="zh-CN" altLang="en-US"/>
          </a:p>
          <a:p>
            <a:pPr algn="l"/>
            <a:r>
              <a:rPr lang="zh-CN" altLang="en-US"/>
              <a:t>ZXing(Zebra Crossing)</a:t>
            </a:r>
            <a:endParaRPr lang="zh-CN" altLang="en-US"/>
          </a:p>
          <a:p>
            <a:pPr algn="l"/>
            <a:r>
              <a:rPr lang="zh-CN" altLang="en-US"/>
              <a:t>jquery.qrcode.js</a:t>
            </a:r>
            <a:endParaRPr lang="zh-CN" altLang="en-US"/>
          </a:p>
          <a:p>
            <a:pPr algn="l"/>
            <a:r>
              <a:rPr lang="en-US" altLang="zh-CN"/>
              <a:t>qrcode.js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520" y="1374140"/>
            <a:ext cx="155448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二维码应用：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1520" y="2005330"/>
            <a:ext cx="8609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信息获取（电话、名片、邮件、事件提醒、坐标、短信、文本、</a:t>
            </a:r>
            <a:r>
              <a:rPr lang="en-US" altLang="zh-CN">
                <a:sym typeface="+mn-ea"/>
              </a:rPr>
              <a:t>wifi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</p:txBody>
      </p:sp>
      <p:pic>
        <p:nvPicPr>
          <p:cNvPr id="12" name="图片 11" descr="wif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35" y="4668520"/>
            <a:ext cx="2133600" cy="2095500"/>
          </a:xfrm>
          <a:prstGeom prst="rect">
            <a:avLst/>
          </a:prstGeom>
        </p:spPr>
      </p:pic>
      <p:pic>
        <p:nvPicPr>
          <p:cNvPr id="13" name="图片 12" descr="c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86330"/>
            <a:ext cx="2114550" cy="2085975"/>
          </a:xfrm>
          <a:prstGeom prst="rect">
            <a:avLst/>
          </a:prstGeom>
        </p:spPr>
      </p:pic>
      <p:pic>
        <p:nvPicPr>
          <p:cNvPr id="14" name="图片 13" descr="emai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385" y="2484120"/>
            <a:ext cx="2124075" cy="2105025"/>
          </a:xfrm>
          <a:prstGeom prst="rect">
            <a:avLst/>
          </a:prstGeom>
        </p:spPr>
      </p:pic>
      <p:pic>
        <p:nvPicPr>
          <p:cNvPr id="15" name="图片 14" descr="eve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610" y="2484120"/>
            <a:ext cx="2076450" cy="2095500"/>
          </a:xfrm>
          <a:prstGeom prst="rect">
            <a:avLst/>
          </a:prstGeom>
        </p:spPr>
      </p:pic>
      <p:pic>
        <p:nvPicPr>
          <p:cNvPr id="17" name="图片 16" descr="geolocal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855" y="4658995"/>
            <a:ext cx="2124075" cy="2114550"/>
          </a:xfrm>
          <a:prstGeom prst="rect">
            <a:avLst/>
          </a:prstGeom>
        </p:spPr>
      </p:pic>
      <p:pic>
        <p:nvPicPr>
          <p:cNvPr id="18" name="图片 17" descr="sm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525" y="4658995"/>
            <a:ext cx="2124075" cy="2105025"/>
          </a:xfrm>
          <a:prstGeom prst="rect">
            <a:avLst/>
          </a:prstGeom>
        </p:spPr>
      </p:pic>
      <p:pic>
        <p:nvPicPr>
          <p:cNvPr id="19" name="图片 18" descr="tex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1515" y="4716145"/>
            <a:ext cx="2076450" cy="20574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525" y="2432050"/>
            <a:ext cx="2105025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520" y="1374140"/>
            <a:ext cx="224028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二维码目前的应用：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1520" y="20053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/>
              <a:t>网页跳转</a:t>
            </a:r>
            <a:endParaRPr lang="zh-CN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995160" y="2005330"/>
            <a:ext cx="1008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APP</a:t>
            </a:r>
            <a:r>
              <a:rPr lang="zh-CN" altLang="en-US"/>
              <a:t>下载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675255"/>
            <a:ext cx="2885440" cy="2894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627630"/>
            <a:ext cx="2942590" cy="2942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5160" y="5662295"/>
            <a:ext cx="39687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http://oa.kedacom.com/portal/app/download.html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1520" y="58007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http://oa.kedacom.com/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520" y="1374140"/>
            <a:ext cx="224028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二维码目前的应用：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1520" y="19450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微信网页版扫码登录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1380" y="2585085"/>
            <a:ext cx="2063115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1380" y="3609975"/>
            <a:ext cx="206375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1380" y="4695825"/>
            <a:ext cx="2063750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81380" y="2672715"/>
            <a:ext cx="2063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打开微信登录页面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74420" y="369824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使用手机扫码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03020" y="47840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确认登录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>
            <a:off x="1913255" y="3129280"/>
            <a:ext cx="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913255" y="4188460"/>
            <a:ext cx="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 2050"/>
          <p:cNvSpPr/>
          <p:nvPr/>
        </p:nvSpPr>
        <p:spPr bwMode="auto">
          <a:xfrm>
            <a:off x="3282950" y="2884805"/>
            <a:ext cx="1224280" cy="108839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4" name="图片 23" descr="微信登录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70" y="1144270"/>
            <a:ext cx="3602990" cy="389318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507230" y="5596890"/>
            <a:ext cx="4685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https://login.weixin.qq.com/l/4ZJt7IM-Ww==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005" y="1144270"/>
            <a:ext cx="3411220" cy="400748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445" y="1498600"/>
            <a:ext cx="1301750" cy="1287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890" y="142176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微信网页版扫码登录原理：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85" y="1679575"/>
            <a:ext cx="2164715" cy="1441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95" y="4338955"/>
            <a:ext cx="1764030" cy="17640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180" y="4566285"/>
            <a:ext cx="1536700" cy="15367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3103880" y="3260090"/>
            <a:ext cx="1496695" cy="13061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333115" y="5442585"/>
            <a:ext cx="45993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6993890" y="2993390"/>
            <a:ext cx="1265555" cy="12382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9080000">
            <a:off x="3202940" y="394462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、建立长连接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74625" y="4843145"/>
            <a:ext cx="1351915" cy="1476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每次请求生成一个带有唯一</a:t>
            </a:r>
            <a:r>
              <a:rPr lang="en-US" altLang="zh-CN"/>
              <a:t>UUID</a:t>
            </a:r>
            <a:r>
              <a:rPr lang="zh-CN" altLang="en-US"/>
              <a:t>的二维码链接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19170" y="5589905"/>
            <a:ext cx="4413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、用手机已登录的微信客户端扫描二维码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 rot="2700000">
            <a:off x="7322820" y="2726690"/>
            <a:ext cx="17900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、客户端将</a:t>
            </a:r>
            <a:r>
              <a:rPr lang="en-US" altLang="zh-CN"/>
              <a:t>UUID</a:t>
            </a:r>
            <a:r>
              <a:rPr lang="zh-CN" altLang="en-US"/>
              <a:t>和用户信息发送给服务器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 rot="19140000">
            <a:off x="2369820" y="3245485"/>
            <a:ext cx="2301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、服务器给浏览器发送授权令牌（</a:t>
            </a:r>
            <a:r>
              <a:rPr lang="en-US" altLang="zh-CN"/>
              <a:t>ticket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945" y="3915410"/>
            <a:ext cx="1409700" cy="1122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6365" y="2816860"/>
            <a:ext cx="2416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see you again</a:t>
            </a:r>
            <a:endParaRPr lang="en-US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95" y="1661160"/>
            <a:ext cx="2933065" cy="2894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87370" y="47275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微信扫一扫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1837" y="479201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条形码之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一维条形码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520" y="2014220"/>
            <a:ext cx="7539355" cy="1476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条形码(barcode)是将宽度不等的多个黑条和空白，按照一定的编码规则排列，用以表达一组信息的图形标识符。常见的条形码是由反射率相差很大的黑条（简称条）和白条（简称空）排成的平行线图案。</a:t>
            </a:r>
            <a:endParaRPr lang="zh-CN" altLang="en-US"/>
          </a:p>
          <a:p>
            <a:r>
              <a:rPr lang="zh-CN" altLang="en-US"/>
              <a:t>         常用的一维码的码制包括：EAN码、39码、交叉25码、UPC码、128码、93码，ISBN码，及Codabar（库德巴码）等。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1520" y="1332865"/>
            <a:ext cx="221551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什么是一维条形码？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1520" y="3803650"/>
            <a:ext cx="241935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一维条形码识别原理？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1520" y="4427220"/>
            <a:ext cx="7538720" cy="1476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一维条形码中黑条和白条对于光的反射类型、强弱是不一样的。这样当我们使用扫描器扫描条形码时，根据反射的强弱、时长（黑条和白条宽度不同，电信号持续时间长短也不同），电信号输出到条码扫描器的放大电路增强信号之后，再送到整形电路将模拟信号转换成数字信号（</a:t>
            </a:r>
            <a:r>
              <a:rPr lang="en-US" altLang="zh-CN"/>
              <a:t>0,1</a:t>
            </a:r>
            <a:r>
              <a:rPr lang="zh-CN" altLang="en-US"/>
              <a:t>），之后再根据对应的编码规则进行译码，转换成数字、字符信息。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855" y="2014220"/>
            <a:ext cx="3805555" cy="125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1837" y="479201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条形码之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一维条形码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1496695"/>
            <a:ext cx="221551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一维条形码的组成？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1520" y="2085340"/>
            <a:ext cx="9330055" cy="645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t>一个完整的条码的组成次序依次为：静区（前）、起始符、数据符、（中间分割符，主要用于EAN</a:t>
            </a:r>
            <a:r>
              <a:rPr lang="zh-CN"/>
              <a:t>商品条形码</a:t>
            </a:r>
            <a:r>
              <a:t>）、(校验符）、终止符、静区（后）</a:t>
            </a:r>
            <a:r>
              <a:rPr lang="zh-CN"/>
              <a:t>。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990850"/>
            <a:ext cx="9152255" cy="28644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8195" y="4886960"/>
            <a:ext cx="64008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32890" y="5487035"/>
            <a:ext cx="96710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起始符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55745" y="5255260"/>
            <a:ext cx="227901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数据符（校验符）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90510" y="5487035"/>
            <a:ext cx="967105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中止符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57615" y="4886960"/>
            <a:ext cx="64008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静区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1837" y="516031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条形码之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二维条形码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520" y="1905000"/>
            <a:ext cx="7005955" cy="23069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在水平和垂直方向的二维空间存储信息的条形码， 使用若干个与二进制相对应的几何形体来表示文字数值信息，通过图象输入设备或光电扫描设备自动识读以实现信息自动处理，</a:t>
            </a:r>
            <a:r>
              <a:rPr lang="zh-CN" altLang="en-US">
                <a:sym typeface="+mn-ea"/>
              </a:rPr>
              <a:t>称为二维条形码（2-dimensional bar code）</a:t>
            </a:r>
            <a:r>
              <a:rPr lang="zh-CN" altLang="en-US"/>
              <a:t>。在许多种类的二维条码中，常用的码制有（</a:t>
            </a:r>
            <a:r>
              <a:rPr lang="zh-CN" altLang="en-US">
                <a:solidFill>
                  <a:srgbClr val="7030A0"/>
                </a:solidFill>
              </a:rPr>
              <a:t>堆叠式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矩阵式</a:t>
            </a:r>
            <a:r>
              <a:rPr lang="zh-CN" altLang="en-US"/>
              <a:t>）：</a:t>
            </a:r>
            <a:r>
              <a:rPr lang="zh-CN" altLang="en-US">
                <a:solidFill>
                  <a:srgbClr val="FF0000"/>
                </a:solidFill>
              </a:rPr>
              <a:t>Data Matrix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MaxiCode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Aztec</a:t>
            </a:r>
            <a:r>
              <a:rPr lang="zh-CN" altLang="en-US"/>
              <a:t>、</a:t>
            </a:r>
            <a:r>
              <a:rPr lang="zh-CN" altLang="en-US" u="sng">
                <a:solidFill>
                  <a:srgbClr val="FF0000"/>
                </a:solidFill>
              </a:rPr>
              <a:t>QR Code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Vericode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PDF417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Ultracode</a:t>
            </a:r>
            <a:r>
              <a:rPr lang="zh-CN" altLang="en-US"/>
              <a:t>、</a:t>
            </a:r>
            <a:r>
              <a:rPr lang="zh-CN" altLang="en-US">
                <a:solidFill>
                  <a:srgbClr val="7030A0"/>
                </a:solidFill>
              </a:rPr>
              <a:t>Code 49、Code 16K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>
                <a:sym typeface="+mn-ea"/>
              </a:rPr>
              <a:t>         相比一维条码，二维码记载更复杂的数据，比如图片、网络链接等。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1520" y="1278255"/>
            <a:ext cx="2215515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什么是二维条形码？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975" y="1646555"/>
            <a:ext cx="2818765" cy="2799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495" y="4742180"/>
            <a:ext cx="3133090" cy="161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79437" y="516031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条形码之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二维条形码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202" name=" 202"/>
          <p:cNvSpPr/>
          <p:nvPr/>
        </p:nvSpPr>
        <p:spPr>
          <a:xfrm>
            <a:off x="1771015" y="2044065"/>
            <a:ext cx="872490" cy="91313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202"/>
          <p:cNvSpPr/>
          <p:nvPr/>
        </p:nvSpPr>
        <p:spPr>
          <a:xfrm rot="10800000">
            <a:off x="4076700" y="4494530"/>
            <a:ext cx="872490" cy="91313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202"/>
          <p:cNvSpPr/>
          <p:nvPr/>
        </p:nvSpPr>
        <p:spPr>
          <a:xfrm rot="10800000">
            <a:off x="9375775" y="4494530"/>
            <a:ext cx="872490" cy="91313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202"/>
          <p:cNvSpPr/>
          <p:nvPr/>
        </p:nvSpPr>
        <p:spPr>
          <a:xfrm>
            <a:off x="7044690" y="2044065"/>
            <a:ext cx="872490" cy="91313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18105" y="1471930"/>
            <a:ext cx="145859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b="1"/>
              <a:t>一维条形码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7917180" y="1471930"/>
            <a:ext cx="1458595" cy="3683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b="1"/>
              <a:t>二维条形码</a:t>
            </a:r>
            <a:endParaRPr lang="zh-CN" altLang="en-US" b="1"/>
          </a:p>
        </p:txBody>
      </p:sp>
      <p:sp>
        <p:nvSpPr>
          <p:cNvPr id="230" name=" 230"/>
          <p:cNvSpPr/>
          <p:nvPr/>
        </p:nvSpPr>
        <p:spPr>
          <a:xfrm>
            <a:off x="5643880" y="3512820"/>
            <a:ext cx="627380" cy="1080770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  <a:gd name="connsiteX0-1" fmla="*/ 1491342 w 1491342"/>
              <a:gd name="connsiteY0-2" fmla="*/ 0 h 2231572"/>
              <a:gd name="connsiteX1-3" fmla="*/ 32657 w 1491342"/>
              <a:gd name="connsiteY1-4" fmla="*/ 1143000 h 2231572"/>
              <a:gd name="connsiteX2-5" fmla="*/ 685800 w 1491342"/>
              <a:gd name="connsiteY2-6" fmla="*/ 1284515 h 2231572"/>
              <a:gd name="connsiteX3-7" fmla="*/ 0 w 1491342"/>
              <a:gd name="connsiteY3-8" fmla="*/ 2231572 h 2231572"/>
              <a:gd name="connsiteX4-9" fmla="*/ 1404257 w 1491342"/>
              <a:gd name="connsiteY4-10" fmla="*/ 1143000 h 2231572"/>
              <a:gd name="connsiteX5-11" fmla="*/ 794657 w 1491342"/>
              <a:gd name="connsiteY5-12" fmla="*/ 990600 h 2231572"/>
              <a:gd name="connsiteX6-13" fmla="*/ 1491342 w 1491342"/>
              <a:gd name="connsiteY6-14" fmla="*/ 0 h 2231572"/>
              <a:gd name="connsiteX0-15" fmla="*/ 1491342 w 1491342"/>
              <a:gd name="connsiteY0-16" fmla="*/ 0 h 2231572"/>
              <a:gd name="connsiteX1-17" fmla="*/ 32657 w 1491342"/>
              <a:gd name="connsiteY1-18" fmla="*/ 1143000 h 2231572"/>
              <a:gd name="connsiteX2-19" fmla="*/ 685800 w 1491342"/>
              <a:gd name="connsiteY2-20" fmla="*/ 1284515 h 2231572"/>
              <a:gd name="connsiteX3-21" fmla="*/ 0 w 1491342"/>
              <a:gd name="connsiteY3-22" fmla="*/ 2231572 h 2231572"/>
              <a:gd name="connsiteX4-23" fmla="*/ 1404257 w 1491342"/>
              <a:gd name="connsiteY4-24" fmla="*/ 1143000 h 2231572"/>
              <a:gd name="connsiteX5-25" fmla="*/ 794657 w 1491342"/>
              <a:gd name="connsiteY5-26" fmla="*/ 990600 h 2231572"/>
              <a:gd name="connsiteX6-27" fmla="*/ 1491342 w 1491342"/>
              <a:gd name="connsiteY6-28" fmla="*/ 0 h 22315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cubicBezTo>
                  <a:pt x="1364342" y="25400"/>
                  <a:pt x="166914" y="928914"/>
                  <a:pt x="32657" y="1143000"/>
                </a:cubicBezTo>
                <a:cubicBezTo>
                  <a:pt x="-101600" y="1357086"/>
                  <a:pt x="691243" y="1103086"/>
                  <a:pt x="685800" y="1284515"/>
                </a:cubicBezTo>
                <a:lnTo>
                  <a:pt x="0" y="2231572"/>
                </a:lnTo>
                <a:cubicBezTo>
                  <a:pt x="119743" y="2207986"/>
                  <a:pt x="1271814" y="1349829"/>
                  <a:pt x="1404257" y="1143000"/>
                </a:cubicBezTo>
                <a:cubicBezTo>
                  <a:pt x="1536700" y="936171"/>
                  <a:pt x="780143" y="1181100"/>
                  <a:pt x="794657" y="990600"/>
                </a:cubicBezTo>
                <a:lnTo>
                  <a:pt x="1491342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0405" y="2330450"/>
            <a:ext cx="2753995" cy="28613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* 数据容量较小： 30个字符左右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只能包含字母和数字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条形码尺寸相对较大（空间利用率较低）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条形码遭到损坏后便不能阅读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69480" y="2330450"/>
            <a:ext cx="2753995" cy="28613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* 数据容量大（理论上内容经过压缩处理后可以存7089个数字，4296 个字母和数字混合字符，2953个8位字节数据，1817个汉字）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超越了字母数字的限制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条形码相对尺寸小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（空间利用率高）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* 具有抗损毁、纠正能力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85" y="5577205"/>
            <a:ext cx="4999990" cy="101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90" y="1201420"/>
            <a:ext cx="6080760" cy="645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QR(Quick-Response) code是目前被广泛使用的一种二维码，解码速度快，可以存储多种类型。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952625"/>
            <a:ext cx="7657465" cy="48285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74355" y="2275840"/>
            <a:ext cx="395414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位置探测图形、位置探测图形分隔符、定位图形</a:t>
            </a:r>
            <a:r>
              <a:rPr lang="zh-CN" altLang="en-US" sz="1400"/>
              <a:t>：用于对二维码的定位，对每个QR码来说，位置都是固定存在的，只是大小规格会有所差异；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校正图形：</a:t>
            </a:r>
            <a:r>
              <a:rPr lang="zh-CN" altLang="en-US" sz="1400"/>
              <a:t>同样为了定位；规格确定，校正图形的数量和位置也就确定了；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格式信息：</a:t>
            </a:r>
            <a:r>
              <a:rPr lang="zh-CN" altLang="en-US" sz="1400"/>
              <a:t>包含符号使用的错误纠正纠错等级以及使用的掩模图形的信息，以便对编码区域的剩余部分进行译码。</a:t>
            </a:r>
            <a:endParaRPr lang="zh-CN" altLang="en-US" sz="1400"/>
          </a:p>
          <a:p>
            <a:endParaRPr lang="zh-CN" altLang="en-US" sz="1400" b="1"/>
          </a:p>
          <a:p>
            <a:r>
              <a:rPr lang="zh-CN" altLang="en-US" sz="1400" b="1"/>
              <a:t>版本信息：</a:t>
            </a:r>
            <a:r>
              <a:rPr lang="zh-CN" altLang="en-US" sz="1400"/>
              <a:t>即二维码的规格，QR码符号共有40个版本的矩阵（一般为黑白色），从21x21（版本1），到177x177（版本40），每一版本符号比前一版本每边增加4个模块。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 b="1"/>
              <a:t>数据和纠错码字：</a:t>
            </a:r>
            <a:r>
              <a:rPr lang="zh-CN" altLang="en-US" sz="1400"/>
              <a:t>实际保存的二维码信息，和纠错码字（用于修正二维码损坏带来的错误）。</a:t>
            </a:r>
            <a:endParaRPr lang="zh-CN" altLang="en-US" sz="1400"/>
          </a:p>
        </p:txBody>
      </p:sp>
      <p:cxnSp>
        <p:nvCxnSpPr>
          <p:cNvPr id="5" name="直接连接符 4"/>
          <p:cNvCxnSpPr/>
          <p:nvPr/>
        </p:nvCxnSpPr>
        <p:spPr>
          <a:xfrm>
            <a:off x="8330565" y="3050540"/>
            <a:ext cx="3503930" cy="0"/>
          </a:xfrm>
          <a:prstGeom prst="line">
            <a:avLst/>
          </a:prstGeom>
          <a:ln w="666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2000">
                  <a:schemeClr val="accent6">
                    <a:alpha val="100000"/>
                    <a:lumMod val="94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330565" y="3695700"/>
            <a:ext cx="3503930" cy="0"/>
          </a:xfrm>
          <a:prstGeom prst="line">
            <a:avLst/>
          </a:prstGeom>
          <a:ln w="666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2000">
                  <a:schemeClr val="accent6">
                    <a:alpha val="100000"/>
                    <a:lumMod val="94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30565" y="4556760"/>
            <a:ext cx="3503930" cy="0"/>
          </a:xfrm>
          <a:prstGeom prst="line">
            <a:avLst/>
          </a:prstGeom>
          <a:ln w="666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2000">
                  <a:schemeClr val="accent6">
                    <a:alpha val="100000"/>
                    <a:lumMod val="94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330565" y="5608320"/>
            <a:ext cx="3503930" cy="0"/>
          </a:xfrm>
          <a:prstGeom prst="line">
            <a:avLst/>
          </a:prstGeom>
          <a:ln w="666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2000">
                  <a:schemeClr val="accent6">
                    <a:alpha val="100000"/>
                    <a:lumMod val="94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1661795"/>
            <a:ext cx="8458200" cy="392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70856" y="6981702"/>
            <a:ext cx="86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标题：方正兰亭细黑       大小：</a:t>
            </a:r>
            <a:r>
              <a:rPr lang="en-US" altLang="zh-CN" sz="2400" dirty="0">
                <a:solidFill>
                  <a:srgbClr val="00B0F0"/>
                </a:solidFill>
              </a:rPr>
              <a:t>48</a:t>
            </a:r>
            <a:r>
              <a:rPr lang="zh-CN" altLang="en-US" sz="2400" dirty="0">
                <a:solidFill>
                  <a:srgbClr val="00B0F0"/>
                </a:solidFill>
              </a:rPr>
              <a:t>号      字间距：很松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122" y="516051"/>
            <a:ext cx="1504180" cy="20784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85227" y="463326"/>
            <a:ext cx="64653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defRPr sz="3600">
                <a:solidFill>
                  <a:prstClr val="black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lt"/>
              </a:rPr>
              <a:t>QR 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（Quick Response </a:t>
            </a:r>
            <a:r>
              <a:rPr lang="en-US" altLang="zh-CN" dirty="0">
                <a:solidFill>
                  <a:schemeClr val="tx1"/>
                </a:solidFill>
                <a:sym typeface="+mn-lt"/>
              </a:rPr>
              <a:t>Code</a:t>
            </a:r>
            <a:r>
              <a:rPr lang="zh-CN" altLang="zh-CN" dirty="0">
                <a:solidFill>
                  <a:schemeClr val="tx1"/>
                </a:solidFill>
                <a:sym typeface="+mn-lt"/>
              </a:rPr>
              <a:t>）</a:t>
            </a:r>
            <a:endParaRPr lang="zh-CN" altLang="zh-CN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 241"/>
          <p:cNvSpPr/>
          <p:nvPr/>
        </p:nvSpPr>
        <p:spPr>
          <a:xfrm>
            <a:off x="516890" y="479425"/>
            <a:ext cx="668020" cy="61341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394460"/>
            <a:ext cx="4746625" cy="4610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55" y="1426210"/>
            <a:ext cx="4629785" cy="4547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5797</Words>
  <Application>WPS 演示</Application>
  <PresentationFormat>宽屏</PresentationFormat>
  <Paragraphs>446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Lotus_Luo</cp:lastModifiedBy>
  <cp:revision>94</cp:revision>
  <dcterms:created xsi:type="dcterms:W3CDTF">2018-12-05T05:46:00Z</dcterms:created>
  <dcterms:modified xsi:type="dcterms:W3CDTF">2018-12-11T08:49:46Z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