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_rels/presentation.xml.rels" ContentType="application/vnd.openxmlformats-package.relationships+xml"/>
  <Override PartName="/ppt/media/image10.png" ContentType="image/png"/>
  <Override PartName="/ppt/media/image13.jpeg" ContentType="image/jpeg"/>
  <Override PartName="/ppt/media/image9.jpeg" ContentType="image/jpeg"/>
  <Override PartName="/ppt/media/image8.png" ContentType="image/png"/>
  <Override PartName="/ppt/media/image7.jpeg" ContentType="image/jpeg"/>
  <Override PartName="/ppt/media/image2.png" ContentType="image/png"/>
  <Override PartName="/ppt/media/image22.png" ContentType="image/png"/>
  <Override PartName="/ppt/media/image5.jpeg" ContentType="image/jpeg"/>
  <Override PartName="/ppt/media/image6.png" ContentType="image/png"/>
  <Override PartName="/ppt/media/image1.jpeg" ContentType="image/jpeg"/>
  <Override PartName="/ppt/media/image18.jpeg" ContentType="image/jpeg"/>
  <Override PartName="/ppt/media/image16.jpeg" ContentType="image/jpeg"/>
  <Override PartName="/ppt/media/image17.jpeg" ContentType="image/jpeg"/>
  <Override PartName="/ppt/media/image15.png" ContentType="image/png"/>
  <Override PartName="/ppt/media/image19.jpeg" ContentType="image/jpeg"/>
  <Override PartName="/ppt/media/image20.jpeg" ContentType="image/jpeg"/>
  <Override PartName="/ppt/media/image14.jpeg" ContentType="image/jpeg"/>
  <Override PartName="/ppt/media/image12.jpeg" ContentType="image/jpeg"/>
  <Override PartName="/ppt/media/image4.png" ContentType="image/png"/>
  <Override PartName="/ppt/media/image11.jpeg" ContentType="image/jpeg"/>
  <Override PartName="/ppt/media/image3.jpeg" ContentType="image/jpeg"/>
  <Override PartName="/ppt/media/image21.jpeg" ContentType="image/jpeg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b="0" lang="ru-RU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4D2AB5A-CB4F-4010-9A0B-68CB508C4DF6}" type="datetime">
              <a:rPr b="0" lang="ru-RU" sz="1200" spc="-1" strike="noStrike">
                <a:solidFill>
                  <a:srgbClr val="8b8b8b"/>
                </a:solidFill>
                <a:latin typeface="Calibri"/>
              </a:rPr>
              <a:t>21.12.23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2E7A5D4-09FF-4AFD-8FCE-21603ED81707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Образец текста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Второй уровень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Третий уровень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Пятый уровень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B3054AD6-1DC3-44A9-AA4C-F04C6D4D19A8}" type="datetime">
              <a:rPr b="0" lang="ru-RU" sz="1200" spc="-1" strike="noStrike">
                <a:solidFill>
                  <a:srgbClr val="8b8b8b"/>
                </a:solidFill>
                <a:latin typeface="Calibri"/>
              </a:rPr>
              <a:t>21.12.23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ED30913-4771-4B9D-8634-755EB017F5FD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png"/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5" Type="http://schemas.openxmlformats.org/officeDocument/2006/relationships/image" Target="../media/image13.jpeg"/><Relationship Id="rId6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png"/><Relationship Id="rId3" Type="http://schemas.openxmlformats.org/officeDocument/2006/relationships/image" Target="../media/image16.jpeg"/><Relationship Id="rId4" Type="http://schemas.openxmlformats.org/officeDocument/2006/relationships/image" Target="../media/image17.jpeg"/><Relationship Id="rId5" Type="http://schemas.openxmlformats.org/officeDocument/2006/relationships/image" Target="../media/image18.jpeg"/><Relationship Id="rId6" Type="http://schemas.openxmlformats.org/officeDocument/2006/relationships/image" Target="../media/image19.jpeg"/><Relationship Id="rId7" Type="http://schemas.openxmlformats.org/officeDocument/2006/relationships/image" Target="../media/image20.jpeg"/><Relationship Id="rId8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428120"/>
            <a:ext cx="9143640" cy="30693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Calibri Light"/>
              </a:rPr>
              <a:t>ПРОЕКТ</a:t>
            </a:r>
            <a:br/>
            <a:r>
              <a:rPr b="0" lang="ru-RU" sz="3600" spc="-1" strike="noStrike">
                <a:solidFill>
                  <a:srgbClr val="000000"/>
                </a:solidFill>
                <a:latin typeface="Calibri Light"/>
              </a:rPr>
              <a:t>«РАЗРАБОТКА МОДУЛЯ ОЦЕНКИ ПОКАЗАТЕЛЕЙ ПЕРВИЧНОЙ РАДИОЛОКАЦИОННОЙ ИНФОРМАЦИИ» </a:t>
            </a:r>
            <a:br/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2932560" y="449964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5000"/>
          </a:bodyPr>
          <a:p>
            <a:pPr algn="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Работу выполнили </a:t>
            </a:r>
            <a:endParaRPr b="0" lang="ru-RU" sz="24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студенты группы Б03-212</a:t>
            </a:r>
            <a:endParaRPr b="0" lang="ru-RU" sz="24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Берёзкин Фёдор, </a:t>
            </a:r>
            <a:endParaRPr b="0" lang="ru-RU" sz="24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Жгельский Артём, </a:t>
            </a:r>
            <a:endParaRPr b="0" lang="ru-RU" sz="24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Крюков Савелий 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5773680" y="6158160"/>
            <a:ext cx="644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2023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5384160" y="6488640"/>
            <a:ext cx="1423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г. Жуковский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86" name="Picture 2" descr="ПИШ РПИ МФТИ - YouTube"/>
          <p:cNvPicPr/>
          <p:nvPr/>
        </p:nvPicPr>
        <p:blipFill>
          <a:blip r:embed="rId1"/>
          <a:stretch/>
        </p:blipFill>
        <p:spPr>
          <a:xfrm>
            <a:off x="0" y="0"/>
            <a:ext cx="1276200" cy="1276200"/>
          </a:xfrm>
          <a:prstGeom prst="rect">
            <a:avLst/>
          </a:prstGeom>
          <a:ln>
            <a:noFill/>
          </a:ln>
        </p:spPr>
      </p:pic>
      <p:pic>
        <p:nvPicPr>
          <p:cNvPr id="87" name="Picture 4" descr=""/>
          <p:cNvPicPr/>
          <p:nvPr/>
        </p:nvPicPr>
        <p:blipFill>
          <a:blip r:embed="rId2"/>
          <a:stretch/>
        </p:blipFill>
        <p:spPr>
          <a:xfrm>
            <a:off x="1181520" y="-90360"/>
            <a:ext cx="2156400" cy="1456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1443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ПОСТАНОВКА ЗАДАЧИ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838080" y="17046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Создание программного модуля, обеспечивающего оперативную оценку показателей качества первичной обработки информации по результатам испытаний РЛС.</a:t>
            </a:r>
            <a:br/>
            <a:br/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Исходя из того, что «эталонная» РЛИ регистрируется в СК, отличающейся от СК, в которой работает сама РЛС, появляется подзадача конвертации (пересчета) координат из одной СК в другую. 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0" name="Picture 2" descr="ПИШ РПИ МФТИ - YouTube"/>
          <p:cNvPicPr/>
          <p:nvPr/>
        </p:nvPicPr>
        <p:blipFill>
          <a:blip r:embed="rId1">
            <a:alphaModFix amt="45000"/>
          </a:blip>
          <a:stretch/>
        </p:blipFill>
        <p:spPr>
          <a:xfrm>
            <a:off x="0" y="0"/>
            <a:ext cx="1276200" cy="1276200"/>
          </a:xfrm>
          <a:prstGeom prst="rect">
            <a:avLst/>
          </a:prstGeom>
          <a:ln>
            <a:noFill/>
          </a:ln>
          <a:effectLst>
            <a:outerShdw algn="ctr" blurRad="50800" dir="5400000" dist="50760" rotWithShape="0">
              <a:srgbClr val="000000">
                <a:alpha val="0"/>
              </a:srgbClr>
            </a:outerShdw>
          </a:effectLst>
        </p:spPr>
      </p:pic>
      <p:pic>
        <p:nvPicPr>
          <p:cNvPr id="91" name="Picture 4" descr=""/>
          <p:cNvPicPr/>
          <p:nvPr/>
        </p:nvPicPr>
        <p:blipFill>
          <a:blip r:embed="rId2">
            <a:alphaModFix amt="45000"/>
          </a:blip>
          <a:stretch/>
        </p:blipFill>
        <p:spPr>
          <a:xfrm>
            <a:off x="1181520" y="-90360"/>
            <a:ext cx="2156400" cy="1456920"/>
          </a:xfrm>
          <a:prstGeom prst="rect">
            <a:avLst/>
          </a:prstGeom>
          <a:ln>
            <a:noFill/>
          </a:ln>
          <a:effectLst>
            <a:outerShdw algn="ctr" blurRad="50800" dir="5400000" dist="50760" rotWithShape="0">
              <a:srgbClr val="000000">
                <a:alpha val="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658520" y="1303200"/>
            <a:ext cx="8799120" cy="264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TextShape 2"/>
          <p:cNvSpPr txBox="1"/>
          <p:nvPr/>
        </p:nvSpPr>
        <p:spPr>
          <a:xfrm>
            <a:off x="838080" y="2811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МОДУЛИ РАЗРАБОТКИ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2312640" y="2233080"/>
            <a:ext cx="1618200" cy="4572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1800" spc="-1" strike="noStrike">
                <a:solidFill>
                  <a:srgbClr val="ffffff"/>
                </a:solidFill>
                <a:latin typeface="Calibri"/>
              </a:rPr>
              <a:t>C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lass Solution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7360200" y="1551600"/>
            <a:ext cx="1849320" cy="53244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1800" spc="-1" strike="noStrike">
                <a:solidFill>
                  <a:srgbClr val="ffffff"/>
                </a:solidFill>
                <a:latin typeface="Calibri"/>
              </a:rPr>
              <a:t>C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lass Coord_converter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6" name="CustomShape 5"/>
          <p:cNvSpPr/>
          <p:nvPr/>
        </p:nvSpPr>
        <p:spPr>
          <a:xfrm>
            <a:off x="7570440" y="2878560"/>
            <a:ext cx="1665360" cy="53244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1800" spc="-1" strike="noStrike">
                <a:solidFill>
                  <a:srgbClr val="ffffff"/>
                </a:solidFill>
                <a:latin typeface="Calibri"/>
              </a:rPr>
              <a:t>C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lass Evaluator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7" name="CustomShape 6"/>
          <p:cNvSpPr/>
          <p:nvPr/>
        </p:nvSpPr>
        <p:spPr>
          <a:xfrm>
            <a:off x="5363280" y="1751760"/>
            <a:ext cx="1134720" cy="4572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SetData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8" name="CustomShape 7"/>
          <p:cNvSpPr/>
          <p:nvPr/>
        </p:nvSpPr>
        <p:spPr>
          <a:xfrm>
            <a:off x="5363280" y="2775960"/>
            <a:ext cx="1250280" cy="4572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GetFactors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9" name="CustomShape 8"/>
          <p:cNvSpPr/>
          <p:nvPr/>
        </p:nvSpPr>
        <p:spPr>
          <a:xfrm>
            <a:off x="3359520" y="4977360"/>
            <a:ext cx="1618200" cy="61056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1800" spc="-1" strike="noStrike">
                <a:solidFill>
                  <a:srgbClr val="ffffff"/>
                </a:solidFill>
                <a:latin typeface="Calibri"/>
              </a:rPr>
              <a:t>C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lass MainWindow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0" name="CustomShape 9"/>
          <p:cNvSpPr/>
          <p:nvPr/>
        </p:nvSpPr>
        <p:spPr>
          <a:xfrm>
            <a:off x="1707120" y="4183560"/>
            <a:ext cx="1210680" cy="31284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etalon.txt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1" name="CustomShape 10"/>
          <p:cNvSpPr/>
          <p:nvPr/>
        </p:nvSpPr>
        <p:spPr>
          <a:xfrm>
            <a:off x="1658520" y="5991480"/>
            <a:ext cx="1087560" cy="36432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poi.txt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2" name="CustomShape 11"/>
          <p:cNvSpPr/>
          <p:nvPr/>
        </p:nvSpPr>
        <p:spPr>
          <a:xfrm>
            <a:off x="3931200" y="2461680"/>
            <a:ext cx="1431720" cy="54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12"/>
          <p:cNvSpPr/>
          <p:nvPr/>
        </p:nvSpPr>
        <p:spPr>
          <a:xfrm flipV="1">
            <a:off x="3931200" y="1980360"/>
            <a:ext cx="1431720" cy="480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13"/>
          <p:cNvSpPr/>
          <p:nvPr/>
        </p:nvSpPr>
        <p:spPr>
          <a:xfrm flipV="1">
            <a:off x="6498360" y="1816920"/>
            <a:ext cx="861480" cy="162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14"/>
          <p:cNvSpPr/>
          <p:nvPr/>
        </p:nvSpPr>
        <p:spPr>
          <a:xfrm>
            <a:off x="6613920" y="3004560"/>
            <a:ext cx="956160" cy="140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15"/>
          <p:cNvSpPr/>
          <p:nvPr/>
        </p:nvSpPr>
        <p:spPr>
          <a:xfrm flipV="1">
            <a:off x="6498360" y="1816920"/>
            <a:ext cx="861480" cy="162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16"/>
          <p:cNvSpPr/>
          <p:nvPr/>
        </p:nvSpPr>
        <p:spPr>
          <a:xfrm>
            <a:off x="6613920" y="3004560"/>
            <a:ext cx="956160" cy="140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17"/>
          <p:cNvSpPr/>
          <p:nvPr/>
        </p:nvSpPr>
        <p:spPr>
          <a:xfrm flipV="1">
            <a:off x="4168800" y="2003400"/>
            <a:ext cx="1155240" cy="297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7030a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18"/>
          <p:cNvSpPr/>
          <p:nvPr/>
        </p:nvSpPr>
        <p:spPr>
          <a:xfrm flipV="1">
            <a:off x="4168800" y="3003480"/>
            <a:ext cx="1194120" cy="1972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7030a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19"/>
          <p:cNvSpPr/>
          <p:nvPr/>
        </p:nvSpPr>
        <p:spPr>
          <a:xfrm flipV="1">
            <a:off x="2746080" y="5282280"/>
            <a:ext cx="613080" cy="890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11" name="CustomShape 20"/>
          <p:cNvSpPr/>
          <p:nvPr/>
        </p:nvSpPr>
        <p:spPr>
          <a:xfrm>
            <a:off x="2918160" y="4340160"/>
            <a:ext cx="441000" cy="942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12" name="CustomShape 21"/>
          <p:cNvSpPr/>
          <p:nvPr/>
        </p:nvSpPr>
        <p:spPr>
          <a:xfrm>
            <a:off x="9006480" y="3552120"/>
            <a:ext cx="1279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dll RLSMath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3" name="CustomShape 22"/>
          <p:cNvSpPr/>
          <p:nvPr/>
        </p:nvSpPr>
        <p:spPr>
          <a:xfrm>
            <a:off x="6761160" y="4130280"/>
            <a:ext cx="1436400" cy="44136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Draw_Table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4" name="CustomShape 23"/>
          <p:cNvSpPr/>
          <p:nvPr/>
        </p:nvSpPr>
        <p:spPr>
          <a:xfrm>
            <a:off x="6761160" y="4756680"/>
            <a:ext cx="1436400" cy="44136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Save_to_File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5" name="CustomShape 24"/>
          <p:cNvSpPr/>
          <p:nvPr/>
        </p:nvSpPr>
        <p:spPr>
          <a:xfrm>
            <a:off x="6450120" y="5445720"/>
            <a:ext cx="2240640" cy="44136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Draw_Etalon_Data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6" name="CustomShape 25"/>
          <p:cNvSpPr/>
          <p:nvPr/>
        </p:nvSpPr>
        <p:spPr>
          <a:xfrm>
            <a:off x="6613920" y="6135120"/>
            <a:ext cx="2030400" cy="44136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Draw_Poi_Data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7" name="CustomShape 26"/>
          <p:cNvSpPr/>
          <p:nvPr/>
        </p:nvSpPr>
        <p:spPr>
          <a:xfrm flipV="1">
            <a:off x="4978080" y="4350600"/>
            <a:ext cx="1782720" cy="93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7030a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27"/>
          <p:cNvSpPr/>
          <p:nvPr/>
        </p:nvSpPr>
        <p:spPr>
          <a:xfrm flipV="1">
            <a:off x="4978080" y="4350600"/>
            <a:ext cx="1782720" cy="93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7030a0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28"/>
          <p:cNvSpPr/>
          <p:nvPr/>
        </p:nvSpPr>
        <p:spPr>
          <a:xfrm>
            <a:off x="4978080" y="5283000"/>
            <a:ext cx="1635480" cy="1072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7030a0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29"/>
          <p:cNvSpPr/>
          <p:nvPr/>
        </p:nvSpPr>
        <p:spPr>
          <a:xfrm flipV="1">
            <a:off x="4978080" y="4977000"/>
            <a:ext cx="1782720" cy="30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7030a0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30"/>
          <p:cNvSpPr/>
          <p:nvPr/>
        </p:nvSpPr>
        <p:spPr>
          <a:xfrm>
            <a:off x="4978080" y="5283000"/>
            <a:ext cx="1471320" cy="383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7030a0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2" name="Picture 2" descr="ПИШ РПИ МФТИ - YouTube"/>
          <p:cNvPicPr/>
          <p:nvPr/>
        </p:nvPicPr>
        <p:blipFill>
          <a:blip r:embed="rId1">
            <a:alphaModFix amt="45000"/>
          </a:blip>
          <a:stretch/>
        </p:blipFill>
        <p:spPr>
          <a:xfrm>
            <a:off x="0" y="0"/>
            <a:ext cx="1276200" cy="1276200"/>
          </a:xfrm>
          <a:prstGeom prst="rect">
            <a:avLst/>
          </a:prstGeom>
          <a:ln>
            <a:noFill/>
          </a:ln>
          <a:effectLst>
            <a:outerShdw algn="ctr" blurRad="50800" dir="5400000" dist="50760" rotWithShape="0">
              <a:srgbClr val="000000">
                <a:alpha val="0"/>
              </a:srgbClr>
            </a:outerShdw>
          </a:effectLst>
        </p:spPr>
      </p:pic>
      <p:pic>
        <p:nvPicPr>
          <p:cNvPr id="123" name="Picture 4" descr=""/>
          <p:cNvPicPr/>
          <p:nvPr/>
        </p:nvPicPr>
        <p:blipFill>
          <a:blip r:embed="rId2">
            <a:alphaModFix amt="45000"/>
          </a:blip>
          <a:stretch/>
        </p:blipFill>
        <p:spPr>
          <a:xfrm>
            <a:off x="1181520" y="-90360"/>
            <a:ext cx="2156400" cy="1456920"/>
          </a:xfrm>
          <a:prstGeom prst="rect">
            <a:avLst/>
          </a:prstGeom>
          <a:ln>
            <a:noFill/>
          </a:ln>
          <a:effectLst>
            <a:outerShdw algn="ctr" blurRad="50800" dir="5400000" dist="50760" rotWithShape="0">
              <a:srgbClr val="000000">
                <a:alpha val="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838080" y="4957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МАТЕМАТИЧЕСКИЙ МОДУЛЬ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41040" y="1874880"/>
            <a:ext cx="247932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points.h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class Point3D;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class Matrix;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2546640" y="1869120"/>
            <a:ext cx="3445200" cy="435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coordsystem.h</a:t>
            </a:r>
            <a:endParaRPr b="0" lang="ru-RU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class LRTCS;</a:t>
            </a:r>
            <a:endParaRPr b="0" lang="ru-RU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class SpCS;</a:t>
            </a:r>
            <a:endParaRPr b="0" lang="ru-RU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class Coordsystem;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5874480" y="1869120"/>
            <a:ext cx="4340880" cy="435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rls_utils.h</a:t>
            </a:r>
            <a:endParaRPr b="0" lang="ru-RU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struct GeoData;</a:t>
            </a:r>
            <a:endParaRPr b="0" lang="ru-RU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struct Etalon_point;</a:t>
            </a:r>
            <a:endParaRPr b="0" lang="ru-RU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class Coord_converter;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28" name="CustomShape 5"/>
          <p:cNvSpPr/>
          <p:nvPr/>
        </p:nvSpPr>
        <p:spPr>
          <a:xfrm>
            <a:off x="197640" y="4207320"/>
            <a:ext cx="1199376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JetBrains Mono"/>
              </a:rPr>
              <a:t>Внутренний формат хранения трасс: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JetBrains Mono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JetBrains Mono"/>
              </a:rPr>
              <a:t>std::map&lt;size_t, std::vector&lt;GeoData&gt;&gt; poi_res;</a:t>
            </a:r>
            <a:r>
              <a:rPr b="0" lang="ru-RU" sz="1800" spc="-1" strike="noStrike">
                <a:solidFill>
                  <a:srgbClr val="000000"/>
                </a:solidFill>
                <a:latin typeface="JetBrains Mono"/>
              </a:rPr>
              <a:t> // Ключ – номер трассы, значение – </a:t>
            </a:r>
            <a:r>
              <a:rPr b="0" lang="en-US" sz="1800" spc="-1" strike="noStrike">
                <a:solidFill>
                  <a:srgbClr val="000000"/>
                </a:solidFill>
                <a:latin typeface="JetBrains Mono"/>
              </a:rPr>
              <a:t>std::vector </a:t>
            </a:r>
            <a:r>
              <a:rPr b="0" lang="ru-RU" sz="1800" spc="-1" strike="noStrike">
                <a:solidFill>
                  <a:srgbClr val="000000"/>
                </a:solidFill>
                <a:latin typeface="JetBrains Mono"/>
              </a:rPr>
              <a:t>из КТ,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JetBrains Mono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JetBrains Mono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JetBrains Mono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JetBrains Mono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JetBrains Mono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JetBrains Mono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JetBrains Mono"/>
              </a:rPr>
              <a:t>образующих трассу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29" name="CustomShape 6"/>
          <p:cNvSpPr/>
          <p:nvPr/>
        </p:nvSpPr>
        <p:spPr>
          <a:xfrm>
            <a:off x="9280080" y="1869120"/>
            <a:ext cx="2748960" cy="435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rls_evaluator.h</a:t>
            </a:r>
            <a:endParaRPr b="0" lang="ru-RU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class Evaluator;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</p:txBody>
      </p:sp>
      <p:pic>
        <p:nvPicPr>
          <p:cNvPr id="130" name="Picture 2" descr="ПИШ РПИ МФТИ - YouTube"/>
          <p:cNvPicPr/>
          <p:nvPr/>
        </p:nvPicPr>
        <p:blipFill>
          <a:blip r:embed="rId1">
            <a:alphaModFix amt="45000"/>
          </a:blip>
          <a:stretch/>
        </p:blipFill>
        <p:spPr>
          <a:xfrm>
            <a:off x="0" y="0"/>
            <a:ext cx="1276200" cy="1276200"/>
          </a:xfrm>
          <a:prstGeom prst="rect">
            <a:avLst/>
          </a:prstGeom>
          <a:ln>
            <a:noFill/>
          </a:ln>
          <a:effectLst>
            <a:outerShdw algn="ctr" blurRad="50800" dir="5400000" dist="50760" rotWithShape="0">
              <a:srgbClr val="000000">
                <a:alpha val="0"/>
              </a:srgbClr>
            </a:outerShdw>
          </a:effectLst>
        </p:spPr>
      </p:pic>
      <p:pic>
        <p:nvPicPr>
          <p:cNvPr id="131" name="Picture 4" descr=""/>
          <p:cNvPicPr/>
          <p:nvPr/>
        </p:nvPicPr>
        <p:blipFill>
          <a:blip r:embed="rId2">
            <a:alphaModFix amt="45000"/>
          </a:blip>
          <a:stretch/>
        </p:blipFill>
        <p:spPr>
          <a:xfrm>
            <a:off x="1181520" y="-90360"/>
            <a:ext cx="2156400" cy="1456920"/>
          </a:xfrm>
          <a:prstGeom prst="rect">
            <a:avLst/>
          </a:prstGeom>
          <a:ln>
            <a:noFill/>
          </a:ln>
          <a:effectLst>
            <a:outerShdw algn="ctr" blurRad="50800" dir="5400000" dist="50760" rotWithShape="0">
              <a:srgbClr val="000000">
                <a:alpha val="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838080" y="-1807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ВНЕШНИЙ ВИД ОКНА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3" name="Picture 2" descr="ПИШ РПИ МФТИ - YouTube"/>
          <p:cNvPicPr/>
          <p:nvPr/>
        </p:nvPicPr>
        <p:blipFill>
          <a:blip r:embed="rId1">
            <a:alphaModFix amt="45000"/>
          </a:blip>
          <a:stretch/>
        </p:blipFill>
        <p:spPr>
          <a:xfrm>
            <a:off x="0" y="0"/>
            <a:ext cx="1276200" cy="1276200"/>
          </a:xfrm>
          <a:prstGeom prst="rect">
            <a:avLst/>
          </a:prstGeom>
          <a:ln>
            <a:noFill/>
          </a:ln>
          <a:effectLst>
            <a:outerShdw algn="ctr" blurRad="50800" dir="5400000" dist="50760" rotWithShape="0">
              <a:srgbClr val="000000">
                <a:alpha val="0"/>
              </a:srgbClr>
            </a:outerShdw>
          </a:effectLst>
        </p:spPr>
      </p:pic>
      <p:pic>
        <p:nvPicPr>
          <p:cNvPr id="134" name="Picture 4" descr=""/>
          <p:cNvPicPr/>
          <p:nvPr/>
        </p:nvPicPr>
        <p:blipFill>
          <a:blip r:embed="rId2">
            <a:alphaModFix amt="45000"/>
          </a:blip>
          <a:stretch/>
        </p:blipFill>
        <p:spPr>
          <a:xfrm>
            <a:off x="1181520" y="-90360"/>
            <a:ext cx="2156400" cy="1456920"/>
          </a:xfrm>
          <a:prstGeom prst="rect">
            <a:avLst/>
          </a:prstGeom>
          <a:ln>
            <a:noFill/>
          </a:ln>
          <a:effectLst>
            <a:outerShdw algn="ctr" blurRad="50800" dir="5400000" dist="50760" rotWithShape="0">
              <a:srgbClr val="000000">
                <a:alpha val="0"/>
              </a:srgbClr>
            </a:outerShdw>
          </a:effectLst>
        </p:spPr>
      </p:pic>
      <p:pic>
        <p:nvPicPr>
          <p:cNvPr id="135" name="Рисунок 7" descr=""/>
          <p:cNvPicPr/>
          <p:nvPr/>
        </p:nvPicPr>
        <p:blipFill>
          <a:blip r:embed="rId3"/>
          <a:stretch/>
        </p:blipFill>
        <p:spPr>
          <a:xfrm>
            <a:off x="1018080" y="1325520"/>
            <a:ext cx="4639680" cy="4267080"/>
          </a:xfrm>
          <a:prstGeom prst="rect">
            <a:avLst/>
          </a:prstGeom>
          <a:ln>
            <a:noFill/>
          </a:ln>
        </p:spPr>
      </p:pic>
      <p:pic>
        <p:nvPicPr>
          <p:cNvPr id="136" name="Рисунок 10" descr=""/>
          <p:cNvPicPr/>
          <p:nvPr/>
        </p:nvPicPr>
        <p:blipFill>
          <a:blip r:embed="rId4"/>
          <a:stretch/>
        </p:blipFill>
        <p:spPr>
          <a:xfrm>
            <a:off x="6370200" y="665640"/>
            <a:ext cx="4408560" cy="2950560"/>
          </a:xfrm>
          <a:prstGeom prst="rect">
            <a:avLst/>
          </a:prstGeom>
          <a:ln>
            <a:noFill/>
          </a:ln>
        </p:spPr>
      </p:pic>
      <p:pic>
        <p:nvPicPr>
          <p:cNvPr id="137" name="Рисунок 14" descr=""/>
          <p:cNvPicPr/>
          <p:nvPr/>
        </p:nvPicPr>
        <p:blipFill>
          <a:blip r:embed="rId5"/>
          <a:stretch/>
        </p:blipFill>
        <p:spPr>
          <a:xfrm>
            <a:off x="6211800" y="3745080"/>
            <a:ext cx="4639680" cy="2958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2146320" y="-903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ОПИСАНИЕ ИНСТРУМЕНТОВ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GUI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9" name="Picture 2" descr="ПИШ РПИ МФТИ - YouTube"/>
          <p:cNvPicPr/>
          <p:nvPr/>
        </p:nvPicPr>
        <p:blipFill>
          <a:blip r:embed="rId1">
            <a:alphaModFix amt="45000"/>
          </a:blip>
          <a:stretch/>
        </p:blipFill>
        <p:spPr>
          <a:xfrm>
            <a:off x="0" y="0"/>
            <a:ext cx="1276200" cy="1276200"/>
          </a:xfrm>
          <a:prstGeom prst="rect">
            <a:avLst/>
          </a:prstGeom>
          <a:ln>
            <a:noFill/>
          </a:ln>
          <a:effectLst>
            <a:outerShdw algn="ctr" blurRad="50800" dir="5400000" dist="50760" rotWithShape="0">
              <a:srgbClr val="000000">
                <a:alpha val="0"/>
              </a:srgbClr>
            </a:outerShdw>
          </a:effectLst>
        </p:spPr>
      </p:pic>
      <p:pic>
        <p:nvPicPr>
          <p:cNvPr id="140" name="Picture 4" descr=""/>
          <p:cNvPicPr/>
          <p:nvPr/>
        </p:nvPicPr>
        <p:blipFill>
          <a:blip r:embed="rId2">
            <a:alphaModFix amt="45000"/>
          </a:blip>
          <a:stretch/>
        </p:blipFill>
        <p:spPr>
          <a:xfrm>
            <a:off x="1181520" y="-90360"/>
            <a:ext cx="2156400" cy="1456920"/>
          </a:xfrm>
          <a:prstGeom prst="rect">
            <a:avLst/>
          </a:prstGeom>
          <a:ln>
            <a:noFill/>
          </a:ln>
          <a:effectLst>
            <a:outerShdw algn="ctr" blurRad="50800" dir="5400000" dist="50760" rotWithShape="0">
              <a:srgbClr val="000000">
                <a:alpha val="0"/>
              </a:srgbClr>
            </a:outerShdw>
          </a:effectLst>
        </p:spPr>
      </p:pic>
      <p:pic>
        <p:nvPicPr>
          <p:cNvPr id="141" name="Рисунок 4" descr=""/>
          <p:cNvPicPr/>
          <p:nvPr/>
        </p:nvPicPr>
        <p:blipFill>
          <a:blip r:embed="rId3"/>
          <a:srcRect l="0" t="16851" r="37916" b="76304"/>
          <a:stretch/>
        </p:blipFill>
        <p:spPr>
          <a:xfrm>
            <a:off x="49320" y="1457280"/>
            <a:ext cx="5342040" cy="541440"/>
          </a:xfrm>
          <a:prstGeom prst="rect">
            <a:avLst/>
          </a:prstGeom>
          <a:ln>
            <a:noFill/>
          </a:ln>
        </p:spPr>
      </p:pic>
      <p:pic>
        <p:nvPicPr>
          <p:cNvPr id="142" name="Рисунок 5" descr=""/>
          <p:cNvPicPr/>
          <p:nvPr/>
        </p:nvPicPr>
        <p:blipFill>
          <a:blip r:embed="rId4"/>
          <a:srcRect l="0" t="47207" r="50002" b="0"/>
          <a:stretch/>
        </p:blipFill>
        <p:spPr>
          <a:xfrm>
            <a:off x="223920" y="2603520"/>
            <a:ext cx="3844440" cy="3733200"/>
          </a:xfrm>
          <a:prstGeom prst="rect">
            <a:avLst/>
          </a:prstGeom>
          <a:ln>
            <a:noFill/>
          </a:ln>
        </p:spPr>
      </p:pic>
      <p:sp>
        <p:nvSpPr>
          <p:cNvPr id="143" name="CustomShape 2"/>
          <p:cNvSpPr/>
          <p:nvPr/>
        </p:nvSpPr>
        <p:spPr>
          <a:xfrm>
            <a:off x="4068720" y="2111040"/>
            <a:ext cx="2880360" cy="913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Используя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&lt;QComboBox&gt;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, можем на кнопке выбрать СК для конвертации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167720" y="3164760"/>
            <a:ext cx="2651760" cy="1187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Для отображения таблицы используем метод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Draw_Table и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 объект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&lt;QTableWidget&gt;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45" name="CustomShape 4"/>
          <p:cNvSpPr/>
          <p:nvPr/>
        </p:nvSpPr>
        <p:spPr>
          <a:xfrm flipH="1" flipV="1">
            <a:off x="3009960" y="1838880"/>
            <a:ext cx="1058400" cy="73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5"/>
          <p:cNvSpPr/>
          <p:nvPr/>
        </p:nvSpPr>
        <p:spPr>
          <a:xfrm flipH="1">
            <a:off x="4068720" y="4365000"/>
            <a:ext cx="1424880" cy="104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7" name="Рисунок 22" descr=""/>
          <p:cNvPicPr/>
          <p:nvPr/>
        </p:nvPicPr>
        <p:blipFill>
          <a:blip r:embed="rId5"/>
          <a:srcRect l="3239" t="14915" r="64736" b="76829"/>
          <a:stretch/>
        </p:blipFill>
        <p:spPr>
          <a:xfrm>
            <a:off x="4050360" y="5910480"/>
            <a:ext cx="5036400" cy="659520"/>
          </a:xfrm>
          <a:prstGeom prst="rect">
            <a:avLst/>
          </a:prstGeom>
          <a:ln>
            <a:noFill/>
          </a:ln>
        </p:spPr>
      </p:pic>
      <p:sp>
        <p:nvSpPr>
          <p:cNvPr id="148" name="CustomShape 6"/>
          <p:cNvSpPr/>
          <p:nvPr/>
        </p:nvSpPr>
        <p:spPr>
          <a:xfrm>
            <a:off x="6225120" y="4521240"/>
            <a:ext cx="232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49" name="CustomShape 7"/>
          <p:cNvSpPr/>
          <p:nvPr/>
        </p:nvSpPr>
        <p:spPr>
          <a:xfrm>
            <a:off x="4068720" y="4655520"/>
            <a:ext cx="3236040" cy="1187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Используя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&lt;QComboBox&gt;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, можем на кнопке выбрать сохранение данных в виде текстового файла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50" name="CustomShape 8"/>
          <p:cNvSpPr/>
          <p:nvPr/>
        </p:nvSpPr>
        <p:spPr>
          <a:xfrm>
            <a:off x="5686920" y="5855760"/>
            <a:ext cx="1132560" cy="230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1" name="Рисунок 29" descr=""/>
          <p:cNvPicPr/>
          <p:nvPr/>
        </p:nvPicPr>
        <p:blipFill>
          <a:blip r:embed="rId6"/>
          <a:srcRect l="0" t="12444" r="41749" b="28911"/>
          <a:stretch/>
        </p:blipFill>
        <p:spPr>
          <a:xfrm>
            <a:off x="6949440" y="1010520"/>
            <a:ext cx="2987280" cy="2012760"/>
          </a:xfrm>
          <a:prstGeom prst="rect">
            <a:avLst/>
          </a:prstGeom>
          <a:ln>
            <a:noFill/>
          </a:ln>
        </p:spPr>
      </p:pic>
      <p:sp>
        <p:nvSpPr>
          <p:cNvPr id="152" name="CustomShape 9"/>
          <p:cNvSpPr/>
          <p:nvPr/>
        </p:nvSpPr>
        <p:spPr>
          <a:xfrm>
            <a:off x="10082520" y="1059840"/>
            <a:ext cx="2001600" cy="1736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Для построения графиков и визуализации данных используем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&lt;qcustomplot.h&gt;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53" name="Рисунок 33" descr=""/>
          <p:cNvPicPr/>
          <p:nvPr/>
        </p:nvPicPr>
        <p:blipFill>
          <a:blip r:embed="rId7"/>
          <a:srcRect l="0" t="23788" r="35611" b="45008"/>
          <a:stretch/>
        </p:blipFill>
        <p:spPr>
          <a:xfrm>
            <a:off x="7377480" y="4122000"/>
            <a:ext cx="4563720" cy="1410120"/>
          </a:xfrm>
          <a:prstGeom prst="rect">
            <a:avLst/>
          </a:prstGeom>
          <a:ln>
            <a:noFill/>
          </a:ln>
        </p:spPr>
      </p:pic>
      <p:sp>
        <p:nvSpPr>
          <p:cNvPr id="154" name="CustomShape 10"/>
          <p:cNvSpPr/>
          <p:nvPr/>
        </p:nvSpPr>
        <p:spPr>
          <a:xfrm>
            <a:off x="7377480" y="3086640"/>
            <a:ext cx="4426200" cy="913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Д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ля вычисления оценки и преобразования координат подключаем динамическую библиотеку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RLSMath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55" name="CustomShape 11"/>
          <p:cNvSpPr/>
          <p:nvPr/>
        </p:nvSpPr>
        <p:spPr>
          <a:xfrm>
            <a:off x="9353520" y="5905440"/>
            <a:ext cx="2838240" cy="913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Для отображения характеристик используем объект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&lt;QLineEdit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&gt;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56" name="CustomShape 12"/>
          <p:cNvSpPr/>
          <p:nvPr/>
        </p:nvSpPr>
        <p:spPr>
          <a:xfrm flipH="1">
            <a:off x="9365760" y="1937160"/>
            <a:ext cx="716400" cy="131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13"/>
          <p:cNvSpPr/>
          <p:nvPr/>
        </p:nvSpPr>
        <p:spPr>
          <a:xfrm flipH="1">
            <a:off x="8713800" y="4010040"/>
            <a:ext cx="875880" cy="168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14"/>
          <p:cNvSpPr/>
          <p:nvPr/>
        </p:nvSpPr>
        <p:spPr>
          <a:xfrm flipH="1" flipV="1">
            <a:off x="8763120" y="5240160"/>
            <a:ext cx="2009520" cy="664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1498680" y="3175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ЧТО УДАЛОСЬ РЕАЛИЗОВАТЬ?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307440" y="1366920"/>
            <a:ext cx="12120120" cy="585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Реализована перепаковка входных данных во внутренний формат программы</a:t>
            </a:r>
            <a:endParaRPr b="0" lang="ru-RU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Расчетная часть реализована в виде динамической библиотеки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Реализовано отождествление «эталонных» трасс ВО с результатами работы ПОИ (с КТ) </a:t>
            </a:r>
            <a:endParaRPr b="0" lang="ru-RU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Реализован расчет показателей первичной обработки информации </a:t>
            </a:r>
            <a:endParaRPr b="0" lang="ru-RU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Реализована интерфейсная часть, позволяющая задать полный перечень входных данных, запустить процесс пересчета. </a:t>
            </a:r>
            <a:endParaRPr b="0" lang="ru-RU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Реализовано отображение перепакованных во внутренний формат программы «эталонных» трасс и КТ на плоскости </a:t>
            </a:r>
            <a:r>
              <a:rPr b="0" lang="en" sz="2400" spc="-1" strike="noStrike">
                <a:solidFill>
                  <a:srgbClr val="000000"/>
                </a:solidFill>
                <a:latin typeface="Calibri"/>
              </a:rPr>
              <a:t>x/y </a:t>
            </a:r>
            <a:endParaRPr b="0" lang="ru-RU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Реализованы выбор отдельных «эталонных» отметок и КТ (при помощи мыши), отображение в табличном виде параметров выбранных отметок, выбор «эталонной» трассы (участка трассы) для отождествления (при помощи мыши), выбор отдельных КТ (при помощи мыши) для отождествления с выбранной «эталонной» трассой </a:t>
            </a:r>
            <a:endParaRPr b="0" lang="ru-RU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Реализованы запуск процесса оценки показателей ПОИ и отображение полученных показателей на экране 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latin typeface="Arial"/>
            </a:endParaRPr>
          </a:p>
        </p:txBody>
      </p:sp>
      <p:pic>
        <p:nvPicPr>
          <p:cNvPr id="161" name="Picture 2" descr="ПИШ РПИ МФТИ - YouTube"/>
          <p:cNvPicPr/>
          <p:nvPr/>
        </p:nvPicPr>
        <p:blipFill>
          <a:blip r:embed="rId1">
            <a:alphaModFix amt="45000"/>
          </a:blip>
          <a:stretch/>
        </p:blipFill>
        <p:spPr>
          <a:xfrm>
            <a:off x="0" y="0"/>
            <a:ext cx="1276200" cy="1276200"/>
          </a:xfrm>
          <a:prstGeom prst="rect">
            <a:avLst/>
          </a:prstGeom>
          <a:ln>
            <a:noFill/>
          </a:ln>
          <a:effectLst>
            <a:outerShdw algn="ctr" blurRad="50800" dir="5400000" dist="50760" rotWithShape="0">
              <a:srgbClr val="000000">
                <a:alpha val="0"/>
              </a:srgbClr>
            </a:outerShdw>
          </a:effectLst>
        </p:spPr>
      </p:pic>
      <p:pic>
        <p:nvPicPr>
          <p:cNvPr id="162" name="Picture 4" descr=""/>
          <p:cNvPicPr/>
          <p:nvPr/>
        </p:nvPicPr>
        <p:blipFill>
          <a:blip r:embed="rId2">
            <a:alphaModFix amt="45000"/>
          </a:blip>
          <a:stretch/>
        </p:blipFill>
        <p:spPr>
          <a:xfrm>
            <a:off x="1181520" y="-90360"/>
            <a:ext cx="2156400" cy="1456920"/>
          </a:xfrm>
          <a:prstGeom prst="rect">
            <a:avLst/>
          </a:prstGeom>
          <a:ln>
            <a:noFill/>
          </a:ln>
          <a:effectLst>
            <a:outerShdw algn="ctr" blurRad="50800" dir="5400000" dist="50760" rotWithShape="0">
              <a:srgbClr val="000000">
                <a:alpha val="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</TotalTime>
  <Application>LibreOffice/6.4.7.2$Linux_X86_64 LibreOffice_project/40$Build-2</Application>
  <Words>448</Words>
  <Paragraphs>58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2023-12-18T18:19:56Z</dcterms:created>
  <dc:creator>Савелий Крюков</dc:creator>
  <dc:description/>
  <dc:language>ru-RU</dc:language>
  <cp:lastModifiedBy>Савелий Крюков</cp:lastModifiedBy>
  <dcterms:modified xsi:type="dcterms:W3CDTF">2023-12-21T13:44:34Z</dcterms:modified>
  <cp:revision>2</cp:revision>
  <dc:subject/>
  <dc:title>ПРОЕКТ «РАЗРАБОТКА МОДУЛЯ ОЦЕНКИ ПОКАЗАТЕЛЕЙ ПЕРВИЧНОЙ РАДИОЛОКАЦИОННОЙ ИНФОРМАЦИИ» 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