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oppins" pitchFamily="2" charset="77"/>
      <p:regular r:id="rId16"/>
      <p:bold r:id="rId17"/>
      <p:italic r:id="rId18"/>
      <p:boldItalic r:id="rId19"/>
    </p:embeddedFont>
    <p:embeddedFont>
      <p:font typeface="Poppins Black" panose="020B0604020202020204" pitchFamily="34" charset="0"/>
      <p:bold r:id="rId20"/>
      <p:italic r:id="rId21"/>
      <p:boldItalic r:id="rId22"/>
    </p:embeddedFont>
    <p:embeddedFont>
      <p:font typeface="Poppins ExtraBold" panose="020B0604020202020204" pitchFamily="34" charset="0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60521d5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060521d5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060521d5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060521d5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060521d5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060521d5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060521d5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060521d5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060521d5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060521d5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060521d5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060521d5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060521d5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060521d5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60521d5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60521d5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060521d5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060521d5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060521d5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060521d5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060521d5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060521d5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060521d5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060521d5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146" y="-392625"/>
            <a:ext cx="9144000" cy="51435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rot="5400000">
            <a:off x="2979022" y="3546081"/>
            <a:ext cx="292500" cy="2872500"/>
          </a:xfrm>
          <a:prstGeom prst="rect">
            <a:avLst/>
          </a:prstGeom>
          <a:solidFill>
            <a:srgbClr val="FF99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5400000">
            <a:off x="6703200" y="2695950"/>
            <a:ext cx="306000" cy="45891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5400000">
            <a:off x="4434000" y="137009"/>
            <a:ext cx="270000" cy="9151500"/>
          </a:xfrm>
          <a:prstGeom prst="rect">
            <a:avLst/>
          </a:prstGeom>
          <a:solidFill>
            <a:srgbClr val="00D9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 rot="5400000">
            <a:off x="1046552" y="3795000"/>
            <a:ext cx="294900" cy="23748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&lt;&lt;&lt;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341375" y="143950"/>
            <a:ext cx="44655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50" b="1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Modelo de Predicción de Órdenes</a:t>
            </a:r>
            <a:endParaRPr sz="4550" b="1">
              <a:solidFill>
                <a:srgbClr val="FFFFFF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778150" y="2340025"/>
            <a:ext cx="35817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Proyecto final Data Science Comisión 25570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Año 2022</a:t>
            </a:r>
            <a:endParaRPr sz="2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18150" y="3588050"/>
            <a:ext cx="25017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Federico Campana</a:t>
            </a:r>
            <a:endParaRPr sz="1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Fernando Martinez</a:t>
            </a:r>
            <a:endParaRPr sz="1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200" y="2234850"/>
            <a:ext cx="4902826" cy="29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 rot="5400000">
            <a:off x="1674100" y="3782600"/>
            <a:ext cx="814200" cy="1907400"/>
          </a:xfrm>
          <a:prstGeom prst="rect">
            <a:avLst/>
          </a:prstGeom>
          <a:solidFill>
            <a:srgbClr val="FF99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0" name="Google Shape;150;p22"/>
          <p:cNvSpPr/>
          <p:nvPr/>
        </p:nvSpPr>
        <p:spPr>
          <a:xfrm rot="5400000">
            <a:off x="1117916" y="2415350"/>
            <a:ext cx="780600" cy="30471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1" name="Google Shape;151;p22"/>
          <p:cNvSpPr/>
          <p:nvPr/>
        </p:nvSpPr>
        <p:spPr>
          <a:xfrm rot="5400000">
            <a:off x="-267184" y="253075"/>
            <a:ext cx="3558300" cy="3039600"/>
          </a:xfrm>
          <a:prstGeom prst="rect">
            <a:avLst/>
          </a:prstGeom>
          <a:solidFill>
            <a:srgbClr val="FE00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2" name="Google Shape;152;p22"/>
          <p:cNvSpPr/>
          <p:nvPr/>
        </p:nvSpPr>
        <p:spPr>
          <a:xfrm rot="5400000">
            <a:off x="153974" y="4169801"/>
            <a:ext cx="820500" cy="11265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&lt;&lt;&lt;</a:t>
            </a:r>
            <a:endParaRPr sz="1400"/>
          </a:p>
        </p:txBody>
      </p:sp>
      <p:sp>
        <p:nvSpPr>
          <p:cNvPr id="153" name="Google Shape;153;p22"/>
          <p:cNvSpPr txBox="1"/>
          <p:nvPr/>
        </p:nvSpPr>
        <p:spPr>
          <a:xfrm>
            <a:off x="91625" y="1243325"/>
            <a:ext cx="2940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Métricas finales del modelo</a:t>
            </a:r>
            <a:endParaRPr sz="18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3500725" y="45025"/>
            <a:ext cx="5503800" cy="23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Luego de haber realizado los 3 modelos pudimos obtener los siguientes resultados:</a:t>
            </a:r>
            <a:endParaRPr sz="17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500"/>
              <a:buFont typeface="Poppins"/>
              <a:buChar char="●"/>
            </a:pPr>
            <a:r>
              <a:rPr lang="es-419" sz="15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El Decision Tree Regressor nos dio un score del 10% por lo cual lo descartamos para su uso</a:t>
            </a:r>
            <a:endParaRPr sz="15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500"/>
              <a:buFont typeface="Poppins"/>
              <a:buChar char="●"/>
            </a:pPr>
            <a:r>
              <a:rPr lang="es-419" sz="15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La regresión lineal nos dio un accuracy del 78%</a:t>
            </a:r>
            <a:endParaRPr sz="15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500"/>
              <a:buFont typeface="Poppins"/>
              <a:buChar char="●"/>
            </a:pPr>
            <a:r>
              <a:rPr lang="es-419" sz="15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Prophet nos entrega una predicción de órdenes con valor promedio, máximo y mínimo para cada iteración el cual se aproxima mucho a la realidad.</a:t>
            </a:r>
            <a:endParaRPr sz="15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 rot="5400000">
            <a:off x="1674100" y="3782600"/>
            <a:ext cx="814200" cy="1907400"/>
          </a:xfrm>
          <a:prstGeom prst="rect">
            <a:avLst/>
          </a:prstGeom>
          <a:solidFill>
            <a:srgbClr val="FF99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0" name="Google Shape;160;p23"/>
          <p:cNvSpPr/>
          <p:nvPr/>
        </p:nvSpPr>
        <p:spPr>
          <a:xfrm rot="5400000">
            <a:off x="1117916" y="2415350"/>
            <a:ext cx="780600" cy="30471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1" name="Google Shape;161;p23"/>
          <p:cNvSpPr/>
          <p:nvPr/>
        </p:nvSpPr>
        <p:spPr>
          <a:xfrm rot="5400000">
            <a:off x="-267184" y="253075"/>
            <a:ext cx="3558300" cy="3039600"/>
          </a:xfrm>
          <a:prstGeom prst="rect">
            <a:avLst/>
          </a:prstGeom>
          <a:solidFill>
            <a:srgbClr val="FE00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2" name="Google Shape;162;p23"/>
          <p:cNvSpPr/>
          <p:nvPr/>
        </p:nvSpPr>
        <p:spPr>
          <a:xfrm rot="5400000">
            <a:off x="153974" y="4169801"/>
            <a:ext cx="820500" cy="11265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&lt;&lt;&lt;</a:t>
            </a:r>
            <a:endParaRPr sz="1400"/>
          </a:p>
        </p:txBody>
      </p:sp>
      <p:sp>
        <p:nvSpPr>
          <p:cNvPr id="163" name="Google Shape;163;p23"/>
          <p:cNvSpPr txBox="1"/>
          <p:nvPr/>
        </p:nvSpPr>
        <p:spPr>
          <a:xfrm>
            <a:off x="91625" y="1243325"/>
            <a:ext cx="294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Futuras Líneas</a:t>
            </a:r>
            <a:endParaRPr sz="18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513800" y="994500"/>
            <a:ext cx="5085600" cy="319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Para mejorar nuestro modelo podemos agregar más variables al algoritmo Prophet para que pueda testear el impacto que tienen variables como el clima y otros eventos particulares en la ciudad (paros, manifestaciones, etc).</a:t>
            </a:r>
            <a:endParaRPr sz="1700" dirty="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También podríamos hacer un Cross Validation para poder comparar los resultados con otros algoritmos y ver si puede mejorar la exactitud del resultado.</a:t>
            </a:r>
            <a:endParaRPr sz="1700" dirty="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 rot="5400000">
            <a:off x="1674100" y="3782600"/>
            <a:ext cx="814200" cy="1907400"/>
          </a:xfrm>
          <a:prstGeom prst="rect">
            <a:avLst/>
          </a:prstGeom>
          <a:solidFill>
            <a:srgbClr val="FF99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170;p24"/>
          <p:cNvSpPr/>
          <p:nvPr/>
        </p:nvSpPr>
        <p:spPr>
          <a:xfrm rot="5400000">
            <a:off x="1117916" y="2415350"/>
            <a:ext cx="780600" cy="30471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171;p24"/>
          <p:cNvSpPr/>
          <p:nvPr/>
        </p:nvSpPr>
        <p:spPr>
          <a:xfrm rot="5400000">
            <a:off x="-267184" y="253075"/>
            <a:ext cx="3558300" cy="3039600"/>
          </a:xfrm>
          <a:prstGeom prst="rect">
            <a:avLst/>
          </a:prstGeom>
          <a:solidFill>
            <a:srgbClr val="FE00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2" name="Google Shape;172;p24"/>
          <p:cNvSpPr/>
          <p:nvPr/>
        </p:nvSpPr>
        <p:spPr>
          <a:xfrm rot="5400000">
            <a:off x="153974" y="4169801"/>
            <a:ext cx="820500" cy="11265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&lt;&lt;&lt;</a:t>
            </a:r>
            <a:endParaRPr sz="1400"/>
          </a:p>
        </p:txBody>
      </p:sp>
      <p:sp>
        <p:nvSpPr>
          <p:cNvPr id="173" name="Google Shape;173;p24"/>
          <p:cNvSpPr txBox="1"/>
          <p:nvPr/>
        </p:nvSpPr>
        <p:spPr>
          <a:xfrm>
            <a:off x="91625" y="1243325"/>
            <a:ext cx="294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Conclusiones</a:t>
            </a:r>
            <a:endParaRPr sz="18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3513800" y="994500"/>
            <a:ext cx="5085600" cy="3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En base al modelo Prophet pudimos obtener los valores de ordenes por cada día a futuro con los valores posibles mínimos, máximos y medios.</a:t>
            </a:r>
            <a:endParaRPr sz="17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Consideramos que es importante que este modelo se siga alimentando de nueva información como así también de nuevas variables para que la brecha entre los 3 resultados sea cada vez menor y así llegar a un nivel de predicción casi exacto.</a:t>
            </a:r>
            <a:endParaRPr sz="17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2125" y="-392625"/>
            <a:ext cx="9144000" cy="51435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 rot="5400000">
            <a:off x="2979022" y="3546081"/>
            <a:ext cx="292500" cy="2872500"/>
          </a:xfrm>
          <a:prstGeom prst="rect">
            <a:avLst/>
          </a:prstGeom>
          <a:solidFill>
            <a:srgbClr val="FF99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/>
          <p:nvPr/>
        </p:nvSpPr>
        <p:spPr>
          <a:xfrm rot="5400000">
            <a:off x="6703200" y="2695950"/>
            <a:ext cx="306000" cy="45891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5"/>
          <p:cNvSpPr/>
          <p:nvPr/>
        </p:nvSpPr>
        <p:spPr>
          <a:xfrm rot="5400000">
            <a:off x="4434000" y="137009"/>
            <a:ext cx="270000" cy="9151500"/>
          </a:xfrm>
          <a:prstGeom prst="rect">
            <a:avLst/>
          </a:prstGeom>
          <a:solidFill>
            <a:srgbClr val="00D9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5"/>
          <p:cNvSpPr/>
          <p:nvPr/>
        </p:nvSpPr>
        <p:spPr>
          <a:xfrm rot="5400000">
            <a:off x="1046552" y="3795000"/>
            <a:ext cx="294900" cy="23748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&lt;&lt;&lt;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1622875" y="1033925"/>
            <a:ext cx="60204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50" b="1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Muchas Gracias!</a:t>
            </a:r>
            <a:endParaRPr sz="4550" b="1">
              <a:solidFill>
                <a:srgbClr val="FFFFFF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5400000">
            <a:off x="1674100" y="3782600"/>
            <a:ext cx="814200" cy="1907400"/>
          </a:xfrm>
          <a:prstGeom prst="rect">
            <a:avLst/>
          </a:prstGeom>
          <a:solidFill>
            <a:srgbClr val="FF99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7" name="Google Shape;67;p14"/>
          <p:cNvSpPr/>
          <p:nvPr/>
        </p:nvSpPr>
        <p:spPr>
          <a:xfrm rot="5400000">
            <a:off x="1117916" y="2415350"/>
            <a:ext cx="780600" cy="30471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8" name="Google Shape;68;p14"/>
          <p:cNvSpPr/>
          <p:nvPr/>
        </p:nvSpPr>
        <p:spPr>
          <a:xfrm rot="5400000">
            <a:off x="-267184" y="253075"/>
            <a:ext cx="3558300" cy="3039600"/>
          </a:xfrm>
          <a:prstGeom prst="rect">
            <a:avLst/>
          </a:prstGeom>
          <a:solidFill>
            <a:srgbClr val="FE00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9" name="Google Shape;69;p14"/>
          <p:cNvSpPr/>
          <p:nvPr/>
        </p:nvSpPr>
        <p:spPr>
          <a:xfrm rot="5400000">
            <a:off x="153974" y="4169801"/>
            <a:ext cx="820500" cy="11265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&lt;&lt;&lt;</a:t>
            </a:r>
            <a:endParaRPr sz="1400"/>
          </a:p>
        </p:txBody>
      </p:sp>
      <p:sp>
        <p:nvSpPr>
          <p:cNvPr id="70" name="Google Shape;70;p14"/>
          <p:cNvSpPr txBox="1"/>
          <p:nvPr/>
        </p:nvSpPr>
        <p:spPr>
          <a:xfrm>
            <a:off x="222500" y="1243325"/>
            <a:ext cx="2656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Tabla de Contenidos</a:t>
            </a:r>
            <a:endParaRPr sz="18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513800" y="924750"/>
            <a:ext cx="5085600" cy="3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500"/>
              <a:buFont typeface="Poppins"/>
              <a:buAutoNum type="arabicPeriod"/>
            </a:pPr>
            <a:r>
              <a:rPr lang="es-419" sz="1700" b="1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Descripción del caso de negocio</a:t>
            </a:r>
            <a:endParaRPr sz="1700" b="1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AutoNum type="arabicPeriod"/>
            </a:pPr>
            <a:r>
              <a:rPr lang="es-419" sz="1700" b="1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Objetivos del modelo</a:t>
            </a:r>
            <a:endParaRPr sz="1700" b="1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AutoNum type="arabicPeriod"/>
            </a:pPr>
            <a:r>
              <a:rPr lang="es-419" sz="1700" b="1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Descripción de los datos</a:t>
            </a:r>
            <a:endParaRPr sz="1700" b="1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AutoNum type="arabicPeriod"/>
            </a:pPr>
            <a:r>
              <a:rPr lang="es-419" sz="1700" b="1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Hallazgos encontrados por el EDA</a:t>
            </a:r>
            <a:endParaRPr sz="1700" b="1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AutoNum type="arabicPeriod"/>
            </a:pPr>
            <a:r>
              <a:rPr lang="es-419" sz="1700" b="1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Algoritmo Elegido</a:t>
            </a:r>
            <a:endParaRPr sz="1700" b="1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AutoNum type="arabicPeriod"/>
            </a:pPr>
            <a:r>
              <a:rPr lang="es-419" sz="1700" b="1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Métricas de Desempeño</a:t>
            </a:r>
            <a:endParaRPr sz="1700" b="1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AutoNum type="arabicPeriod"/>
            </a:pPr>
            <a:r>
              <a:rPr lang="es-419" sz="1700" b="1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Métricas de desempeño</a:t>
            </a:r>
            <a:endParaRPr sz="1700" b="1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AutoNum type="arabicPeriod"/>
            </a:pPr>
            <a:r>
              <a:rPr lang="es-419" sz="1700" b="1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Iteraciones de optimización</a:t>
            </a:r>
            <a:endParaRPr sz="1700" b="1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AutoNum type="arabicPeriod"/>
            </a:pPr>
            <a:r>
              <a:rPr lang="es-419" sz="1700" b="1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Futuras Líneas</a:t>
            </a:r>
            <a:endParaRPr sz="1700" b="1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AutoNum type="arabicPeriod"/>
            </a:pPr>
            <a:r>
              <a:rPr lang="es-419" sz="1700" b="1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Conclusiones</a:t>
            </a:r>
            <a:endParaRPr sz="1700" b="1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 rot="5400000">
            <a:off x="1674100" y="3782600"/>
            <a:ext cx="814200" cy="1907400"/>
          </a:xfrm>
          <a:prstGeom prst="rect">
            <a:avLst/>
          </a:prstGeom>
          <a:solidFill>
            <a:srgbClr val="FF99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7" name="Google Shape;77;p15"/>
          <p:cNvSpPr/>
          <p:nvPr/>
        </p:nvSpPr>
        <p:spPr>
          <a:xfrm rot="5400000">
            <a:off x="1117916" y="2415350"/>
            <a:ext cx="780600" cy="30471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8" name="Google Shape;78;p15"/>
          <p:cNvSpPr/>
          <p:nvPr/>
        </p:nvSpPr>
        <p:spPr>
          <a:xfrm rot="5400000">
            <a:off x="-267184" y="253075"/>
            <a:ext cx="3558300" cy="3039600"/>
          </a:xfrm>
          <a:prstGeom prst="rect">
            <a:avLst/>
          </a:prstGeom>
          <a:solidFill>
            <a:srgbClr val="FE00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9" name="Google Shape;79;p15"/>
          <p:cNvSpPr/>
          <p:nvPr/>
        </p:nvSpPr>
        <p:spPr>
          <a:xfrm rot="5400000">
            <a:off x="153974" y="4169801"/>
            <a:ext cx="820500" cy="11265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&lt;&lt;&lt;</a:t>
            </a:r>
            <a:endParaRPr sz="1400"/>
          </a:p>
        </p:txBody>
      </p:sp>
      <p:sp>
        <p:nvSpPr>
          <p:cNvPr id="80" name="Google Shape;80;p15"/>
          <p:cNvSpPr txBox="1"/>
          <p:nvPr/>
        </p:nvSpPr>
        <p:spPr>
          <a:xfrm>
            <a:off x="222500" y="1243325"/>
            <a:ext cx="2656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Descripción del caso de negocio</a:t>
            </a:r>
            <a:endParaRPr sz="18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526875" y="631500"/>
            <a:ext cx="5085600" cy="3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El dataset utilizado es la recopilación de la cantidad de órdenes generadas a través de la app Pedidos Ya en la ciudad de Córdoba desde el 01 de enero de 2021 hasta el mes de agosto de 2022. </a:t>
            </a:r>
            <a:endParaRPr sz="17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Para poder hacer más eficientes los recursos de la empresa se ha decidido hacer un modelo predictivo de la cantidad de órdenes diarias generadas y así poder saber con cierta exactitud los recursos necesarios que se van a necesitar para cubrir esa demanda.</a:t>
            </a:r>
            <a:endParaRPr sz="17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 rot="5400000">
            <a:off x="1674100" y="3782600"/>
            <a:ext cx="814200" cy="1907400"/>
          </a:xfrm>
          <a:prstGeom prst="rect">
            <a:avLst/>
          </a:prstGeom>
          <a:solidFill>
            <a:srgbClr val="FF99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7" name="Google Shape;87;p16"/>
          <p:cNvSpPr/>
          <p:nvPr/>
        </p:nvSpPr>
        <p:spPr>
          <a:xfrm rot="5400000">
            <a:off x="1117916" y="2415350"/>
            <a:ext cx="780600" cy="30471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8" name="Google Shape;88;p16"/>
          <p:cNvSpPr/>
          <p:nvPr/>
        </p:nvSpPr>
        <p:spPr>
          <a:xfrm rot="5400000">
            <a:off x="-267184" y="253075"/>
            <a:ext cx="3558300" cy="3039600"/>
          </a:xfrm>
          <a:prstGeom prst="rect">
            <a:avLst/>
          </a:prstGeom>
          <a:solidFill>
            <a:srgbClr val="FE00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6"/>
          <p:cNvSpPr/>
          <p:nvPr/>
        </p:nvSpPr>
        <p:spPr>
          <a:xfrm rot="5400000">
            <a:off x="153974" y="4169801"/>
            <a:ext cx="820500" cy="11265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&lt;&lt;&lt;</a:t>
            </a:r>
            <a:endParaRPr sz="1400"/>
          </a:p>
        </p:txBody>
      </p:sp>
      <p:sp>
        <p:nvSpPr>
          <p:cNvPr id="90" name="Google Shape;90;p16"/>
          <p:cNvSpPr txBox="1"/>
          <p:nvPr/>
        </p:nvSpPr>
        <p:spPr>
          <a:xfrm>
            <a:off x="222500" y="1243325"/>
            <a:ext cx="2656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Objetivo del modelo</a:t>
            </a:r>
            <a:endParaRPr sz="18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526900" y="1684800"/>
            <a:ext cx="5085600" cy="17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El objetivo de nuestro modelo es poder predecir con exactitud la cantidad de órdenes generadas por día y la cantidad de cadetes o Riders que se necesitan para cubrir esta demanda.</a:t>
            </a:r>
            <a:endParaRPr sz="17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 rot="5400000">
            <a:off x="1674100" y="3782600"/>
            <a:ext cx="814200" cy="1907400"/>
          </a:xfrm>
          <a:prstGeom prst="rect">
            <a:avLst/>
          </a:prstGeom>
          <a:solidFill>
            <a:srgbClr val="FF99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7"/>
          <p:cNvSpPr/>
          <p:nvPr/>
        </p:nvSpPr>
        <p:spPr>
          <a:xfrm rot="5400000">
            <a:off x="1117916" y="2415350"/>
            <a:ext cx="780600" cy="30471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8" name="Google Shape;98;p17"/>
          <p:cNvSpPr/>
          <p:nvPr/>
        </p:nvSpPr>
        <p:spPr>
          <a:xfrm rot="5400000">
            <a:off x="-267184" y="253075"/>
            <a:ext cx="3558300" cy="3039600"/>
          </a:xfrm>
          <a:prstGeom prst="rect">
            <a:avLst/>
          </a:prstGeom>
          <a:solidFill>
            <a:srgbClr val="FE00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9" name="Google Shape;99;p17"/>
          <p:cNvSpPr/>
          <p:nvPr/>
        </p:nvSpPr>
        <p:spPr>
          <a:xfrm rot="5400000">
            <a:off x="153974" y="4169801"/>
            <a:ext cx="820500" cy="11265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&lt;&lt;&lt;</a:t>
            </a:r>
            <a:endParaRPr sz="1400"/>
          </a:p>
        </p:txBody>
      </p:sp>
      <p:sp>
        <p:nvSpPr>
          <p:cNvPr id="100" name="Google Shape;100;p17"/>
          <p:cNvSpPr txBox="1"/>
          <p:nvPr/>
        </p:nvSpPr>
        <p:spPr>
          <a:xfrm>
            <a:off x="222500" y="1243325"/>
            <a:ext cx="2656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Descripción de los datos</a:t>
            </a:r>
            <a:endParaRPr sz="18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448375" y="220175"/>
            <a:ext cx="53859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El dataset cuenta con 16 columnas:</a:t>
            </a:r>
            <a:endParaRPr sz="17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fecha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Órdenes confirmadas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cantidad de Riders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órdenes canceladas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Tiempo de entrega promedio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distancia de entrega promedio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porcentaje de aceptación de pedidos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cantidad de horas trabajadas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cantidad de turnos trabajados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si hubo un evento o no ese dia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precipitaciones en mm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temperatura máxima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temperatura mínima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presión atmosférica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% de horas con nubes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600"/>
              <a:buFont typeface="Poppins"/>
              <a:buChar char="-"/>
            </a:pPr>
            <a:r>
              <a:rPr lang="es-419" sz="16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Nivel de nubosidad</a:t>
            </a:r>
            <a:endParaRPr sz="16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775" y="2970925"/>
            <a:ext cx="3627850" cy="20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 rot="5400000">
            <a:off x="1674100" y="3782600"/>
            <a:ext cx="814200" cy="1907400"/>
          </a:xfrm>
          <a:prstGeom prst="rect">
            <a:avLst/>
          </a:prstGeom>
          <a:solidFill>
            <a:srgbClr val="FF99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108;p18"/>
          <p:cNvSpPr/>
          <p:nvPr/>
        </p:nvSpPr>
        <p:spPr>
          <a:xfrm rot="5400000">
            <a:off x="1117916" y="2415350"/>
            <a:ext cx="780600" cy="30471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109;p18"/>
          <p:cNvSpPr/>
          <p:nvPr/>
        </p:nvSpPr>
        <p:spPr>
          <a:xfrm rot="5400000">
            <a:off x="-267184" y="253075"/>
            <a:ext cx="3558300" cy="3039600"/>
          </a:xfrm>
          <a:prstGeom prst="rect">
            <a:avLst/>
          </a:prstGeom>
          <a:solidFill>
            <a:srgbClr val="FE00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0" name="Google Shape;110;p18"/>
          <p:cNvSpPr/>
          <p:nvPr/>
        </p:nvSpPr>
        <p:spPr>
          <a:xfrm rot="5400000">
            <a:off x="153974" y="4169801"/>
            <a:ext cx="820500" cy="11265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&lt;&lt;&lt;</a:t>
            </a:r>
            <a:endParaRPr sz="1400"/>
          </a:p>
        </p:txBody>
      </p:sp>
      <p:sp>
        <p:nvSpPr>
          <p:cNvPr id="111" name="Google Shape;111;p18"/>
          <p:cNvSpPr txBox="1"/>
          <p:nvPr/>
        </p:nvSpPr>
        <p:spPr>
          <a:xfrm>
            <a:off x="157050" y="1243325"/>
            <a:ext cx="2722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Hallazgos encontrados en el EDA</a:t>
            </a:r>
            <a:endParaRPr sz="18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109350" y="114275"/>
            <a:ext cx="5829600" cy="2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En base al análisis de estadística descriptiva pudimos concluir que:</a:t>
            </a:r>
            <a:endParaRPr sz="17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AutoNum type="arabicPeriod"/>
            </a:pPr>
            <a:r>
              <a:rPr lang="es-419" sz="17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Hay una fuerte correlación entre la cantidad de órdenes confirmadas con la cantidad de cadetes. </a:t>
            </a:r>
            <a:endParaRPr sz="17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AutoNum type="arabicPeriod"/>
            </a:pPr>
            <a:r>
              <a:rPr lang="es-419" sz="17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Pudimos observar las tendencias de compra de los usuarios tanto por semana como por año.</a:t>
            </a:r>
            <a:endParaRPr sz="17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791" y="2209372"/>
            <a:ext cx="2981583" cy="29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rot="5400000">
            <a:off x="1674100" y="3782600"/>
            <a:ext cx="814200" cy="1907400"/>
          </a:xfrm>
          <a:prstGeom prst="rect">
            <a:avLst/>
          </a:prstGeom>
          <a:solidFill>
            <a:srgbClr val="FF99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9" name="Google Shape;119;p19"/>
          <p:cNvSpPr/>
          <p:nvPr/>
        </p:nvSpPr>
        <p:spPr>
          <a:xfrm rot="5400000">
            <a:off x="1117916" y="2415350"/>
            <a:ext cx="780600" cy="30471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0" name="Google Shape;120;p19"/>
          <p:cNvSpPr/>
          <p:nvPr/>
        </p:nvSpPr>
        <p:spPr>
          <a:xfrm rot="5400000">
            <a:off x="-267184" y="253075"/>
            <a:ext cx="3558300" cy="3039600"/>
          </a:xfrm>
          <a:prstGeom prst="rect">
            <a:avLst/>
          </a:prstGeom>
          <a:solidFill>
            <a:srgbClr val="FE00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1" name="Google Shape;121;p19"/>
          <p:cNvSpPr/>
          <p:nvPr/>
        </p:nvSpPr>
        <p:spPr>
          <a:xfrm rot="5400000">
            <a:off x="153974" y="4169801"/>
            <a:ext cx="820500" cy="11265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&lt;&lt;&lt;</a:t>
            </a:r>
            <a:endParaRPr sz="1400"/>
          </a:p>
        </p:txBody>
      </p:sp>
      <p:sp>
        <p:nvSpPr>
          <p:cNvPr id="122" name="Google Shape;122;p19"/>
          <p:cNvSpPr txBox="1"/>
          <p:nvPr/>
        </p:nvSpPr>
        <p:spPr>
          <a:xfrm>
            <a:off x="222500" y="1243325"/>
            <a:ext cx="2656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Algoritmo Elegido</a:t>
            </a:r>
            <a:endParaRPr sz="18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526900" y="1684800"/>
            <a:ext cx="5085600" cy="1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Hemos decidido tomar tres algoritmos para nuestra predicción:</a:t>
            </a:r>
            <a:endParaRPr sz="17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Char char="●"/>
            </a:pPr>
            <a:r>
              <a:rPr lang="es-419" sz="17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Regresión Lineal</a:t>
            </a:r>
            <a:endParaRPr sz="17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Char char="●"/>
            </a:pPr>
            <a:r>
              <a:rPr lang="es-419" sz="17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Decision Tree Regressor</a:t>
            </a:r>
            <a:endParaRPr sz="17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0423"/>
              </a:buClr>
              <a:buSzPts val="1700"/>
              <a:buFont typeface="Poppins"/>
              <a:buChar char="●"/>
            </a:pPr>
            <a:r>
              <a:rPr lang="es-419" sz="17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FB Prohpet</a:t>
            </a:r>
            <a:endParaRPr sz="17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 rot="5400000">
            <a:off x="1674100" y="3782600"/>
            <a:ext cx="814200" cy="1907400"/>
          </a:xfrm>
          <a:prstGeom prst="rect">
            <a:avLst/>
          </a:prstGeom>
          <a:solidFill>
            <a:srgbClr val="FF99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9" name="Google Shape;129;p20"/>
          <p:cNvSpPr/>
          <p:nvPr/>
        </p:nvSpPr>
        <p:spPr>
          <a:xfrm rot="5400000">
            <a:off x="1117916" y="2415350"/>
            <a:ext cx="780600" cy="30471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0" name="Google Shape;130;p20"/>
          <p:cNvSpPr/>
          <p:nvPr/>
        </p:nvSpPr>
        <p:spPr>
          <a:xfrm rot="5400000">
            <a:off x="-267184" y="253075"/>
            <a:ext cx="3558300" cy="3039600"/>
          </a:xfrm>
          <a:prstGeom prst="rect">
            <a:avLst/>
          </a:prstGeom>
          <a:solidFill>
            <a:srgbClr val="FE00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1" name="Google Shape;131;p20"/>
          <p:cNvSpPr/>
          <p:nvPr/>
        </p:nvSpPr>
        <p:spPr>
          <a:xfrm rot="5400000">
            <a:off x="153974" y="4169801"/>
            <a:ext cx="820500" cy="11265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&lt;&lt;&lt;</a:t>
            </a:r>
            <a:endParaRPr sz="1400"/>
          </a:p>
        </p:txBody>
      </p:sp>
      <p:sp>
        <p:nvSpPr>
          <p:cNvPr id="132" name="Google Shape;132;p20"/>
          <p:cNvSpPr txBox="1"/>
          <p:nvPr/>
        </p:nvSpPr>
        <p:spPr>
          <a:xfrm>
            <a:off x="222500" y="1243325"/>
            <a:ext cx="2656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Métricas de desempeño</a:t>
            </a:r>
            <a:endParaRPr sz="18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540000" y="994500"/>
            <a:ext cx="5085600" cy="3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Para los primeros dos algoritmos hemos decidido tomar la métrica de desempeño R^2 (Pearson) para evaluar nuestros algoritmos.</a:t>
            </a:r>
            <a:endParaRPr sz="17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Para el Algoritmo de Prophet, debido a que no tiene la funcionalidad de testear el desempeño no se va a utilizar alguna métrica para su evaluación, sino que se va a devolver un dataset con las predicciones de dicho modelo.</a:t>
            </a:r>
            <a:endParaRPr sz="17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 rot="5400000">
            <a:off x="1674100" y="3782600"/>
            <a:ext cx="814200" cy="1907400"/>
          </a:xfrm>
          <a:prstGeom prst="rect">
            <a:avLst/>
          </a:prstGeom>
          <a:solidFill>
            <a:srgbClr val="FF99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9" name="Google Shape;139;p21"/>
          <p:cNvSpPr/>
          <p:nvPr/>
        </p:nvSpPr>
        <p:spPr>
          <a:xfrm rot="5400000">
            <a:off x="1117916" y="2415350"/>
            <a:ext cx="780600" cy="30471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0" name="Google Shape;140;p21"/>
          <p:cNvSpPr/>
          <p:nvPr/>
        </p:nvSpPr>
        <p:spPr>
          <a:xfrm rot="5400000">
            <a:off x="-267184" y="253075"/>
            <a:ext cx="3558300" cy="3039600"/>
          </a:xfrm>
          <a:prstGeom prst="rect">
            <a:avLst/>
          </a:prstGeom>
          <a:solidFill>
            <a:srgbClr val="FE00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1" name="Google Shape;141;p21"/>
          <p:cNvSpPr/>
          <p:nvPr/>
        </p:nvSpPr>
        <p:spPr>
          <a:xfrm rot="5400000">
            <a:off x="153974" y="4169801"/>
            <a:ext cx="820500" cy="11265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&lt;&lt;&lt;</a:t>
            </a:r>
            <a:endParaRPr sz="1400"/>
          </a:p>
        </p:txBody>
      </p:sp>
      <p:sp>
        <p:nvSpPr>
          <p:cNvPr id="142" name="Google Shape;142;p21"/>
          <p:cNvSpPr txBox="1"/>
          <p:nvPr/>
        </p:nvSpPr>
        <p:spPr>
          <a:xfrm>
            <a:off x="91625" y="1243325"/>
            <a:ext cx="2940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Iteraciones de Optimización</a:t>
            </a:r>
            <a:endParaRPr sz="18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500725" y="543000"/>
            <a:ext cx="5085600" cy="4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004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En base al resultado del algoritmo de regresión lineal nos da un buen desempeño del algoritmo pero en base a esto surge una inquietud. La regresión lineal no tiene en cuenta las fechas ni la estacionalidad, por lo que la primera iteración fue implementar el algoritmo de Facebook: Prophet. Dicho algoritmo tiene en cuenta la fecha y la estacionalidad para su predicción. Sumado a esto la segunda iteración es agregar las variables de eventos y feriados para determinar si tienen impacto en la cantidad de órdenes.</a:t>
            </a:r>
            <a:endParaRPr sz="1700">
              <a:solidFill>
                <a:srgbClr val="1004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Macintosh PowerPoint</Application>
  <PresentationFormat>On-screen Show 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Poppins</vt:lpstr>
      <vt:lpstr>Poppins ExtraBold</vt:lpstr>
      <vt:lpstr>Poppins Black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2022-09-07T01:11:56Z</dcterms:modified>
</cp:coreProperties>
</file>