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70" r:id="rId9"/>
    <p:sldId id="269" r:id="rId10"/>
    <p:sldId id="265" r:id="rId11"/>
    <p:sldId id="266" r:id="rId12"/>
    <p:sldId id="267" r:id="rId13"/>
    <p:sldId id="268" r:id="rId14"/>
    <p:sldId id="263" r:id="rId15"/>
    <p:sldId id="262" r:id="rId16"/>
    <p:sldId id="264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A4C5F-D8D2-2756-EA9C-5349D585482E}" v="42" dt="2023-01-28T16:34:53.007"/>
    <p1510:client id="{1C00B5DC-616F-4395-B809-6AD64776133E}" v="177" dt="2023-01-28T21:26:46.746"/>
    <p1510:client id="{1D1D0524-4E7C-4AC3-8997-679AFBE6B1AF}" v="2426" dt="2023-01-28T18:11:49.507"/>
    <p1510:client id="{267A5535-AF22-58D0-D05B-64C84E23F8D4}" v="74" dt="2023-01-28T16:30:13.578"/>
    <p1510:client id="{48DEB850-12CB-844F-0A58-7A7D27F02E61}" v="6" dt="2023-01-30T10:02:11.784"/>
    <p1510:client id="{73DFADE7-B691-4325-BB5E-BF026CA72393}" v="292" dt="2023-01-28T20:57:42.729"/>
    <p1510:client id="{987EE986-29D0-4BD9-984B-A5B7AFFD9780}" v="1431" vWet="1433" dt="2023-01-28T18:02:43.407"/>
    <p1510:client id="{9AA7F196-2173-3A9E-4DC7-CC1962CB2FEB}" v="10" dt="2023-01-29T18:26:09.831"/>
    <p1510:client id="{DAACD4C4-C1CE-81F1-B2B5-3D0CB288646D}" v="6" dt="2023-01-30T09:24:07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513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8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489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9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52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84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166411" y="-633148"/>
            <a:ext cx="4794457" cy="876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1" descr="crossLabLogo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30101" y="6226140"/>
            <a:ext cx="1556700" cy="51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 descr="Schermata 2019-07-02 alle 11.33.44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82742" y="6226140"/>
            <a:ext cx="2392045" cy="548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 descr="logoUnipi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68848" y="6144979"/>
            <a:ext cx="1307462" cy="6964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 err="1"/>
              <a:t>BGNet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Federico Casu</a:t>
            </a:r>
            <a:endParaRPr lang="it-IT" dirty="0"/>
          </a:p>
          <a:p>
            <a:pPr marL="0" indent="0">
              <a:spcBef>
                <a:spcPts val="0"/>
              </a:spcBef>
            </a:pPr>
            <a:r>
              <a:rPr lang="en-US" dirty="0"/>
              <a:t>Angelo De Marco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Marco Pardini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ct val="100000"/>
            </a:pPr>
            <a:r>
              <a:rPr lang="en-US"/>
              <a:t>Relevant Neo4j queries</a:t>
            </a:r>
          </a:p>
        </p:txBody>
      </p:sp>
      <p:pic>
        <p:nvPicPr>
          <p:cNvPr id="3" name="Picture 2" descr="Game suggestion&#10;">
            <a:extLst>
              <a:ext uri="{FF2B5EF4-FFF2-40B4-BE49-F238E27FC236}">
                <a16:creationId xmlns:a16="http://schemas.microsoft.com/office/drawing/2014/main" id="{1AEEA89D-59AF-A708-7ED8-797C9851BD6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189" y="1355881"/>
            <a:ext cx="4484178" cy="2000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CEC14E-37C3-3C97-6E17-E7F66F210CDC}"/>
              </a:ext>
            </a:extLst>
          </p:cNvPr>
          <p:cNvSpPr txBox="1"/>
          <p:nvPr/>
        </p:nvSpPr>
        <p:spPr>
          <a:xfrm>
            <a:off x="7368990" y="1053496"/>
            <a:ext cx="3059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/>
              <a:t>Game suggestion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200A0-D6C1-7AFD-40D4-E71C12130B9C}"/>
              </a:ext>
            </a:extLst>
          </p:cNvPr>
          <p:cNvSpPr txBox="1"/>
          <p:nvPr/>
        </p:nvSpPr>
        <p:spPr>
          <a:xfrm>
            <a:off x="6575361" y="3547431"/>
            <a:ext cx="3059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/>
              <a:t>Most popular users analytic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EC4A-2389-30A4-D429-6EBA0D155E13}"/>
              </a:ext>
            </a:extLst>
          </p:cNvPr>
          <p:cNvSpPr txBox="1"/>
          <p:nvPr/>
        </p:nvSpPr>
        <p:spPr>
          <a:xfrm>
            <a:off x="361021" y="1355881"/>
            <a:ext cx="40256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i="1"/>
              <a:t>Suggestions</a:t>
            </a:r>
            <a:r>
              <a:rPr lang="en-GB"/>
              <a:t>:</a:t>
            </a:r>
          </a:p>
          <a:p>
            <a:endParaRPr lang="en-GB"/>
          </a:p>
          <a:p>
            <a:r>
              <a:rPr lang="en-GB" i="1"/>
              <a:t>Users: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Based on the tournaments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Based on the users followed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Random suggestion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r>
              <a:rPr lang="en-GB" i="1"/>
              <a:t>Games: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Based on favourite categories and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Random suggestion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9E7C-47F5-1C7C-B12A-8191A108E57C}"/>
              </a:ext>
            </a:extLst>
          </p:cNvPr>
          <p:cNvSpPr txBox="1"/>
          <p:nvPr/>
        </p:nvSpPr>
        <p:spPr>
          <a:xfrm>
            <a:off x="182741" y="4015749"/>
            <a:ext cx="42039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i="1"/>
              <a:t>Analytics: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/>
              <a:t>Get the most popular users </a:t>
            </a:r>
            <a:r>
              <a:rPr lang="en-GB"/>
              <a:t>(popularity defined as number of followers + number of distinct participants to tournaments created)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/>
              <a:t>Get the most popular games </a:t>
            </a:r>
            <a:r>
              <a:rPr lang="en-GB"/>
              <a:t>(popularity defined as number of followers + number of tournaments multiplied by 10)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941D02-7430-2DCE-C4F1-7FB840C4C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40" y="3848871"/>
            <a:ext cx="3995767" cy="1933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631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Data Consistency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8F203-F77F-57B3-B0C3-269C749543E2}"/>
              </a:ext>
            </a:extLst>
          </p:cNvPr>
          <p:cNvSpPr txBox="1"/>
          <p:nvPr/>
        </p:nvSpPr>
        <p:spPr>
          <a:xfrm>
            <a:off x="828136" y="1393115"/>
            <a:ext cx="6786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Case 1 : A new Game or a new User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inserted</a:t>
            </a:r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91C73-E826-1A63-1978-2B60F0EB4B96}"/>
              </a:ext>
            </a:extLst>
          </p:cNvPr>
          <p:cNvSpPr txBox="1"/>
          <p:nvPr/>
        </p:nvSpPr>
        <p:spPr>
          <a:xfrm>
            <a:off x="885645" y="3663351"/>
            <a:ext cx="63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Case 2 : A Game or a new User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deleted</a:t>
            </a:r>
            <a:r>
              <a:rPr lang="it-IT"/>
              <a:t> from the </a:t>
            </a:r>
            <a:r>
              <a:rPr lang="it-IT" err="1"/>
              <a:t>administrator</a:t>
            </a:r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4A6A0-33D0-E100-384D-C3BFA15D8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71" y="1772477"/>
            <a:ext cx="6119857" cy="1819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F89937-36C7-5A8B-2399-5D5B28562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071" y="4131149"/>
            <a:ext cx="6512557" cy="1142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Data Sharding Proposal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58FA9-2007-1E5D-0E2A-F61B2CAD5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80" y="1233093"/>
            <a:ext cx="8229660" cy="3309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746FC-FB30-F54B-1AD2-3D3E35B0B558}"/>
              </a:ext>
            </a:extLst>
          </p:cNvPr>
          <p:cNvSpPr txBox="1"/>
          <p:nvPr/>
        </p:nvSpPr>
        <p:spPr>
          <a:xfrm>
            <a:off x="1489495" y="4750280"/>
            <a:ext cx="264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Sharding</a:t>
            </a:r>
            <a:r>
              <a:rPr lang="it-IT" dirty="0"/>
              <a:t> </a:t>
            </a:r>
            <a:r>
              <a:rPr lang="it-IT" dirty="0" err="1"/>
              <a:t>proposal</a:t>
            </a:r>
            <a:r>
              <a:rPr lang="it-IT" dirty="0"/>
              <a:t> for Games </a:t>
            </a:r>
            <a:r>
              <a:rPr lang="it-IT" dirty="0" err="1"/>
              <a:t>documents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90CA6-C10E-26E1-21E8-77983D04898D}"/>
              </a:ext>
            </a:extLst>
          </p:cNvPr>
          <p:cNvSpPr txBox="1"/>
          <p:nvPr/>
        </p:nvSpPr>
        <p:spPr>
          <a:xfrm>
            <a:off x="5633050" y="4750280"/>
            <a:ext cx="2021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Sharding</a:t>
            </a:r>
            <a:r>
              <a:rPr lang="it-IT" dirty="0"/>
              <a:t> </a:t>
            </a:r>
            <a:r>
              <a:rPr lang="it-IT" dirty="0" err="1"/>
              <a:t>proposal</a:t>
            </a:r>
            <a:r>
              <a:rPr lang="it-IT" dirty="0"/>
              <a:t> for Users and Post </a:t>
            </a:r>
            <a:r>
              <a:rPr lang="it-IT" dirty="0" err="1"/>
              <a:t>documents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29E98F-82B7-E3ED-E6C5-1C6D139ECB4D}"/>
              </a:ext>
            </a:extLst>
          </p:cNvPr>
          <p:cNvSpPr txBox="1"/>
          <p:nvPr/>
        </p:nvSpPr>
        <p:spPr>
          <a:xfrm>
            <a:off x="1237306" y="3168712"/>
            <a:ext cx="694099" cy="16598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6FB32E-6AA3-ACE2-F18B-901B69E26587}"/>
              </a:ext>
            </a:extLst>
          </p:cNvPr>
          <p:cNvSpPr txBox="1"/>
          <p:nvPr/>
        </p:nvSpPr>
        <p:spPr>
          <a:xfrm>
            <a:off x="5454711" y="3168711"/>
            <a:ext cx="694099" cy="16598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DEADE2-F059-A2B3-1845-E286AB98C44E}"/>
              </a:ext>
            </a:extLst>
          </p:cNvPr>
          <p:cNvSpPr txBox="1"/>
          <p:nvPr/>
        </p:nvSpPr>
        <p:spPr>
          <a:xfrm>
            <a:off x="5260260" y="1837236"/>
            <a:ext cx="1229032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Timestamp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82177D-CB8D-0F60-7704-D733125A36AF}"/>
              </a:ext>
            </a:extLst>
          </p:cNvPr>
          <p:cNvSpPr txBox="1"/>
          <p:nvPr/>
        </p:nvSpPr>
        <p:spPr>
          <a:xfrm>
            <a:off x="5454710" y="3246311"/>
            <a:ext cx="694099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dirty="0"/>
              <a:t>Range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Software and Hardware Architecture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470EE-548A-FC1B-03B7-F45BA621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91" y="1153909"/>
            <a:ext cx="3404725" cy="2849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D59B7-F2BB-5ED2-2758-1D2737BE3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565" y="3919694"/>
            <a:ext cx="1690776" cy="2177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FFE51-6DC8-6577-89A5-D18F43526392}"/>
              </a:ext>
            </a:extLst>
          </p:cNvPr>
          <p:cNvSpPr txBox="1"/>
          <p:nvPr/>
        </p:nvSpPr>
        <p:spPr>
          <a:xfrm>
            <a:off x="58202" y="1944047"/>
            <a:ext cx="169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Next </a:t>
            </a:r>
            <a:r>
              <a:rPr lang="it-IT" dirty="0" err="1"/>
              <a:t>primary</a:t>
            </a:r>
            <a:r>
              <a:rPr lang="it-IT" dirty="0"/>
              <a:t> in case of crashes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0621DF4-B5CF-A72D-D9EF-830E82AB8CF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710644" y="2660213"/>
            <a:ext cx="1017805" cy="6319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0435406-FFFD-E5F3-F1D8-574A75F64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487" y="1572317"/>
            <a:ext cx="4154710" cy="12666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7E3891-17B2-C9D3-ACC1-4F2C32741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956" y="3115376"/>
            <a:ext cx="4293484" cy="1436214"/>
          </a:xfrm>
          <a:prstGeom prst="rect">
            <a:avLst/>
          </a:prstGeom>
        </p:spPr>
      </p:pic>
      <p:pic>
        <p:nvPicPr>
          <p:cNvPr id="2" name="Immagine 3">
            <a:extLst>
              <a:ext uri="{FF2B5EF4-FFF2-40B4-BE49-F238E27FC236}">
                <a16:creationId xmlns:a16="http://schemas.microsoft.com/office/drawing/2014/main" id="{8BA33ECC-A651-B303-F2D8-9E0C87528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555" y="4768548"/>
            <a:ext cx="2743200" cy="10295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 Highlights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403666" y="1759160"/>
            <a:ext cx="8343900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har char="•"/>
            </a:pPr>
            <a:r>
              <a:rPr lang="en-US" sz="1800" b="1" dirty="0" err="1">
                <a:ea typeface="Calibri"/>
              </a:rPr>
              <a:t>BGNet</a:t>
            </a:r>
            <a:r>
              <a:rPr lang="en-US" sz="1800" dirty="0">
                <a:ea typeface="Calibri"/>
              </a:rPr>
              <a:t> is an application for all board-games players. People can find here a place in which follow games, users, finding common interests and join tournaments.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>
              <a:spcBef>
                <a:spcPts val="0"/>
              </a:spcBef>
              <a:spcAft>
                <a:spcPts val="0"/>
              </a:spcAft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00050" indent="-285750">
              <a:buSzPts val="1800"/>
              <a:buChar char="•"/>
            </a:pPr>
            <a:r>
              <a:rPr lang="en-US" sz="1800" dirty="0">
                <a:ea typeface="Calibri"/>
              </a:rPr>
              <a:t>Games' pages are the core of the application: a user can follow the page, see posts about the game or a detailed description of it.</a:t>
            </a:r>
            <a:endParaRPr lang="en-US" sz="1800" dirty="0">
              <a:solidFill>
                <a:schemeClr val="dk1"/>
              </a:solidFill>
              <a:ea typeface="Calibri"/>
            </a:endParaRPr>
          </a:p>
          <a:p>
            <a:pPr marL="400050" indent="-285750">
              <a:buSzPts val="1800"/>
              <a:buChar char="•"/>
            </a:pPr>
            <a:endParaRPr lang="en-US" sz="1800" dirty="0">
              <a:ea typeface="Calibri"/>
            </a:endParaRPr>
          </a:p>
          <a:p>
            <a:pPr marL="400050" indent="-285750">
              <a:buSzPts val="1800"/>
              <a:buChar char="•"/>
            </a:pPr>
            <a:r>
              <a:rPr lang="en-US" sz="1800" dirty="0">
                <a:ea typeface="Calibri"/>
              </a:rPr>
              <a:t>In addition, you can participate in tournaments for the game by checking the tournaments section.</a:t>
            </a:r>
            <a:endParaRPr lang="en-US" sz="1800" dirty="0">
              <a:solidFill>
                <a:schemeClr val="dk1"/>
              </a:solidFill>
              <a:ea typeface="Calibri"/>
            </a:endParaRPr>
          </a:p>
          <a:p>
            <a:pPr marL="400050" marR="0" lvl="0" indent="-28575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en-US" sz="1800" dirty="0">
              <a:solidFill>
                <a:schemeClr val="dk1"/>
              </a:solidFill>
              <a:ea typeface="Calibri"/>
            </a:endParaRPr>
          </a:p>
          <a:p>
            <a:pPr marL="400050" indent="-285750">
              <a:buSzPts val="1800"/>
              <a:buChar char="•"/>
            </a:pPr>
            <a:r>
              <a:rPr lang="en-US" sz="1800" dirty="0">
                <a:ea typeface="Calibri"/>
              </a:rPr>
              <a:t>Apart that, common social network features like games / users. Suggestions are still present.</a:t>
            </a:r>
            <a:endParaRPr lang="en-US" sz="1800" dirty="0">
              <a:solidFill>
                <a:schemeClr val="dk1"/>
              </a:solidFill>
              <a:ea typeface="Calibri"/>
            </a:endParaRPr>
          </a:p>
          <a:p>
            <a:pPr marL="400050" indent="-285750">
              <a:buSzPts val="1800"/>
              <a:buChar char="•"/>
            </a:pPr>
            <a:endParaRPr lang="en-US" sz="1800" dirty="0">
              <a:solidFill>
                <a:schemeClr val="dk1"/>
              </a:solidFill>
              <a:ea typeface="Calibri"/>
            </a:endParaRPr>
          </a:p>
          <a:p>
            <a:pPr marL="400050" indent="-285750">
              <a:buSzPts val="1800"/>
              <a:buChar char="•"/>
            </a:pPr>
            <a:endParaRPr lang="en-US" sz="1800" dirty="0">
              <a:solidFill>
                <a:schemeClr val="dk1"/>
              </a:solidFill>
              <a:ea typeface="Calibri"/>
            </a:endParaRPr>
          </a:p>
          <a:p>
            <a:pPr marL="400050" indent="-285750">
              <a:buSzPts val="1800"/>
              <a:buChar char="•"/>
            </a:pPr>
            <a:endParaRPr lang="en-US" sz="1800" dirty="0">
              <a:solidFill>
                <a:schemeClr val="dk1"/>
              </a:solidFill>
              <a:ea typeface="Calibri"/>
            </a:endParaRPr>
          </a:p>
          <a:p>
            <a:pPr marL="400050" indent="-285750">
              <a:buSzPts val="1800"/>
              <a:buChar char="•"/>
            </a:pPr>
            <a:endParaRPr lang="en-US" sz="1800" dirty="0">
              <a:solidFill>
                <a:schemeClr val="dk1"/>
              </a:solidFill>
              <a:ea typeface="Calibri"/>
            </a:endParaRPr>
          </a:p>
          <a:p>
            <a:pPr marL="400050" indent="-285750">
              <a:buSzPts val="1800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194647" y="-5157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UML Class Diagram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2F1EC5-FCCF-4D8F-DA6D-02A926F06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781" y="939080"/>
            <a:ext cx="5930438" cy="4979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97485" y="1642016"/>
            <a:ext cx="8349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BE543CCF-1388-E453-EC60-4EC281AC9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4" y="1443943"/>
            <a:ext cx="8826114" cy="337163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04E5FB-F6A6-E09A-4179-EBC33FCD3718}"/>
              </a:ext>
            </a:extLst>
          </p:cNvPr>
          <p:cNvSpPr txBox="1"/>
          <p:nvPr/>
        </p:nvSpPr>
        <p:spPr>
          <a:xfrm>
            <a:off x="561197" y="5260743"/>
            <a:ext cx="80715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Volume: 450 / 500 Mb (8.5k users, 150 </a:t>
            </a:r>
            <a:r>
              <a:rPr lang="it-IT" dirty="0" err="1"/>
              <a:t>tournaments</a:t>
            </a:r>
            <a:r>
              <a:rPr lang="it-IT" dirty="0"/>
              <a:t>, 92 games, 17k posts)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ct val="100000"/>
            </a:pPr>
            <a:r>
              <a:rPr lang="en-US" dirty="0"/>
              <a:t>Non-Functional Requirements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D6A1FC-8777-866B-D7DF-98CB7F45E4B4}"/>
              </a:ext>
            </a:extLst>
          </p:cNvPr>
          <p:cNvSpPr txBox="1"/>
          <p:nvPr/>
        </p:nvSpPr>
        <p:spPr>
          <a:xfrm>
            <a:off x="817664" y="1717753"/>
            <a:ext cx="750664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Char char="•"/>
            </a:pPr>
            <a:r>
              <a:rPr lang="it-IT" sz="1800" dirty="0">
                <a:highlight>
                  <a:srgbClr val="FFFF00"/>
                </a:highlight>
              </a:rPr>
              <a:t>The </a:t>
            </a:r>
            <a:r>
              <a:rPr lang="it-IT" sz="1800" dirty="0" err="1">
                <a:highlight>
                  <a:srgbClr val="FFFF00"/>
                </a:highlight>
              </a:rPr>
              <a:t>application</a:t>
            </a:r>
            <a:r>
              <a:rPr lang="it-IT" sz="1800" dirty="0">
                <a:highlight>
                  <a:srgbClr val="FFFF00"/>
                </a:highlight>
              </a:rPr>
              <a:t> </a:t>
            </a:r>
            <a:r>
              <a:rPr lang="it-IT" sz="1800" dirty="0" err="1">
                <a:highlight>
                  <a:srgbClr val="FFFF00"/>
                </a:highlight>
              </a:rPr>
              <a:t>needs</a:t>
            </a:r>
            <a:r>
              <a:rPr lang="it-IT" sz="1800" dirty="0">
                <a:highlight>
                  <a:srgbClr val="FFFF00"/>
                </a:highlight>
              </a:rPr>
              <a:t> to be </a:t>
            </a:r>
            <a:r>
              <a:rPr lang="it-IT" sz="1800" dirty="0" err="1">
                <a:highlight>
                  <a:srgbClr val="FFFF00"/>
                </a:highlight>
              </a:rPr>
              <a:t>available</a:t>
            </a:r>
            <a:r>
              <a:rPr lang="it-IT" sz="1800" dirty="0">
                <a:highlight>
                  <a:srgbClr val="FFFF00"/>
                </a:highlight>
              </a:rPr>
              <a:t> 24/7</a:t>
            </a:r>
          </a:p>
          <a:p>
            <a:pPr marL="285750" indent="-285750" algn="ctr">
              <a:buChar char="•"/>
            </a:pPr>
            <a:endParaRPr lang="it-IT" sz="1800" dirty="0"/>
          </a:p>
          <a:p>
            <a:pPr marL="285750" indent="-285750" algn="ctr">
              <a:buChar char="•"/>
            </a:pPr>
            <a:r>
              <a:rPr lang="it-IT" sz="1800" dirty="0"/>
              <a:t>The system must be a website </a:t>
            </a:r>
            <a:r>
              <a:rPr lang="it-IT" sz="1800" dirty="0" err="1"/>
              <a:t>application</a:t>
            </a:r>
            <a:r>
              <a:rPr lang="it-IT" sz="1800" dirty="0"/>
              <a:t>.</a:t>
            </a:r>
            <a:endParaRPr lang="it-IT"/>
          </a:p>
          <a:p>
            <a:pPr marL="285750" indent="-285750" algn="ctr">
              <a:buChar char="•"/>
            </a:pPr>
            <a:endParaRPr lang="it-IT" sz="1800" dirty="0"/>
          </a:p>
          <a:p>
            <a:pPr marL="285750" indent="-285750" algn="ctr">
              <a:buChar char="•"/>
            </a:pPr>
            <a:r>
              <a:rPr lang="it-IT" sz="1800" dirty="0" err="1"/>
              <a:t>Tolerance</a:t>
            </a:r>
            <a:r>
              <a:rPr lang="it-IT" sz="1800" dirty="0"/>
              <a:t> to the </a:t>
            </a:r>
            <a:r>
              <a:rPr lang="it-IT" sz="1800" dirty="0" err="1"/>
              <a:t>loss</a:t>
            </a:r>
            <a:r>
              <a:rPr lang="it-IT" sz="1800" dirty="0"/>
              <a:t> of data.</a:t>
            </a:r>
          </a:p>
          <a:p>
            <a:pPr marL="285750" indent="-285750" algn="ctr">
              <a:buChar char="•"/>
            </a:pPr>
            <a:endParaRPr lang="it-IT" sz="1800" dirty="0"/>
          </a:p>
          <a:p>
            <a:pPr marL="285750" indent="-285750" algn="ctr">
              <a:buChar char="•"/>
            </a:pPr>
            <a:r>
              <a:rPr lang="it-IT" sz="1800" dirty="0" err="1">
                <a:highlight>
                  <a:srgbClr val="FFFF00"/>
                </a:highlight>
              </a:rPr>
              <a:t>Avoid</a:t>
            </a:r>
            <a:r>
              <a:rPr lang="it-IT" sz="1800" dirty="0">
                <a:highlight>
                  <a:srgbClr val="FFFF00"/>
                </a:highlight>
              </a:rPr>
              <a:t>, </a:t>
            </a:r>
            <a:r>
              <a:rPr lang="it-IT" sz="1800" dirty="0" err="1">
                <a:highlight>
                  <a:srgbClr val="FFFF00"/>
                </a:highlight>
              </a:rPr>
              <a:t>if</a:t>
            </a:r>
            <a:r>
              <a:rPr lang="it-IT" sz="1800" dirty="0">
                <a:highlight>
                  <a:srgbClr val="FFFF00"/>
                </a:highlight>
              </a:rPr>
              <a:t> </a:t>
            </a:r>
            <a:r>
              <a:rPr lang="it-IT" sz="1800" dirty="0" err="1">
                <a:highlight>
                  <a:srgbClr val="FFFF00"/>
                </a:highlight>
              </a:rPr>
              <a:t>possible</a:t>
            </a:r>
            <a:r>
              <a:rPr lang="it-IT" sz="1800" dirty="0">
                <a:highlight>
                  <a:srgbClr val="FFFF00"/>
                </a:highlight>
              </a:rPr>
              <a:t>, a single point of </a:t>
            </a:r>
            <a:r>
              <a:rPr lang="it-IT" sz="1800" dirty="0" err="1">
                <a:highlight>
                  <a:srgbClr val="FFFF00"/>
                </a:highlight>
              </a:rPr>
              <a:t>failure</a:t>
            </a:r>
            <a:r>
              <a:rPr lang="it-IT" sz="1800" dirty="0">
                <a:highlight>
                  <a:srgbClr val="FFFF00"/>
                </a:highlight>
              </a:rPr>
              <a:t>.</a:t>
            </a:r>
          </a:p>
          <a:p>
            <a:pPr marL="285750" indent="-285750" algn="ctr">
              <a:buChar char="•"/>
            </a:pPr>
            <a:endParaRPr lang="it-IT" sz="1800" dirty="0"/>
          </a:p>
          <a:p>
            <a:pPr marL="285750" indent="-285750" algn="ctr">
              <a:buChar char="•"/>
            </a:pPr>
            <a:r>
              <a:rPr lang="it-IT" sz="1800" dirty="0">
                <a:highlight>
                  <a:srgbClr val="FFFF00"/>
                </a:highlight>
              </a:rPr>
              <a:t>High </a:t>
            </a:r>
            <a:r>
              <a:rPr lang="it-IT" sz="1800" dirty="0" err="1">
                <a:highlight>
                  <a:srgbClr val="FFFF00"/>
                </a:highlight>
              </a:rPr>
              <a:t>Availability</a:t>
            </a:r>
            <a:r>
              <a:rPr lang="it-IT" sz="1800" dirty="0">
                <a:highlight>
                  <a:srgbClr val="FFFF00"/>
                </a:highlight>
              </a:rPr>
              <a:t>, </a:t>
            </a:r>
            <a:r>
              <a:rPr lang="it-IT" sz="1800" dirty="0" err="1">
                <a:highlight>
                  <a:srgbClr val="FFFF00"/>
                </a:highlight>
              </a:rPr>
              <a:t>accepting</a:t>
            </a:r>
            <a:r>
              <a:rPr lang="it-IT" sz="1800" dirty="0">
                <a:highlight>
                  <a:srgbClr val="FFFF00"/>
                </a:highlight>
              </a:rPr>
              <a:t> </a:t>
            </a:r>
            <a:r>
              <a:rPr lang="it-IT" sz="1800" dirty="0" err="1">
                <a:highlight>
                  <a:srgbClr val="FFFF00"/>
                </a:highlight>
              </a:rPr>
              <a:t>eventually</a:t>
            </a:r>
            <a:r>
              <a:rPr lang="it-IT" sz="1800" dirty="0">
                <a:highlight>
                  <a:srgbClr val="FFFF00"/>
                </a:highlight>
              </a:rPr>
              <a:t> </a:t>
            </a:r>
            <a:r>
              <a:rPr lang="it-IT" sz="1800" dirty="0" err="1">
                <a:highlight>
                  <a:srgbClr val="FFFF00"/>
                </a:highlight>
              </a:rPr>
              <a:t>older</a:t>
            </a:r>
            <a:r>
              <a:rPr lang="it-IT" sz="1800" dirty="0">
                <a:highlight>
                  <a:srgbClr val="FFFF00"/>
                </a:highlight>
              </a:rPr>
              <a:t> </a:t>
            </a:r>
            <a:r>
              <a:rPr lang="it-IT" sz="1800" dirty="0" err="1">
                <a:highlight>
                  <a:srgbClr val="FFFF00"/>
                </a:highlight>
              </a:rPr>
              <a:t>versions</a:t>
            </a:r>
            <a:r>
              <a:rPr lang="it-IT" sz="1800" dirty="0">
                <a:highlight>
                  <a:srgbClr val="FFFF00"/>
                </a:highlight>
              </a:rPr>
              <a:t> of data.</a:t>
            </a:r>
          </a:p>
          <a:p>
            <a:pPr marL="285750" indent="-285750" algn="ctr">
              <a:buChar char="•"/>
            </a:pPr>
            <a:endParaRPr lang="it-IT" sz="1800" dirty="0"/>
          </a:p>
          <a:p>
            <a:pPr marL="285750" indent="-285750" algn="ctr">
              <a:buChar char="•"/>
            </a:pPr>
            <a:r>
              <a:rPr lang="it-IT" sz="1800" dirty="0"/>
              <a:t>The code must be </a:t>
            </a:r>
            <a:r>
              <a:rPr lang="it-IT" sz="1800" dirty="0" err="1"/>
              <a:t>written</a:t>
            </a:r>
            <a:r>
              <a:rPr lang="it-IT" sz="1800" dirty="0"/>
              <a:t> in a Object </a:t>
            </a:r>
            <a:r>
              <a:rPr lang="it-IT" sz="1800" dirty="0" err="1"/>
              <a:t>Oriented</a:t>
            </a:r>
            <a:r>
              <a:rPr lang="it-IT" sz="1800" dirty="0"/>
              <a:t> Programming </a:t>
            </a:r>
            <a:r>
              <a:rPr lang="it-IT" sz="1800" dirty="0" err="1"/>
              <a:t>language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49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CAP Theorem Issue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A333A-5C52-0BD2-916E-A72E6BCB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552" y="1590848"/>
            <a:ext cx="3352448" cy="3286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C2B883-33B1-DAC6-8632-3BA75A34313A}"/>
              </a:ext>
            </a:extLst>
          </p:cNvPr>
          <p:cNvSpPr txBox="1"/>
          <p:nvPr/>
        </p:nvSpPr>
        <p:spPr>
          <a:xfrm>
            <a:off x="5481368" y="4884784"/>
            <a:ext cx="2829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/>
              <a:t>WE STAY ON THE AP SIDE OF THE TRIANGLE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38772-6A1E-5D18-787C-65F827A57F6B}"/>
              </a:ext>
            </a:extLst>
          </p:cNvPr>
          <p:cNvSpPr txBox="1"/>
          <p:nvPr/>
        </p:nvSpPr>
        <p:spPr>
          <a:xfrm>
            <a:off x="5484253" y="1780131"/>
            <a:ext cx="2662135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The </a:t>
            </a:r>
            <a:r>
              <a:rPr lang="it-IT" sz="1800" dirty="0" err="1"/>
              <a:t>application</a:t>
            </a:r>
            <a:r>
              <a:rPr lang="it-IT" sz="1800" dirty="0"/>
              <a:t> </a:t>
            </a:r>
            <a:r>
              <a:rPr lang="it-IT" sz="1800" dirty="0" err="1"/>
              <a:t>needs</a:t>
            </a:r>
            <a:r>
              <a:rPr lang="it-IT" sz="1800" dirty="0"/>
              <a:t> to be </a:t>
            </a:r>
            <a:r>
              <a:rPr lang="it-IT" sz="1800" dirty="0" err="1"/>
              <a:t>available</a:t>
            </a:r>
            <a:r>
              <a:rPr lang="it-IT" sz="1800" dirty="0"/>
              <a:t> 24/7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need</a:t>
            </a:r>
            <a:r>
              <a:rPr lang="it-IT" sz="1800" dirty="0"/>
              <a:t> to </a:t>
            </a:r>
            <a:r>
              <a:rPr lang="it-IT" sz="1800" dirty="0" err="1"/>
              <a:t>avoid</a:t>
            </a:r>
            <a:r>
              <a:rPr lang="it-IT" sz="1800" dirty="0"/>
              <a:t> a single point of </a:t>
            </a:r>
            <a:r>
              <a:rPr lang="it-IT" sz="1800" dirty="0" err="1"/>
              <a:t>failure</a:t>
            </a:r>
            <a:r>
              <a:rPr lang="it-IT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accept</a:t>
            </a:r>
            <a:r>
              <a:rPr lang="it-IT" sz="1800" dirty="0"/>
              <a:t> </a:t>
            </a:r>
            <a:r>
              <a:rPr lang="it-IT" sz="1800" dirty="0" err="1"/>
              <a:t>potentially</a:t>
            </a:r>
            <a:r>
              <a:rPr lang="it-IT" sz="1800" dirty="0"/>
              <a:t> out-of-date </a:t>
            </a:r>
            <a:r>
              <a:rPr lang="it-IT" sz="1800" dirty="0" err="1"/>
              <a:t>version</a:t>
            </a:r>
            <a:r>
              <a:rPr lang="it-IT" sz="1800" dirty="0"/>
              <a:t> of data.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FACCF-4068-A9D8-8635-0E10ABAD7C52}"/>
              </a:ext>
            </a:extLst>
          </p:cNvPr>
          <p:cNvSpPr txBox="1"/>
          <p:nvPr/>
        </p:nvSpPr>
        <p:spPr>
          <a:xfrm>
            <a:off x="966033" y="5146394"/>
            <a:ext cx="2564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Replicas</a:t>
            </a:r>
            <a:r>
              <a:rPr lang="it-IT"/>
              <a:t> with Primary </a:t>
            </a:r>
            <a:r>
              <a:rPr lang="it-IT" err="1"/>
              <a:t>election</a:t>
            </a:r>
            <a:endParaRPr lang="it-IT"/>
          </a:p>
          <a:p>
            <a:r>
              <a:rPr lang="it-IT"/>
              <a:t>Write </a:t>
            </a:r>
            <a:r>
              <a:rPr lang="it-IT" err="1"/>
              <a:t>Concern</a:t>
            </a:r>
            <a:r>
              <a:rPr lang="it-IT"/>
              <a:t> = 1</a:t>
            </a:r>
          </a:p>
          <a:p>
            <a:r>
              <a:rPr lang="it-IT"/>
              <a:t>Read </a:t>
            </a:r>
            <a:r>
              <a:rPr lang="it-IT" err="1"/>
              <a:t>Concern</a:t>
            </a:r>
            <a:r>
              <a:rPr lang="it-IT"/>
              <a:t> = </a:t>
            </a:r>
            <a:r>
              <a:rPr lang="it-IT" err="1"/>
              <a:t>Nearest</a:t>
            </a:r>
            <a:endParaRPr lang="it-IT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52B66FB-98E2-9B76-C4C5-0D35B8F3E99A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2116366" y="4386210"/>
            <a:ext cx="891894" cy="628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B8DB8AA-6EF9-9B83-C279-9EC2A3307B52}"/>
              </a:ext>
            </a:extLst>
          </p:cNvPr>
          <p:cNvSpPr/>
          <p:nvPr/>
        </p:nvSpPr>
        <p:spPr>
          <a:xfrm>
            <a:off x="2616200" y="3905768"/>
            <a:ext cx="488950" cy="34873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4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ct val="100000"/>
            </a:pPr>
            <a:r>
              <a:rPr lang="en-US"/>
              <a:t>MongoDB design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EEC948-B687-A61A-FA60-0F54CF4E2D25}"/>
              </a:ext>
            </a:extLst>
          </p:cNvPr>
          <p:cNvSpPr txBox="1"/>
          <p:nvPr/>
        </p:nvSpPr>
        <p:spPr>
          <a:xfrm>
            <a:off x="1044677" y="174522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1EC4E1-F81D-85B8-B46B-A2E754121FF2}"/>
              </a:ext>
            </a:extLst>
          </p:cNvPr>
          <p:cNvSpPr txBox="1"/>
          <p:nvPr/>
        </p:nvSpPr>
        <p:spPr>
          <a:xfrm>
            <a:off x="6695099" y="1371838"/>
            <a:ext cx="26055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i="1"/>
              <a:t>User’s collection</a:t>
            </a:r>
          </a:p>
        </p:txBody>
      </p:sp>
      <p:sp>
        <p:nvSpPr>
          <p:cNvPr id="4" name="CasellaDiTesto 2">
            <a:extLst>
              <a:ext uri="{FF2B5EF4-FFF2-40B4-BE49-F238E27FC236}">
                <a16:creationId xmlns:a16="http://schemas.microsoft.com/office/drawing/2014/main" id="{110FFDCF-5F8D-D9C5-9A3B-1F37BAB19795}"/>
              </a:ext>
            </a:extLst>
          </p:cNvPr>
          <p:cNvSpPr txBox="1"/>
          <p:nvPr/>
        </p:nvSpPr>
        <p:spPr>
          <a:xfrm>
            <a:off x="3487904" y="1376403"/>
            <a:ext cx="26055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i="1"/>
              <a:t>Post’s collection</a:t>
            </a:r>
          </a:p>
        </p:txBody>
      </p:sp>
      <p:sp>
        <p:nvSpPr>
          <p:cNvPr id="5" name="CasellaDiTesto 2">
            <a:extLst>
              <a:ext uri="{FF2B5EF4-FFF2-40B4-BE49-F238E27FC236}">
                <a16:creationId xmlns:a16="http://schemas.microsoft.com/office/drawing/2014/main" id="{56F81273-A7A5-C815-2070-1BBFED72C880}"/>
              </a:ext>
            </a:extLst>
          </p:cNvPr>
          <p:cNvSpPr txBox="1"/>
          <p:nvPr/>
        </p:nvSpPr>
        <p:spPr>
          <a:xfrm>
            <a:off x="639937" y="1371838"/>
            <a:ext cx="26055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i="1"/>
              <a:t>Game's collection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8B1F3-6330-8C12-A654-7BF70A212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30" y="2202425"/>
            <a:ext cx="2812196" cy="30424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54E57-46FE-3248-B929-7FDEFFC45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790" y="2202425"/>
            <a:ext cx="2812196" cy="3040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7">
            <a:extLst>
              <a:ext uri="{FF2B5EF4-FFF2-40B4-BE49-F238E27FC236}">
                <a16:creationId xmlns:a16="http://schemas.microsoft.com/office/drawing/2014/main" id="{596B5436-361C-098A-F093-00228D614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9" y="2096978"/>
            <a:ext cx="2743200" cy="325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3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ct val="100000"/>
            </a:pPr>
            <a:r>
              <a:rPr lang="en-US"/>
              <a:t>Relevant MongoDB queries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10A43-4D12-AA69-DF52-C66AE0A1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36" y="1233093"/>
            <a:ext cx="2663074" cy="4849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EDEAF3-FC01-E209-CAE3-F417F15A8026}"/>
              </a:ext>
            </a:extLst>
          </p:cNvPr>
          <p:cNvSpPr txBox="1"/>
          <p:nvPr/>
        </p:nvSpPr>
        <p:spPr>
          <a:xfrm>
            <a:off x="293298" y="1233093"/>
            <a:ext cx="4537494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800" b="1" i="1" dirty="0"/>
              <a:t>Analytics:</a:t>
            </a:r>
          </a:p>
          <a:p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Get the worst rated game and best rated game for each category (MongoDB code in the figure).</a:t>
            </a:r>
          </a:p>
          <a:p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Get the distribution of posts and the mean number of comments for each post among each month of the input year.</a:t>
            </a:r>
          </a:p>
          <a:p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 each continent get the country with the maximum number of new members in the input year.</a:t>
            </a:r>
          </a:p>
          <a:p>
            <a:pPr marL="342900" indent="-342900">
              <a:buAutoNum type="arabicParenR"/>
            </a:pPr>
            <a:endParaRPr lang="en-GB"/>
          </a:p>
          <a:p>
            <a:pPr marL="342900" indent="-342900">
              <a:buAutoNum type="arabicParenR"/>
            </a:pPr>
            <a:endParaRPr lang="en-GB"/>
          </a:p>
          <a:p>
            <a:endParaRPr lang="en-GB"/>
          </a:p>
          <a:p>
            <a:pPr algn="ctr"/>
            <a:r>
              <a:rPr lang="en-GB" sz="1600" b="1" i="1" dirty="0"/>
              <a:t>Relevant operations:</a:t>
            </a:r>
          </a:p>
          <a:p>
            <a:pPr algn="ctr"/>
            <a:endParaRPr lang="en-GB" sz="1600" b="1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Loading the game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Loading the user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Seeing all posts of a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Like a 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Comment a post</a:t>
            </a:r>
          </a:p>
          <a:p>
            <a:pPr marL="342900" indent="-342900">
              <a:buAutoNum type="arabicParenR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6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ct val="100000"/>
            </a:pPr>
            <a:r>
              <a:rPr lang="en-US"/>
              <a:t>Neo4J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D5D021-CA8D-2DB1-7ABE-C0AFE6864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54" y="1233093"/>
            <a:ext cx="5419569" cy="2822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98CD6E-170F-A2A1-D17A-5ABEF5DEF1F1}"/>
              </a:ext>
            </a:extLst>
          </p:cNvPr>
          <p:cNvSpPr txBox="1"/>
          <p:nvPr/>
        </p:nvSpPr>
        <p:spPr>
          <a:xfrm>
            <a:off x="821294" y="4383178"/>
            <a:ext cx="36288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/>
              <a:t>Entities: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Users (username, imgUrl)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Games (gameName, imgUrl,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Tournaments (date, duration, </a:t>
            </a:r>
            <a:r>
              <a:rPr lang="en-GB" err="1"/>
              <a:t>maxPlayers</a:t>
            </a:r>
            <a:r>
              <a:rPr lang="en-GB"/>
              <a:t>, modalities, </a:t>
            </a:r>
            <a:r>
              <a:rPr lang="en-GB" err="1"/>
              <a:t>playersPerMatch</a:t>
            </a:r>
            <a:r>
              <a:rPr lang="en-GB"/>
              <a:t>, </a:t>
            </a:r>
            <a:r>
              <a:rPr lang="en-GB" err="1"/>
              <a:t>isClosed</a:t>
            </a:r>
            <a:r>
              <a:rPr lang="en-GB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74555-DF52-682F-0863-F0124F5C7E0A}"/>
              </a:ext>
            </a:extLst>
          </p:cNvPr>
          <p:cNvSpPr txBox="1"/>
          <p:nvPr/>
        </p:nvSpPr>
        <p:spPr>
          <a:xfrm>
            <a:off x="5032075" y="4569340"/>
            <a:ext cx="38301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/>
              <a:t>Relationships: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Follows (user – user, user – game)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Participate (user – tournament)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Created (user – tournament)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err="1"/>
              <a:t>Tournament_Game</a:t>
            </a:r>
            <a:r>
              <a:rPr lang="en-GB"/>
              <a:t> (tournament – game)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5934B-4700-1D75-4030-BEC04B5AAEBD}"/>
              </a:ext>
            </a:extLst>
          </p:cNvPr>
          <p:cNvSpPr txBox="1"/>
          <p:nvPr/>
        </p:nvSpPr>
        <p:spPr>
          <a:xfrm>
            <a:off x="7290146" y="3472714"/>
            <a:ext cx="145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/>
              <a:t>Snapshot taken from Neo4j Browser</a:t>
            </a:r>
          </a:p>
        </p:txBody>
      </p:sp>
    </p:spTree>
    <p:extLst>
      <p:ext uri="{BB962C8B-B14F-4D97-AF65-F5344CB8AC3E}">
        <p14:creationId xmlns:p14="http://schemas.microsoft.com/office/powerpoint/2010/main" val="3593039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C3E980E99FF14E9FB8A4C7C98AF6F5" ma:contentTypeVersion="2" ma:contentTypeDescription="Create a new document." ma:contentTypeScope="" ma:versionID="373c60c57e7a600bf31b94872717d911">
  <xsd:schema xmlns:xsd="http://www.w3.org/2001/XMLSchema" xmlns:xs="http://www.w3.org/2001/XMLSchema" xmlns:p="http://schemas.microsoft.com/office/2006/metadata/properties" xmlns:ns3="371c2999-e97a-4b53-a456-3cf1aeab39f0" targetNamespace="http://schemas.microsoft.com/office/2006/metadata/properties" ma:root="true" ma:fieldsID="0b6830f88a9361d9aa9c05f7574453b4" ns3:_="">
    <xsd:import namespace="371c2999-e97a-4b53-a456-3cf1aeab39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c2999-e97a-4b53-a456-3cf1aeab3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4466AA-8B09-479A-BB67-76A4640071DB}">
  <ds:schemaRefs>
    <ds:schemaRef ds:uri="371c2999-e97a-4b53-a456-3cf1aeab39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9FF577-F937-4A97-A678-75B038B744CA}">
  <ds:schemaRefs>
    <ds:schemaRef ds:uri="371c2999-e97a-4b53-a456-3cf1aeab39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2C9B439-BF2C-4AE0-9104-05D91591A3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536</Words>
  <Application>Microsoft Office PowerPoint</Application>
  <PresentationFormat>Presentazione su schermo (4:3)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di Office</vt:lpstr>
      <vt:lpstr>Large-Scale and Multi-Structured Databases Project Design BGNet</vt:lpstr>
      <vt:lpstr>Application Highlights</vt:lpstr>
      <vt:lpstr>UML Class Diagram</vt:lpstr>
      <vt:lpstr>Dataset Description</vt:lpstr>
      <vt:lpstr>Non-Functional Requirements</vt:lpstr>
      <vt:lpstr>CAP Theorem Issue</vt:lpstr>
      <vt:lpstr>MongoDB design</vt:lpstr>
      <vt:lpstr>Relevant MongoDB queries</vt:lpstr>
      <vt:lpstr>Neo4J design</vt:lpstr>
      <vt:lpstr>Relevant Neo4j queries</vt:lpstr>
      <vt:lpstr>Data Consistency</vt:lpstr>
      <vt:lpstr>Data Sharding Proposal</vt:lpstr>
      <vt:lpstr>Software and Hardware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and Multi-Structured Databases Project Design &lt;title&gt;</dc:title>
  <cp:lastModifiedBy>Federico Casu</cp:lastModifiedBy>
  <cp:revision>119</cp:revision>
  <dcterms:modified xsi:type="dcterms:W3CDTF">2023-01-30T14:58:01Z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0x01010001C3E980E99FF14E9FB8A4C7C98AF6F5</vt:lpwstr>
  </property>
</Properties>
</file>