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9" roundtripDataSignature="AMtx7mhNQ/QvzZnxVRc/y4OJNzRDXFaU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3a89364e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3a89364e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23a89364e9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b007ce18e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b007ce18e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1b007ce18e_0_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d61c22c70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d61c22c70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2d61c22c70_0_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d61c22c70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d61c22c70_1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2d61c22c70_1_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863907a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1863907a6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21863907a6_0_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1863907a6_1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1863907a6_1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21863907a6_1_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1863907a6_1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1863907a6_1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21863907a6_1_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1863907a6_2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1863907a6_2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21863907a6_2_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1863907a6_2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1863907a6_2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21863907a6_2_6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1863907a6_2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1863907a6_2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21863907a6_2_6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1863907a6_2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1863907a6_2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21863907a6_2_5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3a7e2e7e4_1_2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3a7e2e7e4_1_2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23a7e2e7e4_1_28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" type="body"/>
          </p:nvPr>
        </p:nvSpPr>
        <p:spPr>
          <a:xfrm rot="5400000">
            <a:off x="2838451" y="30163"/>
            <a:ext cx="4114800" cy="75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/>
          <p:nvPr>
            <p:ph type="title"/>
          </p:nvPr>
        </p:nvSpPr>
        <p:spPr>
          <a:xfrm rot="5400000">
            <a:off x="5002213" y="2193925"/>
            <a:ext cx="5457825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" type="body"/>
          </p:nvPr>
        </p:nvSpPr>
        <p:spPr>
          <a:xfrm rot="5400000">
            <a:off x="1146176" y="379413"/>
            <a:ext cx="5457825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321652" y="425200"/>
            <a:ext cx="85893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70000"/>
              </a:buClr>
              <a:buSzPts val="2200"/>
              <a:buFont typeface="Times New Roman"/>
              <a:buNone/>
              <a:defRPr sz="3200">
                <a:solidFill>
                  <a:srgbClr val="E7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349550" y="1277500"/>
            <a:ext cx="85335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–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–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»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078550" y="6174375"/>
            <a:ext cx="82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8" name="Google Shape;28;p17"/>
          <p:cNvSpPr txBox="1"/>
          <p:nvPr/>
        </p:nvSpPr>
        <p:spPr>
          <a:xfrm>
            <a:off x="1211650" y="6113800"/>
            <a:ext cx="53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chemeClr val="lt1"/>
                </a:solidFill>
              </a:rPr>
              <a:t>LEARNING STRIDES IN CONVOLUTIONAL NEURAL NETWORKS + PHC 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9" name="Google Shape;29;p17"/>
          <p:cNvSpPr txBox="1"/>
          <p:nvPr/>
        </p:nvSpPr>
        <p:spPr>
          <a:xfrm>
            <a:off x="6588200" y="6113800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chemeClr val="lt1"/>
                </a:solidFill>
              </a:rPr>
              <a:t>30 May</a:t>
            </a:r>
            <a:r>
              <a:rPr lang="it-IT" sz="1100">
                <a:solidFill>
                  <a:schemeClr val="lt1"/>
                </a:solidFill>
              </a:rPr>
              <a:t> 2022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/>
          <p:nvPr>
            <p:ph idx="2" type="chart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1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1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24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1" name="Google Shape;11;p15"/>
            <p:cNvSpPr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5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" type="body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22.jpg"/><Relationship Id="rId5" Type="http://schemas.openxmlformats.org/officeDocument/2006/relationships/image" Target="../media/image16.jpg"/><Relationship Id="rId6" Type="http://schemas.openxmlformats.org/officeDocument/2006/relationships/image" Target="../media/image2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/>
          <p:nvPr/>
        </p:nvSpPr>
        <p:spPr>
          <a:xfrm>
            <a:off x="0" y="-73151"/>
            <a:ext cx="9144000" cy="4731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"/>
          <p:cNvGrpSpPr/>
          <p:nvPr/>
        </p:nvGrpSpPr>
        <p:grpSpPr>
          <a:xfrm>
            <a:off x="-800" y="4096050"/>
            <a:ext cx="9145600" cy="2761950"/>
            <a:chOff x="0" y="1824"/>
            <a:chExt cx="5761" cy="2496"/>
          </a:xfrm>
        </p:grpSpPr>
        <p:pic>
          <p:nvPicPr>
            <p:cNvPr descr="Fondino" id="112" name="Google Shape;112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227"/>
              <a:ext cx="5760" cy="20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 +marchio" id="113" name="Google Shape;113;p1"/>
            <p:cNvPicPr preferRelativeResize="0"/>
            <p:nvPr/>
          </p:nvPicPr>
          <p:blipFill rotWithShape="1">
            <a:blip r:embed="rId4">
              <a:alphaModFix/>
            </a:blip>
            <a:srcRect b="-41556" l="-697" r="-17505" t="-9227"/>
            <a:stretch/>
          </p:blipFill>
          <p:spPr>
            <a:xfrm>
              <a:off x="0" y="2272"/>
              <a:ext cx="5760" cy="1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scia" id="114" name="Google Shape;114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7" y="1824"/>
              <a:ext cx="4444" cy="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575550" y="1465396"/>
            <a:ext cx="79929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5"/>
              <a:buFont typeface="Times New Roman"/>
              <a:buNone/>
            </a:pPr>
            <a:r>
              <a:rPr lang="it-IT" sz="1700">
                <a:solidFill>
                  <a:srgbClr val="F0C8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Authors: </a:t>
            </a:r>
            <a:r>
              <a:rPr lang="it-IT" sz="1700">
                <a:solidFill>
                  <a:srgbClr val="F0C8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Rachid Riad, Olivier Teboul, David Grangier &amp; Neil Zeghidour</a:t>
            </a:r>
            <a:endParaRPr sz="1700">
              <a:solidFill>
                <a:srgbClr val="F0C8C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25"/>
              <a:buFont typeface="Arial"/>
              <a:buNone/>
            </a:pPr>
            <a:r>
              <a:t/>
            </a:r>
            <a:endParaRPr b="1" i="1" sz="1700">
              <a:solidFill>
                <a:srgbClr val="F0C8C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"/>
          <p:cNvSpPr txBox="1"/>
          <p:nvPr>
            <p:ph type="ctrTitle"/>
          </p:nvPr>
        </p:nvSpPr>
        <p:spPr>
          <a:xfrm>
            <a:off x="132600" y="452123"/>
            <a:ext cx="88788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STRIDES IN CONVOLUTIONAL NEURAL NETWORKS</a:t>
            </a:r>
            <a:r>
              <a:rPr i="1" lang="it-IT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5427714" y="5807700"/>
            <a:ext cx="35868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Cocci Federica - 1802435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Santilli Sofia</a:t>
            </a:r>
            <a:r>
              <a:rPr b="1" lang="it-IT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it-IT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1813509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226625" y="5807710"/>
            <a:ext cx="31218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Professor:</a:t>
            </a:r>
            <a:r>
              <a:rPr lang="it-IT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Aurelio Uncini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Tutor:</a:t>
            </a:r>
            <a:r>
              <a:rPr lang="it-IT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Danilo Comminiello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055845" y="5807706"/>
            <a:ext cx="1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Students:</a:t>
            </a:r>
            <a:endParaRPr b="1" i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6948264" y="-29741"/>
            <a:ext cx="2119756" cy="395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Times New Roman"/>
              <a:buNone/>
            </a:pPr>
            <a:r>
              <a:rPr lang="it-IT" sz="1800">
                <a:solidFill>
                  <a:srgbClr val="F0C8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30th May</a:t>
            </a:r>
            <a:r>
              <a:rPr lang="it-IT" sz="1800">
                <a:solidFill>
                  <a:srgbClr val="F0C8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2022</a:t>
            </a:r>
            <a:endParaRPr b="1" i="1" sz="1800">
              <a:solidFill>
                <a:srgbClr val="F0C8C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"/>
          <p:cNvSpPr txBox="1"/>
          <p:nvPr>
            <p:ph idx="1" type="subTitle"/>
          </p:nvPr>
        </p:nvSpPr>
        <p:spPr>
          <a:xfrm>
            <a:off x="575556" y="3469188"/>
            <a:ext cx="79929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5"/>
              <a:buFont typeface="Times New Roman"/>
              <a:buNone/>
            </a:pPr>
            <a:r>
              <a:rPr lang="it-IT" sz="1700">
                <a:solidFill>
                  <a:srgbClr val="F0C8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Authors: </a:t>
            </a:r>
            <a:r>
              <a:rPr lang="it-IT" sz="1700">
                <a:solidFill>
                  <a:srgbClr val="F0C8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Eleonora Grassucci</a:t>
            </a:r>
            <a:r>
              <a:rPr lang="it-IT" sz="1700">
                <a:solidFill>
                  <a:srgbClr val="F0C8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it-IT" sz="1700">
                <a:solidFill>
                  <a:srgbClr val="F0C8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Aston Zhang</a:t>
            </a:r>
            <a:r>
              <a:rPr lang="it-IT" sz="1700">
                <a:solidFill>
                  <a:srgbClr val="F0C8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it-IT" sz="1700">
                <a:solidFill>
                  <a:srgbClr val="F0C8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Danilo Comminiello</a:t>
            </a:r>
            <a:endParaRPr sz="1700">
              <a:solidFill>
                <a:srgbClr val="F0C8C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25"/>
              <a:buFont typeface="Arial"/>
              <a:buNone/>
            </a:pPr>
            <a:r>
              <a:t/>
            </a:r>
            <a:endParaRPr b="1" i="1" sz="1700">
              <a:solidFill>
                <a:srgbClr val="F0C8C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"/>
          <p:cNvSpPr txBox="1"/>
          <p:nvPr>
            <p:ph type="ctrTitle"/>
          </p:nvPr>
        </p:nvSpPr>
        <p:spPr>
          <a:xfrm>
            <a:off x="132600" y="1912750"/>
            <a:ext cx="88788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LIGHTWEIGHT CONVOLUTIONAL NEURAL NETWORKS BY HYPERCOMPLEX PARAMETERIZATION</a:t>
            </a:r>
            <a:r>
              <a:rPr i="1" lang="it-IT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3a89364e9_0_0"/>
          <p:cNvSpPr txBox="1"/>
          <p:nvPr>
            <p:ph type="title"/>
          </p:nvPr>
        </p:nvSpPr>
        <p:spPr>
          <a:xfrm>
            <a:off x="321652" y="425200"/>
            <a:ext cx="85893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Experiments</a:t>
            </a:r>
            <a:endParaRPr/>
          </a:p>
        </p:txBody>
      </p:sp>
      <p:sp>
        <p:nvSpPr>
          <p:cNvPr id="240" name="Google Shape;240;g123a89364e9_0_0"/>
          <p:cNvSpPr txBox="1"/>
          <p:nvPr>
            <p:ph idx="1" type="body"/>
          </p:nvPr>
        </p:nvSpPr>
        <p:spPr>
          <a:xfrm>
            <a:off x="349550" y="1277500"/>
            <a:ext cx="85335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2200"/>
              <a:t>Strides initialization for the 3 residual layers = </a:t>
            </a:r>
            <a:r>
              <a:rPr i="1" lang="it-IT" sz="2200"/>
              <a:t>(2, 2, 2)</a:t>
            </a:r>
            <a:endParaRPr i="1" sz="2200"/>
          </a:p>
        </p:txBody>
      </p:sp>
      <p:sp>
        <p:nvSpPr>
          <p:cNvPr id="241" name="Google Shape;241;g123a89364e9_0_0"/>
          <p:cNvSpPr txBox="1"/>
          <p:nvPr>
            <p:ph idx="12" type="sldNum"/>
          </p:nvPr>
        </p:nvSpPr>
        <p:spPr>
          <a:xfrm>
            <a:off x="8078550" y="6174375"/>
            <a:ext cx="824700" cy="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42" name="Google Shape;242;g123a89364e9_0_0"/>
          <p:cNvSpPr txBox="1"/>
          <p:nvPr/>
        </p:nvSpPr>
        <p:spPr>
          <a:xfrm>
            <a:off x="970338" y="4290450"/>
            <a:ext cx="3174300" cy="120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We have used </a:t>
            </a:r>
            <a:r>
              <a:rPr i="1" lang="it-IT" sz="2200">
                <a:latin typeface="Times New Roman"/>
                <a:ea typeface="Times New Roman"/>
                <a:cs typeface="Times New Roman"/>
                <a:sym typeface="Times New Roman"/>
              </a:rPr>
              <a:t>150 epochs</a:t>
            </a: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 for strided convolution and fixed spectral pooling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g123a89364e9_0_0"/>
          <p:cNvSpPr txBox="1"/>
          <p:nvPr/>
        </p:nvSpPr>
        <p:spPr>
          <a:xfrm>
            <a:off x="5371538" y="4290450"/>
            <a:ext cx="2979300" cy="120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We have used </a:t>
            </a:r>
            <a:r>
              <a:rPr i="1" lang="it-IT" sz="2200">
                <a:latin typeface="Times New Roman"/>
                <a:ea typeface="Times New Roman"/>
                <a:cs typeface="Times New Roman"/>
                <a:sym typeface="Times New Roman"/>
              </a:rPr>
              <a:t>40 epochs</a:t>
            </a: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i="1" lang="it-IT" sz="2200">
                <a:latin typeface="Times New Roman"/>
                <a:ea typeface="Times New Roman"/>
                <a:cs typeface="Times New Roman"/>
                <a:sym typeface="Times New Roman"/>
              </a:rPr>
              <a:t>early stopping</a:t>
            </a: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 for diffstride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4" name="Google Shape;244;g123a89364e9_0_0"/>
          <p:cNvCxnSpPr>
            <a:stCxn id="242" idx="3"/>
            <a:endCxn id="243" idx="1"/>
          </p:cNvCxnSpPr>
          <p:nvPr/>
        </p:nvCxnSpPr>
        <p:spPr>
          <a:xfrm>
            <a:off x="4144638" y="4890750"/>
            <a:ext cx="1227000" cy="0"/>
          </a:xfrm>
          <a:prstGeom prst="straightConnector1">
            <a:avLst/>
          </a:prstGeom>
          <a:noFill/>
          <a:ln cap="flat" cmpd="sng" w="76200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45" name="Google Shape;245;g123a89364e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00" y="1957275"/>
            <a:ext cx="8116582" cy="21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b007ce18e_0_1"/>
          <p:cNvSpPr txBox="1"/>
          <p:nvPr>
            <p:ph idx="12" type="sldNum"/>
          </p:nvPr>
        </p:nvSpPr>
        <p:spPr>
          <a:xfrm>
            <a:off x="8078550" y="6174375"/>
            <a:ext cx="824700" cy="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52" name="Google Shape;252;g11b007ce18e_0_1"/>
          <p:cNvSpPr txBox="1"/>
          <p:nvPr>
            <p:ph type="title"/>
          </p:nvPr>
        </p:nvSpPr>
        <p:spPr>
          <a:xfrm>
            <a:off x="321652" y="425200"/>
            <a:ext cx="85893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Other e</a:t>
            </a:r>
            <a:r>
              <a:rPr lang="it-IT"/>
              <a:t>xperiments and Conclusions</a:t>
            </a:r>
            <a:endParaRPr/>
          </a:p>
        </p:txBody>
      </p:sp>
      <p:sp>
        <p:nvSpPr>
          <p:cNvPr id="253" name="Google Shape;253;g11b007ce18e_0_1"/>
          <p:cNvSpPr txBox="1"/>
          <p:nvPr>
            <p:ph idx="1" type="body"/>
          </p:nvPr>
        </p:nvSpPr>
        <p:spPr>
          <a:xfrm>
            <a:off x="349550" y="1277500"/>
            <a:ext cx="85335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/>
              <a:t>Running these experiments </a:t>
            </a:r>
            <a:r>
              <a:rPr i="1" lang="it-IT" sz="2200"/>
              <a:t>without mixup</a:t>
            </a:r>
            <a:r>
              <a:rPr lang="it-IT" sz="2200"/>
              <a:t> and batch of </a:t>
            </a:r>
            <a:r>
              <a:rPr i="1" lang="it-IT" sz="2200"/>
              <a:t>128</a:t>
            </a:r>
            <a:endParaRPr i="1" sz="2200"/>
          </a:p>
        </p:txBody>
      </p:sp>
      <p:pic>
        <p:nvPicPr>
          <p:cNvPr id="254" name="Google Shape;254;g11b007ce18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00" y="2183275"/>
            <a:ext cx="8100000" cy="182378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1b007ce18e_0_1"/>
          <p:cNvSpPr txBox="1"/>
          <p:nvPr>
            <p:ph idx="1" type="body"/>
          </p:nvPr>
        </p:nvSpPr>
        <p:spPr>
          <a:xfrm>
            <a:off x="415050" y="4469350"/>
            <a:ext cx="8313900" cy="133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it-IT"/>
              <a:t>pro: Diffstride outperforms the standard downsampling layers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it-IT"/>
              <a:t>contro: higher computational cost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d61c22c70_0_13"/>
          <p:cNvSpPr txBox="1"/>
          <p:nvPr>
            <p:ph type="title"/>
          </p:nvPr>
        </p:nvSpPr>
        <p:spPr>
          <a:xfrm>
            <a:off x="321652" y="425200"/>
            <a:ext cx="85893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Additional implementation with PHC layer</a:t>
            </a:r>
            <a:endParaRPr/>
          </a:p>
        </p:txBody>
      </p:sp>
      <p:sp>
        <p:nvSpPr>
          <p:cNvPr id="262" name="Google Shape;262;g12d61c22c70_0_13"/>
          <p:cNvSpPr txBox="1"/>
          <p:nvPr>
            <p:ph idx="12" type="sldNum"/>
          </p:nvPr>
        </p:nvSpPr>
        <p:spPr>
          <a:xfrm>
            <a:off x="8078550" y="6174375"/>
            <a:ext cx="824700" cy="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63" name="Google Shape;263;g12d61c22c70_0_13"/>
          <p:cNvSpPr txBox="1"/>
          <p:nvPr>
            <p:ph idx="1" type="body"/>
          </p:nvPr>
        </p:nvSpPr>
        <p:spPr>
          <a:xfrm>
            <a:off x="349550" y="1277500"/>
            <a:ext cx="85335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it-IT"/>
              <a:t>PHC = parametrized hypercomplex convolution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-IT"/>
              <a:t>Reduce the overall number of parameters by a factor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-IT"/>
              <a:t>From Pytorch to Tensorflow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-IT"/>
              <a:t>Generalizes the hypercomplex multiplication as sum of Kronecker products between two learnable matrices: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/>
              <a:t>				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g12d61c22c70_0_13"/>
          <p:cNvPicPr preferRelativeResize="0"/>
          <p:nvPr/>
        </p:nvPicPr>
        <p:blipFill rotWithShape="1">
          <a:blip r:embed="rId3">
            <a:alphaModFix/>
          </a:blip>
          <a:srcRect b="63464" l="30614" r="30242" t="21990"/>
          <a:stretch/>
        </p:blipFill>
        <p:spPr>
          <a:xfrm>
            <a:off x="3280600" y="5112163"/>
            <a:ext cx="3252499" cy="679801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5" name="Google Shape;265;g12d61c22c70_0_13"/>
          <p:cNvPicPr preferRelativeResize="0"/>
          <p:nvPr/>
        </p:nvPicPr>
        <p:blipFill rotWithShape="1">
          <a:blip r:embed="rId4">
            <a:alphaModFix/>
          </a:blip>
          <a:srcRect b="31060" l="38179" r="37370" t="43804"/>
          <a:stretch/>
        </p:blipFill>
        <p:spPr>
          <a:xfrm>
            <a:off x="274538" y="3362688"/>
            <a:ext cx="1682602" cy="97305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g12d61c22c70_0_13"/>
          <p:cNvPicPr preferRelativeResize="0"/>
          <p:nvPr/>
        </p:nvPicPr>
        <p:blipFill rotWithShape="1">
          <a:blip r:embed="rId5">
            <a:alphaModFix/>
          </a:blip>
          <a:srcRect b="10663" l="36905" r="36557" t="73932"/>
          <a:stretch/>
        </p:blipFill>
        <p:spPr>
          <a:xfrm>
            <a:off x="122162" y="4441838"/>
            <a:ext cx="1924027" cy="62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12d61c22c70_0_13"/>
          <p:cNvPicPr preferRelativeResize="0"/>
          <p:nvPr/>
        </p:nvPicPr>
        <p:blipFill rotWithShape="1">
          <a:blip r:embed="rId6">
            <a:alphaModFix/>
          </a:blip>
          <a:srcRect b="23804" l="7461" r="5972" t="34535"/>
          <a:stretch/>
        </p:blipFill>
        <p:spPr>
          <a:xfrm>
            <a:off x="2501450" y="3104200"/>
            <a:ext cx="6326198" cy="17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2d61c22c70_0_13"/>
          <p:cNvSpPr txBox="1"/>
          <p:nvPr>
            <p:ph idx="1" type="body"/>
          </p:nvPr>
        </p:nvSpPr>
        <p:spPr>
          <a:xfrm>
            <a:off x="276425" y="5005375"/>
            <a:ext cx="1615500" cy="89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1300"/>
              <a:t>s = input dimension     </a:t>
            </a:r>
            <a:endParaRPr sz="1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1300"/>
              <a:t>d = output dimension </a:t>
            </a:r>
            <a:endParaRPr sz="1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1300"/>
              <a:t>k = filter size</a:t>
            </a:r>
            <a:endParaRPr sz="1300"/>
          </a:p>
        </p:txBody>
      </p:sp>
      <p:cxnSp>
        <p:nvCxnSpPr>
          <p:cNvPr id="269" name="Google Shape;269;g12d61c22c70_0_13"/>
          <p:cNvCxnSpPr>
            <a:stCxn id="265" idx="3"/>
            <a:endCxn id="267" idx="1"/>
          </p:cNvCxnSpPr>
          <p:nvPr/>
        </p:nvCxnSpPr>
        <p:spPr>
          <a:xfrm>
            <a:off x="1957139" y="3849213"/>
            <a:ext cx="544200" cy="1113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d61c22c70_1_3"/>
          <p:cNvSpPr txBox="1"/>
          <p:nvPr>
            <p:ph idx="12" type="sldNum"/>
          </p:nvPr>
        </p:nvSpPr>
        <p:spPr>
          <a:xfrm>
            <a:off x="8078550" y="6174375"/>
            <a:ext cx="824700" cy="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76" name="Google Shape;276;g12d61c22c70_1_3"/>
          <p:cNvSpPr txBox="1"/>
          <p:nvPr>
            <p:ph type="title"/>
          </p:nvPr>
        </p:nvSpPr>
        <p:spPr>
          <a:xfrm>
            <a:off x="321652" y="425200"/>
            <a:ext cx="85893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Experiments</a:t>
            </a:r>
            <a:endParaRPr/>
          </a:p>
        </p:txBody>
      </p:sp>
      <p:sp>
        <p:nvSpPr>
          <p:cNvPr id="277" name="Google Shape;277;g12d61c22c70_1_3"/>
          <p:cNvSpPr txBox="1"/>
          <p:nvPr>
            <p:ph idx="1" type="body"/>
          </p:nvPr>
        </p:nvSpPr>
        <p:spPr>
          <a:xfrm>
            <a:off x="349550" y="1277500"/>
            <a:ext cx="85335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it-IT"/>
              <a:t>PHC layer used instead of 2D convolutions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it-IT"/>
              <a:t>N = 3  →  ⅓ parameters of the previous experiments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it-IT" sz="2200"/>
              <a:t>Strides initialization for the 3 residual layers = </a:t>
            </a:r>
            <a:r>
              <a:rPr i="1" lang="it-IT" sz="2200"/>
              <a:t>(2, 2, 2)</a:t>
            </a:r>
            <a:endParaRPr sz="2200"/>
          </a:p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it-IT" sz="2200"/>
              <a:t>Dataset CIFAR 10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g12d61c22c70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274" y="3349012"/>
            <a:ext cx="4376151" cy="8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12d61c22c70_1_3"/>
          <p:cNvSpPr txBox="1"/>
          <p:nvPr>
            <p:ph idx="1" type="body"/>
          </p:nvPr>
        </p:nvSpPr>
        <p:spPr>
          <a:xfrm>
            <a:off x="654350" y="4654950"/>
            <a:ext cx="7867500" cy="9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it-IT"/>
              <a:t>Also with PHC layers, downsampling the image in the frequency domain brings improvements in the accuracy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1863907a6_0_1"/>
          <p:cNvSpPr txBox="1"/>
          <p:nvPr>
            <p:ph type="title"/>
          </p:nvPr>
        </p:nvSpPr>
        <p:spPr>
          <a:xfrm>
            <a:off x="321652" y="425200"/>
            <a:ext cx="85893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rgbClr val="E70000"/>
                </a:solidFill>
              </a:rPr>
              <a:t>Problem statement</a:t>
            </a:r>
            <a:endParaRPr sz="3200">
              <a:solidFill>
                <a:srgbClr val="E70000"/>
              </a:solidFill>
            </a:endParaRPr>
          </a:p>
        </p:txBody>
      </p:sp>
      <p:sp>
        <p:nvSpPr>
          <p:cNvPr id="129" name="Google Shape;129;g121863907a6_0_1"/>
          <p:cNvSpPr txBox="1"/>
          <p:nvPr>
            <p:ph idx="12" type="sldNum"/>
          </p:nvPr>
        </p:nvSpPr>
        <p:spPr>
          <a:xfrm>
            <a:off x="8078550" y="6174375"/>
            <a:ext cx="824700" cy="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30" name="Google Shape;130;g121863907a6_0_1"/>
          <p:cNvSpPr txBox="1"/>
          <p:nvPr>
            <p:ph idx="1" type="body"/>
          </p:nvPr>
        </p:nvSpPr>
        <p:spPr>
          <a:xfrm>
            <a:off x="349550" y="1277500"/>
            <a:ext cx="85335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2200"/>
              <a:t>       </a:t>
            </a:r>
            <a:r>
              <a:rPr lang="it-IT" sz="2200"/>
              <a:t>Convolutional layers</a:t>
            </a:r>
            <a:r>
              <a:rPr lang="it-IT" sz="2200"/>
              <a:t> </a:t>
            </a:r>
            <a:endParaRPr sz="2200"/>
          </a:p>
        </p:txBody>
      </p:sp>
      <p:sp>
        <p:nvSpPr>
          <p:cNvPr id="131" name="Google Shape;131;g121863907a6_0_1"/>
          <p:cNvSpPr txBox="1"/>
          <p:nvPr>
            <p:ph idx="1" type="body"/>
          </p:nvPr>
        </p:nvSpPr>
        <p:spPr>
          <a:xfrm>
            <a:off x="629225" y="2189250"/>
            <a:ext cx="3261600" cy="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2200"/>
              <a:t>extraction from the input data of a feature map</a:t>
            </a:r>
            <a:endParaRPr sz="2200"/>
          </a:p>
        </p:txBody>
      </p:sp>
      <p:sp>
        <p:nvSpPr>
          <p:cNvPr id="132" name="Google Shape;132;g121863907a6_0_1"/>
          <p:cNvSpPr txBox="1"/>
          <p:nvPr>
            <p:ph idx="1" type="body"/>
          </p:nvPr>
        </p:nvSpPr>
        <p:spPr>
          <a:xfrm>
            <a:off x="1126325" y="3902550"/>
            <a:ext cx="2267400" cy="5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2200"/>
              <a:t>Location sensitive</a:t>
            </a:r>
            <a:r>
              <a:rPr lang="it-IT" sz="2200"/>
              <a:t> </a:t>
            </a:r>
            <a:endParaRPr sz="2200"/>
          </a:p>
        </p:txBody>
      </p:sp>
      <p:cxnSp>
        <p:nvCxnSpPr>
          <p:cNvPr id="133" name="Google Shape;133;g121863907a6_0_1"/>
          <p:cNvCxnSpPr>
            <a:endCxn id="131" idx="0"/>
          </p:cNvCxnSpPr>
          <p:nvPr/>
        </p:nvCxnSpPr>
        <p:spPr>
          <a:xfrm flipH="1">
            <a:off x="2260025" y="1741350"/>
            <a:ext cx="3600" cy="4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g121863907a6_0_1"/>
          <p:cNvCxnSpPr>
            <a:stCxn id="131" idx="2"/>
            <a:endCxn id="132" idx="0"/>
          </p:cNvCxnSpPr>
          <p:nvPr/>
        </p:nvCxnSpPr>
        <p:spPr>
          <a:xfrm>
            <a:off x="2260025" y="3070050"/>
            <a:ext cx="0" cy="83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g121863907a6_0_1"/>
          <p:cNvCxnSpPr>
            <a:stCxn id="132" idx="2"/>
          </p:cNvCxnSpPr>
          <p:nvPr/>
        </p:nvCxnSpPr>
        <p:spPr>
          <a:xfrm flipH="1">
            <a:off x="2250425" y="4446150"/>
            <a:ext cx="9600" cy="67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g121863907a6_0_1"/>
          <p:cNvSpPr txBox="1"/>
          <p:nvPr>
            <p:ph idx="1" type="body"/>
          </p:nvPr>
        </p:nvSpPr>
        <p:spPr>
          <a:xfrm>
            <a:off x="2262850" y="3221400"/>
            <a:ext cx="1065600" cy="41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1900">
                <a:solidFill>
                  <a:srgbClr val="980000"/>
                </a:solidFill>
              </a:rPr>
              <a:t>problem:</a:t>
            </a:r>
            <a:endParaRPr sz="1900">
              <a:solidFill>
                <a:srgbClr val="980000"/>
              </a:solidFill>
            </a:endParaRPr>
          </a:p>
        </p:txBody>
      </p:sp>
      <p:sp>
        <p:nvSpPr>
          <p:cNvPr id="137" name="Google Shape;137;g121863907a6_0_1"/>
          <p:cNvSpPr txBox="1"/>
          <p:nvPr>
            <p:ph idx="1" type="body"/>
          </p:nvPr>
        </p:nvSpPr>
        <p:spPr>
          <a:xfrm>
            <a:off x="2262850" y="4535550"/>
            <a:ext cx="1027500" cy="41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1900">
                <a:solidFill>
                  <a:srgbClr val="980000"/>
                </a:solidFill>
              </a:rPr>
              <a:t>solution:</a:t>
            </a:r>
            <a:endParaRPr sz="1900">
              <a:solidFill>
                <a:srgbClr val="980000"/>
              </a:solidFill>
            </a:endParaRPr>
          </a:p>
        </p:txBody>
      </p:sp>
      <p:sp>
        <p:nvSpPr>
          <p:cNvPr id="138" name="Google Shape;138;g121863907a6_0_1"/>
          <p:cNvSpPr/>
          <p:nvPr/>
        </p:nvSpPr>
        <p:spPr>
          <a:xfrm>
            <a:off x="4799975" y="1259200"/>
            <a:ext cx="3849600" cy="3276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905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21863907a6_0_1"/>
          <p:cNvSpPr txBox="1"/>
          <p:nvPr>
            <p:ph idx="1" type="body"/>
          </p:nvPr>
        </p:nvSpPr>
        <p:spPr>
          <a:xfrm>
            <a:off x="5726825" y="1277000"/>
            <a:ext cx="1905000" cy="5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dk1"/>
                </a:solidFill>
              </a:rPr>
              <a:t>using </a:t>
            </a:r>
            <a:r>
              <a:rPr b="1" lang="it-IT">
                <a:solidFill>
                  <a:schemeClr val="dk1"/>
                </a:solidFill>
              </a:rPr>
              <a:t>Strides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40" name="Google Shape;140;g121863907a6_0_1"/>
          <p:cNvCxnSpPr>
            <a:stCxn id="141" idx="3"/>
            <a:endCxn id="138" idx="1"/>
          </p:cNvCxnSpPr>
          <p:nvPr/>
        </p:nvCxnSpPr>
        <p:spPr>
          <a:xfrm flipH="1" rot="10800000">
            <a:off x="3323225" y="2897425"/>
            <a:ext cx="1476900" cy="25536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g121863907a6_0_1"/>
          <p:cNvCxnSpPr/>
          <p:nvPr/>
        </p:nvCxnSpPr>
        <p:spPr>
          <a:xfrm flipH="1">
            <a:off x="4657775" y="2915375"/>
            <a:ext cx="1422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g121863907a6_0_1"/>
          <p:cNvSpPr/>
          <p:nvPr/>
        </p:nvSpPr>
        <p:spPr>
          <a:xfrm>
            <a:off x="4775700" y="4799825"/>
            <a:ext cx="3849600" cy="1029000"/>
          </a:xfrm>
          <a:prstGeom prst="roundRect">
            <a:avLst>
              <a:gd fmla="val 29658" name="adj"/>
            </a:avLst>
          </a:prstGeom>
          <a:solidFill>
            <a:srgbClr val="FFF2CC"/>
          </a:solidFill>
          <a:ln cap="flat" cmpd="sng" w="1905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g121863907a6_0_1"/>
          <p:cNvCxnSpPr>
            <a:stCxn id="141" idx="3"/>
            <a:endCxn id="143" idx="1"/>
          </p:cNvCxnSpPr>
          <p:nvPr/>
        </p:nvCxnSpPr>
        <p:spPr>
          <a:xfrm flipH="1" rot="10800000">
            <a:off x="3323225" y="5314225"/>
            <a:ext cx="1452600" cy="1368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g121863907a6_0_1"/>
          <p:cNvCxnSpPr/>
          <p:nvPr/>
        </p:nvCxnSpPr>
        <p:spPr>
          <a:xfrm flipH="1">
            <a:off x="4699500" y="5277425"/>
            <a:ext cx="24300" cy="3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g121863907a6_0_1"/>
          <p:cNvSpPr txBox="1"/>
          <p:nvPr>
            <p:ph idx="1" type="body"/>
          </p:nvPr>
        </p:nvSpPr>
        <p:spPr>
          <a:xfrm>
            <a:off x="5702550" y="5069350"/>
            <a:ext cx="1905000" cy="5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dk1"/>
                </a:solidFill>
              </a:rPr>
              <a:t>Pooling layer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47" name="Google Shape;147;g121863907a6_0_1"/>
          <p:cNvPicPr preferRelativeResize="0"/>
          <p:nvPr/>
        </p:nvPicPr>
        <p:blipFill rotWithShape="1">
          <a:blip r:embed="rId3">
            <a:alphaModFix/>
          </a:blip>
          <a:srcRect b="57672" l="46669" r="26285" t="22322"/>
          <a:stretch/>
        </p:blipFill>
        <p:spPr>
          <a:xfrm>
            <a:off x="5163900" y="3025375"/>
            <a:ext cx="3141274" cy="13070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g121863907a6_0_1"/>
          <p:cNvPicPr preferRelativeResize="0"/>
          <p:nvPr/>
        </p:nvPicPr>
        <p:blipFill rotWithShape="1">
          <a:blip r:embed="rId3">
            <a:alphaModFix/>
          </a:blip>
          <a:srcRect b="32914" l="47270" r="23752" t="48422"/>
          <a:stretch/>
        </p:blipFill>
        <p:spPr>
          <a:xfrm>
            <a:off x="5163900" y="1774650"/>
            <a:ext cx="3141278" cy="1138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g121863907a6_0_1"/>
          <p:cNvSpPr txBox="1"/>
          <p:nvPr>
            <p:ph idx="1" type="body"/>
          </p:nvPr>
        </p:nvSpPr>
        <p:spPr>
          <a:xfrm>
            <a:off x="1196825" y="5198575"/>
            <a:ext cx="21264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it-IT" sz="2200"/>
              <a:t>Downsampling</a:t>
            </a:r>
            <a:r>
              <a:rPr b="1" lang="it-IT" sz="2200"/>
              <a:t> </a:t>
            </a:r>
            <a:endParaRPr b="1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121863907a6_1_25"/>
          <p:cNvPicPr preferRelativeResize="0"/>
          <p:nvPr/>
        </p:nvPicPr>
        <p:blipFill rotWithShape="1">
          <a:blip r:embed="rId3">
            <a:alphaModFix/>
          </a:blip>
          <a:srcRect b="10955" l="0" r="0" t="13229"/>
          <a:stretch/>
        </p:blipFill>
        <p:spPr>
          <a:xfrm>
            <a:off x="2924774" y="5088075"/>
            <a:ext cx="3294455" cy="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21863907a6_1_25"/>
          <p:cNvPicPr preferRelativeResize="0"/>
          <p:nvPr/>
        </p:nvPicPr>
        <p:blipFill rotWithShape="1">
          <a:blip r:embed="rId4">
            <a:alphaModFix/>
          </a:blip>
          <a:srcRect b="11344" l="9387" r="0" t="7335"/>
          <a:stretch/>
        </p:blipFill>
        <p:spPr>
          <a:xfrm>
            <a:off x="3619325" y="3793326"/>
            <a:ext cx="1905342" cy="5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21863907a6_1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3825" y="2833975"/>
            <a:ext cx="2516350" cy="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21863907a6_1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0100" y="1700725"/>
            <a:ext cx="4394575" cy="5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21863907a6_1_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7675" y="1549400"/>
            <a:ext cx="1680500" cy="6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21863907a6_1_25"/>
          <p:cNvSpPr txBox="1"/>
          <p:nvPr>
            <p:ph idx="12" type="sldNum"/>
          </p:nvPr>
        </p:nvSpPr>
        <p:spPr>
          <a:xfrm>
            <a:off x="8078550" y="6174375"/>
            <a:ext cx="824700" cy="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60" name="Google Shape;160;g121863907a6_1_25"/>
          <p:cNvSpPr txBox="1"/>
          <p:nvPr>
            <p:ph type="title"/>
          </p:nvPr>
        </p:nvSpPr>
        <p:spPr>
          <a:xfrm>
            <a:off x="321652" y="425200"/>
            <a:ext cx="85893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rgbClr val="E70000"/>
                </a:solidFill>
              </a:rPr>
              <a:t>Fixed Spectral pooling</a:t>
            </a:r>
            <a:endParaRPr sz="3200">
              <a:solidFill>
                <a:srgbClr val="E70000"/>
              </a:solidFill>
            </a:endParaRPr>
          </a:p>
        </p:txBody>
      </p:sp>
      <p:sp>
        <p:nvSpPr>
          <p:cNvPr id="161" name="Google Shape;161;g121863907a6_1_25"/>
          <p:cNvSpPr txBox="1"/>
          <p:nvPr>
            <p:ph idx="1" type="body"/>
          </p:nvPr>
        </p:nvSpPr>
        <p:spPr>
          <a:xfrm>
            <a:off x="84975" y="1277500"/>
            <a:ext cx="8979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2200"/>
              <a:t>Having the input x and the strides S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-"/>
            </a:pPr>
            <a:r>
              <a:rPr lang="it-IT" sz="2200"/>
              <a:t>the Discrete Fourier Transform of x is computed 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-"/>
            </a:pPr>
            <a:r>
              <a:rPr lang="it-IT" sz="2200"/>
              <a:t>the bounding box crops the input in the frequency domain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-"/>
            </a:pPr>
            <a:r>
              <a:rPr lang="it-IT" sz="2200"/>
              <a:t>t</a:t>
            </a:r>
            <a:r>
              <a:rPr lang="it-IT" sz="2200"/>
              <a:t>he output is brought back to the spatial domain, through the inverse DFT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1863907a6_1_14"/>
          <p:cNvSpPr txBox="1"/>
          <p:nvPr>
            <p:ph idx="1" type="body"/>
          </p:nvPr>
        </p:nvSpPr>
        <p:spPr>
          <a:xfrm>
            <a:off x="349550" y="1277500"/>
            <a:ext cx="85335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it-IT"/>
              <a:t>Truncation in the frequency domain.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it-IT"/>
              <a:t>Flexibility: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/>
              <a:t>				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it-IT"/>
              <a:t>Preservation of more information: it is a type of denoising.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it-IT"/>
              <a:t>Strides still an hyperparameter, not learnable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21863907a6_1_14"/>
          <p:cNvSpPr txBox="1"/>
          <p:nvPr>
            <p:ph idx="12" type="sldNum"/>
          </p:nvPr>
        </p:nvSpPr>
        <p:spPr>
          <a:xfrm>
            <a:off x="8078550" y="6174375"/>
            <a:ext cx="824700" cy="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69" name="Google Shape;169;g121863907a6_1_14"/>
          <p:cNvSpPr txBox="1"/>
          <p:nvPr/>
        </p:nvSpPr>
        <p:spPr>
          <a:xfrm>
            <a:off x="847450" y="2823300"/>
            <a:ext cx="2555100" cy="554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2400">
                <a:latin typeface="Times New Roman"/>
                <a:ea typeface="Times New Roman"/>
                <a:cs typeface="Times New Roman"/>
                <a:sym typeface="Times New Roman"/>
              </a:rPr>
              <a:t>non-integer </a:t>
            </a:r>
            <a:r>
              <a:rPr lang="it-IT" sz="2400">
                <a:latin typeface="Times New Roman"/>
                <a:ea typeface="Times New Roman"/>
                <a:cs typeface="Times New Roman"/>
                <a:sym typeface="Times New Roman"/>
              </a:rPr>
              <a:t>strides</a:t>
            </a:r>
            <a:endParaRPr/>
          </a:p>
        </p:txBody>
      </p:sp>
      <p:sp>
        <p:nvSpPr>
          <p:cNvPr id="170" name="Google Shape;170;g121863907a6_1_14"/>
          <p:cNvSpPr txBox="1"/>
          <p:nvPr/>
        </p:nvSpPr>
        <p:spPr>
          <a:xfrm>
            <a:off x="4501300" y="2823300"/>
            <a:ext cx="3930900" cy="554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-IT" sz="2400">
                <a:latin typeface="Times New Roman"/>
                <a:ea typeface="Times New Roman"/>
                <a:cs typeface="Times New Roman"/>
                <a:sym typeface="Times New Roman"/>
              </a:rPr>
              <a:t>more fine-grained downsizing</a:t>
            </a:r>
            <a:endParaRPr/>
          </a:p>
        </p:txBody>
      </p:sp>
      <p:sp>
        <p:nvSpPr>
          <p:cNvPr id="171" name="Google Shape;171;g121863907a6_1_14"/>
          <p:cNvSpPr/>
          <p:nvPr/>
        </p:nvSpPr>
        <p:spPr>
          <a:xfrm>
            <a:off x="3709825" y="3046500"/>
            <a:ext cx="484200" cy="10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21863907a6_1_14"/>
          <p:cNvSpPr txBox="1"/>
          <p:nvPr>
            <p:ph type="title"/>
          </p:nvPr>
        </p:nvSpPr>
        <p:spPr>
          <a:xfrm>
            <a:off x="321652" y="425200"/>
            <a:ext cx="85893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rgbClr val="E70000"/>
                </a:solidFill>
              </a:rPr>
              <a:t>Fixed Spectral pooling</a:t>
            </a:r>
            <a:endParaRPr sz="3200">
              <a:solidFill>
                <a:srgbClr val="E7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1863907a6_2_22"/>
          <p:cNvSpPr txBox="1"/>
          <p:nvPr>
            <p:ph type="title"/>
          </p:nvPr>
        </p:nvSpPr>
        <p:spPr>
          <a:xfrm>
            <a:off x="321652" y="425200"/>
            <a:ext cx="85893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Diffstride (learnable strides)</a:t>
            </a:r>
            <a:endParaRPr/>
          </a:p>
        </p:txBody>
      </p:sp>
      <p:sp>
        <p:nvSpPr>
          <p:cNvPr id="179" name="Google Shape;179;g121863907a6_2_22"/>
          <p:cNvSpPr txBox="1"/>
          <p:nvPr>
            <p:ph idx="12" type="sldNum"/>
          </p:nvPr>
        </p:nvSpPr>
        <p:spPr>
          <a:xfrm>
            <a:off x="8078550" y="6174375"/>
            <a:ext cx="824700" cy="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80" name="Google Shape;180;g121863907a6_2_22"/>
          <p:cNvPicPr preferRelativeResize="0"/>
          <p:nvPr/>
        </p:nvPicPr>
        <p:blipFill rotWithShape="1">
          <a:blip r:embed="rId3">
            <a:alphaModFix/>
          </a:blip>
          <a:srcRect b="32827" l="12655" r="22375" t="59290"/>
          <a:stretch/>
        </p:blipFill>
        <p:spPr>
          <a:xfrm>
            <a:off x="1853025" y="1511300"/>
            <a:ext cx="5535955" cy="3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21863907a6_2_22"/>
          <p:cNvPicPr preferRelativeResize="0"/>
          <p:nvPr/>
        </p:nvPicPr>
        <p:blipFill rotWithShape="1">
          <a:blip r:embed="rId3">
            <a:alphaModFix/>
          </a:blip>
          <a:srcRect b="25972" l="12655" r="22375" t="66444"/>
          <a:stretch/>
        </p:blipFill>
        <p:spPr>
          <a:xfrm>
            <a:off x="1873474" y="1133475"/>
            <a:ext cx="5755114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21863907a6_2_22"/>
          <p:cNvPicPr preferRelativeResize="0"/>
          <p:nvPr/>
        </p:nvPicPr>
        <p:blipFill rotWithShape="1">
          <a:blip r:embed="rId4">
            <a:alphaModFix/>
          </a:blip>
          <a:srcRect b="17814" l="22302" r="24035" t="28019"/>
          <a:stretch/>
        </p:blipFill>
        <p:spPr>
          <a:xfrm>
            <a:off x="1132254" y="1914338"/>
            <a:ext cx="7316698" cy="415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1863907a6_2_62"/>
          <p:cNvSpPr txBox="1"/>
          <p:nvPr>
            <p:ph type="title"/>
          </p:nvPr>
        </p:nvSpPr>
        <p:spPr>
          <a:xfrm>
            <a:off x="321652" y="425200"/>
            <a:ext cx="85893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Network: ResNet-18</a:t>
            </a:r>
            <a:endParaRPr/>
          </a:p>
        </p:txBody>
      </p:sp>
      <p:sp>
        <p:nvSpPr>
          <p:cNvPr id="189" name="Google Shape;189;g121863907a6_2_62"/>
          <p:cNvSpPr txBox="1"/>
          <p:nvPr>
            <p:ph idx="12" type="sldNum"/>
          </p:nvPr>
        </p:nvSpPr>
        <p:spPr>
          <a:xfrm>
            <a:off x="8078550" y="6174375"/>
            <a:ext cx="824700" cy="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90" name="Google Shape;190;g121863907a6_2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63" y="930088"/>
            <a:ext cx="809625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21863907a6_2_62"/>
          <p:cNvPicPr preferRelativeResize="0"/>
          <p:nvPr/>
        </p:nvPicPr>
        <p:blipFill rotWithShape="1">
          <a:blip r:embed="rId4">
            <a:alphaModFix/>
          </a:blip>
          <a:srcRect b="8062" l="0" r="0" t="0"/>
          <a:stretch/>
        </p:blipFill>
        <p:spPr>
          <a:xfrm>
            <a:off x="1492100" y="3360399"/>
            <a:ext cx="6248400" cy="25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21863907a6_2_62"/>
          <p:cNvSpPr/>
          <p:nvPr/>
        </p:nvSpPr>
        <p:spPr>
          <a:xfrm>
            <a:off x="2759275" y="3360400"/>
            <a:ext cx="910800" cy="266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21863907a6_2_62"/>
          <p:cNvSpPr/>
          <p:nvPr/>
        </p:nvSpPr>
        <p:spPr>
          <a:xfrm>
            <a:off x="1647525" y="5384600"/>
            <a:ext cx="522300" cy="308100"/>
          </a:xfrm>
          <a:prstGeom prst="rect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21863907a6_2_62"/>
          <p:cNvSpPr/>
          <p:nvPr/>
        </p:nvSpPr>
        <p:spPr>
          <a:xfrm>
            <a:off x="1647525" y="4475025"/>
            <a:ext cx="522300" cy="308100"/>
          </a:xfrm>
          <a:prstGeom prst="rect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21863907a6_2_62"/>
          <p:cNvSpPr/>
          <p:nvPr/>
        </p:nvSpPr>
        <p:spPr>
          <a:xfrm>
            <a:off x="1647525" y="4899125"/>
            <a:ext cx="522300" cy="308100"/>
          </a:xfrm>
          <a:prstGeom prst="rect">
            <a:avLst/>
          </a:prstGeom>
          <a:noFill/>
          <a:ln cap="flat" cmpd="sng" w="2857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21863907a6_2_62"/>
          <p:cNvSpPr/>
          <p:nvPr/>
        </p:nvSpPr>
        <p:spPr>
          <a:xfrm>
            <a:off x="1647525" y="3930975"/>
            <a:ext cx="522300" cy="308100"/>
          </a:xfrm>
          <a:prstGeom prst="rect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1863907a6_2_69"/>
          <p:cNvSpPr txBox="1"/>
          <p:nvPr>
            <p:ph type="title"/>
          </p:nvPr>
        </p:nvSpPr>
        <p:spPr>
          <a:xfrm>
            <a:off x="321652" y="425200"/>
            <a:ext cx="85893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Identity and Residual blocks</a:t>
            </a:r>
            <a:endParaRPr/>
          </a:p>
        </p:txBody>
      </p:sp>
      <p:sp>
        <p:nvSpPr>
          <p:cNvPr id="203" name="Google Shape;203;g121863907a6_2_69"/>
          <p:cNvSpPr txBox="1"/>
          <p:nvPr>
            <p:ph idx="12" type="sldNum"/>
          </p:nvPr>
        </p:nvSpPr>
        <p:spPr>
          <a:xfrm>
            <a:off x="8078550" y="6174375"/>
            <a:ext cx="824700" cy="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04" name="Google Shape;204;g121863907a6_2_69"/>
          <p:cNvPicPr preferRelativeResize="0"/>
          <p:nvPr/>
        </p:nvPicPr>
        <p:blipFill rotWithShape="1">
          <a:blip r:embed="rId3">
            <a:alphaModFix/>
          </a:blip>
          <a:srcRect b="23118" l="0" r="-2701" t="0"/>
          <a:stretch/>
        </p:blipFill>
        <p:spPr>
          <a:xfrm>
            <a:off x="6247100" y="3293850"/>
            <a:ext cx="2866475" cy="1957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g121863907a6_2_69"/>
          <p:cNvPicPr preferRelativeResize="0"/>
          <p:nvPr/>
        </p:nvPicPr>
        <p:blipFill rotWithShape="1">
          <a:blip r:embed="rId4">
            <a:alphaModFix/>
          </a:blip>
          <a:srcRect b="25028" l="0" r="0" t="2465"/>
          <a:stretch/>
        </p:blipFill>
        <p:spPr>
          <a:xfrm>
            <a:off x="80950" y="3304450"/>
            <a:ext cx="2943324" cy="1957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g121863907a6_2_69"/>
          <p:cNvPicPr preferRelativeResize="0"/>
          <p:nvPr/>
        </p:nvPicPr>
        <p:blipFill rotWithShape="1">
          <a:blip r:embed="rId5">
            <a:alphaModFix/>
          </a:blip>
          <a:srcRect b="25031" l="0" r="0" t="0"/>
          <a:stretch/>
        </p:blipFill>
        <p:spPr>
          <a:xfrm>
            <a:off x="3274100" y="1186884"/>
            <a:ext cx="2684400" cy="1845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g121863907a6_2_69"/>
          <p:cNvSpPr txBox="1"/>
          <p:nvPr/>
        </p:nvSpPr>
        <p:spPr>
          <a:xfrm>
            <a:off x="6044688" y="1819125"/>
            <a:ext cx="1741200" cy="4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Identity block</a:t>
            </a:r>
            <a:endParaRPr sz="16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g121863907a6_2_69"/>
          <p:cNvSpPr txBox="1"/>
          <p:nvPr/>
        </p:nvSpPr>
        <p:spPr>
          <a:xfrm>
            <a:off x="423200" y="5261575"/>
            <a:ext cx="2252100" cy="64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 block with a strided convolution</a:t>
            </a:r>
            <a:endParaRPr sz="15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121863907a6_2_69"/>
          <p:cNvSpPr txBox="1"/>
          <p:nvPr/>
        </p:nvSpPr>
        <p:spPr>
          <a:xfrm>
            <a:off x="6582650" y="5261575"/>
            <a:ext cx="2252100" cy="64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 block with a Diffstride layer</a:t>
            </a:r>
            <a:endParaRPr sz="15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g121863907a6_2_69"/>
          <p:cNvSpPr txBox="1"/>
          <p:nvPr/>
        </p:nvSpPr>
        <p:spPr>
          <a:xfrm>
            <a:off x="3432576" y="5261575"/>
            <a:ext cx="2392800" cy="64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 block with a Fixed Spectral pooling layer</a:t>
            </a:r>
            <a:endParaRPr sz="15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g121863907a6_2_69"/>
          <p:cNvPicPr preferRelativeResize="0"/>
          <p:nvPr/>
        </p:nvPicPr>
        <p:blipFill rotWithShape="1">
          <a:blip r:embed="rId6">
            <a:alphaModFix/>
          </a:blip>
          <a:srcRect b="24311" l="0" r="-1657" t="0"/>
          <a:stretch/>
        </p:blipFill>
        <p:spPr>
          <a:xfrm>
            <a:off x="3183250" y="3303000"/>
            <a:ext cx="2866475" cy="1957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1863907a6_2_55"/>
          <p:cNvSpPr txBox="1"/>
          <p:nvPr>
            <p:ph type="title"/>
          </p:nvPr>
        </p:nvSpPr>
        <p:spPr>
          <a:xfrm>
            <a:off x="321652" y="425200"/>
            <a:ext cx="85893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Dataset: CIFAR-10</a:t>
            </a:r>
            <a:endParaRPr/>
          </a:p>
        </p:txBody>
      </p:sp>
      <p:sp>
        <p:nvSpPr>
          <p:cNvPr id="218" name="Google Shape;218;g121863907a6_2_55"/>
          <p:cNvSpPr txBox="1"/>
          <p:nvPr>
            <p:ph idx="1" type="body"/>
          </p:nvPr>
        </p:nvSpPr>
        <p:spPr>
          <a:xfrm>
            <a:off x="349550" y="1277500"/>
            <a:ext cx="85335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•"/>
            </a:pPr>
            <a:r>
              <a:rPr lang="it-IT" sz="2300"/>
              <a:t>60.000 coloured images 32x32</a:t>
            </a:r>
            <a:endParaRPr sz="2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it-IT" sz="2300"/>
              <a:t>10 classes (6.000 images per class):</a:t>
            </a:r>
            <a:r>
              <a:rPr lang="it-IT" sz="2300"/>
              <a:t> </a:t>
            </a:r>
            <a:endParaRPr sz="2300"/>
          </a:p>
        </p:txBody>
      </p:sp>
      <p:sp>
        <p:nvSpPr>
          <p:cNvPr id="219" name="Google Shape;219;g121863907a6_2_55"/>
          <p:cNvSpPr txBox="1"/>
          <p:nvPr>
            <p:ph idx="12" type="sldNum"/>
          </p:nvPr>
        </p:nvSpPr>
        <p:spPr>
          <a:xfrm>
            <a:off x="8078550" y="6174375"/>
            <a:ext cx="824700" cy="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20" name="Google Shape;220;g121863907a6_2_55"/>
          <p:cNvPicPr preferRelativeResize="0"/>
          <p:nvPr/>
        </p:nvPicPr>
        <p:blipFill rotWithShape="1">
          <a:blip r:embed="rId3">
            <a:alphaModFix/>
          </a:blip>
          <a:srcRect b="27654" l="0" r="0" t="24073"/>
          <a:stretch/>
        </p:blipFill>
        <p:spPr>
          <a:xfrm>
            <a:off x="1046000" y="2451925"/>
            <a:ext cx="6899600" cy="26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21863907a6_2_55"/>
          <p:cNvSpPr txBox="1"/>
          <p:nvPr/>
        </p:nvSpPr>
        <p:spPr>
          <a:xfrm>
            <a:off x="5107550" y="1590025"/>
            <a:ext cx="408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it-IT" sz="2200">
                <a:latin typeface="Times New Roman"/>
                <a:ea typeface="Times New Roman"/>
                <a:cs typeface="Times New Roman"/>
                <a:sym typeface="Times New Roman"/>
              </a:rPr>
              <a:t>airplane, automobile, bird, cat, deer, dog, frog, horse, ship, truck</a:t>
            </a:r>
            <a:endParaRPr sz="1300"/>
          </a:p>
        </p:txBody>
      </p:sp>
      <p:sp>
        <p:nvSpPr>
          <p:cNvPr id="222" name="Google Shape;222;g121863907a6_2_55"/>
          <p:cNvSpPr txBox="1"/>
          <p:nvPr/>
        </p:nvSpPr>
        <p:spPr>
          <a:xfrm>
            <a:off x="349550" y="5264200"/>
            <a:ext cx="853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it-IT" sz="2300">
                <a:latin typeface="Times New Roman"/>
                <a:ea typeface="Times New Roman"/>
                <a:cs typeface="Times New Roman"/>
                <a:sym typeface="Times New Roman"/>
              </a:rPr>
              <a:t>50.000 training images, 5.000 validation images, 5.000 test images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3a7e2e7e4_1_284"/>
          <p:cNvSpPr txBox="1"/>
          <p:nvPr>
            <p:ph idx="12" type="sldNum"/>
          </p:nvPr>
        </p:nvSpPr>
        <p:spPr>
          <a:xfrm>
            <a:off x="8078550" y="6174375"/>
            <a:ext cx="824700" cy="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-IT"/>
              <a:t>Pagina </a:t>
            </a: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29" name="Google Shape;229;g123a7e2e7e4_1_284"/>
          <p:cNvPicPr preferRelativeResize="0"/>
          <p:nvPr/>
        </p:nvPicPr>
        <p:blipFill rotWithShape="1">
          <a:blip r:embed="rId3">
            <a:alphaModFix/>
          </a:blip>
          <a:srcRect b="-1164" l="-1153" r="0" t="-1011"/>
          <a:stretch/>
        </p:blipFill>
        <p:spPr>
          <a:xfrm>
            <a:off x="4118350" y="2456525"/>
            <a:ext cx="4773525" cy="3580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" name="Google Shape;230;g123a7e2e7e4_1_284"/>
          <p:cNvSpPr txBox="1"/>
          <p:nvPr>
            <p:ph type="title"/>
          </p:nvPr>
        </p:nvSpPr>
        <p:spPr>
          <a:xfrm>
            <a:off x="321652" y="425200"/>
            <a:ext cx="85893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Preprocessing</a:t>
            </a:r>
            <a:endParaRPr/>
          </a:p>
        </p:txBody>
      </p:sp>
      <p:sp>
        <p:nvSpPr>
          <p:cNvPr id="231" name="Google Shape;231;g123a7e2e7e4_1_284"/>
          <p:cNvSpPr txBox="1"/>
          <p:nvPr>
            <p:ph idx="1" type="body"/>
          </p:nvPr>
        </p:nvSpPr>
        <p:spPr>
          <a:xfrm>
            <a:off x="349550" y="1277500"/>
            <a:ext cx="85335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•"/>
            </a:pPr>
            <a:r>
              <a:rPr lang="it-IT" sz="2300"/>
              <a:t>normalization</a:t>
            </a:r>
            <a:endParaRPr sz="23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Courier New"/>
                <a:ea typeface="Courier New"/>
                <a:cs typeface="Courier New"/>
                <a:sym typeface="Courier New"/>
              </a:rPr>
              <a:t> mean=</a:t>
            </a:r>
            <a:r>
              <a:rPr lang="it-IT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[0.4914, 0.4822, 0.4465]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Courier New"/>
                <a:ea typeface="Courier New"/>
                <a:cs typeface="Courier New"/>
                <a:sym typeface="Courier New"/>
              </a:rPr>
              <a:t>std=</a:t>
            </a:r>
            <a:r>
              <a:rPr lang="it-IT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[0.2470, 0.2435, 0.2616]</a:t>
            </a:r>
            <a:endParaRPr sz="1600"/>
          </a:p>
        </p:txBody>
      </p:sp>
      <p:sp>
        <p:nvSpPr>
          <p:cNvPr id="232" name="Google Shape;232;g123a7e2e7e4_1_284"/>
          <p:cNvSpPr txBox="1"/>
          <p:nvPr>
            <p:ph idx="1" type="body"/>
          </p:nvPr>
        </p:nvSpPr>
        <p:spPr>
          <a:xfrm>
            <a:off x="571000" y="2719825"/>
            <a:ext cx="2940000" cy="248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•"/>
            </a:pPr>
            <a:r>
              <a:rPr lang="it-IT" sz="2300"/>
              <a:t>random cropping</a:t>
            </a:r>
            <a:endParaRPr sz="23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•"/>
            </a:pPr>
            <a:r>
              <a:rPr lang="it-IT" sz="2300"/>
              <a:t>random flipping left-to-right</a:t>
            </a:r>
            <a:endParaRPr sz="23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•"/>
            </a:pPr>
            <a:r>
              <a:rPr lang="it-IT" sz="2300"/>
              <a:t>mix up</a:t>
            </a:r>
            <a:endParaRPr sz="2300"/>
          </a:p>
        </p:txBody>
      </p:sp>
      <p:cxnSp>
        <p:nvCxnSpPr>
          <p:cNvPr id="233" name="Google Shape;233;g123a7e2e7e4_1_284"/>
          <p:cNvCxnSpPr>
            <a:endCxn id="229" idx="1"/>
          </p:cNvCxnSpPr>
          <p:nvPr/>
        </p:nvCxnSpPr>
        <p:spPr>
          <a:xfrm flipH="1" rot="10800000">
            <a:off x="2036650" y="4246662"/>
            <a:ext cx="2081700" cy="41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2006-11-20T16:13:10Z</dcterms:created>
  <dc:creator>- -</dc:creator>
</cp:coreProperties>
</file>