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4" roundtripDataSignature="AMtx7miN1segfrzbmNbiXcS4hI2L9Kt2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6E26D3-8B24-48A8-8FF3-07B24F3D0975}">
  <a:tblStyle styleId="{826E26D3-8B24-48A8-8FF3-07B24F3D09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9a92c178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119a92c178e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9a92c178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119a92c178e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9a92c178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119a92c178e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9a92c178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119a92c178e_0_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9a92c178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119a92c178e_0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L’obiettivo è arrivare a fargli dire: “per fare delle previsioni!”</a:t>
            </a:r>
            <a:endParaRPr/>
          </a:p>
        </p:txBody>
      </p:sp>
      <p:sp>
        <p:nvSpPr>
          <p:cNvPr id="256" name="Google Shape;256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L’obiettivo è arrivare a fargli dire: “per fare delle previsioni!”</a:t>
            </a:r>
            <a:endParaRPr/>
          </a:p>
        </p:txBody>
      </p:sp>
      <p:sp>
        <p:nvSpPr>
          <p:cNvPr id="267" name="Google Shape;267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1dc8be995_4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d1dc8be99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L’obiettivo è arrivare a fargli dire: “per fare delle previsioni!”</a:t>
            </a:r>
            <a:endParaRPr/>
          </a:p>
        </p:txBody>
      </p:sp>
      <p:sp>
        <p:nvSpPr>
          <p:cNvPr id="281" name="Google Shape;281;gd1dc8be995_4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1dc8be9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d1dc8be99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L’obiettivo è arrivare a fargli dire: “per fare delle previsioni!”</a:t>
            </a:r>
            <a:endParaRPr/>
          </a:p>
        </p:txBody>
      </p:sp>
      <p:sp>
        <p:nvSpPr>
          <p:cNvPr id="294" name="Google Shape;294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1a6da97a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d1a6da97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L’obiettivo è arrivare a fargli dire: “per fare delle previsioni!”</a:t>
            </a:r>
            <a:endParaRPr/>
          </a:p>
        </p:txBody>
      </p:sp>
      <p:sp>
        <p:nvSpPr>
          <p:cNvPr id="302" name="Google Shape;302;gd1a6da97a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1a6da97ad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d1a6da97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L’obiettivo è arrivare a fargli dire: “per fare delle previsioni!”</a:t>
            </a:r>
            <a:endParaRPr/>
          </a:p>
        </p:txBody>
      </p:sp>
      <p:sp>
        <p:nvSpPr>
          <p:cNvPr id="311" name="Google Shape;311;gd1a6da97ad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L’obiettivo è arrivare a fargli dire: “per fare delle previsioni!”</a:t>
            </a:r>
            <a:endParaRPr/>
          </a:p>
        </p:txBody>
      </p:sp>
      <p:sp>
        <p:nvSpPr>
          <p:cNvPr id="320" name="Google Shape;320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9a92c178e_0_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119a92c178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L’obiettivo è arrivare a fargli dire: “per fare delle previsioni!”</a:t>
            </a:r>
            <a:endParaRPr/>
          </a:p>
        </p:txBody>
      </p:sp>
      <p:sp>
        <p:nvSpPr>
          <p:cNvPr id="329" name="Google Shape;329;g119a92c178e_0_1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9a92c178e_0_1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119a92c178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L’obiettivo è arrivare a fargli dire: “per fare delle previsioni!”</a:t>
            </a:r>
            <a:endParaRPr/>
          </a:p>
        </p:txBody>
      </p:sp>
      <p:sp>
        <p:nvSpPr>
          <p:cNvPr id="345" name="Google Shape;345;g119a92c178e_0_1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L’obiettivo è arrivare a fargli dire: “per fare delle previsioni!”</a:t>
            </a:r>
            <a:endParaRPr/>
          </a:p>
        </p:txBody>
      </p:sp>
      <p:sp>
        <p:nvSpPr>
          <p:cNvPr id="360" name="Google Shape;360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9a92c178e_0_1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119a92c178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L’obiettivo è arrivare a fargli dire: “per fare delle previsioni!”</a:t>
            </a:r>
            <a:endParaRPr/>
          </a:p>
        </p:txBody>
      </p:sp>
      <p:sp>
        <p:nvSpPr>
          <p:cNvPr id="372" name="Google Shape;372;g119a92c178e_0_1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9a92c17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119a92c178e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9a92c178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119a92c178e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9a92c178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119a92c178e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9a92c178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119a92c178e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rticale e tes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2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image" Target="../media/image3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33.png"/><Relationship Id="rId5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3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33.png"/><Relationship Id="rId5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33.png"/><Relationship Id="rId5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1" y="5970878"/>
            <a:ext cx="9144001" cy="887121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333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>
            <p:ph type="ctrTitle"/>
          </p:nvPr>
        </p:nvSpPr>
        <p:spPr>
          <a:xfrm>
            <a:off x="471357" y="2108139"/>
            <a:ext cx="8274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/>
              <a:t>PCTO in Coding &amp; Data Science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alibri"/>
              <a:buNone/>
            </a:pPr>
            <a:r>
              <a:rPr lang="it-IT" sz="3300"/>
              <a:t>CD: 50/50 - Coding Diversity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alibri"/>
              <a:buNone/>
            </a:pPr>
            <a:r>
              <a:t/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alibri"/>
              <a:buNone/>
            </a:pPr>
            <a:r>
              <a:rPr lang="it-IT" sz="3300"/>
              <a:t>Liceo Scientifico S. Cannizzaro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alibri"/>
              <a:buNone/>
            </a:pPr>
            <a:r>
              <a:rPr lang="it-IT" sz="3300"/>
              <a:t>18/03/2022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/>
        </p:nvSpPr>
        <p:spPr>
          <a:xfrm>
            <a:off x="91650" y="150175"/>
            <a:ext cx="8550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correlazioni esprimono sempre delle relazioni tra due serie di dati che valgono </a:t>
            </a:r>
            <a:r>
              <a:rPr lang="it-IT" sz="24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in media</a:t>
            </a:r>
            <a:endParaRPr b="0" i="0" sz="2400" u="none" cap="none" strike="noStrike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als_example.png" id="164" name="Google Shape;16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050" y="981175"/>
            <a:ext cx="7167149" cy="54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6"/>
          <p:cNvSpPr/>
          <p:nvPr/>
        </p:nvSpPr>
        <p:spPr>
          <a:xfrm>
            <a:off x="-1" y="5970878"/>
            <a:ext cx="9144001" cy="887121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333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6"/>
          <p:cNvSpPr/>
          <p:nvPr/>
        </p:nvSpPr>
        <p:spPr>
          <a:xfrm>
            <a:off x="838050" y="981175"/>
            <a:ext cx="7467900" cy="68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"/>
          <p:cNvSpPr txBox="1"/>
          <p:nvPr/>
        </p:nvSpPr>
        <p:spPr>
          <a:xfrm rot="-5400000">
            <a:off x="-797125" y="3398263"/>
            <a:ext cx="290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% di goal che vanno in porta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5554800" y="2430800"/>
            <a:ext cx="961200" cy="378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7010400" y="3429000"/>
            <a:ext cx="1067700" cy="460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a92c178e_0_57"/>
          <p:cNvSpPr txBox="1"/>
          <p:nvPr/>
        </p:nvSpPr>
        <p:spPr>
          <a:xfrm>
            <a:off x="91650" y="150175"/>
            <a:ext cx="8550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correlazioni esprimono sempre delle relazioni tra due serie di dati 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 valgono </a:t>
            </a:r>
            <a:r>
              <a:rPr lang="it-IT" sz="24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in media</a:t>
            </a:r>
            <a:endParaRPr b="0" i="0" sz="2400" u="none" cap="none" strike="noStrike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als_example.png" id="176" name="Google Shape;176;g119a92c178e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050" y="981175"/>
            <a:ext cx="7167149" cy="54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19a92c178e_0_57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33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g119a92c178e_0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119a92c178e_0_57"/>
          <p:cNvSpPr/>
          <p:nvPr/>
        </p:nvSpPr>
        <p:spPr>
          <a:xfrm>
            <a:off x="838050" y="981175"/>
            <a:ext cx="7467900" cy="68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19a92c178e_0_57"/>
          <p:cNvSpPr txBox="1"/>
          <p:nvPr/>
        </p:nvSpPr>
        <p:spPr>
          <a:xfrm rot="-5400000">
            <a:off x="-797125" y="3398263"/>
            <a:ext cx="290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% di goal che vanno in porta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19a92c178e_0_57"/>
          <p:cNvSpPr/>
          <p:nvPr/>
        </p:nvSpPr>
        <p:spPr>
          <a:xfrm>
            <a:off x="5554800" y="2430800"/>
            <a:ext cx="961200" cy="378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19a92c178e_0_57"/>
          <p:cNvSpPr/>
          <p:nvPr/>
        </p:nvSpPr>
        <p:spPr>
          <a:xfrm>
            <a:off x="7010400" y="3429000"/>
            <a:ext cx="1067700" cy="460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19a92c178e_0_57"/>
          <p:cNvSpPr txBox="1"/>
          <p:nvPr/>
        </p:nvSpPr>
        <p:spPr>
          <a:xfrm>
            <a:off x="5328954" y="4085338"/>
            <a:ext cx="2644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linea rossa indica </a:t>
            </a: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% di tiri in porta</a:t>
            </a:r>
            <a:r>
              <a:rPr b="0" i="0" lang="it-IT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it-IT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media </a:t>
            </a: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</a:t>
            </a: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giocatore che effettua un determinato numero di tir</a:t>
            </a: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g119a92c178e_0_57"/>
          <p:cNvCxnSpPr/>
          <p:nvPr/>
        </p:nvCxnSpPr>
        <p:spPr>
          <a:xfrm>
            <a:off x="2846725" y="3419750"/>
            <a:ext cx="332700" cy="628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g119a92c178e_0_57"/>
          <p:cNvCxnSpPr/>
          <p:nvPr/>
        </p:nvCxnSpPr>
        <p:spPr>
          <a:xfrm>
            <a:off x="4331700" y="3313350"/>
            <a:ext cx="240300" cy="43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g119a92c178e_0_57"/>
          <p:cNvSpPr txBox="1"/>
          <p:nvPr/>
        </p:nvSpPr>
        <p:spPr>
          <a:xfrm>
            <a:off x="1789925" y="2178763"/>
            <a:ext cx="1635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in media, un giocatore che fa due tiri a partita, la manda in porta nell’11% dei casi</a:t>
            </a:r>
            <a:endParaRPr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19a92c178e_0_57"/>
          <p:cNvSpPr txBox="1"/>
          <p:nvPr/>
        </p:nvSpPr>
        <p:spPr>
          <a:xfrm>
            <a:off x="3509038" y="1989188"/>
            <a:ext cx="1635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in media, un giocatore che fa tre tiri a partita, la manda in porta nel 14% dei casi</a:t>
            </a:r>
            <a:endParaRPr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9a92c178e_0_78"/>
          <p:cNvSpPr txBox="1"/>
          <p:nvPr/>
        </p:nvSpPr>
        <p:spPr>
          <a:xfrm>
            <a:off x="211803" y="168642"/>
            <a:ext cx="768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Scelta del </a:t>
            </a:r>
            <a:r>
              <a:rPr b="1" lang="it-IT" sz="24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modello</a:t>
            </a:r>
            <a:r>
              <a:rPr b="1"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it-IT" sz="24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margine d’errore</a:t>
            </a:r>
            <a:endParaRPr b="1" i="0" sz="2400" u="none" cap="none" strike="noStrike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19a92c178e_0_78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33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g119a92c178e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19a92c178e_0_78"/>
          <p:cNvSpPr txBox="1"/>
          <p:nvPr/>
        </p:nvSpPr>
        <p:spPr>
          <a:xfrm>
            <a:off x="351725" y="970475"/>
            <a:ext cx="5859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Cos’è un modello?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“...una </a:t>
            </a:r>
            <a:r>
              <a:rPr b="1"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semplificazione della realtà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necessaria 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aiutarci a comprenderla”.</a:t>
            </a:r>
            <a:endParaRPr b="1" sz="2000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g119a92c178e_0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5375" y="427600"/>
            <a:ext cx="2971926" cy="16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19a92c178e_0_78"/>
          <p:cNvSpPr txBox="1"/>
          <p:nvPr/>
        </p:nvSpPr>
        <p:spPr>
          <a:xfrm>
            <a:off x="343500" y="2418800"/>
            <a:ext cx="8457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b="1"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modello 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è essenzialmente una </a:t>
            </a:r>
            <a:r>
              <a:rPr b="1"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funzione 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che, data una serie di dati (</a:t>
            </a: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“input”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li analizza e ci restituisce un </a:t>
            </a: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“output”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b="1"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stima 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cui siamo interessati che presenta però </a:t>
            </a:r>
            <a:r>
              <a:rPr b="1"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sempre un margine d’errore</a:t>
            </a:r>
            <a:endParaRPr b="1" sz="2000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L’obiettivo di chi fa previsioni è quello di trovare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un modello che sia preciso “abbastanza”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119a92c178e_0_78"/>
          <p:cNvSpPr/>
          <p:nvPr/>
        </p:nvSpPr>
        <p:spPr>
          <a:xfrm>
            <a:off x="4299300" y="3692250"/>
            <a:ext cx="545400" cy="461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/>
          <p:nvPr/>
        </p:nvSpPr>
        <p:spPr>
          <a:xfrm>
            <a:off x="-1" y="5970878"/>
            <a:ext cx="9144001" cy="887121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333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9"/>
          <p:cNvSpPr txBox="1"/>
          <p:nvPr/>
        </p:nvSpPr>
        <p:spPr>
          <a:xfrm>
            <a:off x="333223" y="824475"/>
            <a:ext cx="8280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dati che osserviamo non sono generati da un computer secondo una rigida regola matematica → per esempio, quando </a:t>
            </a:r>
            <a:r>
              <a:rPr b="1"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stimiamo 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b="1"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correlazione 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che ci aiuta a </a:t>
            </a:r>
            <a:r>
              <a:rPr b="1"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prevedere 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variabile con il supporto di un’altra variabile che osserviamo, la </a:t>
            </a: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previsione non è mai perfetta. </a:t>
            </a:r>
            <a:endParaRPr b="1" sz="2000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shot 2022-01-08 at 17.37.36.png" id="206" name="Google Shape;20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3663" y="2404625"/>
            <a:ext cx="5812469" cy="310412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Google Shape;207;p9"/>
          <p:cNvSpPr txBox="1"/>
          <p:nvPr/>
        </p:nvSpPr>
        <p:spPr>
          <a:xfrm>
            <a:off x="536075" y="2791250"/>
            <a:ext cx="19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1792650" y="3900375"/>
            <a:ext cx="5734500" cy="207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"/>
          <p:cNvSpPr txBox="1"/>
          <p:nvPr/>
        </p:nvSpPr>
        <p:spPr>
          <a:xfrm>
            <a:off x="1753675" y="4103725"/>
            <a:ext cx="5970600" cy="554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D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Quale di queste due correlazioni è più precisa?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211803" y="168642"/>
            <a:ext cx="768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Scelta del </a:t>
            </a:r>
            <a:r>
              <a:rPr b="1" lang="it-IT" sz="24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modello</a:t>
            </a:r>
            <a:r>
              <a:rPr b="1"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it-IT" sz="24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margine d’errore</a:t>
            </a:r>
            <a:endParaRPr b="1" i="0" sz="2400" u="none" cap="none" strike="noStrike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9a92c178e_0_117"/>
          <p:cNvSpPr txBox="1"/>
          <p:nvPr/>
        </p:nvSpPr>
        <p:spPr>
          <a:xfrm>
            <a:off x="211800" y="168650"/>
            <a:ext cx="840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 ridurre il margine d’errore legato alla scelta del modello?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19a92c178e_0_117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33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g119a92c178e_0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119a92c178e_0_117"/>
          <p:cNvSpPr txBox="1"/>
          <p:nvPr/>
        </p:nvSpPr>
        <p:spPr>
          <a:xfrm>
            <a:off x="333223" y="824475"/>
            <a:ext cx="8280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Secondo voi qual è il modello migliore dei tre in basso?</a:t>
            </a:r>
            <a:endParaRPr b="1" sz="2000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119a92c178e_0_117"/>
          <p:cNvSpPr txBox="1"/>
          <p:nvPr/>
        </p:nvSpPr>
        <p:spPr>
          <a:xfrm>
            <a:off x="536075" y="2791250"/>
            <a:ext cx="19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g119a92c178e_0_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5" y="2060700"/>
            <a:ext cx="9058650" cy="2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19a92c178e_0_117"/>
          <p:cNvSpPr/>
          <p:nvPr/>
        </p:nvSpPr>
        <p:spPr>
          <a:xfrm>
            <a:off x="6848750" y="4122200"/>
            <a:ext cx="1478700" cy="341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19a92c178e_0_117"/>
          <p:cNvSpPr txBox="1"/>
          <p:nvPr/>
        </p:nvSpPr>
        <p:spPr>
          <a:xfrm>
            <a:off x="5240550" y="4935550"/>
            <a:ext cx="30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9a92c178e_0_117"/>
          <p:cNvSpPr txBox="1"/>
          <p:nvPr/>
        </p:nvSpPr>
        <p:spPr>
          <a:xfrm>
            <a:off x="2033375" y="4797300"/>
            <a:ext cx="6784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: quando si costruisce un modello che replica “troppo bene” un insieme di dati.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latin typeface="Calibri"/>
                <a:ea typeface="Calibri"/>
                <a:cs typeface="Calibri"/>
                <a:sym typeface="Calibri"/>
              </a:rPr>
              <a:t>Perché secondo voi può essere un problema?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g119a92c178e_0_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950" y="4612225"/>
            <a:ext cx="1358651" cy="135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9a92c178e_0_130"/>
          <p:cNvSpPr txBox="1"/>
          <p:nvPr/>
        </p:nvSpPr>
        <p:spPr>
          <a:xfrm>
            <a:off x="333225" y="168650"/>
            <a:ext cx="855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problema dell’overfitting quando si analizza un campione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19a92c178e_0_130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33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g119a92c178e_0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119a92c178e_0_130"/>
          <p:cNvSpPr txBox="1"/>
          <p:nvPr/>
        </p:nvSpPr>
        <p:spPr>
          <a:xfrm>
            <a:off x="333225" y="824475"/>
            <a:ext cx="84381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generale, è raro </a:t>
            </a:r>
            <a:r>
              <a:rPr b="1"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osservare 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l’intera “</a:t>
            </a:r>
            <a:r>
              <a:rPr b="1"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popolazione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ovvero l’intero insieme di osservazioni (per es. l’intera popolazione italiana).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Molto più spesso si osserva un </a:t>
            </a:r>
            <a:r>
              <a:rPr b="1"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campione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ossia un </a:t>
            </a:r>
            <a:r>
              <a:rPr b="1"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sottoinsieme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19a92c178e_0_130"/>
          <p:cNvSpPr txBox="1"/>
          <p:nvPr/>
        </p:nvSpPr>
        <p:spPr>
          <a:xfrm>
            <a:off x="536075" y="2791250"/>
            <a:ext cx="19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g119a92c178e_0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225" y="2544725"/>
            <a:ext cx="4089949" cy="297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119a92c178e_0_130"/>
          <p:cNvSpPr txBox="1"/>
          <p:nvPr/>
        </p:nvSpPr>
        <p:spPr>
          <a:xfrm>
            <a:off x="4572000" y="2151450"/>
            <a:ext cx="43194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stime basate su campioni diversi possono essere diverse tra loro, spesso per la presenza di </a:t>
            </a:r>
            <a:r>
              <a:rPr b="1"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osservazioni anomale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 buone pratiche del data analyst: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rimuovere osservazioni anomale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evitare modelli che fanno overfitting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9a92c178e_0_93"/>
          <p:cNvSpPr txBox="1"/>
          <p:nvPr/>
        </p:nvSpPr>
        <p:spPr>
          <a:xfrm>
            <a:off x="211803" y="168642"/>
            <a:ext cx="768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Nell’esempio delle presidenziali americane di prima…</a:t>
            </a:r>
            <a:endParaRPr b="1" i="0" sz="2400" u="none" cap="none" strike="noStrike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19a92c178e_0_93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33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g119a92c178e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19a92c178e_0_93"/>
          <p:cNvSpPr txBox="1"/>
          <p:nvPr/>
        </p:nvSpPr>
        <p:spPr>
          <a:xfrm>
            <a:off x="351725" y="970475"/>
            <a:ext cx="58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shot 2022-01-08 at 16.58.34.png" id="244" name="Google Shape;244;g119a92c178e_0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3950" y="970475"/>
            <a:ext cx="6108624" cy="321532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119a92c178e_0_93"/>
          <p:cNvSpPr txBox="1"/>
          <p:nvPr/>
        </p:nvSpPr>
        <p:spPr>
          <a:xfrm>
            <a:off x="297300" y="924275"/>
            <a:ext cx="5821200" cy="172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Supponiamo di voler prevedere l’esito delle elezioni americane sulla base di un semplice modello </a:t>
            </a:r>
            <a:r>
              <a:rPr b="1"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lineare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Quale variabile sceglieremmo?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19a92c178e_0_93"/>
          <p:cNvSpPr/>
          <p:nvPr/>
        </p:nvSpPr>
        <p:spPr>
          <a:xfrm>
            <a:off x="526825" y="2153525"/>
            <a:ext cx="5249700" cy="3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7" name="Google Shape;247;g119a92c178e_0_93"/>
          <p:cNvGraphicFramePr/>
          <p:nvPr/>
        </p:nvGraphicFramePr>
        <p:xfrm>
          <a:off x="1257500" y="210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{826E26D3-8B24-48A8-8FF3-07B24F3D0975}</a:tableStyleId>
              </a:tblPr>
              <a:tblGrid>
                <a:gridCol w="1294175"/>
                <a:gridCol w="2192425"/>
              </a:tblGrid>
              <a:tr h="37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Correlazione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Variabile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0.15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Tasso di over-65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43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0.26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Tasso povertà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5146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-0.32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Tasso di popolazione femminile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43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0.41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Tasso di popolazione "white"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43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0.46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Tasso di U18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43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-0.59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Densità di popolazione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43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-0.73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Reddito pro capite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63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-0.78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Tasso di imprese femminili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43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-0.82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Tasso di laureati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248" name="Google Shape;248;g119a92c178e_0_93"/>
          <p:cNvSpPr/>
          <p:nvPr/>
        </p:nvSpPr>
        <p:spPr>
          <a:xfrm>
            <a:off x="5868950" y="1377150"/>
            <a:ext cx="194100" cy="2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19a92c178e_0_93"/>
          <p:cNvSpPr/>
          <p:nvPr/>
        </p:nvSpPr>
        <p:spPr>
          <a:xfrm>
            <a:off x="6146325" y="915025"/>
            <a:ext cx="2514000" cy="3290400"/>
          </a:xfrm>
          <a:prstGeom prst="rect">
            <a:avLst/>
          </a:prstGeom>
          <a:noFill/>
          <a:ln cap="flat" cmpd="sng" w="19050">
            <a:solidFill>
              <a:srgbClr val="FFD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19a92c178e_0_93"/>
          <p:cNvSpPr txBox="1"/>
          <p:nvPr/>
        </p:nvSpPr>
        <p:spPr>
          <a:xfrm>
            <a:off x="5369950" y="4417950"/>
            <a:ext cx="32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19a92c178e_0_93"/>
          <p:cNvSpPr/>
          <p:nvPr/>
        </p:nvSpPr>
        <p:spPr>
          <a:xfrm>
            <a:off x="5443900" y="5048175"/>
            <a:ext cx="194100" cy="2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19a92c178e_0_93"/>
          <p:cNvSpPr txBox="1"/>
          <p:nvPr/>
        </p:nvSpPr>
        <p:spPr>
          <a:xfrm>
            <a:off x="5748900" y="4593575"/>
            <a:ext cx="2911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Più alta è la correlazione (in valori assoluti), maggiore è la precisione del modello!</a:t>
            </a:r>
            <a:endParaRPr sz="1800"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 txBox="1"/>
          <p:nvPr/>
        </p:nvSpPr>
        <p:spPr>
          <a:xfrm>
            <a:off x="91650" y="84275"/>
            <a:ext cx="880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t-IT" sz="24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Un modello molto comune: il </a:t>
            </a:r>
            <a:r>
              <a:rPr b="1" i="0" lang="it-IT" sz="24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modello di regressione lineare</a:t>
            </a:r>
            <a:r>
              <a:rPr b="1" i="0" lang="it-IT" sz="2400" u="none" cap="none" strike="noStrike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400" u="none" cap="none" strike="noStrike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1"/>
          <p:cNvSpPr/>
          <p:nvPr/>
        </p:nvSpPr>
        <p:spPr>
          <a:xfrm>
            <a:off x="-1" y="5970878"/>
            <a:ext cx="9144001" cy="887121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333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1"/>
          <p:cNvSpPr txBox="1"/>
          <p:nvPr/>
        </p:nvSpPr>
        <p:spPr>
          <a:xfrm>
            <a:off x="2397211" y="876763"/>
            <a:ext cx="4184821" cy="61555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1"/>
          <p:cNvSpPr txBox="1"/>
          <p:nvPr/>
        </p:nvSpPr>
        <p:spPr>
          <a:xfrm>
            <a:off x="495308" y="1885171"/>
            <a:ext cx="8401558" cy="313932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133" l="-579" r="0" t="-96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1"/>
          <p:cNvSpPr txBox="1"/>
          <p:nvPr/>
        </p:nvSpPr>
        <p:spPr>
          <a:xfrm>
            <a:off x="1498800" y="5115550"/>
            <a:ext cx="6238800" cy="4617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"/>
          <p:cNvSpPr txBox="1"/>
          <p:nvPr/>
        </p:nvSpPr>
        <p:spPr>
          <a:xfrm>
            <a:off x="248778" y="140942"/>
            <a:ext cx="8335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Quando c’è solo una “x” il coefficiente “beta” è sostanzialmente analogo alla correlazione tra due variabili vista finora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2"/>
          <p:cNvSpPr/>
          <p:nvPr/>
        </p:nvSpPr>
        <p:spPr>
          <a:xfrm>
            <a:off x="-1" y="5970878"/>
            <a:ext cx="9144001" cy="887121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333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253" y="1108107"/>
            <a:ext cx="7524493" cy="4862768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2"/>
          <p:cNvSpPr txBox="1"/>
          <p:nvPr/>
        </p:nvSpPr>
        <p:spPr>
          <a:xfrm>
            <a:off x="4976500" y="3891125"/>
            <a:ext cx="2981400" cy="424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p12"/>
          <p:cNvCxnSpPr/>
          <p:nvPr/>
        </p:nvCxnSpPr>
        <p:spPr>
          <a:xfrm>
            <a:off x="5314500" y="2828225"/>
            <a:ext cx="2227500" cy="1127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12"/>
          <p:cNvSpPr/>
          <p:nvPr/>
        </p:nvSpPr>
        <p:spPr>
          <a:xfrm>
            <a:off x="3050050" y="4315325"/>
            <a:ext cx="415800" cy="424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6" name="Google Shape;276;p12"/>
          <p:cNvCxnSpPr/>
          <p:nvPr/>
        </p:nvCxnSpPr>
        <p:spPr>
          <a:xfrm flipH="1">
            <a:off x="3003850" y="4739525"/>
            <a:ext cx="212400" cy="59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12"/>
          <p:cNvSpPr txBox="1"/>
          <p:nvPr/>
        </p:nvSpPr>
        <p:spPr>
          <a:xfrm>
            <a:off x="1155250" y="5259000"/>
            <a:ext cx="42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di quanto aumenta la Y se X aumenta di 1?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1dc8be995_4_0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gd1dc8be995_4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d1dc8be995_4_0"/>
          <p:cNvSpPr txBox="1"/>
          <p:nvPr/>
        </p:nvSpPr>
        <p:spPr>
          <a:xfrm>
            <a:off x="305000" y="307425"/>
            <a:ext cx="830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Anticipando i risultati del comando in Colab…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gd1dc8be995_4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800" y="1107725"/>
            <a:ext cx="4576474" cy="46169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7" name="Google Shape;287;gd1dc8be995_4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000" y="1668525"/>
            <a:ext cx="3946600" cy="162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d1dc8be995_4_0"/>
          <p:cNvSpPr txBox="1"/>
          <p:nvPr/>
        </p:nvSpPr>
        <p:spPr>
          <a:xfrm>
            <a:off x="305000" y="1016675"/>
            <a:ext cx="389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Il nostro primo modello è molto semplice: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d1dc8be995_4_0"/>
          <p:cNvSpPr txBox="1"/>
          <p:nvPr/>
        </p:nvSpPr>
        <p:spPr>
          <a:xfrm>
            <a:off x="305000" y="3290375"/>
            <a:ext cx="38265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I numeri importanti sono pochi: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il </a:t>
            </a:r>
            <a:r>
              <a:rPr b="1" lang="it-IT" sz="2000"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coefficiente di correlazione</a:t>
            </a: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 (beta)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2. il livello di </a:t>
            </a:r>
            <a:r>
              <a:rPr b="1" lang="it-IT" sz="2000"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precisione</a:t>
            </a: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 con cui è stimato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3. la </a:t>
            </a:r>
            <a:r>
              <a:rPr b="1" lang="it-IT" sz="2000"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bontà del modello a “predire” il reddito</a:t>
            </a:r>
            <a:endParaRPr b="1" sz="2000"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d1dc8be995_4_0"/>
          <p:cNvSpPr/>
          <p:nvPr/>
        </p:nvSpPr>
        <p:spPr>
          <a:xfrm>
            <a:off x="4963275" y="3835675"/>
            <a:ext cx="388200" cy="19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1dc8be995_0_0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gd1dc8be99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d1dc8be995_0_0"/>
          <p:cNvSpPr txBox="1"/>
          <p:nvPr/>
        </p:nvSpPr>
        <p:spPr>
          <a:xfrm>
            <a:off x="349461" y="239390"/>
            <a:ext cx="7489200" cy="6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-IT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Nelle ultime puntate…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Descrivere i dati: media, mediana, varianza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Dai valori assoluti alle frequenze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concetto di distribuzione e la distribuzione normale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Grafici bivariato di tipo “scatter”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Grafici bivariato di tipo “a barre”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Grafici a barre raggruppate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Grafici nel tempo: le serie storiche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Grafici nello spazio: le mappe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Alcuni errori comuni nella data analysis e come evitarli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"/>
          <p:cNvSpPr/>
          <p:nvPr/>
        </p:nvSpPr>
        <p:spPr>
          <a:xfrm>
            <a:off x="-1" y="5970878"/>
            <a:ext cx="9144001" cy="887121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333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4"/>
          <p:cNvSpPr txBox="1"/>
          <p:nvPr/>
        </p:nvSpPr>
        <p:spPr>
          <a:xfrm>
            <a:off x="100650" y="295779"/>
            <a:ext cx="89427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(opzionale) </a:t>
            </a: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statistica non è una scienza certa 🡪 nel dover prendere delle decisioni sulla base dell’analisi dei dati a disposizione si corre sempre il rischio di commettere errori.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 valutiamo se un coefficiente di correlazione è stimato abbastanza precisamente da poter concludere che esiste una correlazione tra due variabili?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1a6da97ad_0_0"/>
          <p:cNvSpPr txBox="1"/>
          <p:nvPr/>
        </p:nvSpPr>
        <p:spPr>
          <a:xfrm>
            <a:off x="91653" y="150167"/>
            <a:ext cx="87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(opzionale) </a:t>
            </a: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L’approccio statistico: il test delle ipotesi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d1a6da97ad_0_0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gd1a6da97a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d1a6da97ad_0_0"/>
          <p:cNvSpPr txBox="1"/>
          <p:nvPr/>
        </p:nvSpPr>
        <p:spPr>
          <a:xfrm>
            <a:off x="434400" y="1008250"/>
            <a:ext cx="82536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Ipotesi</a:t>
            </a: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Fare esercizio fisico fa dimagrire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Estraiamo 10 persone 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caso</a:t>
            </a: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riscontriamo che chi ha fatto più attività fisica negli ultimi due mesi ha perso più peso.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Possiamo concludere </a:t>
            </a: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 fare attività fisica fa dimagrire?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dare “validità scientifica” alla nostra </a:t>
            </a: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ipotesi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cominciamo con l’</a:t>
            </a: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assumere che sia falsa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 assumere che invece vera quella contraria.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Ipotesi contraria: Fare attività fisica non fa dimagrire.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questo caso, ci aspettiamo di trovare una </a:t>
            </a: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correlazione 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 i due fenomeni con una </a:t>
            </a: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bassa probabilità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1a6da97ad_0_20"/>
          <p:cNvSpPr txBox="1"/>
          <p:nvPr/>
        </p:nvSpPr>
        <p:spPr>
          <a:xfrm>
            <a:off x="91653" y="150167"/>
            <a:ext cx="87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(opzionale) </a:t>
            </a: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L’approccio statistico: il test delle ipotesi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d1a6da97ad_0_20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gd1a6da97ad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d1a6da97ad_0_20"/>
          <p:cNvSpPr txBox="1"/>
          <p:nvPr/>
        </p:nvSpPr>
        <p:spPr>
          <a:xfrm>
            <a:off x="363600" y="795050"/>
            <a:ext cx="84168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però estraiamo il nostro campione di persone e scopriamo che la correlazione tra i due fenomeni è elevata, ci sono 2 possibilità: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correlazione è elevata ma non troppo: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vuol dire che c’è un’elevata </a:t>
            </a:r>
            <a:r>
              <a:rPr b="1"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probabilità </a:t>
            </a: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 sia frutto del caso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non rifiutiamo</a:t>
            </a: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l’ipotesi contraria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correlazione è “troppo” elevata: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vuol dire che c’è una bassa </a:t>
            </a:r>
            <a:r>
              <a:rPr b="1"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probabilità </a:t>
            </a: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 sia frutto del caso 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b="1"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l’ipotesi contraria è falsa, conviene rigettarla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favore di quella che fare attività fisica faccia perdere peso =) 	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Questa probabilità si chiama </a:t>
            </a:r>
            <a:r>
              <a:rPr b="1"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p-value:</a:t>
            </a:r>
            <a:endParaRPr b="1" sz="2000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se è basso (meno di 0.1) esiste una correlazione tra Y e X)</a:t>
            </a:r>
            <a:endParaRPr b="1" sz="2000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/>
          <p:nvPr/>
        </p:nvSpPr>
        <p:spPr>
          <a:xfrm>
            <a:off x="91653" y="150167"/>
            <a:ext cx="87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 delle ipotesi molto comune di questi tempi</a:t>
            </a:r>
            <a:endParaRPr/>
          </a:p>
        </p:txBody>
      </p:sp>
      <p:sp>
        <p:nvSpPr>
          <p:cNvPr id="323" name="Google Shape;323;p15"/>
          <p:cNvSpPr/>
          <p:nvPr/>
        </p:nvSpPr>
        <p:spPr>
          <a:xfrm>
            <a:off x="-1" y="5970878"/>
            <a:ext cx="9144001" cy="887121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333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" y="1485413"/>
            <a:ext cx="902017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9a92c178e_0_145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37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g119a92c178e_0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119a92c178e_0_145"/>
          <p:cNvSpPr txBox="1"/>
          <p:nvPr/>
        </p:nvSpPr>
        <p:spPr>
          <a:xfrm>
            <a:off x="305000" y="307425"/>
            <a:ext cx="830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Il livello di </a:t>
            </a:r>
            <a:r>
              <a:rPr b="1" lang="it-IT" sz="2400">
                <a:latin typeface="Calibri"/>
                <a:ea typeface="Calibri"/>
                <a:cs typeface="Calibri"/>
                <a:sym typeface="Calibri"/>
              </a:rPr>
              <a:t>precisione </a:t>
            </a: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nella stima del coefficiente </a:t>
            </a:r>
            <a:r>
              <a:rPr b="1" lang="it-IT" sz="2400">
                <a:latin typeface="Calibri"/>
                <a:ea typeface="Calibri"/>
                <a:cs typeface="Calibri"/>
                <a:sym typeface="Calibri"/>
              </a:rPr>
              <a:t>beta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g119a92c178e_0_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800" y="1107725"/>
            <a:ext cx="4576474" cy="46169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5" name="Google Shape;335;g119a92c178e_0_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000" y="1107725"/>
            <a:ext cx="3891000" cy="162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119a92c178e_0_145"/>
          <p:cNvSpPr txBox="1"/>
          <p:nvPr/>
        </p:nvSpPr>
        <p:spPr>
          <a:xfrm>
            <a:off x="305000" y="1016675"/>
            <a:ext cx="38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119a92c178e_0_145"/>
          <p:cNvSpPr txBox="1"/>
          <p:nvPr/>
        </p:nvSpPr>
        <p:spPr>
          <a:xfrm>
            <a:off x="7283150" y="3429000"/>
            <a:ext cx="7950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p-value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119a92c178e_0_145"/>
          <p:cNvSpPr/>
          <p:nvPr/>
        </p:nvSpPr>
        <p:spPr>
          <a:xfrm>
            <a:off x="4963275" y="3835675"/>
            <a:ext cx="388200" cy="19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9" name="Google Shape;339;g119a92c178e_0_145"/>
          <p:cNvCxnSpPr>
            <a:stCxn id="337" idx="1"/>
          </p:cNvCxnSpPr>
          <p:nvPr/>
        </p:nvCxnSpPr>
        <p:spPr>
          <a:xfrm flipH="1">
            <a:off x="6451250" y="3629100"/>
            <a:ext cx="831900" cy="25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g119a92c178e_0_145"/>
          <p:cNvSpPr/>
          <p:nvPr/>
        </p:nvSpPr>
        <p:spPr>
          <a:xfrm>
            <a:off x="6146300" y="3835675"/>
            <a:ext cx="305100" cy="19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119a92c178e_0_145"/>
          <p:cNvSpPr txBox="1"/>
          <p:nvPr/>
        </p:nvSpPr>
        <p:spPr>
          <a:xfrm>
            <a:off x="277450" y="2975775"/>
            <a:ext cx="3891000" cy="2955300"/>
          </a:xfrm>
          <a:prstGeom prst="rect">
            <a:avLst/>
          </a:prstGeom>
          <a:noFill/>
          <a:ln cap="flat" cmpd="sng" w="19050">
            <a:solidFill>
              <a:srgbClr val="FFD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Il </a:t>
            </a:r>
            <a:r>
              <a:rPr b="1" lang="it-IT" sz="2000">
                <a:latin typeface="Calibri"/>
                <a:ea typeface="Calibri"/>
                <a:cs typeface="Calibri"/>
                <a:sym typeface="Calibri"/>
              </a:rPr>
              <a:t>p-value è inversamente legato alla precisione delle stime</a:t>
            </a: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: tanto più è basso, tanto più il coefficiente è stimato con precisione.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Se è minore di </a:t>
            </a:r>
            <a:r>
              <a:rPr b="1" lang="it-IT" sz="2000"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0.1 </a:t>
            </a:r>
            <a:r>
              <a:rPr lang="it-IT" sz="2000"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concludiamo che esiste una correlazione tra le due variabili </a:t>
            </a:r>
            <a:r>
              <a:rPr b="1" lang="it-IT" sz="2000"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“statisticamente significativa”</a:t>
            </a:r>
            <a:r>
              <a:rPr lang="it-IT" sz="2000"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9a92c178e_0_162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37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g119a92c178e_0_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119a92c178e_0_162"/>
          <p:cNvSpPr txBox="1"/>
          <p:nvPr/>
        </p:nvSpPr>
        <p:spPr>
          <a:xfrm>
            <a:off x="305000" y="307425"/>
            <a:ext cx="830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Veniamo all’ultima numero: come scegliere tra due modelli?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g119a92c178e_0_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800" y="1107725"/>
            <a:ext cx="4576474" cy="46169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1" name="Google Shape;351;g119a92c178e_0_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000" y="1107725"/>
            <a:ext cx="3928100" cy="162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119a92c178e_0_162"/>
          <p:cNvSpPr txBox="1"/>
          <p:nvPr/>
        </p:nvSpPr>
        <p:spPr>
          <a:xfrm>
            <a:off x="305000" y="1016675"/>
            <a:ext cx="38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119a92c178e_0_162"/>
          <p:cNvSpPr/>
          <p:nvPr/>
        </p:nvSpPr>
        <p:spPr>
          <a:xfrm>
            <a:off x="6534500" y="2000925"/>
            <a:ext cx="1137000" cy="19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119a92c178e_0_162"/>
          <p:cNvSpPr txBox="1"/>
          <p:nvPr/>
        </p:nvSpPr>
        <p:spPr>
          <a:xfrm>
            <a:off x="415900" y="3471025"/>
            <a:ext cx="3771000" cy="2031900"/>
          </a:xfrm>
          <a:prstGeom prst="rect">
            <a:avLst/>
          </a:prstGeom>
          <a:noFill/>
          <a:ln cap="flat" cmpd="sng" w="19050">
            <a:solidFill>
              <a:srgbClr val="FFD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L’ultimo numero che prendiamo in considerazione si chiama </a:t>
            </a:r>
            <a:r>
              <a:rPr b="1" lang="it-IT" sz="2000"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R-squared.</a:t>
            </a:r>
            <a:endParaRPr b="1" sz="2000"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Questo rappresenta una </a:t>
            </a:r>
            <a:r>
              <a:rPr b="1" lang="it-IT" sz="2000"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misura globale della capacità predittiva </a:t>
            </a: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(=precisione) del modello.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119a92c178e_0_162"/>
          <p:cNvSpPr/>
          <p:nvPr/>
        </p:nvSpPr>
        <p:spPr>
          <a:xfrm>
            <a:off x="4963275" y="3835675"/>
            <a:ext cx="388200" cy="19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119a92c178e_0_162"/>
          <p:cNvSpPr/>
          <p:nvPr/>
        </p:nvSpPr>
        <p:spPr>
          <a:xfrm>
            <a:off x="6146300" y="3835675"/>
            <a:ext cx="305100" cy="19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6"/>
          <p:cNvSpPr/>
          <p:nvPr/>
        </p:nvSpPr>
        <p:spPr>
          <a:xfrm>
            <a:off x="-1" y="5970878"/>
            <a:ext cx="9144001" cy="887121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333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6"/>
          <p:cNvSpPr txBox="1"/>
          <p:nvPr/>
        </p:nvSpPr>
        <p:spPr>
          <a:xfrm>
            <a:off x="91653" y="150167"/>
            <a:ext cx="87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Cosa succede se aggiungiamo un’altra variabile X?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6"/>
          <p:cNvSpPr txBox="1"/>
          <p:nvPr/>
        </p:nvSpPr>
        <p:spPr>
          <a:xfrm>
            <a:off x="363600" y="795050"/>
            <a:ext cx="42084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Abbiamo inserito un’altra variabile tra le nostre “X”, ovvero se la madre ha una laurea (1 se ce l’ha, 0 se non ce l’ha).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modello di regressione lineare è infatti utile soprattutto perché ci consente di analizzare come </a:t>
            </a: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più di una variabile influenzano simultaneamente la nostra Y.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Cosa notate dalla tabella a fianco?</a:t>
            </a:r>
            <a:endParaRPr b="1" sz="2000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400" y="764276"/>
            <a:ext cx="4382200" cy="441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6"/>
          <p:cNvSpPr/>
          <p:nvPr/>
        </p:nvSpPr>
        <p:spPr>
          <a:xfrm>
            <a:off x="5194350" y="3473150"/>
            <a:ext cx="2172000" cy="31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6"/>
          <p:cNvSpPr/>
          <p:nvPr/>
        </p:nvSpPr>
        <p:spPr>
          <a:xfrm>
            <a:off x="6363425" y="795050"/>
            <a:ext cx="1936500" cy="19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9a92c178e_0_196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37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g119a92c178e_0_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g119a92c178e_0_196"/>
          <p:cNvSpPr txBox="1"/>
          <p:nvPr/>
        </p:nvSpPr>
        <p:spPr>
          <a:xfrm>
            <a:off x="349449" y="239400"/>
            <a:ext cx="8005800" cy="7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it-IT" sz="2800">
                <a:latin typeface="Calibri"/>
                <a:ea typeface="Calibri"/>
                <a:cs typeface="Calibri"/>
                <a:sym typeface="Calibri"/>
              </a:rPr>
              <a:t>Un recap…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Uno degli usi più comuni della data science: la previsione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Il concetto di correlazione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Scelta del modello e il margine d’errore/precisione nelle stime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Il concetto di popolazione e quello di campione statistico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Due problemi quando si ha a che fare con il campionamento statistico: overfitting e valori anomali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Il modello di regressione lineare univariato (una sola X)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Il test delle ipotesi per capire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L’R-squared, misura complessiva della precisione di un modello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Il modello di regressione lineare bivariato (più di una X)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-1" y="5970878"/>
            <a:ext cx="9144001" cy="887121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333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563775" y="683950"/>
            <a:ext cx="8226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it-IT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Modulo 1: Introduzione al coding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it-IT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Modulo 2: Saper leggere e rappresentare i dati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it-IT" sz="3200" u="none" cap="none" strike="noStrike">
                <a:solidFill>
                  <a:srgbClr val="000000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Modulo 3: Basi di inferenza e analisi predittiva</a:t>
            </a:r>
            <a:endParaRPr b="0" i="0" sz="3200" u="none" cap="none" strike="noStrike">
              <a:solidFill>
                <a:srgbClr val="000000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it-IT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Modulo 4: Basi di machine learning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91653" y="150167"/>
            <a:ext cx="76857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Un’importante funzione della </a:t>
            </a:r>
            <a:r>
              <a:rPr b="1" lang="it-IT" sz="24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data analysis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la </a:t>
            </a:r>
            <a:r>
              <a:rPr b="1" lang="it-IT" sz="24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previsione</a:t>
            </a:r>
            <a:endParaRPr b="1" i="0" sz="2400" u="none" cap="none" strike="noStrike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-1" y="5970878"/>
            <a:ext cx="9144001" cy="887121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333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650" y="1746850"/>
            <a:ext cx="3082600" cy="3336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3"/>
          <p:cNvCxnSpPr/>
          <p:nvPr/>
        </p:nvCxnSpPr>
        <p:spPr>
          <a:xfrm>
            <a:off x="351225" y="1672900"/>
            <a:ext cx="3271800" cy="3549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3"/>
          <p:cNvCxnSpPr/>
          <p:nvPr/>
        </p:nvCxnSpPr>
        <p:spPr>
          <a:xfrm flipH="1">
            <a:off x="351175" y="1719125"/>
            <a:ext cx="3290400" cy="35214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5" name="Google Shape;11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2675" y="1957238"/>
            <a:ext cx="4166950" cy="27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/>
          <p:nvPr/>
        </p:nvSpPr>
        <p:spPr>
          <a:xfrm>
            <a:off x="4233100" y="1793050"/>
            <a:ext cx="4630500" cy="3114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9a92c178e_0_5"/>
          <p:cNvSpPr txBox="1"/>
          <p:nvPr/>
        </p:nvSpPr>
        <p:spPr>
          <a:xfrm>
            <a:off x="91653" y="150167"/>
            <a:ext cx="768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Alcuni esempi di </a:t>
            </a:r>
            <a:r>
              <a:rPr lang="it-IT" sz="24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previsione</a:t>
            </a:r>
            <a:endParaRPr b="1" i="0" sz="2400" u="none" cap="none" strike="noStrike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19a92c178e_0_5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33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g119a92c178e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19a92c178e_0_5"/>
          <p:cNvSpPr txBox="1"/>
          <p:nvPr/>
        </p:nvSpPr>
        <p:spPr>
          <a:xfrm>
            <a:off x="166375" y="1099850"/>
            <a:ext cx="87990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andamento mercato azionario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evoluzione surriscaldamento globale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tendenza nei pazienti a sviluppare effetti collaterali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tendenza alla recidiva (quando un ex-detenuto ricommette un crimine)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tendenza ad evadere le tasse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click-through rate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ALTRI ESEMPI?</a:t>
            </a:r>
            <a:endParaRPr b="1" sz="2000"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9a92c178e_0_17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33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g119a92c178e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119a92c178e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4975" y="1504598"/>
            <a:ext cx="7112275" cy="40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19a92c178e_0_17"/>
          <p:cNvSpPr txBox="1"/>
          <p:nvPr/>
        </p:nvSpPr>
        <p:spPr>
          <a:xfrm>
            <a:off x="91650" y="150175"/>
            <a:ext cx="8781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tempi recenti i dati sono diventati uno strumento fondamentale in occasione delle </a:t>
            </a:r>
            <a:r>
              <a:rPr b="1" lang="it-IT" sz="24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elezioni</a:t>
            </a:r>
            <a:endParaRPr b="1" i="0" sz="2400" u="none" cap="none" strike="noStrike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9a92c178e_0_33"/>
          <p:cNvSpPr txBox="1"/>
          <p:nvPr/>
        </p:nvSpPr>
        <p:spPr>
          <a:xfrm>
            <a:off x="268025" y="187150"/>
            <a:ext cx="837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Uno sguardo alle </a:t>
            </a:r>
            <a:r>
              <a:rPr b="1" lang="it-IT" sz="24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elezioni americane del 2016</a:t>
            </a:r>
            <a:endParaRPr b="1" i="0" sz="2400" u="none" cap="none" strike="noStrike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19a92c178e_0_33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33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g119a92c178e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119a92c178e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650" y="1516300"/>
            <a:ext cx="4284050" cy="31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119a92c178e_0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516300"/>
            <a:ext cx="4284027" cy="31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19a92c178e_0_33"/>
          <p:cNvSpPr txBox="1"/>
          <p:nvPr/>
        </p:nvSpPr>
        <p:spPr>
          <a:xfrm>
            <a:off x="322775" y="4713725"/>
            <a:ext cx="853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Stati con un’elevata % di popolazione “bianca” hanno votato </a:t>
            </a:r>
            <a:r>
              <a:rPr b="1" lang="it-IT" sz="2000">
                <a:latin typeface="Calibri"/>
                <a:ea typeface="Calibri"/>
                <a:cs typeface="Calibri"/>
                <a:sym typeface="Calibri"/>
              </a:rPr>
              <a:t>più </a:t>
            </a: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per Trump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Stati con un’elevata % di popolazione laureata hanno votato </a:t>
            </a:r>
            <a:r>
              <a:rPr b="1" lang="it-IT" sz="2000">
                <a:latin typeface="Calibri"/>
                <a:ea typeface="Calibri"/>
                <a:cs typeface="Calibri"/>
                <a:sym typeface="Calibri"/>
              </a:rPr>
              <a:t>meno </a:t>
            </a: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per Trump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9a92c178e_0_25"/>
          <p:cNvSpPr txBox="1"/>
          <p:nvPr/>
        </p:nvSpPr>
        <p:spPr>
          <a:xfrm>
            <a:off x="637750" y="150175"/>
            <a:ext cx="7911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(Anche in Italia, territori con caratteristiche simili hanno tendenze di voto simili)</a:t>
            </a:r>
            <a:endParaRPr i="0" sz="2400" u="none" cap="none" strike="noStrike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19a92c178e_0_25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33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g119a92c178e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l-voti-movimento-5-stelle.jpeg" id="150" name="Google Shape;150;g119a92c178e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850" y="1256775"/>
            <a:ext cx="7245200" cy="47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>
            <p:ph idx="1" type="body"/>
          </p:nvPr>
        </p:nvSpPr>
        <p:spPr>
          <a:xfrm>
            <a:off x="457200" y="270393"/>
            <a:ext cx="8229600" cy="55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 sz="2400"/>
              <a:t>La </a:t>
            </a:r>
            <a:r>
              <a:rPr b="1" lang="it-IT" sz="2400">
                <a:highlight>
                  <a:srgbClr val="FFD410"/>
                </a:highlight>
              </a:rPr>
              <a:t>covarianza </a:t>
            </a:r>
            <a:r>
              <a:rPr lang="it-IT" sz="2400"/>
              <a:t>misura che tipo di </a:t>
            </a:r>
            <a:r>
              <a:rPr lang="it-IT" sz="2400">
                <a:highlight>
                  <a:srgbClr val="FFD410"/>
                </a:highlight>
              </a:rPr>
              <a:t>relazione</a:t>
            </a:r>
            <a:r>
              <a:rPr lang="it-IT" sz="2400"/>
              <a:t> esiste tra due variabili, X e Y:</a:t>
            </a:r>
            <a:endParaRPr sz="2400"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 sz="2000"/>
              <a:t>Diciamo che le </a:t>
            </a:r>
            <a:r>
              <a:rPr b="1" lang="it-IT" sz="2000"/>
              <a:t>due variabili Y e X </a:t>
            </a:r>
            <a:r>
              <a:rPr lang="it-IT" sz="2000"/>
              <a:t>sono: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-317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it-IT" sz="2000">
                <a:highlight>
                  <a:srgbClr val="FFD410"/>
                </a:highlight>
              </a:rPr>
              <a:t>Correlate </a:t>
            </a:r>
            <a:r>
              <a:rPr b="1" lang="it-IT" sz="2000">
                <a:highlight>
                  <a:srgbClr val="FFD410"/>
                </a:highlight>
              </a:rPr>
              <a:t>positivamente</a:t>
            </a:r>
            <a:r>
              <a:rPr lang="it-IT" sz="2000"/>
              <a:t> (covarianza&gt;0) se all’aumentare di Y aumenta anche X</a:t>
            </a:r>
            <a:endParaRPr sz="2000"/>
          </a:p>
          <a:p>
            <a:pPr indent="-317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it-IT" sz="2000">
                <a:highlight>
                  <a:srgbClr val="FFD410"/>
                </a:highlight>
              </a:rPr>
              <a:t>Correlate </a:t>
            </a:r>
            <a:r>
              <a:rPr b="1" lang="it-IT" sz="2000">
                <a:highlight>
                  <a:srgbClr val="FFD410"/>
                </a:highlight>
              </a:rPr>
              <a:t>negativamente</a:t>
            </a:r>
            <a:r>
              <a:rPr lang="it-IT" sz="2000"/>
              <a:t> (covarianza&gt;0) se all’aumentare di Y diminuisce anche X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 sz="2000"/>
              <a:t>-  </a:t>
            </a:r>
            <a:r>
              <a:rPr b="1" lang="it-IT" sz="2000"/>
              <a:t>  </a:t>
            </a:r>
            <a:r>
              <a:rPr lang="it-IT" sz="2000"/>
              <a:t>altrimenti diciamo che</a:t>
            </a:r>
            <a:r>
              <a:rPr b="1" lang="it-IT" sz="2000"/>
              <a:t> </a:t>
            </a:r>
            <a:r>
              <a:rPr b="1" lang="it-IT" sz="2000">
                <a:highlight>
                  <a:srgbClr val="FFD410"/>
                </a:highlight>
              </a:rPr>
              <a:t>non sono correlate</a:t>
            </a:r>
            <a:r>
              <a:rPr lang="it-IT" sz="2000">
                <a:highlight>
                  <a:srgbClr val="FFD410"/>
                </a:highlight>
              </a:rPr>
              <a:t> </a:t>
            </a:r>
            <a:r>
              <a:rPr lang="it-IT" sz="2000"/>
              <a:t> (covarianza=0) </a:t>
            </a:r>
            <a:endParaRPr sz="2000"/>
          </a:p>
        </p:txBody>
      </p:sp>
      <p:pic>
        <p:nvPicPr>
          <p:cNvPr id="156" name="Google Shape;15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8562" y="931500"/>
            <a:ext cx="5766877" cy="1807525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57" name="Google Shape;157;p4"/>
          <p:cNvSpPr/>
          <p:nvPr/>
        </p:nvSpPr>
        <p:spPr>
          <a:xfrm>
            <a:off x="-1" y="5970878"/>
            <a:ext cx="9144001" cy="887121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333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2022-01-08T15:26:03Z</dcterms:created>
  <dc:creator>Federica Daniele</dc:creator>
</cp:coreProperties>
</file>