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3" roundtripDataSignature="AMtx7miXx6K9GkUtbi3tCqX2toWC9L0a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9059a48fe_0_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19059a48f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119059a48fe_0_1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9059a48fe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19059a48f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119059a48fe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8b00b84cc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18b00b84c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118b00b84cc_0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9059a48fe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19059a48f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119059a48fe_0_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9059a48fe_0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119059a48f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g119059a48fe_0_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9059a48fe_0_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119059a48f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g119059a48fe_0_1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9059a48fe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119059a48f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g119059a48fe_0_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a1b85a7b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11a1b85a7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11a1b85a7b8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9f3d28df3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109f3d28df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g109f3d28df3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09f3d28df3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109f3d28df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Qui occorre tagliare le figure e tradurre in italiano le intestazioni.</a:t>
            </a:r>
            <a:endParaRPr/>
          </a:p>
        </p:txBody>
      </p:sp>
      <p:sp>
        <p:nvSpPr>
          <p:cNvPr id="365" name="Google Shape;365;g109f3d28df3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1dbd906c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d1dbd906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d1dbd906c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9faea631e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109faea631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Qui occorre tagliare le figure e tradurre in italiano le intestazioni.</a:t>
            </a:r>
            <a:endParaRPr/>
          </a:p>
        </p:txBody>
      </p:sp>
      <p:sp>
        <p:nvSpPr>
          <p:cNvPr id="375" name="Google Shape;375;g109faea631e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05524c5ce7_1_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105524c5ce7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g105524c5ce7_1_1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08242d85a1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108242d85a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g108242d85a1_0_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9f3d28df3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g109f3d28df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g109f3d28df3_0_7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09f3d28df3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109f3d28df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g109f3d28df3_0_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09f3d28df3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109f3d28df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1" name="Google Shape;421;g109f3d28df3_0_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09f3d28df3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g109f3d28df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1" name="Google Shape;431;g109f3d28df3_0_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198eeecea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g1198eeece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1" name="Google Shape;441;g1198eeecea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5524c5ce7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05524c5c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105524c5ce7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5524c5ce7_1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05524c5ce7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105524c5ce7_1_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39b8e770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f39b8e77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f39b8e770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39b8e770a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f39b8e770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f39b8e770a_0_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39b8e770a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f39b8e770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f39b8e770a_0_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8b00b84c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18b00b84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118b00b84c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8b00b84cc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18b00b84c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118b00b84cc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verticale e tes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2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20.png"/><Relationship Id="rId7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20.png"/><Relationship Id="rId7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8.jpg"/><Relationship Id="rId5" Type="http://schemas.openxmlformats.org/officeDocument/2006/relationships/image" Target="../media/image16.png"/><Relationship Id="rId6" Type="http://schemas.openxmlformats.org/officeDocument/2006/relationships/image" Target="../media/image1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26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71357" y="2108139"/>
            <a:ext cx="8274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t-IT"/>
              <a:t>PCTO in Coding &amp; Data Science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alibri"/>
              <a:buNone/>
            </a:pPr>
            <a:r>
              <a:rPr lang="it-IT" sz="3300"/>
              <a:t>CD: 50/50 - Coding Diversity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alibri"/>
              <a:buNone/>
            </a:pPr>
            <a:r>
              <a:t/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alibri"/>
              <a:buNone/>
            </a:pPr>
            <a:r>
              <a:rPr lang="it-IT" sz="3300"/>
              <a:t>Liceo Scientifico S. Cannizzaro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alibri"/>
              <a:buNone/>
            </a:pPr>
            <a:r>
              <a:rPr lang="it-IT" sz="3300"/>
              <a:t>16/03/2022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-1" y="5970878"/>
            <a:ext cx="9144001" cy="887121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9059a48fe_0_125"/>
          <p:cNvSpPr txBox="1"/>
          <p:nvPr>
            <p:ph type="ctrTitle"/>
          </p:nvPr>
        </p:nvSpPr>
        <p:spPr>
          <a:xfrm>
            <a:off x="380550" y="194300"/>
            <a:ext cx="84207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Semplifichiamo</a:t>
            </a:r>
            <a:r>
              <a:rPr lang="it-IT"/>
              <a:t> un po’</a:t>
            </a:r>
            <a:endParaRPr/>
          </a:p>
        </p:txBody>
      </p:sp>
      <p:sp>
        <p:nvSpPr>
          <p:cNvPr id="202" name="Google Shape;202;g119059a48fe_0_125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g119059a48fe_0_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119059a48fe_0_125"/>
          <p:cNvSpPr txBox="1"/>
          <p:nvPr/>
        </p:nvSpPr>
        <p:spPr>
          <a:xfrm>
            <a:off x="5198150" y="1473625"/>
            <a:ext cx="31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19059a48fe_0_125"/>
          <p:cNvSpPr txBox="1"/>
          <p:nvPr/>
        </p:nvSpPr>
        <p:spPr>
          <a:xfrm>
            <a:off x="152400" y="1792450"/>
            <a:ext cx="274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19059a48fe_0_125"/>
          <p:cNvSpPr txBox="1"/>
          <p:nvPr/>
        </p:nvSpPr>
        <p:spPr>
          <a:xfrm>
            <a:off x="437225" y="2088975"/>
            <a:ext cx="83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19059a48fe_0_125"/>
          <p:cNvSpPr txBox="1"/>
          <p:nvPr/>
        </p:nvSpPr>
        <p:spPr>
          <a:xfrm>
            <a:off x="437225" y="1805600"/>
            <a:ext cx="850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19059a48fe_0_125"/>
          <p:cNvSpPr txBox="1"/>
          <p:nvPr/>
        </p:nvSpPr>
        <p:spPr>
          <a:xfrm>
            <a:off x="680125" y="1570775"/>
            <a:ext cx="7586700" cy="554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19059a48fe_0_125"/>
          <p:cNvSpPr txBox="1"/>
          <p:nvPr/>
        </p:nvSpPr>
        <p:spPr>
          <a:xfrm>
            <a:off x="437225" y="4339900"/>
            <a:ext cx="820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pic>
        <p:nvPicPr>
          <p:cNvPr id="210" name="Google Shape;210;g119059a48fe_0_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550" y="1473613"/>
            <a:ext cx="602932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9059a48fe_0_21"/>
          <p:cNvSpPr txBox="1"/>
          <p:nvPr>
            <p:ph type="ctrTitle"/>
          </p:nvPr>
        </p:nvSpPr>
        <p:spPr>
          <a:xfrm>
            <a:off x="380550" y="194300"/>
            <a:ext cx="84207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Ragioniamo insieme</a:t>
            </a:r>
            <a:endParaRPr/>
          </a:p>
        </p:txBody>
      </p:sp>
      <p:sp>
        <p:nvSpPr>
          <p:cNvPr id="217" name="Google Shape;217;g119059a48fe_0_21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g119059a48fe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119059a48fe_0_21"/>
          <p:cNvSpPr txBox="1"/>
          <p:nvPr/>
        </p:nvSpPr>
        <p:spPr>
          <a:xfrm>
            <a:off x="5198150" y="1473625"/>
            <a:ext cx="31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119059a48fe_0_21"/>
          <p:cNvSpPr txBox="1"/>
          <p:nvPr/>
        </p:nvSpPr>
        <p:spPr>
          <a:xfrm>
            <a:off x="152400" y="1792450"/>
            <a:ext cx="274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119059a48fe_0_21"/>
          <p:cNvSpPr txBox="1"/>
          <p:nvPr/>
        </p:nvSpPr>
        <p:spPr>
          <a:xfrm>
            <a:off x="437225" y="2088975"/>
            <a:ext cx="83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19059a48fe_0_21"/>
          <p:cNvSpPr txBox="1"/>
          <p:nvPr/>
        </p:nvSpPr>
        <p:spPr>
          <a:xfrm>
            <a:off x="437225" y="1805600"/>
            <a:ext cx="850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9059a48fe_0_21"/>
          <p:cNvSpPr txBox="1"/>
          <p:nvPr/>
        </p:nvSpPr>
        <p:spPr>
          <a:xfrm>
            <a:off x="113350" y="1568400"/>
            <a:ext cx="4380300" cy="3201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200">
                <a:latin typeface="Calibri"/>
                <a:ea typeface="Calibri"/>
                <a:cs typeface="Calibri"/>
                <a:sym typeface="Calibri"/>
              </a:rPr>
              <a:t>Dal punto di vista dell’utente: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it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Quale sarebbe potuto essere un modo più intuitivo di sintetizzare l’informazione, rispetto ai tre indici di media, moda e varianza?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it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la studentessa avesse trovato SOLO il dato sulla media, quale “scenario” avrebbe ritenuto più verosimile?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9059a48fe_0_21"/>
          <p:cNvSpPr txBox="1"/>
          <p:nvPr/>
        </p:nvSpPr>
        <p:spPr>
          <a:xfrm>
            <a:off x="4647575" y="1643650"/>
            <a:ext cx="41913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900"/>
              <a:t>Dal punto di vista del data analyst:</a:t>
            </a:r>
            <a:endParaRPr b="1"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it-IT" sz="1900"/>
              <a:t>Come possiamo capire in quali casi sarebbe opportuno utilizzare un indicatore piuttosto che un altro?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it-IT" sz="1900">
                <a:solidFill>
                  <a:schemeClr val="dk1"/>
                </a:solidFill>
              </a:rPr>
              <a:t>In quale dei quattro “scenari” sarebbe stato “deontologicamente corretto” fornire SOLO il dato sulla media?</a:t>
            </a:r>
            <a:endParaRPr sz="1900"/>
          </a:p>
        </p:txBody>
      </p:sp>
      <p:sp>
        <p:nvSpPr>
          <p:cNvPr id="225" name="Google Shape;225;g119059a48fe_0_21"/>
          <p:cNvSpPr/>
          <p:nvPr/>
        </p:nvSpPr>
        <p:spPr>
          <a:xfrm>
            <a:off x="140975" y="1533175"/>
            <a:ext cx="8874300" cy="2061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8b00b84cc_0_33"/>
          <p:cNvSpPr txBox="1"/>
          <p:nvPr>
            <p:ph type="ctrTitle"/>
          </p:nvPr>
        </p:nvSpPr>
        <p:spPr>
          <a:xfrm>
            <a:off x="380550" y="194300"/>
            <a:ext cx="84207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Grafico: quale?</a:t>
            </a:r>
            <a:endParaRPr/>
          </a:p>
        </p:txBody>
      </p:sp>
      <p:sp>
        <p:nvSpPr>
          <p:cNvPr id="232" name="Google Shape;232;g118b00b84cc_0_33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g118b00b84cc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18b00b84cc_0_33"/>
          <p:cNvSpPr txBox="1"/>
          <p:nvPr/>
        </p:nvSpPr>
        <p:spPr>
          <a:xfrm>
            <a:off x="5198150" y="1473625"/>
            <a:ext cx="31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118b00b84cc_0_33"/>
          <p:cNvSpPr txBox="1"/>
          <p:nvPr/>
        </p:nvSpPr>
        <p:spPr>
          <a:xfrm>
            <a:off x="152400" y="1792450"/>
            <a:ext cx="274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118b00b84cc_0_33"/>
          <p:cNvSpPr txBox="1"/>
          <p:nvPr/>
        </p:nvSpPr>
        <p:spPr>
          <a:xfrm>
            <a:off x="437225" y="2088975"/>
            <a:ext cx="83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118b00b84cc_0_33"/>
          <p:cNvSpPr txBox="1"/>
          <p:nvPr/>
        </p:nvSpPr>
        <p:spPr>
          <a:xfrm>
            <a:off x="680125" y="1570775"/>
            <a:ext cx="7586700" cy="554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18b00b84cc_0_33"/>
          <p:cNvSpPr txBox="1"/>
          <p:nvPr/>
        </p:nvSpPr>
        <p:spPr>
          <a:xfrm>
            <a:off x="437225" y="4339900"/>
            <a:ext cx="820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cxnSp>
        <p:nvCxnSpPr>
          <p:cNvPr id="239" name="Google Shape;239;g118b00b84cc_0_33"/>
          <p:cNvCxnSpPr/>
          <p:nvPr/>
        </p:nvCxnSpPr>
        <p:spPr>
          <a:xfrm flipH="1" rot="10800000">
            <a:off x="1311675" y="1700325"/>
            <a:ext cx="16200" cy="34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g118b00b84cc_0_33"/>
          <p:cNvCxnSpPr/>
          <p:nvPr/>
        </p:nvCxnSpPr>
        <p:spPr>
          <a:xfrm flipH="1" rot="10800000">
            <a:off x="1311675" y="5101125"/>
            <a:ext cx="6250800" cy="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g118b00b84cc_0_33"/>
          <p:cNvSpPr txBox="1"/>
          <p:nvPr/>
        </p:nvSpPr>
        <p:spPr>
          <a:xfrm>
            <a:off x="7311425" y="5141625"/>
            <a:ext cx="58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200"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118b00b84cc_0_33"/>
          <p:cNvSpPr txBox="1"/>
          <p:nvPr/>
        </p:nvSpPr>
        <p:spPr>
          <a:xfrm>
            <a:off x="923025" y="1700325"/>
            <a:ext cx="58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200">
                <a:latin typeface="Calibri"/>
                <a:ea typeface="Calibri"/>
                <a:cs typeface="Calibri"/>
                <a:sym typeface="Calibri"/>
              </a:rPr>
              <a:t>y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9059a48fe_0_65"/>
          <p:cNvSpPr txBox="1"/>
          <p:nvPr>
            <p:ph type="ctrTitle"/>
          </p:nvPr>
        </p:nvSpPr>
        <p:spPr>
          <a:xfrm>
            <a:off x="263125" y="202400"/>
            <a:ext cx="84207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Dai valori assoluti alle “frequenze”</a:t>
            </a:r>
            <a:endParaRPr/>
          </a:p>
        </p:txBody>
      </p:sp>
      <p:sp>
        <p:nvSpPr>
          <p:cNvPr id="249" name="Google Shape;249;g119059a48fe_0_65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g119059a48fe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119059a48fe_0_65"/>
          <p:cNvSpPr txBox="1"/>
          <p:nvPr/>
        </p:nvSpPr>
        <p:spPr>
          <a:xfrm>
            <a:off x="5198150" y="1473625"/>
            <a:ext cx="31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19059a48fe_0_65"/>
          <p:cNvSpPr txBox="1"/>
          <p:nvPr/>
        </p:nvSpPr>
        <p:spPr>
          <a:xfrm>
            <a:off x="152400" y="1792450"/>
            <a:ext cx="274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119059a48fe_0_65"/>
          <p:cNvSpPr txBox="1"/>
          <p:nvPr/>
        </p:nvSpPr>
        <p:spPr>
          <a:xfrm>
            <a:off x="437225" y="2088975"/>
            <a:ext cx="83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19059a48fe_0_65"/>
          <p:cNvSpPr txBox="1"/>
          <p:nvPr/>
        </p:nvSpPr>
        <p:spPr>
          <a:xfrm>
            <a:off x="437225" y="1805600"/>
            <a:ext cx="850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119059a48fe_0_65"/>
          <p:cNvSpPr txBox="1"/>
          <p:nvPr/>
        </p:nvSpPr>
        <p:spPr>
          <a:xfrm>
            <a:off x="680125" y="1570775"/>
            <a:ext cx="7586700" cy="554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19059a48fe_0_65"/>
          <p:cNvSpPr txBox="1"/>
          <p:nvPr/>
        </p:nvSpPr>
        <p:spPr>
          <a:xfrm>
            <a:off x="437225" y="4339900"/>
            <a:ext cx="820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pic>
        <p:nvPicPr>
          <p:cNvPr id="257" name="Google Shape;257;g119059a48fe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25" y="1792450"/>
            <a:ext cx="3829050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119059a48fe_0_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5850" y="1754013"/>
            <a:ext cx="3533775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119059a48fe_0_65"/>
          <p:cNvSpPr/>
          <p:nvPr/>
        </p:nvSpPr>
        <p:spPr>
          <a:xfrm>
            <a:off x="4397073" y="2856225"/>
            <a:ext cx="582000" cy="32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119059a48fe_0_65"/>
          <p:cNvSpPr/>
          <p:nvPr/>
        </p:nvSpPr>
        <p:spPr>
          <a:xfrm>
            <a:off x="5369300" y="1951325"/>
            <a:ext cx="509100" cy="3245400"/>
          </a:xfrm>
          <a:prstGeom prst="rect">
            <a:avLst/>
          </a:prstGeom>
          <a:noFill/>
          <a:ln cap="flat" cmpd="sng" w="19050">
            <a:solidFill>
              <a:srgbClr val="0563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Google Shape;261;g119059a48fe_0_65"/>
          <p:cNvCxnSpPr/>
          <p:nvPr/>
        </p:nvCxnSpPr>
        <p:spPr>
          <a:xfrm flipH="1" rot="10800000">
            <a:off x="4356075" y="3279325"/>
            <a:ext cx="1902900" cy="197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2" name="Google Shape;262;g119059a48fe_0_65"/>
          <p:cNvCxnSpPr/>
          <p:nvPr/>
        </p:nvCxnSpPr>
        <p:spPr>
          <a:xfrm flipH="1" rot="10800000">
            <a:off x="4469950" y="3465475"/>
            <a:ext cx="2493300" cy="1669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3" name="Google Shape;263;g119059a48fe_0_65"/>
          <p:cNvSpPr/>
          <p:nvPr/>
        </p:nvSpPr>
        <p:spPr>
          <a:xfrm>
            <a:off x="3316175" y="5302000"/>
            <a:ext cx="5367600" cy="3627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000"/>
              <a:t>Frequenza = quante volte la </a:t>
            </a:r>
            <a:r>
              <a:rPr b="1" lang="it-IT" sz="1000"/>
              <a:t>variabile</a:t>
            </a:r>
            <a:r>
              <a:rPr b="1" lang="it-IT" sz="1000"/>
              <a:t> assume uno specifico valore/il totale delle </a:t>
            </a:r>
            <a:r>
              <a:rPr b="1" lang="it-IT" sz="1000"/>
              <a:t>osservazioni</a:t>
            </a:r>
            <a:r>
              <a:rPr b="1" lang="it-IT" sz="1000"/>
              <a:t> (11 in questo caso): </a:t>
            </a:r>
            <a:r>
              <a:rPr b="1" i="1" lang="it-IT" sz="1300"/>
              <a:t>ASSE Y</a:t>
            </a:r>
            <a:endParaRPr b="1" i="1" sz="1300"/>
          </a:p>
        </p:txBody>
      </p:sp>
      <p:cxnSp>
        <p:nvCxnSpPr>
          <p:cNvPr id="264" name="Google Shape;264;g119059a48fe_0_65"/>
          <p:cNvCxnSpPr/>
          <p:nvPr/>
        </p:nvCxnSpPr>
        <p:spPr>
          <a:xfrm flipH="1" rot="10800000">
            <a:off x="1813675" y="2712338"/>
            <a:ext cx="3546300" cy="1763700"/>
          </a:xfrm>
          <a:prstGeom prst="straightConnector1">
            <a:avLst/>
          </a:prstGeom>
          <a:noFill/>
          <a:ln cap="flat" cmpd="sng" w="19050">
            <a:solidFill>
              <a:srgbClr val="0563C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5" name="Google Shape;265;g119059a48fe_0_65"/>
          <p:cNvSpPr/>
          <p:nvPr/>
        </p:nvSpPr>
        <p:spPr>
          <a:xfrm>
            <a:off x="194325" y="4518400"/>
            <a:ext cx="4008000" cy="3627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0563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000"/>
              <a:t>Tutti i possibili valori che la variabile può assumere: </a:t>
            </a:r>
            <a:r>
              <a:rPr b="1" i="1" lang="it-IT" sz="1300"/>
              <a:t>ASSE X</a:t>
            </a:r>
            <a:endParaRPr b="1" i="1" sz="1300"/>
          </a:p>
        </p:txBody>
      </p:sp>
      <p:sp>
        <p:nvSpPr>
          <p:cNvPr id="266" name="Google Shape;266;g119059a48fe_0_65"/>
          <p:cNvSpPr/>
          <p:nvPr/>
        </p:nvSpPr>
        <p:spPr>
          <a:xfrm>
            <a:off x="3133475" y="3836300"/>
            <a:ext cx="445200" cy="254700"/>
          </a:xfrm>
          <a:prstGeom prst="ellipse">
            <a:avLst/>
          </a:prstGeom>
          <a:noFill/>
          <a:ln cap="flat" cmpd="sng" w="19050">
            <a:solidFill>
              <a:srgbClr val="0563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119059a48fe_0_65"/>
          <p:cNvSpPr/>
          <p:nvPr/>
        </p:nvSpPr>
        <p:spPr>
          <a:xfrm>
            <a:off x="3133475" y="1951325"/>
            <a:ext cx="445200" cy="254700"/>
          </a:xfrm>
          <a:prstGeom prst="ellipse">
            <a:avLst/>
          </a:prstGeom>
          <a:noFill/>
          <a:ln cap="flat" cmpd="sng" w="19050">
            <a:solidFill>
              <a:srgbClr val="0563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9059a48fe_0_80"/>
          <p:cNvSpPr txBox="1"/>
          <p:nvPr>
            <p:ph type="ctrTitle"/>
          </p:nvPr>
        </p:nvSpPr>
        <p:spPr>
          <a:xfrm>
            <a:off x="263125" y="202400"/>
            <a:ext cx="84207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Un tipo di grafico molto esplicativo</a:t>
            </a:r>
            <a:endParaRPr/>
          </a:p>
        </p:txBody>
      </p:sp>
      <p:sp>
        <p:nvSpPr>
          <p:cNvPr id="274" name="Google Shape;274;g119059a48fe_0_80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g119059a48fe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119059a48fe_0_80"/>
          <p:cNvSpPr txBox="1"/>
          <p:nvPr/>
        </p:nvSpPr>
        <p:spPr>
          <a:xfrm>
            <a:off x="5198150" y="1473625"/>
            <a:ext cx="31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19059a48fe_0_80"/>
          <p:cNvSpPr txBox="1"/>
          <p:nvPr/>
        </p:nvSpPr>
        <p:spPr>
          <a:xfrm>
            <a:off x="152400" y="1792450"/>
            <a:ext cx="274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119059a48fe_0_80"/>
          <p:cNvSpPr txBox="1"/>
          <p:nvPr/>
        </p:nvSpPr>
        <p:spPr>
          <a:xfrm>
            <a:off x="437225" y="2088975"/>
            <a:ext cx="83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119059a48fe_0_80"/>
          <p:cNvSpPr txBox="1"/>
          <p:nvPr/>
        </p:nvSpPr>
        <p:spPr>
          <a:xfrm>
            <a:off x="437225" y="1805600"/>
            <a:ext cx="850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119059a48fe_0_80"/>
          <p:cNvSpPr txBox="1"/>
          <p:nvPr/>
        </p:nvSpPr>
        <p:spPr>
          <a:xfrm>
            <a:off x="680125" y="1570775"/>
            <a:ext cx="7586700" cy="554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119059a48fe_0_80"/>
          <p:cNvSpPr txBox="1"/>
          <p:nvPr/>
        </p:nvSpPr>
        <p:spPr>
          <a:xfrm>
            <a:off x="437225" y="4339900"/>
            <a:ext cx="820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pic>
        <p:nvPicPr>
          <p:cNvPr id="282" name="Google Shape;282;g119059a48fe_0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025" y="3566050"/>
            <a:ext cx="3732199" cy="23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119059a48fe_0_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225" y="1148050"/>
            <a:ext cx="3292201" cy="2238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119059a48fe_0_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7025" y="1109575"/>
            <a:ext cx="3732200" cy="22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119059a48fe_0_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8650" y="3663300"/>
            <a:ext cx="3352190" cy="22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119059a48fe_0_80"/>
          <p:cNvSpPr/>
          <p:nvPr/>
        </p:nvSpPr>
        <p:spPr>
          <a:xfrm>
            <a:off x="1190225" y="1214525"/>
            <a:ext cx="1635600" cy="21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LETTERATURA</a:t>
            </a:r>
            <a:endParaRPr/>
          </a:p>
        </p:txBody>
      </p:sp>
      <p:sp>
        <p:nvSpPr>
          <p:cNvPr id="287" name="Google Shape;287;g119059a48fe_0_80"/>
          <p:cNvSpPr/>
          <p:nvPr/>
        </p:nvSpPr>
        <p:spPr>
          <a:xfrm>
            <a:off x="6192625" y="3663300"/>
            <a:ext cx="1635600" cy="21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INFORMATICA</a:t>
            </a:r>
            <a:endParaRPr/>
          </a:p>
        </p:txBody>
      </p:sp>
      <p:sp>
        <p:nvSpPr>
          <p:cNvPr id="288" name="Google Shape;288;g119059a48fe_0_80"/>
          <p:cNvSpPr/>
          <p:nvPr/>
        </p:nvSpPr>
        <p:spPr>
          <a:xfrm>
            <a:off x="6272150" y="1214525"/>
            <a:ext cx="1635600" cy="21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STORIA</a:t>
            </a:r>
            <a:endParaRPr/>
          </a:p>
        </p:txBody>
      </p:sp>
      <p:sp>
        <p:nvSpPr>
          <p:cNvPr id="289" name="Google Shape;289;g119059a48fe_0_80"/>
          <p:cNvSpPr/>
          <p:nvPr/>
        </p:nvSpPr>
        <p:spPr>
          <a:xfrm>
            <a:off x="1436900" y="3757913"/>
            <a:ext cx="1635600" cy="21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INGLESE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9059a48fe_0_164"/>
          <p:cNvSpPr txBox="1"/>
          <p:nvPr>
            <p:ph type="ctrTitle"/>
          </p:nvPr>
        </p:nvSpPr>
        <p:spPr>
          <a:xfrm>
            <a:off x="380550" y="194300"/>
            <a:ext cx="84207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Ragioniamo insieme</a:t>
            </a:r>
            <a:endParaRPr/>
          </a:p>
        </p:txBody>
      </p:sp>
      <p:sp>
        <p:nvSpPr>
          <p:cNvPr id="296" name="Google Shape;296;g119059a48fe_0_164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g119059a48fe_0_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119059a48fe_0_164"/>
          <p:cNvSpPr txBox="1"/>
          <p:nvPr/>
        </p:nvSpPr>
        <p:spPr>
          <a:xfrm>
            <a:off x="5198150" y="1473625"/>
            <a:ext cx="31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19059a48fe_0_164"/>
          <p:cNvSpPr txBox="1"/>
          <p:nvPr/>
        </p:nvSpPr>
        <p:spPr>
          <a:xfrm>
            <a:off x="152400" y="1792450"/>
            <a:ext cx="274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119059a48fe_0_164"/>
          <p:cNvSpPr txBox="1"/>
          <p:nvPr/>
        </p:nvSpPr>
        <p:spPr>
          <a:xfrm>
            <a:off x="437225" y="2088975"/>
            <a:ext cx="83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19059a48fe_0_164"/>
          <p:cNvSpPr txBox="1"/>
          <p:nvPr/>
        </p:nvSpPr>
        <p:spPr>
          <a:xfrm>
            <a:off x="437225" y="1805600"/>
            <a:ext cx="850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119059a48fe_0_164"/>
          <p:cNvSpPr txBox="1"/>
          <p:nvPr/>
        </p:nvSpPr>
        <p:spPr>
          <a:xfrm>
            <a:off x="113350" y="1568400"/>
            <a:ext cx="4380300" cy="3201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200">
                <a:latin typeface="Calibri"/>
                <a:ea typeface="Calibri"/>
                <a:cs typeface="Calibri"/>
                <a:sym typeface="Calibri"/>
              </a:rPr>
              <a:t>Dal punto di vista dell’utente: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it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Quale sarebbe potuto essere un modo più intuitivo di sintetizzare l’informazione, rispetto ai tre indici di media, moda e varianza?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it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la studentessa avesse trovato SOLO il dato sulla media, quale “scenario” avrebbe ritenuto più verosimile?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119059a48fe_0_164"/>
          <p:cNvSpPr txBox="1"/>
          <p:nvPr/>
        </p:nvSpPr>
        <p:spPr>
          <a:xfrm>
            <a:off x="4647575" y="1643650"/>
            <a:ext cx="41913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900"/>
              <a:t>Dal punto di vista del data analyst:</a:t>
            </a:r>
            <a:endParaRPr b="1"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it-IT" sz="1900"/>
              <a:t>Come possiamo capire in quali casi sarebbe opportuno utilizzare un indicatore piuttosto che un altro?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it-IT" sz="1900">
                <a:solidFill>
                  <a:schemeClr val="dk1"/>
                </a:solidFill>
              </a:rPr>
              <a:t>In quale dei quattro “scenari” sarebbe stato “deontologicamente corretto” fornire SOLO il dato sulla media?</a:t>
            </a:r>
            <a:endParaRPr sz="1900"/>
          </a:p>
        </p:txBody>
      </p:sp>
      <p:sp>
        <p:nvSpPr>
          <p:cNvPr id="304" name="Google Shape;304;g119059a48fe_0_164"/>
          <p:cNvSpPr/>
          <p:nvPr/>
        </p:nvSpPr>
        <p:spPr>
          <a:xfrm>
            <a:off x="134850" y="3589750"/>
            <a:ext cx="8874300" cy="2061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9059a48fe_0_36"/>
          <p:cNvSpPr txBox="1"/>
          <p:nvPr>
            <p:ph type="ctrTitle"/>
          </p:nvPr>
        </p:nvSpPr>
        <p:spPr>
          <a:xfrm>
            <a:off x="380550" y="194300"/>
            <a:ext cx="84207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Indici e informazione: un esempio</a:t>
            </a:r>
            <a:endParaRPr/>
          </a:p>
        </p:txBody>
      </p:sp>
      <p:sp>
        <p:nvSpPr>
          <p:cNvPr id="311" name="Google Shape;311;g119059a48fe_0_36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g119059a48fe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119059a48fe_0_36"/>
          <p:cNvSpPr txBox="1"/>
          <p:nvPr/>
        </p:nvSpPr>
        <p:spPr>
          <a:xfrm>
            <a:off x="5198150" y="1473625"/>
            <a:ext cx="31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19059a48fe_0_36"/>
          <p:cNvSpPr txBox="1"/>
          <p:nvPr/>
        </p:nvSpPr>
        <p:spPr>
          <a:xfrm>
            <a:off x="152400" y="1792450"/>
            <a:ext cx="274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119059a48fe_0_36"/>
          <p:cNvSpPr txBox="1"/>
          <p:nvPr/>
        </p:nvSpPr>
        <p:spPr>
          <a:xfrm>
            <a:off x="437225" y="2088975"/>
            <a:ext cx="83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119059a48fe_0_36"/>
          <p:cNvSpPr txBox="1"/>
          <p:nvPr/>
        </p:nvSpPr>
        <p:spPr>
          <a:xfrm>
            <a:off x="437225" y="1805600"/>
            <a:ext cx="850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19059a48fe_0_36"/>
          <p:cNvSpPr txBox="1"/>
          <p:nvPr/>
        </p:nvSpPr>
        <p:spPr>
          <a:xfrm>
            <a:off x="680125" y="1570775"/>
            <a:ext cx="7586700" cy="554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119059a48fe_0_36"/>
          <p:cNvSpPr txBox="1"/>
          <p:nvPr/>
        </p:nvSpPr>
        <p:spPr>
          <a:xfrm>
            <a:off x="437225" y="4339900"/>
            <a:ext cx="820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pic>
        <p:nvPicPr>
          <p:cNvPr id="319" name="Google Shape;319;g119059a48fe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525" y="1533164"/>
            <a:ext cx="6762601" cy="337998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119059a48fe_0_36"/>
          <p:cNvSpPr/>
          <p:nvPr/>
        </p:nvSpPr>
        <p:spPr>
          <a:xfrm>
            <a:off x="6081850" y="1533175"/>
            <a:ext cx="1578000" cy="3380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a1b85a7b8_0_0"/>
          <p:cNvSpPr txBox="1"/>
          <p:nvPr>
            <p:ph type="ctrTitle"/>
          </p:nvPr>
        </p:nvSpPr>
        <p:spPr>
          <a:xfrm>
            <a:off x="152400" y="44975"/>
            <a:ext cx="84207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t-IT"/>
              <a:t>Ogni “scenario” ha un nome: le distribuzioni</a:t>
            </a:r>
            <a:endParaRPr/>
          </a:p>
        </p:txBody>
      </p:sp>
      <p:sp>
        <p:nvSpPr>
          <p:cNvPr id="327" name="Google Shape;327;g11a1b85a7b8_0_0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g11a1b85a7b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11a1b85a7b8_0_0"/>
          <p:cNvSpPr txBox="1"/>
          <p:nvPr/>
        </p:nvSpPr>
        <p:spPr>
          <a:xfrm>
            <a:off x="5198150" y="1473625"/>
            <a:ext cx="31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11a1b85a7b8_0_0"/>
          <p:cNvSpPr txBox="1"/>
          <p:nvPr/>
        </p:nvSpPr>
        <p:spPr>
          <a:xfrm>
            <a:off x="152400" y="1792450"/>
            <a:ext cx="274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11a1b85a7b8_0_0"/>
          <p:cNvSpPr txBox="1"/>
          <p:nvPr/>
        </p:nvSpPr>
        <p:spPr>
          <a:xfrm>
            <a:off x="437225" y="2088975"/>
            <a:ext cx="83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11a1b85a7b8_0_0"/>
          <p:cNvSpPr txBox="1"/>
          <p:nvPr/>
        </p:nvSpPr>
        <p:spPr>
          <a:xfrm>
            <a:off x="437225" y="1805600"/>
            <a:ext cx="850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1a1b85a7b8_0_0"/>
          <p:cNvSpPr txBox="1"/>
          <p:nvPr/>
        </p:nvSpPr>
        <p:spPr>
          <a:xfrm>
            <a:off x="680125" y="1570775"/>
            <a:ext cx="7586700" cy="554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11a1b85a7b8_0_0"/>
          <p:cNvSpPr txBox="1"/>
          <p:nvPr/>
        </p:nvSpPr>
        <p:spPr>
          <a:xfrm>
            <a:off x="437225" y="4339900"/>
            <a:ext cx="820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pic>
        <p:nvPicPr>
          <p:cNvPr id="335" name="Google Shape;335;g11a1b85a7b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4888" y="4021275"/>
            <a:ext cx="3030933" cy="189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11a1b85a7b8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500" y="1578225"/>
            <a:ext cx="2695262" cy="18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11a1b85a7b8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6625" y="1546088"/>
            <a:ext cx="3109200" cy="189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g11a1b85a7b8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8500" y="4053400"/>
            <a:ext cx="2744400" cy="183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11a1b85a7b8_0_0"/>
          <p:cNvSpPr/>
          <p:nvPr/>
        </p:nvSpPr>
        <p:spPr>
          <a:xfrm>
            <a:off x="1261200" y="1663225"/>
            <a:ext cx="1635600" cy="21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LETTERATURA</a:t>
            </a:r>
            <a:endParaRPr/>
          </a:p>
        </p:txBody>
      </p:sp>
      <p:sp>
        <p:nvSpPr>
          <p:cNvPr id="340" name="Google Shape;340;g11a1b85a7b8_0_0"/>
          <p:cNvSpPr/>
          <p:nvPr/>
        </p:nvSpPr>
        <p:spPr>
          <a:xfrm>
            <a:off x="6143425" y="4053400"/>
            <a:ext cx="1635600" cy="21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INFORMATICA</a:t>
            </a:r>
            <a:endParaRPr/>
          </a:p>
        </p:txBody>
      </p:sp>
      <p:sp>
        <p:nvSpPr>
          <p:cNvPr id="341" name="Google Shape;341;g11a1b85a7b8_0_0"/>
          <p:cNvSpPr/>
          <p:nvPr/>
        </p:nvSpPr>
        <p:spPr>
          <a:xfrm>
            <a:off x="6143425" y="1595088"/>
            <a:ext cx="1635600" cy="21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STORIA</a:t>
            </a:r>
            <a:endParaRPr/>
          </a:p>
        </p:txBody>
      </p:sp>
      <p:sp>
        <p:nvSpPr>
          <p:cNvPr id="342" name="Google Shape;342;g11a1b85a7b8_0_0"/>
          <p:cNvSpPr/>
          <p:nvPr/>
        </p:nvSpPr>
        <p:spPr>
          <a:xfrm>
            <a:off x="1456575" y="4124713"/>
            <a:ext cx="1635600" cy="21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INGLESE</a:t>
            </a:r>
            <a:endParaRPr/>
          </a:p>
        </p:txBody>
      </p:sp>
      <p:cxnSp>
        <p:nvCxnSpPr>
          <p:cNvPr id="343" name="Google Shape;343;g11a1b85a7b8_0_0"/>
          <p:cNvCxnSpPr/>
          <p:nvPr/>
        </p:nvCxnSpPr>
        <p:spPr>
          <a:xfrm rot="10800000">
            <a:off x="2177450" y="2302425"/>
            <a:ext cx="1413900" cy="58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4" name="Google Shape;344;g11a1b85a7b8_0_0"/>
          <p:cNvCxnSpPr/>
          <p:nvPr/>
        </p:nvCxnSpPr>
        <p:spPr>
          <a:xfrm>
            <a:off x="4713025" y="2028625"/>
            <a:ext cx="1239900" cy="93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5" name="Google Shape;345;g11a1b85a7b8_0_0"/>
          <p:cNvCxnSpPr/>
          <p:nvPr/>
        </p:nvCxnSpPr>
        <p:spPr>
          <a:xfrm flipH="1">
            <a:off x="2717075" y="4388325"/>
            <a:ext cx="1080900" cy="81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6" name="Google Shape;346;g11a1b85a7b8_0_0"/>
          <p:cNvCxnSpPr/>
          <p:nvPr/>
        </p:nvCxnSpPr>
        <p:spPr>
          <a:xfrm flipH="1" rot="10800000">
            <a:off x="4929500" y="4968800"/>
            <a:ext cx="1495500" cy="5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7" name="Google Shape;347;g11a1b85a7b8_0_0"/>
          <p:cNvSpPr/>
          <p:nvPr/>
        </p:nvSpPr>
        <p:spPr>
          <a:xfrm>
            <a:off x="3552938" y="2823225"/>
            <a:ext cx="1080900" cy="3627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000"/>
              <a:t>   COSTANTE</a:t>
            </a:r>
            <a:endParaRPr b="1" sz="1000"/>
          </a:p>
        </p:txBody>
      </p:sp>
      <p:sp>
        <p:nvSpPr>
          <p:cNvPr id="348" name="Google Shape;348;g11a1b85a7b8_0_0"/>
          <p:cNvSpPr/>
          <p:nvPr/>
        </p:nvSpPr>
        <p:spPr>
          <a:xfrm>
            <a:off x="3795500" y="1807450"/>
            <a:ext cx="1080900" cy="3627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000"/>
              <a:t>    UNIFORME</a:t>
            </a:r>
            <a:endParaRPr b="1" sz="1000"/>
          </a:p>
        </p:txBody>
      </p:sp>
      <p:sp>
        <p:nvSpPr>
          <p:cNvPr id="349" name="Google Shape;349;g11a1b85a7b8_0_0"/>
          <p:cNvSpPr/>
          <p:nvPr/>
        </p:nvSpPr>
        <p:spPr>
          <a:xfrm>
            <a:off x="3795500" y="4048675"/>
            <a:ext cx="1080900" cy="3627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000"/>
              <a:t> BIMODALE</a:t>
            </a:r>
            <a:endParaRPr b="1" sz="1000"/>
          </a:p>
        </p:txBody>
      </p:sp>
      <p:sp>
        <p:nvSpPr>
          <p:cNvPr id="350" name="Google Shape;350;g11a1b85a7b8_0_0"/>
          <p:cNvSpPr/>
          <p:nvPr/>
        </p:nvSpPr>
        <p:spPr>
          <a:xfrm>
            <a:off x="3848600" y="4854775"/>
            <a:ext cx="1349700" cy="5541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000"/>
              <a:t>   </a:t>
            </a:r>
            <a:r>
              <a:rPr b="1" lang="it-IT"/>
              <a:t>NORMALE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9f3d28df3_0_18"/>
          <p:cNvSpPr txBox="1"/>
          <p:nvPr>
            <p:ph type="ctrTitle"/>
          </p:nvPr>
        </p:nvSpPr>
        <p:spPr>
          <a:xfrm>
            <a:off x="380550" y="194300"/>
            <a:ext cx="84207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t-IT"/>
              <a:t>Una distribuzione molto particolare: la distribuzione normale (o gaussiana)</a:t>
            </a:r>
            <a:endParaRPr/>
          </a:p>
        </p:txBody>
      </p:sp>
      <p:sp>
        <p:nvSpPr>
          <p:cNvPr id="357" name="Google Shape;357;g109f3d28df3_0_18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8" name="Google Shape;358;g109f3d28df3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109f3d28df3_0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9875" y="3247849"/>
            <a:ext cx="3590750" cy="272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109f3d28df3_0_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59950" y="1456100"/>
            <a:ext cx="3707850" cy="24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109f3d28df3_0_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400" y="1456100"/>
            <a:ext cx="4115406" cy="27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09f3d28df3_0_38"/>
          <p:cNvSpPr txBox="1"/>
          <p:nvPr>
            <p:ph type="ctrTitle"/>
          </p:nvPr>
        </p:nvSpPr>
        <p:spPr>
          <a:xfrm>
            <a:off x="380550" y="194300"/>
            <a:ext cx="84207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t-IT"/>
              <a:t>Media e varianza nella distribuzione gaussiana</a:t>
            </a:r>
            <a:endParaRPr/>
          </a:p>
        </p:txBody>
      </p:sp>
      <p:sp>
        <p:nvSpPr>
          <p:cNvPr id="368" name="Google Shape;368;g109f3d28df3_0_38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9" name="Google Shape;369;g109f3d28df3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g109f3d28df3_0_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75" y="2253575"/>
            <a:ext cx="4544425" cy="312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g109f3d28df3_0_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9850" y="2253575"/>
            <a:ext cx="4484151" cy="312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1dbd906c2_0_0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gd1dbd906c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d1dbd906c2_0_0"/>
          <p:cNvSpPr txBox="1"/>
          <p:nvPr/>
        </p:nvSpPr>
        <p:spPr>
          <a:xfrm>
            <a:off x="366611" y="405915"/>
            <a:ext cx="7489200" cy="6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latin typeface="Calibri"/>
                <a:ea typeface="Calibri"/>
                <a:cs typeface="Calibri"/>
                <a:sym typeface="Calibri"/>
              </a:rPr>
              <a:t>Nelle ultime puntate…</a:t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it-IT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 cos’è un dato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it-IT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 cos’è la data science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it-IT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 cos’è un linguaggio di programmazione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it-IT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Cosa sono le librerie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it-IT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Cos’è un comando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it-IT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Cos’è una variabile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it-IT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Tipi di dati: stringhe, variabili numeriche, variabili logiche, liste, etc.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it-IT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Cos’è una funzione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it-IT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Comandi condizionali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it-IT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Cos’è un database e i suoi elementi costitutivi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9faea631e_0_14"/>
          <p:cNvSpPr txBox="1"/>
          <p:nvPr>
            <p:ph type="ctrTitle"/>
          </p:nvPr>
        </p:nvSpPr>
        <p:spPr>
          <a:xfrm>
            <a:off x="380550" y="194300"/>
            <a:ext cx="84207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t-IT"/>
              <a:t>Non sempre una determinata serie di dati ha una distribuzione asimmetrica</a:t>
            </a:r>
            <a:endParaRPr/>
          </a:p>
        </p:txBody>
      </p:sp>
      <p:sp>
        <p:nvSpPr>
          <p:cNvPr id="378" name="Google Shape;378;g109faea631e_0_14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g109faea631e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109faea631e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4200" y="1379275"/>
            <a:ext cx="6299482" cy="4362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05524c5ce7_1_130"/>
          <p:cNvSpPr txBox="1"/>
          <p:nvPr>
            <p:ph type="ctrTitle"/>
          </p:nvPr>
        </p:nvSpPr>
        <p:spPr>
          <a:xfrm>
            <a:off x="471357" y="2108139"/>
            <a:ext cx="8274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Parte B: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Saper rappresentare i dati</a:t>
            </a:r>
            <a:endParaRPr/>
          </a:p>
        </p:txBody>
      </p:sp>
      <p:sp>
        <p:nvSpPr>
          <p:cNvPr id="387" name="Google Shape;387;g105524c5ce7_1_130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g105524c5ce7_1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8242d85a1_0_45"/>
          <p:cNvSpPr txBox="1"/>
          <p:nvPr>
            <p:ph type="ctrTitle"/>
          </p:nvPr>
        </p:nvSpPr>
        <p:spPr>
          <a:xfrm>
            <a:off x="274582" y="81239"/>
            <a:ext cx="8274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Esplorare la correlazione tra due serie di dati</a:t>
            </a:r>
            <a:endParaRPr/>
          </a:p>
        </p:txBody>
      </p:sp>
      <p:sp>
        <p:nvSpPr>
          <p:cNvPr id="395" name="Google Shape;395;g108242d85a1_0_45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6" name="Google Shape;396;g108242d85a1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108242d85a1_0_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814200"/>
            <a:ext cx="4977376" cy="34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108242d85a1_0_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45875" y="2119002"/>
            <a:ext cx="4298125" cy="290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g108242d85a1_0_45"/>
          <p:cNvSpPr txBox="1"/>
          <p:nvPr/>
        </p:nvSpPr>
        <p:spPr>
          <a:xfrm>
            <a:off x="487175" y="5335250"/>
            <a:ext cx="827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lphaLcParenBoth"/>
            </a:pP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correlazione positiva						(b)     correlazione negativa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9f3d28df3_0_76"/>
          <p:cNvSpPr txBox="1"/>
          <p:nvPr>
            <p:ph type="ctrTitle"/>
          </p:nvPr>
        </p:nvSpPr>
        <p:spPr>
          <a:xfrm>
            <a:off x="274582" y="81239"/>
            <a:ext cx="8274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Rappresentare congiuntamente dati numerici e non: i grafici a barre</a:t>
            </a:r>
            <a:endParaRPr/>
          </a:p>
        </p:txBody>
      </p:sp>
      <p:sp>
        <p:nvSpPr>
          <p:cNvPr id="406" name="Google Shape;406;g109f3d28df3_0_76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7" name="Google Shape;407;g109f3d28df3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109f3d28df3_0_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400" y="1781089"/>
            <a:ext cx="68580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09f3d28df3_0_87"/>
          <p:cNvSpPr txBox="1"/>
          <p:nvPr>
            <p:ph type="ctrTitle"/>
          </p:nvPr>
        </p:nvSpPr>
        <p:spPr>
          <a:xfrm>
            <a:off x="274582" y="81239"/>
            <a:ext cx="8274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Descrivere più di due variabili congiuntamente  </a:t>
            </a:r>
            <a:endParaRPr/>
          </a:p>
        </p:txBody>
      </p:sp>
      <p:sp>
        <p:nvSpPr>
          <p:cNvPr id="415" name="Google Shape;415;g109f3d28df3_0_87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6" name="Google Shape;416;g109f3d28df3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g109f3d28df3_0_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1338" y="1703639"/>
            <a:ext cx="6481314" cy="4114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09f3d28df3_0_54"/>
          <p:cNvSpPr txBox="1"/>
          <p:nvPr>
            <p:ph type="ctrTitle"/>
          </p:nvPr>
        </p:nvSpPr>
        <p:spPr>
          <a:xfrm>
            <a:off x="274582" y="81239"/>
            <a:ext cx="8274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Gli studenti a Roma</a:t>
            </a:r>
            <a:endParaRPr/>
          </a:p>
        </p:txBody>
      </p:sp>
      <p:sp>
        <p:nvSpPr>
          <p:cNvPr id="424" name="Google Shape;424;g109f3d28df3_0_54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5" name="Google Shape;425;g109f3d28df3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g109f3d28df3_0_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8750" y="1654450"/>
            <a:ext cx="4257750" cy="41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g109f3d28df3_0_54"/>
          <p:cNvSpPr txBox="1"/>
          <p:nvPr/>
        </p:nvSpPr>
        <p:spPr>
          <a:xfrm>
            <a:off x="5539525" y="1456225"/>
            <a:ext cx="30099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it-IT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Prima variabile: numero di studenti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it-IT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Seconda variabile: ?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09f3d28df3_0_65"/>
          <p:cNvSpPr txBox="1"/>
          <p:nvPr>
            <p:ph type="ctrTitle"/>
          </p:nvPr>
        </p:nvSpPr>
        <p:spPr>
          <a:xfrm>
            <a:off x="274582" y="81239"/>
            <a:ext cx="8274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Le serie storiche: uno sguardo a Google Trends </a:t>
            </a:r>
            <a:endParaRPr/>
          </a:p>
        </p:txBody>
      </p:sp>
      <p:sp>
        <p:nvSpPr>
          <p:cNvPr id="434" name="Google Shape;434;g109f3d28df3_0_65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5" name="Google Shape;435;g109f3d28df3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g109f3d28df3_0_65"/>
          <p:cNvSpPr txBox="1"/>
          <p:nvPr/>
        </p:nvSpPr>
        <p:spPr>
          <a:xfrm>
            <a:off x="152400" y="5280300"/>
            <a:ext cx="883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it-IT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Prima variabile: numero di casi Covid 			Seconda variabile: ?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7" name="Google Shape;437;g109f3d28df3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88" y="1551239"/>
            <a:ext cx="8183018" cy="3424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198eeeceac_0_0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4" name="Google Shape;444;g1198eeecea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g1198eeeceac_0_0"/>
          <p:cNvSpPr txBox="1"/>
          <p:nvPr/>
        </p:nvSpPr>
        <p:spPr>
          <a:xfrm>
            <a:off x="366611" y="405915"/>
            <a:ext cx="7489200" cy="6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latin typeface="Calibri"/>
                <a:ea typeface="Calibri"/>
                <a:cs typeface="Calibri"/>
                <a:sym typeface="Calibri"/>
              </a:rPr>
              <a:t>Cosa abbiamo visto oggi </a:t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Descrivere i dati: media, mediana, varianza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Dai valori assoluti alle frequenze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Il concetto di distribuzione e la distribuzione normale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Grafici bivariato di tipo “scatter”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Grafici bivariato di tipo “a barre”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Grafici a barre raggruppate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Grafici nel tempo: le serie storiche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Grafici nello spazio: le mappe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Alcuni errori comuni nella data analysis e come evitarli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5524c5ce7_1_0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g105524c5ce7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05524c5ce7_1_0"/>
          <p:cNvSpPr txBox="1"/>
          <p:nvPr/>
        </p:nvSpPr>
        <p:spPr>
          <a:xfrm>
            <a:off x="563775" y="683950"/>
            <a:ext cx="8226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it-IT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Modulo 1: Introduzione al coding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it-IT" sz="3200" u="none" cap="none" strike="noStrike">
                <a:solidFill>
                  <a:srgbClr val="000000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Modulo 2: Saper leggere e rappresentare i dati</a:t>
            </a:r>
            <a:endParaRPr b="0" i="0" sz="3200" u="none" cap="none" strike="noStrike">
              <a:solidFill>
                <a:srgbClr val="000000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it-IT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Modulo 3: Basi di inferenza e analisi predittiva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it-IT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Modulo 4: Basi di machine learning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5524c5ce7_1_55"/>
          <p:cNvSpPr txBox="1"/>
          <p:nvPr>
            <p:ph type="ctrTitle"/>
          </p:nvPr>
        </p:nvSpPr>
        <p:spPr>
          <a:xfrm>
            <a:off x="471357" y="2108139"/>
            <a:ext cx="8274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Parte A: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Saper leggere i dati</a:t>
            </a:r>
            <a:endParaRPr/>
          </a:p>
        </p:txBody>
      </p:sp>
      <p:sp>
        <p:nvSpPr>
          <p:cNvPr id="114" name="Google Shape;114;g105524c5ce7_1_55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g105524c5ce7_1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39b8e770a_0_0"/>
          <p:cNvSpPr txBox="1"/>
          <p:nvPr>
            <p:ph type="ctrTitle"/>
          </p:nvPr>
        </p:nvSpPr>
        <p:spPr>
          <a:xfrm>
            <a:off x="380550" y="194300"/>
            <a:ext cx="84207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t-IT"/>
              <a:t>Estrarre informazione dai dati: un esempio (1)</a:t>
            </a:r>
            <a:endParaRPr/>
          </a:p>
        </p:txBody>
      </p:sp>
      <p:sp>
        <p:nvSpPr>
          <p:cNvPr id="122" name="Google Shape;122;gf39b8e770a_0_0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gf39b8e770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f39b8e770a_0_0"/>
          <p:cNvSpPr txBox="1"/>
          <p:nvPr/>
        </p:nvSpPr>
        <p:spPr>
          <a:xfrm>
            <a:off x="5198150" y="1473625"/>
            <a:ext cx="31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f39b8e770a_0_0"/>
          <p:cNvSpPr txBox="1"/>
          <p:nvPr/>
        </p:nvSpPr>
        <p:spPr>
          <a:xfrm>
            <a:off x="152400" y="1792450"/>
            <a:ext cx="274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f39b8e770a_0_0"/>
          <p:cNvSpPr txBox="1"/>
          <p:nvPr/>
        </p:nvSpPr>
        <p:spPr>
          <a:xfrm>
            <a:off x="437225" y="2088975"/>
            <a:ext cx="83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f39b8e770a_0_0"/>
          <p:cNvSpPr txBox="1"/>
          <p:nvPr/>
        </p:nvSpPr>
        <p:spPr>
          <a:xfrm>
            <a:off x="437225" y="1805600"/>
            <a:ext cx="85017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it-IT" sz="2400">
                <a:latin typeface="Calibri"/>
                <a:ea typeface="Calibri"/>
                <a:cs typeface="Calibri"/>
                <a:sym typeface="Calibri"/>
              </a:rPr>
              <a:t>Sono una studentessa </a:t>
            </a:r>
            <a:r>
              <a:rPr lang="it-IT" sz="2400">
                <a:latin typeface="Calibri"/>
                <a:ea typeface="Calibri"/>
                <a:cs typeface="Calibri"/>
                <a:sym typeface="Calibri"/>
              </a:rPr>
              <a:t>iscritta</a:t>
            </a:r>
            <a:r>
              <a:rPr lang="it-IT" sz="2400">
                <a:latin typeface="Calibri"/>
                <a:ea typeface="Calibri"/>
                <a:cs typeface="Calibri"/>
                <a:sym typeface="Calibri"/>
              </a:rPr>
              <a:t> al primo anno di università di un corso di laurea in Lettere.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it-IT" sz="2400">
                <a:latin typeface="Calibri"/>
                <a:ea typeface="Calibri"/>
                <a:cs typeface="Calibri"/>
                <a:sym typeface="Calibri"/>
              </a:rPr>
              <a:t>Nel primo semestre dovrò affrontare 4 esami: Letteratura, Storia, Inglese e Informatica.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it-IT" sz="2400">
                <a:latin typeface="Calibri"/>
                <a:ea typeface="Calibri"/>
                <a:cs typeface="Calibri"/>
                <a:sym typeface="Calibri"/>
              </a:rPr>
              <a:t>Vorrei farmi un’idea su quanto sia complicato passare ognuno di questi esami, ma non conosco nessuno degli studenti che ha sostenuto questi esami in passato.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it-IT" sz="2400">
                <a:latin typeface="Calibri"/>
                <a:ea typeface="Calibri"/>
                <a:cs typeface="Calibri"/>
                <a:sym typeface="Calibri"/>
              </a:rPr>
              <a:t>Decido di cercare informazioni sul sito dell’università.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39b8e770a_0_53"/>
          <p:cNvSpPr txBox="1"/>
          <p:nvPr>
            <p:ph type="ctrTitle"/>
          </p:nvPr>
        </p:nvSpPr>
        <p:spPr>
          <a:xfrm>
            <a:off x="380550" y="194300"/>
            <a:ext cx="84207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t-IT"/>
              <a:t>Estrarre informazione dai dati: un esempio (2)</a:t>
            </a:r>
            <a:endParaRPr/>
          </a:p>
        </p:txBody>
      </p:sp>
      <p:sp>
        <p:nvSpPr>
          <p:cNvPr id="134" name="Google Shape;134;gf39b8e770a_0_53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gf39b8e770a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f39b8e770a_0_53"/>
          <p:cNvSpPr txBox="1"/>
          <p:nvPr/>
        </p:nvSpPr>
        <p:spPr>
          <a:xfrm>
            <a:off x="5198150" y="1473625"/>
            <a:ext cx="31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f39b8e770a_0_53"/>
          <p:cNvSpPr txBox="1"/>
          <p:nvPr/>
        </p:nvSpPr>
        <p:spPr>
          <a:xfrm>
            <a:off x="152400" y="1792450"/>
            <a:ext cx="274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f39b8e770a_0_53"/>
          <p:cNvSpPr txBox="1"/>
          <p:nvPr/>
        </p:nvSpPr>
        <p:spPr>
          <a:xfrm>
            <a:off x="437225" y="2088975"/>
            <a:ext cx="83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f39b8e770a_0_53"/>
          <p:cNvSpPr txBox="1"/>
          <p:nvPr/>
        </p:nvSpPr>
        <p:spPr>
          <a:xfrm>
            <a:off x="437225" y="1805600"/>
            <a:ext cx="850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f39b8e770a_0_53"/>
          <p:cNvSpPr txBox="1"/>
          <p:nvPr/>
        </p:nvSpPr>
        <p:spPr>
          <a:xfrm>
            <a:off x="680125" y="1570775"/>
            <a:ext cx="7586700" cy="2401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latin typeface="Calibri"/>
                <a:ea typeface="Calibri"/>
                <a:cs typeface="Calibri"/>
                <a:sym typeface="Calibri"/>
              </a:rPr>
              <a:t>Trovo</a:t>
            </a:r>
            <a:r>
              <a:rPr lang="it-IT" sz="2400"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 la media</a:t>
            </a:r>
            <a:r>
              <a:rPr lang="it-IT" sz="2400">
                <a:latin typeface="Calibri"/>
                <a:ea typeface="Calibri"/>
                <a:cs typeface="Calibri"/>
                <a:sym typeface="Calibri"/>
              </a:rPr>
              <a:t> dei voti presi dagli studenti: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it-IT" sz="2400">
                <a:latin typeface="Calibri"/>
                <a:ea typeface="Calibri"/>
                <a:cs typeface="Calibri"/>
                <a:sym typeface="Calibri"/>
              </a:rPr>
              <a:t>Letteratura=20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it-IT" sz="2400">
                <a:latin typeface="Calibri"/>
                <a:ea typeface="Calibri"/>
                <a:cs typeface="Calibri"/>
                <a:sym typeface="Calibri"/>
              </a:rPr>
              <a:t>Informatica=20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it-IT" sz="2400">
                <a:latin typeface="Calibri"/>
                <a:ea typeface="Calibri"/>
                <a:cs typeface="Calibri"/>
                <a:sym typeface="Calibri"/>
              </a:rPr>
              <a:t>Storia=20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it-IT" sz="2400">
                <a:latin typeface="Calibri"/>
                <a:ea typeface="Calibri"/>
                <a:cs typeface="Calibri"/>
                <a:sym typeface="Calibri"/>
              </a:rPr>
              <a:t>Inglese=20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gf39b8e770a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101" y="4342225"/>
            <a:ext cx="7388376" cy="11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39b8e770a_0_67"/>
          <p:cNvSpPr txBox="1"/>
          <p:nvPr>
            <p:ph type="ctrTitle"/>
          </p:nvPr>
        </p:nvSpPr>
        <p:spPr>
          <a:xfrm>
            <a:off x="380550" y="194300"/>
            <a:ext cx="84207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t-IT"/>
              <a:t>Estrarre informazione dai dati: un esempio (3)</a:t>
            </a:r>
            <a:endParaRPr/>
          </a:p>
        </p:txBody>
      </p:sp>
      <p:sp>
        <p:nvSpPr>
          <p:cNvPr id="148" name="Google Shape;148;gf39b8e770a_0_67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gf39b8e770a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f39b8e770a_0_67"/>
          <p:cNvSpPr txBox="1"/>
          <p:nvPr/>
        </p:nvSpPr>
        <p:spPr>
          <a:xfrm>
            <a:off x="5198150" y="1473625"/>
            <a:ext cx="31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f39b8e770a_0_67"/>
          <p:cNvSpPr txBox="1"/>
          <p:nvPr/>
        </p:nvSpPr>
        <p:spPr>
          <a:xfrm>
            <a:off x="152400" y="1792450"/>
            <a:ext cx="274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f39b8e770a_0_67"/>
          <p:cNvSpPr txBox="1"/>
          <p:nvPr/>
        </p:nvSpPr>
        <p:spPr>
          <a:xfrm>
            <a:off x="437225" y="2088975"/>
            <a:ext cx="83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f39b8e770a_0_67"/>
          <p:cNvSpPr txBox="1"/>
          <p:nvPr/>
        </p:nvSpPr>
        <p:spPr>
          <a:xfrm>
            <a:off x="437225" y="1805600"/>
            <a:ext cx="850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f39b8e770a_0_67"/>
          <p:cNvSpPr txBox="1"/>
          <p:nvPr/>
        </p:nvSpPr>
        <p:spPr>
          <a:xfrm>
            <a:off x="680125" y="1570775"/>
            <a:ext cx="7586700" cy="2401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latin typeface="Calibri"/>
                <a:ea typeface="Calibri"/>
                <a:cs typeface="Calibri"/>
                <a:sym typeface="Calibri"/>
              </a:rPr>
              <a:t>Trovo</a:t>
            </a:r>
            <a:r>
              <a:rPr lang="it-IT" sz="2400"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 la mediana</a:t>
            </a:r>
            <a:r>
              <a:rPr lang="it-IT" sz="2400">
                <a:latin typeface="Calibri"/>
                <a:ea typeface="Calibri"/>
                <a:cs typeface="Calibri"/>
                <a:sym typeface="Calibri"/>
              </a:rPr>
              <a:t> dei voti presi dagli studenti: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it-IT" sz="2400">
                <a:latin typeface="Calibri"/>
                <a:ea typeface="Calibri"/>
                <a:cs typeface="Calibri"/>
                <a:sym typeface="Calibri"/>
              </a:rPr>
              <a:t>Letteratura= 20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it-IT" sz="2400">
                <a:latin typeface="Calibri"/>
                <a:ea typeface="Calibri"/>
                <a:cs typeface="Calibri"/>
                <a:sym typeface="Calibri"/>
              </a:rPr>
              <a:t>Informatica= 20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it-IT" sz="2400">
                <a:latin typeface="Calibri"/>
                <a:ea typeface="Calibri"/>
                <a:cs typeface="Calibri"/>
                <a:sym typeface="Calibri"/>
              </a:rPr>
              <a:t>Storia= 20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it-IT" sz="2400">
                <a:latin typeface="Calibri"/>
                <a:ea typeface="Calibri"/>
                <a:cs typeface="Calibri"/>
                <a:sym typeface="Calibri"/>
              </a:rPr>
              <a:t>Inglese= 15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f39b8e770a_0_67"/>
          <p:cNvSpPr txBox="1"/>
          <p:nvPr/>
        </p:nvSpPr>
        <p:spPr>
          <a:xfrm>
            <a:off x="437225" y="4339900"/>
            <a:ext cx="820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900"/>
              <a:t>La mediana è un valore tale per cui al più metà degli elementi stanno al di sopra e al più metà stanno al di sotto di esso.</a:t>
            </a:r>
            <a:endParaRPr b="1"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8b00b84cc_0_0"/>
          <p:cNvSpPr txBox="1"/>
          <p:nvPr>
            <p:ph type="ctrTitle"/>
          </p:nvPr>
        </p:nvSpPr>
        <p:spPr>
          <a:xfrm>
            <a:off x="380550" y="194300"/>
            <a:ext cx="84207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t-IT"/>
              <a:t>Estrarre informazione dai dati: un esempio (4)</a:t>
            </a:r>
            <a:endParaRPr/>
          </a:p>
        </p:txBody>
      </p:sp>
      <p:sp>
        <p:nvSpPr>
          <p:cNvPr id="162" name="Google Shape;162;g118b00b84cc_0_0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g118b00b84c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118b00b84cc_0_0"/>
          <p:cNvSpPr txBox="1"/>
          <p:nvPr/>
        </p:nvSpPr>
        <p:spPr>
          <a:xfrm>
            <a:off x="5198150" y="1473625"/>
            <a:ext cx="31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18b00b84cc_0_0"/>
          <p:cNvSpPr txBox="1"/>
          <p:nvPr/>
        </p:nvSpPr>
        <p:spPr>
          <a:xfrm>
            <a:off x="152400" y="1792450"/>
            <a:ext cx="274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118b00b84cc_0_0"/>
          <p:cNvSpPr txBox="1"/>
          <p:nvPr/>
        </p:nvSpPr>
        <p:spPr>
          <a:xfrm>
            <a:off x="437225" y="2088975"/>
            <a:ext cx="83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18b00b84cc_0_0"/>
          <p:cNvSpPr txBox="1"/>
          <p:nvPr/>
        </p:nvSpPr>
        <p:spPr>
          <a:xfrm>
            <a:off x="437225" y="1805600"/>
            <a:ext cx="850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18b00b84cc_0_0"/>
          <p:cNvSpPr txBox="1"/>
          <p:nvPr/>
        </p:nvSpPr>
        <p:spPr>
          <a:xfrm>
            <a:off x="680125" y="1570775"/>
            <a:ext cx="7586700" cy="2401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latin typeface="Calibri"/>
                <a:ea typeface="Calibri"/>
                <a:cs typeface="Calibri"/>
                <a:sym typeface="Calibri"/>
              </a:rPr>
              <a:t>Trovo</a:t>
            </a:r>
            <a:r>
              <a:rPr lang="it-IT" sz="2400"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 la varianza</a:t>
            </a:r>
            <a:r>
              <a:rPr lang="it-IT" sz="2400">
                <a:latin typeface="Calibri"/>
                <a:ea typeface="Calibri"/>
                <a:cs typeface="Calibri"/>
                <a:sym typeface="Calibri"/>
              </a:rPr>
              <a:t> dei voti presi dagli studenti: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it-IT" sz="2400">
                <a:latin typeface="Calibri"/>
                <a:ea typeface="Calibri"/>
                <a:cs typeface="Calibri"/>
                <a:sym typeface="Calibri"/>
              </a:rPr>
              <a:t>Letteratura= 0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it-IT" sz="2400">
                <a:latin typeface="Calibri"/>
                <a:ea typeface="Calibri"/>
                <a:cs typeface="Calibri"/>
                <a:sym typeface="Calibri"/>
              </a:rPr>
              <a:t>Informatica= 5,45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it-IT" sz="2400">
                <a:latin typeface="Calibri"/>
                <a:ea typeface="Calibri"/>
                <a:cs typeface="Calibri"/>
                <a:sym typeface="Calibri"/>
              </a:rPr>
              <a:t>Storia= 10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it-IT" sz="2400">
                <a:latin typeface="Calibri"/>
                <a:ea typeface="Calibri"/>
                <a:cs typeface="Calibri"/>
                <a:sym typeface="Calibri"/>
              </a:rPr>
              <a:t>Inglese= 56.5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18b00b84cc_0_0"/>
          <p:cNvSpPr txBox="1"/>
          <p:nvPr/>
        </p:nvSpPr>
        <p:spPr>
          <a:xfrm>
            <a:off x="437225" y="4339900"/>
            <a:ext cx="820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pic>
        <p:nvPicPr>
          <p:cNvPr id="170" name="Google Shape;170;g118b00b84c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6950" y="4221450"/>
            <a:ext cx="3578050" cy="12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8b00b84cc_0_14"/>
          <p:cNvSpPr txBox="1"/>
          <p:nvPr>
            <p:ph type="ctrTitle"/>
          </p:nvPr>
        </p:nvSpPr>
        <p:spPr>
          <a:xfrm>
            <a:off x="380550" y="194300"/>
            <a:ext cx="84207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 dati grezzi</a:t>
            </a:r>
            <a:endParaRPr/>
          </a:p>
        </p:txBody>
      </p:sp>
      <p:sp>
        <p:nvSpPr>
          <p:cNvPr id="177" name="Google Shape;177;g118b00b84cc_0_14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g118b00b84cc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118b00b84cc_0_14"/>
          <p:cNvSpPr txBox="1"/>
          <p:nvPr/>
        </p:nvSpPr>
        <p:spPr>
          <a:xfrm>
            <a:off x="5198150" y="1473625"/>
            <a:ext cx="31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18b00b84cc_0_14"/>
          <p:cNvSpPr txBox="1"/>
          <p:nvPr/>
        </p:nvSpPr>
        <p:spPr>
          <a:xfrm>
            <a:off x="152400" y="1792450"/>
            <a:ext cx="274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18b00b84cc_0_14"/>
          <p:cNvSpPr txBox="1"/>
          <p:nvPr/>
        </p:nvSpPr>
        <p:spPr>
          <a:xfrm>
            <a:off x="437225" y="2088975"/>
            <a:ext cx="83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118b00b84cc_0_14"/>
          <p:cNvSpPr txBox="1"/>
          <p:nvPr/>
        </p:nvSpPr>
        <p:spPr>
          <a:xfrm>
            <a:off x="437225" y="1805600"/>
            <a:ext cx="850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118b00b84cc_0_14"/>
          <p:cNvSpPr txBox="1"/>
          <p:nvPr/>
        </p:nvSpPr>
        <p:spPr>
          <a:xfrm>
            <a:off x="680125" y="1570775"/>
            <a:ext cx="7586700" cy="554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18b00b84cc_0_14"/>
          <p:cNvSpPr txBox="1"/>
          <p:nvPr/>
        </p:nvSpPr>
        <p:spPr>
          <a:xfrm>
            <a:off x="437225" y="4339900"/>
            <a:ext cx="820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pic>
        <p:nvPicPr>
          <p:cNvPr id="185" name="Google Shape;185;g118b00b84cc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147" y="1081650"/>
            <a:ext cx="3523779" cy="483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18b00b84cc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4750" y="1081650"/>
            <a:ext cx="3523775" cy="485075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18b00b84cc_0_14"/>
          <p:cNvSpPr/>
          <p:nvPr/>
        </p:nvSpPr>
        <p:spPr>
          <a:xfrm>
            <a:off x="825875" y="1570768"/>
            <a:ext cx="540300" cy="119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18b00b84cc_0_14"/>
          <p:cNvSpPr/>
          <p:nvPr/>
        </p:nvSpPr>
        <p:spPr>
          <a:xfrm>
            <a:off x="2557800" y="1081649"/>
            <a:ext cx="867300" cy="153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g118b00b84cc_0_14"/>
          <p:cNvCxnSpPr>
            <a:endCxn id="187" idx="2"/>
          </p:cNvCxnSpPr>
          <p:nvPr/>
        </p:nvCxnSpPr>
        <p:spPr>
          <a:xfrm rot="10800000">
            <a:off x="1096025" y="1689868"/>
            <a:ext cx="798600" cy="93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" name="Google Shape;190;g118b00b84cc_0_14"/>
          <p:cNvCxnSpPr/>
          <p:nvPr/>
        </p:nvCxnSpPr>
        <p:spPr>
          <a:xfrm rot="10800000">
            <a:off x="2793575" y="1235700"/>
            <a:ext cx="348000" cy="1047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" name="Google Shape;191;g118b00b84cc_0_14"/>
          <p:cNvCxnSpPr/>
          <p:nvPr/>
        </p:nvCxnSpPr>
        <p:spPr>
          <a:xfrm rot="10800000">
            <a:off x="3314600" y="3179900"/>
            <a:ext cx="741900" cy="884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2" name="Google Shape;192;g118b00b84cc_0_14"/>
          <p:cNvCxnSpPr/>
          <p:nvPr/>
        </p:nvCxnSpPr>
        <p:spPr>
          <a:xfrm flipH="1">
            <a:off x="2655800" y="4080800"/>
            <a:ext cx="1400700" cy="736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3" name="Google Shape;193;g118b00b84cc_0_14"/>
          <p:cNvSpPr/>
          <p:nvPr/>
        </p:nvSpPr>
        <p:spPr>
          <a:xfrm>
            <a:off x="1816025" y="2590975"/>
            <a:ext cx="1080900" cy="3627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000"/>
              <a:t>osservazione</a:t>
            </a:r>
            <a:endParaRPr b="1" sz="1000"/>
          </a:p>
        </p:txBody>
      </p:sp>
      <p:sp>
        <p:nvSpPr>
          <p:cNvPr id="194" name="Google Shape;194;g118b00b84cc_0_14"/>
          <p:cNvSpPr/>
          <p:nvPr/>
        </p:nvSpPr>
        <p:spPr>
          <a:xfrm>
            <a:off x="3178025" y="2283300"/>
            <a:ext cx="1080900" cy="3627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000"/>
              <a:t>    variabile</a:t>
            </a:r>
            <a:endParaRPr b="1" sz="1000"/>
          </a:p>
        </p:txBody>
      </p:sp>
      <p:sp>
        <p:nvSpPr>
          <p:cNvPr id="195" name="Google Shape;195;g118b00b84cc_0_14"/>
          <p:cNvSpPr/>
          <p:nvPr/>
        </p:nvSpPr>
        <p:spPr>
          <a:xfrm>
            <a:off x="4078775" y="3909325"/>
            <a:ext cx="1080900" cy="3627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000"/>
              <a:t>       valore</a:t>
            </a:r>
            <a:endParaRPr b="1"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2021-11-14T16:01:54Z</dcterms:created>
  <dc:creator>Federica Daniele</dc:creator>
</cp:coreProperties>
</file>