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lPJq+kX082Uc6+dNFL1mqfhHXv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derica Danie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1-14T18:05:34.628" idx="1">
    <p:pos x="5081" y="1839"/>
    <p:text>A quanto corrisponde? Come se scattassimo una foto al secondo!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Rvjdcm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83f141f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83f141f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g1183f141fc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Per ulteriori statistiche live di produzione dati online: https://www.internetlivestats.com/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Produzione di byte: https://techjury.net/blog/how-much-data-is-created-every-day/#gref</a:t>
            </a:r>
            <a:endParaRPr sz="1800"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524c5ce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05524c5ce7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Uno zettabyte = 10^21.</a:t>
            </a:r>
            <a:endParaRPr sz="1800"/>
          </a:p>
        </p:txBody>
      </p:sp>
      <p:sp>
        <p:nvSpPr>
          <p:cNvPr id="193" name="Google Shape;193;g105524c5ce7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524c5ce7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5524c5ce7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2" name="Google Shape;202;g105524c5ce7_1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Definizione DS: https://www.simplilearn.com/tutorials/data-science-tutorial/what-is-data-science</a:t>
            </a:r>
            <a:endParaRPr sz="1800"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8113921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18113921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Definizione DS: https://www.simplilearn.com/tutorials/data-science-tutorial/what-is-data-science</a:t>
            </a:r>
            <a:endParaRPr sz="1800"/>
          </a:p>
        </p:txBody>
      </p:sp>
      <p:sp>
        <p:nvSpPr>
          <p:cNvPr id="224" name="Google Shape;224;g1181139213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83f141f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1183f141fc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Definizione DS: https://www.simplilearn.com/tutorials/data-science-tutorial/what-is-data-science</a:t>
            </a:r>
            <a:endParaRPr sz="1800"/>
          </a:p>
        </p:txBody>
      </p:sp>
      <p:sp>
        <p:nvSpPr>
          <p:cNvPr id="241" name="Google Shape;241;g1183f141fc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81139213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181139213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181139213a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81139213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81139213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181139213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524c5ce7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05524c5ce7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/>
              <a:t>Si chiamano variabili in quanto il dato sottostante (“25”, “marroni”) presenta un grado di </a:t>
            </a:r>
            <a:r>
              <a:rPr lang="it-IT" sz="1800" b="1"/>
              <a:t>variabilità</a:t>
            </a:r>
            <a:r>
              <a:rPr lang="it-IT" sz="1800"/>
              <a:t>, ossia non è lo stesso per tutta la </a:t>
            </a:r>
            <a:r>
              <a:rPr lang="it-IT" sz="1800" b="1"/>
              <a:t>popolazione</a:t>
            </a:r>
            <a:r>
              <a:rPr lang="it-IT" sz="1800"/>
              <a:t> (l’insieme delle osservazioni).  </a:t>
            </a:r>
            <a:endParaRPr sz="1800"/>
          </a:p>
        </p:txBody>
      </p:sp>
      <p:sp>
        <p:nvSpPr>
          <p:cNvPr id="274" name="Google Shape;274;g105524c5ce7_1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524c5ce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05524c5ce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05524c5ce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6a8911f1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16a8911f1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800"/>
              <a:t>Si chiamano variabili in quanto il dato sottostante (“25”, “marroni”) presenta un grado di </a:t>
            </a:r>
            <a:r>
              <a:rPr lang="it-IT" sz="1800" b="1"/>
              <a:t>variabilità</a:t>
            </a:r>
            <a:r>
              <a:rPr lang="it-IT" sz="1800"/>
              <a:t>, ossia non è lo stesso per tutta la </a:t>
            </a:r>
            <a:r>
              <a:rPr lang="it-IT" sz="1800" b="1"/>
              <a:t>popolazione</a:t>
            </a:r>
            <a:r>
              <a:rPr lang="it-IT" sz="1800"/>
              <a:t> (l’insieme delle osservazioni).  </a:t>
            </a:r>
            <a:endParaRPr sz="1800"/>
          </a:p>
        </p:txBody>
      </p:sp>
      <p:sp>
        <p:nvSpPr>
          <p:cNvPr id="289" name="Google Shape;289;g116a8911f17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524c5ce7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05524c5ce7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05524c5ce7_1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81139213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81139213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181139213a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5524c5ce7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105524c5ce7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05524c5ce7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Definizione DS: https://www.simplilearn.com/tutorials/data-science-tutorial/what-is-data-science</a:t>
            </a:r>
            <a:endParaRPr/>
          </a:p>
        </p:txBody>
      </p:sp>
      <p:sp>
        <p:nvSpPr>
          <p:cNvPr id="330" name="Google Shape;33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69f43cde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169f43cde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Definizione DS: https://www.simplilearn.com/tutorials/data-science-tutorial/what-is-data-science</a:t>
            </a:r>
            <a:endParaRPr/>
          </a:p>
        </p:txBody>
      </p:sp>
      <p:sp>
        <p:nvSpPr>
          <p:cNvPr id="339" name="Google Shape;339;g1169f43cde5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5524c5ce7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105524c5ce7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Definizione DS: https://www.simplilearn.com/tutorials/data-science-tutorial/what-is-data-science</a:t>
            </a:r>
            <a:endParaRPr/>
          </a:p>
        </p:txBody>
      </p:sp>
      <p:sp>
        <p:nvSpPr>
          <p:cNvPr id="348" name="Google Shape;348;g105524c5ce7_1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69f43cde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1169f43cde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Definizione DS: https://www.simplilearn.com/tutorials/data-science-tutorial/what-is-data-science</a:t>
            </a:r>
            <a:endParaRPr/>
          </a:p>
        </p:txBody>
      </p:sp>
      <p:sp>
        <p:nvSpPr>
          <p:cNvPr id="364" name="Google Shape;364;g1169f43cde5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69f43cde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1169f43cde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1169f43cde5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dd468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7dd468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9f43cde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169f43cde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169f43cde5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9f43cd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69f43cd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169f43cde5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9f43cde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169f43cde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169f43cde5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7" name="Google Shape;1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524c5ce7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05524c5ce7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Per dato si intende qualsiasi tipo di informazione che può essere letta dal computer.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Dati strutturati e non: https://www.datamation.com/big-data/structured-vs-unstructured-data/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/>
              <a:t>Definizione dati non strutturati: </a:t>
            </a:r>
            <a:r>
              <a:rPr lang="it-IT" sz="2000"/>
              <a:t>I dati non sono immediatamente accessibili e vanno estratti attraverso strumenti appositi.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g105524c5ce7_1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524c5ce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105524c5ce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4" name="Google Shape;164;g105524c5ce7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dd468d70_0_5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07dd468d70_0_5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g107dd468d70_0_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statista.com/statistics/871513/worldwide-data-create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innovation.org/2020/03/17/how-much-energy-do-data-centers-really-us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10" Type="http://schemas.openxmlformats.org/officeDocument/2006/relationships/image" Target="../media/image23.jpg"/><Relationship Id="rId4" Type="http://schemas.openxmlformats.org/officeDocument/2006/relationships/image" Target="../media/image17.png"/><Relationship Id="rId9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ap.concord.org/app/static/dg/en/cert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ap.concord.org/app/static/dg/en/cert/inde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ap.concord.org/app/static/dg/en/cert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ap.concord.org/app/static/dg/en/cert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d5050.org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.me/+YrAVEnMYC6I2NmI0" TargetMode="External"/><Relationship Id="rId4" Type="http://schemas.openxmlformats.org/officeDocument/2006/relationships/hyperlink" Target="https://github.com/federicadaniele/PCTOcodingdatascien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asic.io/en/wordcount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471357" y="2108139"/>
            <a:ext cx="827493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t-IT"/>
              <a:t>PCTO in Coding &amp; Data Science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CD: 50/50 - Coding Diversity</a:t>
            </a: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Liceo Scientifico S. Cannizzaro</a:t>
            </a: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it-IT" sz="3300"/>
              <a:t>14/03/2022</a:t>
            </a:r>
            <a:endParaRPr sz="3300"/>
          </a:p>
        </p:txBody>
      </p:sp>
      <p:sp>
        <p:nvSpPr>
          <p:cNvPr id="94" name="Google Shape;94;p1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3f141fcc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183f141fc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183f141fcc_0_0"/>
          <p:cNvSpPr txBox="1"/>
          <p:nvPr/>
        </p:nvSpPr>
        <p:spPr>
          <a:xfrm>
            <a:off x="354225" y="206625"/>
            <a:ext cx="826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latin typeface="Calibri"/>
                <a:ea typeface="Calibri"/>
                <a:cs typeface="Calibri"/>
                <a:sym typeface="Calibri"/>
              </a:rPr>
              <a:t>Definizioni di dato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183f141fcc_0_0"/>
          <p:cNvSpPr txBox="1"/>
          <p:nvPr/>
        </p:nvSpPr>
        <p:spPr>
          <a:xfrm>
            <a:off x="483750" y="983925"/>
            <a:ext cx="8176500" cy="5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termine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deriva dal latino “</a:t>
            </a:r>
            <a:r>
              <a:rPr lang="it-IT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datum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“, che significa letteralmente “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fatto”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 è un valore grezzo inserito in contesto e dotato di significato sulla base del quale è possibile ricavare un’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informazione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corso degli anni è aumentata la capacità di “immagazzinare” dati               </a:t>
            </a: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it-IT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Definizione “moderna” di dato: </a:t>
            </a: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qualsiasi informazione che può essere letta da un computer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1183f141f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299" y="3471586"/>
            <a:ext cx="721700" cy="2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183f141fc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0930" y="3896115"/>
            <a:ext cx="275500" cy="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366611" y="405915"/>
            <a:ext cx="8353500" cy="88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 dati produciamo in un dato istante?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Produciamo dati ogni volta che...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Accendiamo la luce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Timbriamo il biglietto dell’autobus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Siamo presenti all’appello in classe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Facciamo un acquisto con la carta di credito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Pubblichiamo una storia su Instagram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Facciamo una ricerca su Google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2020, ciascun essere umano ha creato in media 1.7 MB di dati AL SECONDO.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524c5ce7_1_3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05524c5ce7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75" y="366425"/>
            <a:ext cx="7695051" cy="497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05524c5ce7_1_34"/>
          <p:cNvSpPr txBox="1"/>
          <p:nvPr/>
        </p:nvSpPr>
        <p:spPr>
          <a:xfrm>
            <a:off x="329850" y="5148950"/>
            <a:ext cx="84843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it-IT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https://www.statista.com/statistics/871513/worldwide-data-created/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. Uno zettabyte: 1 seguito da 21 zeri.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105524c5ce7_1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24c5ce7_1_42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05524c5ce7_1_42"/>
          <p:cNvSpPr txBox="1"/>
          <p:nvPr/>
        </p:nvSpPr>
        <p:spPr>
          <a:xfrm>
            <a:off x="395261" y="259065"/>
            <a:ext cx="8353500" cy="6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2018 </a:t>
            </a:r>
            <a:r>
              <a:rPr lang="it-IT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1% dell’elettricità prodotta a livello globale</a:t>
            </a: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era utilizzata per immagazzinare dati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105524c5ce7_1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088" y="1697352"/>
            <a:ext cx="7247825" cy="40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05524c5ce7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366599" y="405925"/>
            <a:ext cx="83577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it-IT" sz="28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data science</a:t>
            </a: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ci risolve il problema di cosa farci con questa montagna di dati!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2992650" y="1287400"/>
            <a:ext cx="586200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“... quella disciplina orientata all’estrazione e analisi di grandi volumi di dati (“big data”) per mezzo di moderne tecniche/strumenti al fine di estrarne informazioni funzionali al miglioramento delle operazioni di una determinata organizzazione.”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25" y="1371450"/>
            <a:ext cx="1577875" cy="205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525600"/>
            <a:ext cx="1961925" cy="12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700" y="3679150"/>
            <a:ext cx="2443412" cy="12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"/>
          <p:cNvSpPr txBox="1"/>
          <p:nvPr/>
        </p:nvSpPr>
        <p:spPr>
          <a:xfrm>
            <a:off x="651075" y="3776225"/>
            <a:ext cx="37677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ci si fa con la data science?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Raccomandazione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pagine/siti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Pubblicità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targettizzata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81139213a_0_5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181139213a_0_5"/>
          <p:cNvSpPr txBox="1"/>
          <p:nvPr/>
        </p:nvSpPr>
        <p:spPr>
          <a:xfrm>
            <a:off x="366611" y="405915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si fa con la data science?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181139213a_0_5"/>
          <p:cNvSpPr/>
          <p:nvPr/>
        </p:nvSpPr>
        <p:spPr>
          <a:xfrm>
            <a:off x="271100" y="1035650"/>
            <a:ext cx="282810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Previsioni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 non quelle del meteo!)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1181139213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181139213a_0_5"/>
          <p:cNvSpPr txBox="1"/>
          <p:nvPr/>
        </p:nvSpPr>
        <p:spPr>
          <a:xfrm>
            <a:off x="5486400" y="3656150"/>
            <a:ext cx="3116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Intelligenza artificiale</a:t>
            </a:r>
            <a:endParaRPr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1181139213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175" y="1545225"/>
            <a:ext cx="3003225" cy="18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181139213a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813" y="533675"/>
            <a:ext cx="3003225" cy="206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181139213a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400" y="4524327"/>
            <a:ext cx="3303274" cy="13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181139213a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499" y="3781399"/>
            <a:ext cx="1333085" cy="8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181139213a_0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41575" y="3656349"/>
            <a:ext cx="2021750" cy="11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181139213a_0_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8290" y="4581025"/>
            <a:ext cx="1850910" cy="13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181139213a_0_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99200" y="4691269"/>
            <a:ext cx="1577875" cy="104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3f141fcc_0_1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183f141fcc_0_14"/>
          <p:cNvSpPr txBox="1"/>
          <p:nvPr/>
        </p:nvSpPr>
        <p:spPr>
          <a:xfrm>
            <a:off x="311550" y="226275"/>
            <a:ext cx="8520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si fa con la data science?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1183f141fcc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183f141fcc_0_14"/>
          <p:cNvSpPr txBox="1"/>
          <p:nvPr/>
        </p:nvSpPr>
        <p:spPr>
          <a:xfrm>
            <a:off x="413250" y="1072475"/>
            <a:ext cx="829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183f141fcc_0_14"/>
          <p:cNvSpPr txBox="1"/>
          <p:nvPr/>
        </p:nvSpPr>
        <p:spPr>
          <a:xfrm>
            <a:off x="462450" y="1259425"/>
            <a:ext cx="77631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Statistica e analisi empirica</a:t>
            </a:r>
            <a:endParaRPr sz="2400"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1183f141fcc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50" y="1932575"/>
            <a:ext cx="4486750" cy="22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183f141fcc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8751" y="3860175"/>
            <a:ext cx="4017949" cy="196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81139213a_0_6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181139213a_0_60"/>
          <p:cNvSpPr txBox="1"/>
          <p:nvPr/>
        </p:nvSpPr>
        <p:spPr>
          <a:xfrm>
            <a:off x="366604" y="405925"/>
            <a:ext cx="5562600" cy="59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la programmazione?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“... </a:t>
            </a:r>
            <a:r>
              <a:rPr lang="it-IT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linguaggio che utilizziamo per 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comunicare/impartire comandi al </a:t>
            </a:r>
            <a:r>
              <a:rPr lang="it-IT" sz="1800" i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lang="it-IT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181139213a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181139213a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850" y="451400"/>
            <a:ext cx="3902250" cy="21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181139213a_0_60"/>
          <p:cNvSpPr txBox="1"/>
          <p:nvPr/>
        </p:nvSpPr>
        <p:spPr>
          <a:xfrm>
            <a:off x="478150" y="2534875"/>
            <a:ext cx="8378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		         </a:t>
            </a:r>
            <a:r>
              <a:rPr lang="it-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 (2013)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carta e la penna dei linguaggi di programmazione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“script”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foglio su cui “scriviamo” quando programmiamo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script è organizzato in righe, sulle righe si scrivono i </a:t>
            </a:r>
            <a:r>
              <a:rPr lang="it-IT" sz="18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comandi</a:t>
            </a:r>
            <a:endParaRPr sz="18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l’insieme dei comandi si chiama </a:t>
            </a:r>
            <a:r>
              <a:rPr lang="it-IT" sz="18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codice 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(come un testo)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Spesso il codice è un insieme ordinato di comandi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come una storia che segue un suo filo temporale: si chiede al computer di eseguire prima i comandi all’inizio, scorrendo via via di riga in riga…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81139213a_0_36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181139213a_0_36"/>
          <p:cNvSpPr txBox="1"/>
          <p:nvPr/>
        </p:nvSpPr>
        <p:spPr>
          <a:xfrm>
            <a:off x="366611" y="405915"/>
            <a:ext cx="81570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Esistono molti linguaggi di programmazione!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1181139213a_0_36" descr="12T9u0f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063" y="1352526"/>
            <a:ext cx="6835524" cy="40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181139213a_0_36"/>
          <p:cNvSpPr txBox="1"/>
          <p:nvPr/>
        </p:nvSpPr>
        <p:spPr>
          <a:xfrm>
            <a:off x="188150" y="5448213"/>
            <a:ext cx="301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noi utilizziamo </a:t>
            </a:r>
            <a:r>
              <a:rPr lang="it-IT" sz="2000" b="1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!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g1181139213a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24" y="5418149"/>
            <a:ext cx="552675" cy="5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181139213a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5524c5ce7_1_62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105524c5ce7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05524c5ce7_1_62"/>
          <p:cNvSpPr txBox="1"/>
          <p:nvPr/>
        </p:nvSpPr>
        <p:spPr>
          <a:xfrm>
            <a:off x="129550" y="1133550"/>
            <a:ext cx="8550300" cy="5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</a:rPr>
              <a:t>VARIABILI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   	</a:t>
            </a:r>
            <a:endParaRPr sz="1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       1.Numeriche         	2.Stringhe                 3.Liste                       4. Logiche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b="1">
                <a:solidFill>
                  <a:schemeClr val="dk1"/>
                </a:solidFill>
              </a:rPr>
              <a:t>FUNZIONI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               </a:t>
            </a:r>
            <a:endParaRPr sz="1800">
              <a:solidFill>
                <a:schemeClr val="dk1"/>
              </a:solidFill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  1.Predefinite                                2.”Inventate”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solidFill>
                  <a:schemeClr val="dk1"/>
                </a:solidFill>
              </a:rPr>
              <a:t>                                                  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b="1">
                <a:solidFill>
                  <a:schemeClr val="dk1"/>
                </a:solidFill>
              </a:rPr>
              <a:t>I COMANDI CONDIZIONALI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05524c5ce7_1_62"/>
          <p:cNvSpPr txBox="1"/>
          <p:nvPr/>
        </p:nvSpPr>
        <p:spPr>
          <a:xfrm>
            <a:off x="364050" y="236150"/>
            <a:ext cx="842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latin typeface="Calibri"/>
                <a:ea typeface="Calibri"/>
                <a:cs typeface="Calibri"/>
                <a:sym typeface="Calibri"/>
              </a:rPr>
              <a:t>Gli elementi di un codice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g105524c5ce7_1_62"/>
          <p:cNvCxnSpPr/>
          <p:nvPr/>
        </p:nvCxnSpPr>
        <p:spPr>
          <a:xfrm flipH="1">
            <a:off x="1239750" y="1347975"/>
            <a:ext cx="2528700" cy="541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g105524c5ce7_1_62"/>
          <p:cNvCxnSpPr/>
          <p:nvPr/>
        </p:nvCxnSpPr>
        <p:spPr>
          <a:xfrm flipH="1">
            <a:off x="3227450" y="1534475"/>
            <a:ext cx="621600" cy="325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g105524c5ce7_1_62"/>
          <p:cNvCxnSpPr/>
          <p:nvPr/>
        </p:nvCxnSpPr>
        <p:spPr>
          <a:xfrm>
            <a:off x="4869175" y="1551625"/>
            <a:ext cx="557400" cy="303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g105524c5ce7_1_62"/>
          <p:cNvCxnSpPr/>
          <p:nvPr/>
        </p:nvCxnSpPr>
        <p:spPr>
          <a:xfrm>
            <a:off x="5049225" y="1358775"/>
            <a:ext cx="2253900" cy="519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g105524c5ce7_1_62"/>
          <p:cNvCxnSpPr/>
          <p:nvPr/>
        </p:nvCxnSpPr>
        <p:spPr>
          <a:xfrm flipH="1">
            <a:off x="3143375" y="3763325"/>
            <a:ext cx="671400" cy="591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g105524c5ce7_1_62"/>
          <p:cNvCxnSpPr/>
          <p:nvPr/>
        </p:nvCxnSpPr>
        <p:spPr>
          <a:xfrm>
            <a:off x="5014925" y="3746175"/>
            <a:ext cx="652500" cy="64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524c5ce7_1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105524c5ce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05524c5ce7_1_0"/>
          <p:cNvSpPr txBox="1"/>
          <p:nvPr/>
        </p:nvSpPr>
        <p:spPr>
          <a:xfrm>
            <a:off x="1253900" y="877295"/>
            <a:ext cx="27945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28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CD: 50/50</a:t>
            </a:r>
            <a:endParaRPr sz="2800" b="1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28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Coding Diversity</a:t>
            </a: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05524c5ce7_1_0"/>
          <p:cNvSpPr txBox="1"/>
          <p:nvPr/>
        </p:nvSpPr>
        <p:spPr>
          <a:xfrm>
            <a:off x="5389875" y="1043670"/>
            <a:ext cx="27945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28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Liceo Cannizzaro</a:t>
            </a:r>
            <a:endParaRPr sz="2800" b="1"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105524c5ce7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925" y="642350"/>
            <a:ext cx="1496375" cy="14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05524c5ce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400" y="29941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05524c5ce7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4925" y="29941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05524c5ce7_1_0"/>
          <p:cNvSpPr txBox="1"/>
          <p:nvPr/>
        </p:nvSpPr>
        <p:spPr>
          <a:xfrm>
            <a:off x="2162775" y="4787650"/>
            <a:ext cx="240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05524c5ce7_1_0"/>
          <p:cNvSpPr txBox="1"/>
          <p:nvPr/>
        </p:nvSpPr>
        <p:spPr>
          <a:xfrm>
            <a:off x="2162775" y="5187850"/>
            <a:ext cx="539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Elena &amp; Federica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a8911f17_1_3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16a8911f17_1_3"/>
          <p:cNvSpPr txBox="1"/>
          <p:nvPr/>
        </p:nvSpPr>
        <p:spPr>
          <a:xfrm>
            <a:off x="366599" y="405925"/>
            <a:ext cx="8383800" cy="7037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Salvataggio dei dati in memoria: le variabili 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Creare una variabile</a:t>
            </a:r>
            <a:r>
              <a:rPr lang="it-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un linguaggio di programmazione significa </a:t>
            </a:r>
            <a:r>
              <a:rPr lang="it-IT" sz="1800" b="1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associare un nome a un contenuto (per es. un dato)</a:t>
            </a:r>
            <a:r>
              <a:rPr lang="it-IT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 salvarlo nella memoria del programma.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contenuto lo possiamo creare sul momento o importarlo da una fonte esterna (per esempio un file Excel).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 di variabili cui sono associati diversi tipi di dati: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000" b="1" dirty="0">
              <a:solidFill>
                <a:schemeClr val="dk1"/>
              </a:solidFill>
              <a:latin typeface="Calibri"/>
              <a:ea typeface="Courier New"/>
              <a:cs typeface="Calibri"/>
              <a:sym typeface="Calibri"/>
            </a:endParaRPr>
          </a:p>
          <a:p>
            <a:pPr marL="137160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nome   </a:t>
            </a:r>
            <a:r>
              <a:rPr lang="it-IT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-IT" b="1" dirty="0" smtClean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-IT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it-I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		</a:t>
            </a:r>
            <a:r>
              <a:rPr lang="it-IT" b="1" dirty="0" smtClean="0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b="1" dirty="0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# Una stringa</a:t>
            </a:r>
            <a:endParaRPr sz="2000" dirty="0">
              <a:solidFill>
                <a:srgbClr val="FF000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-IT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eta</a:t>
            </a:r>
            <a:r>
              <a:rPr lang="it-IT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-IT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-IT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it-I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	   </a:t>
            </a:r>
            <a:r>
              <a:rPr lang="it-IT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-IT" b="1" dirty="0" smtClean="0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b="1" dirty="0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# Una variabile numerica</a:t>
            </a:r>
            <a:endParaRPr b="1" dirty="0">
              <a:solidFill>
                <a:schemeClr val="dk1"/>
              </a:solidFill>
              <a:highlight>
                <a:srgbClr val="FFD4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	  maggiorenne </a:t>
            </a:r>
            <a:r>
              <a:rPr lang="it-I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-IT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eta</a:t>
            </a:r>
            <a:r>
              <a:rPr lang="it-IT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&gt; 18	</a:t>
            </a:r>
            <a:r>
              <a:rPr lang="it-IT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it-IT" b="1" dirty="0" smtClean="0">
                <a:solidFill>
                  <a:srgbClr val="FF9900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b="1" dirty="0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# Una variabile logica</a:t>
            </a:r>
            <a:endParaRPr sz="2000" dirty="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it-IT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-IT" b="1" dirty="0" err="1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it-IT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it-IT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 'Annie', 160, 'John', 170 ] </a:t>
            </a:r>
            <a:r>
              <a:rPr lang="it-IT" b="1" dirty="0">
                <a:solidFill>
                  <a:srgbClr val="FF9900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b="1" dirty="0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# Una lista</a:t>
            </a:r>
            <a:endParaRPr b="1" dirty="0">
              <a:solidFill>
                <a:srgbClr val="FF9900"/>
              </a:solidFill>
              <a:highlight>
                <a:srgbClr val="FFD4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g116a8911f17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5524c5ce7_1_13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05524c5ce7_1_137"/>
          <p:cNvSpPr txBox="1"/>
          <p:nvPr/>
        </p:nvSpPr>
        <p:spPr>
          <a:xfrm>
            <a:off x="366611" y="405915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ci facciamo con i dati: le </a:t>
            </a:r>
            <a:r>
              <a:rPr lang="it-IT" sz="28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funzioni</a:t>
            </a:r>
            <a:endParaRPr sz="2800">
              <a:highlight>
                <a:srgbClr val="FFD41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05524c5ce7_1_137"/>
          <p:cNvSpPr/>
          <p:nvPr/>
        </p:nvSpPr>
        <p:spPr>
          <a:xfrm>
            <a:off x="366611" y="920838"/>
            <a:ext cx="823560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it-IT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dipendono da dei </a:t>
            </a:r>
            <a:r>
              <a:rPr lang="it-IT" sz="2000" b="1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parametri</a:t>
            </a:r>
            <a:endParaRPr sz="2000" b="1" dirty="0">
              <a:solidFill>
                <a:srgbClr val="FF000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it-IT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funzioni </a:t>
            </a:r>
            <a:r>
              <a:rPr lang="it-IT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</a:t>
            </a:r>
            <a:r>
              <a:rPr lang="it-IT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-definite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(), dir(), </a:t>
            </a:r>
            <a:r>
              <a:rPr lang="it-IT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 err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-I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-IT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it-I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Hello world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it-IT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funzioni scritte da noi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Dapprima la </a:t>
            </a:r>
            <a:r>
              <a:rPr lang="it-IT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definiamo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definire serve per riutilizzare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myage</a:t>
            </a: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-IT" b="1" dirty="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-IT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-IT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"La mia età è"</a:t>
            </a: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x)</a:t>
            </a:r>
            <a:endParaRPr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 averla definita, la </a:t>
            </a:r>
            <a:r>
              <a:rPr lang="it-IT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applichiamo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myage</a:t>
            </a:r>
            <a:r>
              <a:rPr lang="it-I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(31)</a:t>
            </a: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it-IT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 mia età è 31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g105524c5ce7_1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81139213a_0_89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181139213a_0_89"/>
          <p:cNvSpPr txBox="1"/>
          <p:nvPr/>
        </p:nvSpPr>
        <p:spPr>
          <a:xfrm>
            <a:off x="366611" y="405915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comandi </a:t>
            </a:r>
            <a:r>
              <a:rPr lang="it-IT" sz="28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condizionali</a:t>
            </a:r>
            <a:endParaRPr sz="2800">
              <a:highlight>
                <a:srgbClr val="FFD41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181139213a_0_89"/>
          <p:cNvSpPr/>
          <p:nvPr/>
        </p:nvSpPr>
        <p:spPr>
          <a:xfrm>
            <a:off x="379706" y="948829"/>
            <a:ext cx="823560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molte situazioni può essere utile applicare dei comandi soltanto se si verificano determinate condizioni: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l’oggetto 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è in 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</a:t>
            </a:r>
            <a:endParaRPr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l’oggetto non è in stock</a:t>
            </a:r>
            <a:endParaRPr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it-IT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il tutto viene reso possibile dall’uso combinato di </a:t>
            </a:r>
            <a:r>
              <a:rPr lang="it-IT" b="1" dirty="0" err="1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-IT" b="1" dirty="0">
                <a:solidFill>
                  <a:schemeClr val="dk1"/>
                </a:solidFill>
                <a:highlight>
                  <a:srgbClr val="FFD410"/>
                </a:highlight>
                <a:latin typeface="Courier New"/>
                <a:ea typeface="Courier New"/>
                <a:cs typeface="Courier New"/>
                <a:sym typeface="Courier New"/>
              </a:rPr>
              <a:t>/else:</a:t>
            </a:r>
            <a:endParaRPr b="1" dirty="0">
              <a:solidFill>
                <a:schemeClr val="dk1"/>
              </a:solidFill>
              <a:highlight>
                <a:srgbClr val="FFD41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 err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-IT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eta</a:t>
            </a: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it-IT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maggiorenne = </a:t>
            </a:r>
            <a:r>
              <a:rPr lang="it-IT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maggiorenne = </a:t>
            </a:r>
            <a:r>
              <a:rPr lang="it-IT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dirty="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it-IT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(maggiorenne)</a:t>
            </a:r>
            <a:endParaRPr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1</a:t>
            </a: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g1181139213a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181139213a_0_89"/>
          <p:cNvSpPr/>
          <p:nvPr/>
        </p:nvSpPr>
        <p:spPr>
          <a:xfrm>
            <a:off x="518925" y="2300475"/>
            <a:ext cx="2109600" cy="42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acquisto su Amazon</a:t>
            </a:r>
            <a:endParaRPr/>
          </a:p>
        </p:txBody>
      </p:sp>
      <p:sp>
        <p:nvSpPr>
          <p:cNvPr id="313" name="Google Shape;313;g1181139213a_0_89"/>
          <p:cNvSpPr/>
          <p:nvPr/>
        </p:nvSpPr>
        <p:spPr>
          <a:xfrm>
            <a:off x="5699015" y="2228040"/>
            <a:ext cx="269100" cy="19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181139213a_0_89"/>
          <p:cNvSpPr/>
          <p:nvPr/>
        </p:nvSpPr>
        <p:spPr>
          <a:xfrm>
            <a:off x="5977350" y="2037625"/>
            <a:ext cx="2109600" cy="42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fai partire il corriere</a:t>
            </a:r>
            <a:endParaRPr/>
          </a:p>
        </p:txBody>
      </p:sp>
      <p:sp>
        <p:nvSpPr>
          <p:cNvPr id="315" name="Google Shape;315;g1181139213a_0_89"/>
          <p:cNvSpPr/>
          <p:nvPr/>
        </p:nvSpPr>
        <p:spPr>
          <a:xfrm>
            <a:off x="5977350" y="2527175"/>
            <a:ext cx="2109600" cy="42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effettua l’ordine</a:t>
            </a:r>
            <a:endParaRPr/>
          </a:p>
        </p:txBody>
      </p:sp>
      <p:sp>
        <p:nvSpPr>
          <p:cNvPr id="316" name="Google Shape;316;g1181139213a_0_89"/>
          <p:cNvSpPr/>
          <p:nvPr/>
        </p:nvSpPr>
        <p:spPr>
          <a:xfrm>
            <a:off x="5699015" y="2618266"/>
            <a:ext cx="269100" cy="19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" name="Google Shape;317;g1181139213a_0_89"/>
          <p:cNvCxnSpPr>
            <a:stCxn id="312" idx="3"/>
          </p:cNvCxnSpPr>
          <p:nvPr/>
        </p:nvCxnSpPr>
        <p:spPr>
          <a:xfrm rot="10800000" flipH="1">
            <a:off x="2628525" y="2383275"/>
            <a:ext cx="423300" cy="1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g1181139213a_0_89"/>
          <p:cNvCxnSpPr>
            <a:stCxn id="312" idx="3"/>
          </p:cNvCxnSpPr>
          <p:nvPr/>
        </p:nvCxnSpPr>
        <p:spPr>
          <a:xfrm>
            <a:off x="2628525" y="2513175"/>
            <a:ext cx="423300" cy="1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5524c5ce7_1_13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g105524c5ce7_1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5524c5ce7_1_130"/>
          <p:cNvSpPr txBox="1"/>
          <p:nvPr/>
        </p:nvSpPr>
        <p:spPr>
          <a:xfrm>
            <a:off x="563775" y="683950"/>
            <a:ext cx="82260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Modulo 1: Introduzione al coding</a:t>
            </a:r>
            <a:endParaRPr sz="32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L’unità base: il dato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it-IT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insieme di dati: il database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6"/>
          <p:cNvSpPr txBox="1"/>
          <p:nvPr/>
        </p:nvSpPr>
        <p:spPr>
          <a:xfrm>
            <a:off x="366611" y="240990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 database?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6"/>
          <p:cNvSpPr/>
          <p:nvPr/>
        </p:nvSpPr>
        <p:spPr>
          <a:xfrm>
            <a:off x="366611" y="783879"/>
            <a:ext cx="8235600" cy="895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“...un </a:t>
            </a:r>
            <a:r>
              <a:rPr lang="it-IT" sz="2000" b="1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insieme</a:t>
            </a:r>
            <a:r>
              <a:rPr lang="it-IT" sz="2000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1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organizzato </a:t>
            </a:r>
            <a:r>
              <a:rPr lang="it-IT" sz="2000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di </a:t>
            </a:r>
            <a:r>
              <a:rPr lang="it-IT" sz="2000" b="1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it-IT" sz="2000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.” </a:t>
            </a:r>
            <a:endParaRPr sz="2000" dirty="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il principale strumento del </a:t>
            </a:r>
            <a:r>
              <a:rPr lang="it-IT" sz="2000" b="1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it-IT" sz="2000" b="1" dirty="0" err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scientist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Esempi: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macchina di Laura è nera	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it-IT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un database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macchina di Laura è nera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giraffe sono dei mammiferi			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it-IT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un database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temperatura di lunedì è stata di 15 °C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nera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rossa, grigia				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it-IT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un database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macchina di Laura è nera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La 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macchina di Tobia è rossa		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</a:t>
            </a:r>
            <a:r>
              <a:rPr lang="it-IT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b="1" dirty="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è un database</a:t>
            </a:r>
            <a:endParaRPr sz="2000" b="1" dirty="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it-IT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macchina di Elena è grigia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69f43cde5_0_5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169f43cde5_0_54"/>
          <p:cNvSpPr txBox="1"/>
          <p:nvPr/>
        </p:nvSpPr>
        <p:spPr>
          <a:xfrm>
            <a:off x="366611" y="405915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elementi costitutivi di un database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1169f43cde5_0_54"/>
          <p:cNvSpPr/>
          <p:nvPr/>
        </p:nvSpPr>
        <p:spPr>
          <a:xfrm>
            <a:off x="366611" y="948829"/>
            <a:ext cx="8235600" cy="5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 sono gli </a:t>
            </a: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costitutivi 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un database?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osservazioni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Laura, Tobia, Elena, etc. → </a:t>
            </a:r>
            <a:r>
              <a:rPr lang="it-IT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unità di cui registriamo una o più informazioni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variabili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colore della macchina, modello della macchina, a quanti anni ha acquistato la macchina → </a:t>
            </a:r>
            <a:r>
              <a:rPr lang="it-IT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identificano le diverse informazioni che registriamo per ciascuna unità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variabili possono essere di vari </a:t>
            </a: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“stringa”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colore/modello della macchina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numeriche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età al momento dell’acquisto della prima macchina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g1169f43cde5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5524c5ce7_1_172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105524c5ce7_1_172"/>
          <p:cNvSpPr txBox="1"/>
          <p:nvPr/>
        </p:nvSpPr>
        <p:spPr>
          <a:xfrm>
            <a:off x="366611" y="119465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Righe e colonne di un database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05524c5ce7_1_172"/>
          <p:cNvSpPr/>
          <p:nvPr/>
        </p:nvSpPr>
        <p:spPr>
          <a:xfrm>
            <a:off x="366600" y="948825"/>
            <a:ext cx="8515500" cy="5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variabili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Tante osservazioni quante sono le</a:t>
            </a:r>
            <a:r>
              <a:rPr lang="it-IT" sz="18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 b="1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righe</a:t>
            </a:r>
            <a:r>
              <a:rPr lang="it-IT" sz="18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di un database.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Tante variabili quante sono le </a:t>
            </a:r>
            <a:r>
              <a:rPr lang="it-IT" sz="1800" b="1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colonne</a:t>
            </a: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Database da esplorare: </a:t>
            </a:r>
            <a:r>
              <a:rPr lang="it-IT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https://codap.concord.org/app/static/dg/en/cert/index.html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g105524c5ce7_1_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25" y="1130425"/>
            <a:ext cx="7939150" cy="374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g105524c5ce7_1_172"/>
          <p:cNvCxnSpPr/>
          <p:nvPr/>
        </p:nvCxnSpPr>
        <p:spPr>
          <a:xfrm flipV="1">
            <a:off x="3090486" y="935315"/>
            <a:ext cx="1057104" cy="9974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g105524c5ce7_1_172"/>
          <p:cNvCxnSpPr/>
          <p:nvPr/>
        </p:nvCxnSpPr>
        <p:spPr>
          <a:xfrm flipV="1">
            <a:off x="3787359" y="932845"/>
            <a:ext cx="360231" cy="99014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g105524c5ce7_1_172"/>
          <p:cNvSpPr txBox="1"/>
          <p:nvPr/>
        </p:nvSpPr>
        <p:spPr>
          <a:xfrm>
            <a:off x="3958250" y="543925"/>
            <a:ext cx="182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Variabili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g105524c5ce7_1_172"/>
          <p:cNvCxnSpPr/>
          <p:nvPr/>
        </p:nvCxnSpPr>
        <p:spPr>
          <a:xfrm flipV="1">
            <a:off x="658050" y="2863625"/>
            <a:ext cx="713550" cy="14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g105524c5ce7_1_172"/>
          <p:cNvCxnSpPr/>
          <p:nvPr/>
        </p:nvCxnSpPr>
        <p:spPr>
          <a:xfrm>
            <a:off x="646150" y="2863625"/>
            <a:ext cx="725450" cy="31811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g105524c5ce7_1_172"/>
          <p:cNvSpPr txBox="1"/>
          <p:nvPr/>
        </p:nvSpPr>
        <p:spPr>
          <a:xfrm rot="-5400000">
            <a:off x="-467975" y="2470700"/>
            <a:ext cx="182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Osservazioni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g105524c5ce7_1_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69f43cde5_0_7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169f43cde5_0_74"/>
          <p:cNvSpPr txBox="1"/>
          <p:nvPr/>
        </p:nvSpPr>
        <p:spPr>
          <a:xfrm>
            <a:off x="366600" y="405920"/>
            <a:ext cx="7489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librerie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1169f43cde5_0_74"/>
          <p:cNvSpPr/>
          <p:nvPr/>
        </p:nvSpPr>
        <p:spPr>
          <a:xfrm>
            <a:off x="366600" y="948825"/>
            <a:ext cx="8515500" cy="5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g1169f43cde5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169f43cde5_0_74"/>
          <p:cNvSpPr txBox="1"/>
          <p:nvPr/>
        </p:nvSpPr>
        <p:spPr>
          <a:xfrm>
            <a:off x="366600" y="1119850"/>
            <a:ext cx="4954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Nei linguaggi di programmazione cosiddetti ad “alto livello”, una </a:t>
            </a:r>
            <a:r>
              <a:rPr lang="it-IT" sz="18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libreria </a:t>
            </a: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è un insieme di </a:t>
            </a:r>
            <a:r>
              <a:rPr lang="it-IT" sz="1800"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funzioni </a:t>
            </a:r>
            <a:r>
              <a:rPr lang="it-IT" sz="1800">
                <a:latin typeface="Calibri"/>
                <a:ea typeface="Calibri"/>
                <a:cs typeface="Calibri"/>
                <a:sym typeface="Calibri"/>
              </a:rPr>
              <a:t>esterne finalizzate a un determinato tipo di analisi, che tu puoi prendere e utilizzare.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g1169f43cde5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9750" y="405925"/>
            <a:ext cx="3399150" cy="19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169f43cde5_0_74"/>
          <p:cNvSpPr txBox="1"/>
          <p:nvPr/>
        </p:nvSpPr>
        <p:spPr>
          <a:xfrm>
            <a:off x="392400" y="2517525"/>
            <a:ext cx="84639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scarichi il software che ti consente di iniziare usare un certo linguaggio di programmazione sul tuo computer, le librerie sono incluse.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L’importante è specificare all’inizio del foglio di comandi, il </a:t>
            </a:r>
            <a:r>
              <a:rPr lang="it-IT" sz="18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codice</a:t>
            </a: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quali librerie vuoi volta per volta analizzare!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Esempi: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librerie che ti consentono di svolgere operazioni matematiche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librerie che rendono più facile l’analisi di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Un bel risparmio di tempo!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(anche se non sempre è possibile)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g1169f43cde5_0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9425" y="4817963"/>
            <a:ext cx="1449150" cy="10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8"/>
          <p:cNvSpPr/>
          <p:nvPr/>
        </p:nvSpPr>
        <p:spPr>
          <a:xfrm>
            <a:off x="484450" y="948829"/>
            <a:ext cx="82356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8"/>
          <p:cNvSpPr txBox="1"/>
          <p:nvPr/>
        </p:nvSpPr>
        <p:spPr>
          <a:xfrm>
            <a:off x="366611" y="405915"/>
            <a:ext cx="7489200" cy="10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lavoro con il primo nostro database!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463" y="1020025"/>
            <a:ext cx="72485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69f43cde5_0_63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1169f43cde5_0_63"/>
          <p:cNvSpPr/>
          <p:nvPr/>
        </p:nvSpPr>
        <p:spPr>
          <a:xfrm>
            <a:off x="484450" y="948829"/>
            <a:ext cx="8235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1169f43cde5_0_63"/>
          <p:cNvSpPr txBox="1"/>
          <p:nvPr/>
        </p:nvSpPr>
        <p:spPr>
          <a:xfrm>
            <a:off x="366611" y="405915"/>
            <a:ext cx="7489200" cy="6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Checklist: cosa abbiamo imparato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cos’è un dato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cos’è la data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 cos’è un linguaggio di programmazione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sono le librerie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 comando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una variabile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 di dati: stringhe, variabili numeriche, variabili logiche, liste, etc.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una funzione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Comandi condizionali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un database e i suoi elementi costitutivi: osservazioni (righe) e variabili (colonne) del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g1169f43cde5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dd468d70_0_0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107dd468d7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750" y="3857450"/>
            <a:ext cx="2080049" cy="116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07dd468d70_0_0"/>
          <p:cNvSpPr txBox="1"/>
          <p:nvPr/>
        </p:nvSpPr>
        <p:spPr>
          <a:xfrm>
            <a:off x="466125" y="286550"/>
            <a:ext cx="4961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-IT" sz="20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data scientist</a:t>
            </a: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il</a:t>
            </a:r>
            <a:r>
              <a:rPr lang="it-IT" sz="20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 terzo</a:t>
            </a:r>
            <a:endParaRPr sz="2000" b="1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profilo professionale più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richiesto a livello </a:t>
            </a:r>
            <a:r>
              <a:rPr lang="it-IT" sz="20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globale</a:t>
            </a:r>
            <a:endParaRPr sz="2000" b="1">
              <a:solidFill>
                <a:srgbClr val="FFD410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iscrivono a corsi di laurea STEM: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6 ragazzi su 10</a:t>
            </a:r>
            <a:endParaRPr sz="2000" b="1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2 ragazze su 10</a:t>
            </a:r>
            <a:endParaRPr sz="2000" b="1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D41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rgbClr val="2121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(STEM = Science, Technology, Engineering and Mathematics)</a:t>
            </a:r>
            <a:endParaRPr sz="2000" b="1">
              <a:solidFill>
                <a:srgbClr val="21212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107dd468d70_0_0"/>
          <p:cNvPicPr preferRelativeResize="0"/>
          <p:nvPr/>
        </p:nvPicPr>
        <p:blipFill rotWithShape="1">
          <a:blip r:embed="rId4">
            <a:alphaModFix/>
          </a:blip>
          <a:srcRect b="7071"/>
          <a:stretch/>
        </p:blipFill>
        <p:spPr>
          <a:xfrm>
            <a:off x="6361825" y="286547"/>
            <a:ext cx="2475901" cy="27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07dd468d7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26" y="3706275"/>
            <a:ext cx="4961100" cy="20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07dd468d70_0_0"/>
          <p:cNvSpPr txBox="1"/>
          <p:nvPr/>
        </p:nvSpPr>
        <p:spPr>
          <a:xfrm>
            <a:off x="6462925" y="5039875"/>
            <a:ext cx="227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https://cd5050.org/</a:t>
            </a: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9f43cde5_0_4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1169f43cde5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169f43cde5_0_44"/>
          <p:cNvSpPr txBox="1"/>
          <p:nvPr/>
        </p:nvSpPr>
        <p:spPr>
          <a:xfrm>
            <a:off x="517550" y="314250"/>
            <a:ext cx="8226000" cy="5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Alcune info pratiche</a:t>
            </a:r>
            <a:endParaRPr sz="3200" b="1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materiale </a:t>
            </a: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trovate qui: </a:t>
            </a:r>
            <a:r>
              <a:rPr lang="it-IT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https://github.com/federicadaniele/PCTOcodingdatascience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 giorno vi daremo </a:t>
            </a: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alcuni semplici esercizi</a:t>
            </a: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provare a fare a casa </a:t>
            </a: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pomeriggio </a:t>
            </a: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 discuteremo la mattina dopo in classe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comunicare </a:t>
            </a: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possiamo utilizzare Telegram: </a:t>
            </a:r>
            <a:r>
              <a:rPr lang="it-IT" sz="2800" u="sng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https://t.me/+YrAVEnMYC6I2NmI0</a:t>
            </a:r>
            <a:endParaRPr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69f43cde5_0_3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169f43cde5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169f43cde5_0_37"/>
          <p:cNvSpPr txBox="1"/>
          <p:nvPr/>
        </p:nvSpPr>
        <p:spPr>
          <a:xfrm>
            <a:off x="563775" y="683950"/>
            <a:ext cx="82260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Modulo 1: Introduzione al coding</a:t>
            </a:r>
            <a:endParaRPr sz="32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2: Saper leggere e rappresentare i dati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3: Basi di inferenza e analisi predittiva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4: Basi di machine learning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9f43cde5_0_29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1169f43cde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169f43cde5_0_29"/>
          <p:cNvSpPr txBox="1"/>
          <p:nvPr/>
        </p:nvSpPr>
        <p:spPr>
          <a:xfrm>
            <a:off x="563775" y="683950"/>
            <a:ext cx="82260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dk1"/>
                </a:solidFill>
                <a:highlight>
                  <a:srgbClr val="FFD410"/>
                </a:highlight>
                <a:latin typeface="Calibri"/>
                <a:ea typeface="Calibri"/>
                <a:cs typeface="Calibri"/>
                <a:sym typeface="Calibri"/>
              </a:rPr>
              <a:t>Modulo 1: Introduzione al coding</a:t>
            </a:r>
            <a:endParaRPr sz="32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highlight>
                <a:srgbClr val="FFD41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it-IT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L’unità base: il dato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it-IT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insieme di dati: il database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/>
          <p:nvPr/>
        </p:nvSpPr>
        <p:spPr>
          <a:xfrm>
            <a:off x="-1" y="5970878"/>
            <a:ext cx="9144001" cy="887121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366600" y="405923"/>
            <a:ext cx="83535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Cos’è secondo voi un dato?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524c5ce7_1_164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05524c5ce7_1_164"/>
          <p:cNvSpPr txBox="1"/>
          <p:nvPr/>
        </p:nvSpPr>
        <p:spPr>
          <a:xfrm>
            <a:off x="366611" y="405915"/>
            <a:ext cx="8353500" cy="6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Alcuni esempi di dati...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Età = 25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Colore capelli = marroni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dati possono avere diversi </a:t>
            </a: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numerico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it-IT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carattere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 sono esempi di </a:t>
            </a: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 “strutturati”</a:t>
            </a: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Poi esistono i </a:t>
            </a:r>
            <a:r>
              <a:rPr lang="it-IT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 “non strutturati”.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canzone, una foto.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rappresenteresti una canzone di Beyonce?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05524c5ce7_1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875" y="3959225"/>
            <a:ext cx="3117225" cy="18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05524c5ce7_1_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524c5ce7_1_7"/>
          <p:cNvSpPr/>
          <p:nvPr/>
        </p:nvSpPr>
        <p:spPr>
          <a:xfrm>
            <a:off x="-1" y="5970878"/>
            <a:ext cx="9144000" cy="887100"/>
          </a:xfrm>
          <a:prstGeom prst="rect">
            <a:avLst/>
          </a:prstGeom>
          <a:solidFill>
            <a:srgbClr val="FFD410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05524c5ce7_1_7"/>
          <p:cNvSpPr txBox="1"/>
          <p:nvPr/>
        </p:nvSpPr>
        <p:spPr>
          <a:xfrm>
            <a:off x="340525" y="4625850"/>
            <a:ext cx="84843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it-IT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https://www.databasic.io/en/wordcounter/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105524c5ce7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75" y="1180350"/>
            <a:ext cx="8363232" cy="328781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05524c5ce7_1_7"/>
          <p:cNvSpPr txBox="1"/>
          <p:nvPr/>
        </p:nvSpPr>
        <p:spPr>
          <a:xfrm>
            <a:off x="329850" y="-951600"/>
            <a:ext cx="84843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Wordcloud basata sui testi delle canzoni di Beyonce.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105524c5ce7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118" y="5970877"/>
            <a:ext cx="1577887" cy="8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1573</Words>
  <Application>Microsoft Office PowerPoint</Application>
  <PresentationFormat>Presentazione su schermo (4:3)</PresentationFormat>
  <Paragraphs>516</Paragraphs>
  <Slides>29</Slides>
  <Notes>29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Tema di Office</vt:lpstr>
      <vt:lpstr>PCTO in Coding &amp; Data Science  CD: 50/50 - Coding Diversity  Liceo Scientifico S. Cannizzaro 14/03/2022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PCTO in Coding &amp; Data Science  CD: 50/50 - Coding Diversity  Liceo Scientifico S. Cannizzaro 14/03/2022</dc:title>
  <dc:creator>Federica Daniele</dc:creator>
  <cp:lastModifiedBy>Federica Daniele</cp:lastModifiedBy>
  <cp:revision>1</cp:revision>
  <dcterms:created xsi:type="dcterms:W3CDTF">2021-11-14T16:01:54Z</dcterms:created>
  <dcterms:modified xsi:type="dcterms:W3CDTF">2022-03-13T21:11:40Z</dcterms:modified>
</cp:coreProperties>
</file>