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j6aher1m4seyhhzdj61f/tdaaMh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Federica Danie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1-14T18:05:34.628">
    <p:pos x="5081" y="1839"/>
    <p:text>A quanto corrisponde? Come se scattassimo una foto al secondo!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Rvjdcm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524c5ce7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05524c5ce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68" name="Google Shape;168;g105524c5ce7_1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/>
              <a:t>Definizione DS: https://www.simplilearn.com/tutorials/data-science-tutorial/what-is-data-science</a:t>
            </a:r>
            <a:endParaRPr sz="1800"/>
          </a:p>
        </p:txBody>
      </p:sp>
      <p:sp>
        <p:nvSpPr>
          <p:cNvPr id="177" name="Google Shape;17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81139213a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18113921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/>
              <a:t>Definizione DS: https://www.simplilearn.com/tutorials/data-science-tutorial/what-is-data-science</a:t>
            </a:r>
            <a:endParaRPr sz="1800"/>
          </a:p>
        </p:txBody>
      </p:sp>
      <p:sp>
        <p:nvSpPr>
          <p:cNvPr id="190" name="Google Shape;190;g1181139213a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83f141fcc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183f141f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/>
              <a:t>Definizione DS: https://www.simplilearn.com/tutorials/data-science-tutorial/what-is-data-science</a:t>
            </a:r>
            <a:endParaRPr sz="1800"/>
          </a:p>
        </p:txBody>
      </p:sp>
      <p:sp>
        <p:nvSpPr>
          <p:cNvPr id="207" name="Google Shape;207;g1183f141fcc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81139213a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18113921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181139213a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81139213a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18113921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181139213a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a8911f17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16a8911f1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800"/>
              <a:t>Si chiamano variabili in quanto il dato sottostante (“25”, “marroni”) presenta un grado di </a:t>
            </a:r>
            <a:r>
              <a:rPr b="1" lang="it-IT" sz="1800"/>
              <a:t>variabilità</a:t>
            </a:r>
            <a:r>
              <a:rPr lang="it-IT" sz="1800"/>
              <a:t>, ossia non è lo stesso per tutta la </a:t>
            </a:r>
            <a:r>
              <a:rPr b="1" lang="it-IT" sz="1800"/>
              <a:t>popolazione</a:t>
            </a:r>
            <a:r>
              <a:rPr lang="it-IT" sz="1800"/>
              <a:t> (l’insieme delle osservazioni).  </a:t>
            </a:r>
            <a:endParaRPr sz="1800"/>
          </a:p>
        </p:txBody>
      </p:sp>
      <p:sp>
        <p:nvSpPr>
          <p:cNvPr id="240" name="Google Shape;240;g116a8911f17_1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5524c5ce7_1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05524c5ce7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105524c5ce7_1_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81139213a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181139213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1181139213a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5524c5ce7_1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05524c5ce7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05524c5ce7_1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7dd468d70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07dd468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Definizione DS: https://www.simplilearn.com/tutorials/data-science-tutorial/what-is-data-science</a:t>
            </a:r>
            <a:endParaRPr/>
          </a:p>
        </p:txBody>
      </p:sp>
      <p:sp>
        <p:nvSpPr>
          <p:cNvPr id="281" name="Google Shape;28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9f43cde5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169f43cde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Definizione DS: https://www.simplilearn.com/tutorials/data-science-tutorial/what-is-data-science</a:t>
            </a:r>
            <a:endParaRPr/>
          </a:p>
        </p:txBody>
      </p:sp>
      <p:sp>
        <p:nvSpPr>
          <p:cNvPr id="290" name="Google Shape;290;g1169f43cde5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5524c5ce7_1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05524c5ce7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Definizione DS: https://www.simplilearn.com/tutorials/data-science-tutorial/what-is-data-science</a:t>
            </a:r>
            <a:endParaRPr/>
          </a:p>
        </p:txBody>
      </p:sp>
      <p:sp>
        <p:nvSpPr>
          <p:cNvPr id="299" name="Google Shape;299;g105524c5ce7_1_1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69f43cde5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169f43cd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Definizione DS: https://www.simplilearn.com/tutorials/data-science-tutorial/what-is-data-science</a:t>
            </a:r>
            <a:endParaRPr/>
          </a:p>
        </p:txBody>
      </p:sp>
      <p:sp>
        <p:nvSpPr>
          <p:cNvPr id="315" name="Google Shape;315;g1169f43cde5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69f43cde5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169f43cde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1169f43cde5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9f43cde5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169f43cde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169f43cde5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9f43cde5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69f43cd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169f43cde5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524c5ce7_1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05524c5ce7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/>
              <a:t>Per dato si intende qualsiasi tipo di informazione che può essere letta dal computer.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/>
              <a:t>Dati strutturati e non: https://www.datamation.com/big-data/structured-vs-unstructured-data/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/>
              <a:t>Definizione dati non strutturati: </a:t>
            </a:r>
            <a:r>
              <a:rPr lang="it-IT" sz="2000"/>
              <a:t>I dati non sono immediatamente accessibili e vanno estratti attraverso strumenti appositi.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24" name="Google Shape;124;g105524c5ce7_1_1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524c5ce7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05524c5c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33" name="Google Shape;133;g105524c5ce7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83f141fc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183f141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43" name="Google Shape;143;g1183f141fc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/>
              <a:t>Per ulteriori statistiche live di produzione dati online: https://www.internetlivestats.com/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/>
              <a:t>Produzione di byte: https://techjury.net/blog/how-much-data-is-created-every-day/#gref</a:t>
            </a:r>
            <a:endParaRPr sz="1800"/>
          </a:p>
        </p:txBody>
      </p:sp>
      <p:sp>
        <p:nvSpPr>
          <p:cNvPr id="151" name="Google Shape;15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524c5ce7_1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05524c5ce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/>
              <a:t>Uno zettabyte = 10^21.</a:t>
            </a:r>
            <a:endParaRPr sz="1800"/>
          </a:p>
        </p:txBody>
      </p:sp>
      <p:sp>
        <p:nvSpPr>
          <p:cNvPr id="159" name="Google Shape;159;g105524c5ce7_1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7dd468d70_0_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7dd468d70_0_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4" name="Google Shape;24;g107dd468d70_0_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ergyinnovation.org/2020/03/17/how-much-energy-do-data-centers-really-use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jpg"/><Relationship Id="rId5" Type="http://schemas.openxmlformats.org/officeDocument/2006/relationships/image" Target="../media/image19.png"/><Relationship Id="rId6" Type="http://schemas.openxmlformats.org/officeDocument/2006/relationships/image" Target="../media/image17.jpg"/><Relationship Id="rId7" Type="http://schemas.openxmlformats.org/officeDocument/2006/relationships/image" Target="../media/image25.jpg"/><Relationship Id="rId8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s://cd5050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dap.concord.org/app/static/dg/en/cert/index.html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dap.concord.org/app/static/dg/en/cert/index.html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dap.concord.org/app/static/dg/en/cert/index.html" TargetMode="External"/><Relationship Id="rId4" Type="http://schemas.openxmlformats.org/officeDocument/2006/relationships/hyperlink" Target="https://codap.concord.org/app/static/dg/en/cert/index.html" TargetMode="External"/><Relationship Id="rId5" Type="http://schemas.openxmlformats.org/officeDocument/2006/relationships/image" Target="../media/image26.png"/><Relationship Id="rId6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ap.concord.org/app/static/dg/en/cert/index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22.jpg"/><Relationship Id="rId6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atabasic.io/en/wordcounter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www.statista.com/statistics/871513/worldwide-data-created/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471357" y="2108139"/>
            <a:ext cx="827493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PCTO in Coding &amp; Data Science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CD: 50/50 - Coding Diversity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t/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Liceo Scientifico G. Castelnuovo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23/03/2023</a:t>
            </a:r>
            <a:endParaRPr sz="3300"/>
          </a:p>
        </p:txBody>
      </p:sp>
      <p:sp>
        <p:nvSpPr>
          <p:cNvPr id="94" name="Google Shape;94;p1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524c5ce7_1_42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05524c5ce7_1_42"/>
          <p:cNvSpPr txBox="1"/>
          <p:nvPr/>
        </p:nvSpPr>
        <p:spPr>
          <a:xfrm>
            <a:off x="395261" y="259065"/>
            <a:ext cx="83535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2018 </a:t>
            </a:r>
            <a:r>
              <a:rPr b="0" i="0" lang="it-IT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1% dell’elettricità prodotta a livello globale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era utilizzata per immagazzinare dati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105524c5ce7_1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8088" y="1697352"/>
            <a:ext cx="7247825" cy="40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5524c5ce7_1_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366599" y="405925"/>
            <a:ext cx="8357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it-IT" sz="28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data science</a:t>
            </a: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ci risolve il problema di cosa farci con questa montagna di dati!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2992650" y="1287400"/>
            <a:ext cx="58620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“... quella disciplina orientata all’estrazione e analisi di grandi volumi di dati (“big data”) per mezzo di moderne tecniche/strumenti al fine di estrarne informazioni funzionali al miglioramento delle operazioni di una determinata organizzazione.”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125" y="1371450"/>
            <a:ext cx="1577875" cy="205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4525600"/>
            <a:ext cx="1961925" cy="12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9700" y="3679150"/>
            <a:ext cx="2443412" cy="12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/>
          <p:nvPr/>
        </p:nvSpPr>
        <p:spPr>
          <a:xfrm>
            <a:off x="651075" y="3776225"/>
            <a:ext cx="3767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 ci si fa con la data science?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Raccomandazione 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pagine/siti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Pubblicità 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targettizzata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81139213a_0_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181139213a_0_5"/>
          <p:cNvSpPr txBox="1"/>
          <p:nvPr/>
        </p:nvSpPr>
        <p:spPr>
          <a:xfrm>
            <a:off x="366611" y="405915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 si fa con la data science?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181139213a_0_5"/>
          <p:cNvSpPr/>
          <p:nvPr/>
        </p:nvSpPr>
        <p:spPr>
          <a:xfrm>
            <a:off x="271100" y="1035650"/>
            <a:ext cx="28281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Previsioni 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(non quelle del meteo!)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1181139213a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181139213a_0_5"/>
          <p:cNvSpPr txBox="1"/>
          <p:nvPr/>
        </p:nvSpPr>
        <p:spPr>
          <a:xfrm>
            <a:off x="5486400" y="3656150"/>
            <a:ext cx="311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Intelligenza artificiale</a:t>
            </a:r>
            <a:endParaRPr b="0" i="0" sz="1400" u="none" cap="none" strike="noStrike">
              <a:solidFill>
                <a:srgbClr val="000000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1181139213a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9175" y="1545225"/>
            <a:ext cx="3003225" cy="18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181139213a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6813" y="533675"/>
            <a:ext cx="3003225" cy="206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181139213a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6400" y="4524327"/>
            <a:ext cx="3303274" cy="13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181139213a_0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8499" y="3781399"/>
            <a:ext cx="1333085" cy="8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181139213a_0_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41575" y="3656349"/>
            <a:ext cx="2021750" cy="11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181139213a_0_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8290" y="4581025"/>
            <a:ext cx="1850910" cy="13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181139213a_0_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99200" y="4691269"/>
            <a:ext cx="1577875" cy="104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83f141fcc_0_1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183f141fcc_0_14"/>
          <p:cNvSpPr txBox="1"/>
          <p:nvPr/>
        </p:nvSpPr>
        <p:spPr>
          <a:xfrm>
            <a:off x="311550" y="226275"/>
            <a:ext cx="8520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 si fa con la data science?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1183f141fcc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183f141fcc_0_14"/>
          <p:cNvSpPr txBox="1"/>
          <p:nvPr/>
        </p:nvSpPr>
        <p:spPr>
          <a:xfrm>
            <a:off x="413250" y="1072475"/>
            <a:ext cx="8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183f141fcc_0_14"/>
          <p:cNvSpPr txBox="1"/>
          <p:nvPr/>
        </p:nvSpPr>
        <p:spPr>
          <a:xfrm>
            <a:off x="462450" y="1259425"/>
            <a:ext cx="7763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Statistica e analisi empirica</a:t>
            </a:r>
            <a:endParaRPr b="0" i="0" sz="2400" u="none" cap="none" strike="noStrike">
              <a:solidFill>
                <a:srgbClr val="000000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1183f141fcc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7601" y="2838938"/>
            <a:ext cx="4017949" cy="196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183f141fcc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950" y="1817725"/>
            <a:ext cx="3230161" cy="40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1139213a_0_6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181139213a_0_60"/>
          <p:cNvSpPr txBox="1"/>
          <p:nvPr/>
        </p:nvSpPr>
        <p:spPr>
          <a:xfrm>
            <a:off x="366604" y="405925"/>
            <a:ext cx="55626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la programmazione?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“... </a:t>
            </a:r>
            <a:r>
              <a:rPr b="0" i="1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linguaggio che utilizziamo per 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comunicare/impartire comandi al </a:t>
            </a:r>
            <a:r>
              <a:rPr b="0" i="1" lang="it-IT" sz="18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computer</a:t>
            </a:r>
            <a:r>
              <a:rPr b="0" i="1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1181139213a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181139213a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6850" y="451400"/>
            <a:ext cx="3902250" cy="21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181139213a_0_60"/>
          <p:cNvSpPr txBox="1"/>
          <p:nvPr/>
        </p:nvSpPr>
        <p:spPr>
          <a:xfrm>
            <a:off x="478150" y="2534875"/>
            <a:ext cx="8378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		         </a:t>
            </a:r>
            <a:r>
              <a:rPr b="0" i="1" lang="it-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 (2013)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carta e la penna dei linguaggi di programmazione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“script”</a:t>
            </a: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foglio su cui “scriviamo” quando programmiamo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script è organizzato in righe, sulle righe si scrivono i </a:t>
            </a:r>
            <a:r>
              <a:rPr b="0" i="0" lang="it-IT" sz="18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comandi</a:t>
            </a:r>
            <a:endParaRPr b="0" i="0" sz="18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l’insieme dei comandi si chiama </a:t>
            </a:r>
            <a:r>
              <a:rPr b="0" i="0" lang="it-IT" sz="18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codice </a:t>
            </a: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(come un testo)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Spesso il codice è un insieme ordinato di comandi</a:t>
            </a: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come una storia che segue un suo filo temporale: si chiede al computer di eseguire prima i comandi all’inizio, scorrendo via via di riga in riga…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81139213a_0_36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81139213a_0_36"/>
          <p:cNvSpPr txBox="1"/>
          <p:nvPr/>
        </p:nvSpPr>
        <p:spPr>
          <a:xfrm>
            <a:off x="366611" y="405915"/>
            <a:ext cx="8157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Esistono molti linguaggi di programmazione!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2T9u0f.jpeg" id="233" name="Google Shape;233;g1181139213a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63" y="1352526"/>
            <a:ext cx="6835524" cy="40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181139213a_0_36"/>
          <p:cNvSpPr txBox="1"/>
          <p:nvPr/>
        </p:nvSpPr>
        <p:spPr>
          <a:xfrm>
            <a:off x="188150" y="5448213"/>
            <a:ext cx="301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noi utilizziamo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1181139213a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24" y="5418149"/>
            <a:ext cx="552675" cy="5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181139213a_0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6a8911f17_1_3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16a8911f17_1_3"/>
          <p:cNvSpPr txBox="1"/>
          <p:nvPr/>
        </p:nvSpPr>
        <p:spPr>
          <a:xfrm>
            <a:off x="366599" y="405925"/>
            <a:ext cx="8383800" cy="6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Salvataggio dei dati in memoria: le variabili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Creare una variabile</a:t>
            </a:r>
            <a:r>
              <a:rPr b="1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un linguaggio di programmazione significa </a:t>
            </a:r>
            <a:r>
              <a:rPr b="1" i="0" lang="it-IT" sz="18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associare un nome a un contenuto (per es. un dato)</a:t>
            </a:r>
            <a:r>
              <a:rPr b="1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 salvarlo nella memoria del programma.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contenuto lo possiamo creare sul momento o importarlo da una fonte esterna (per esempio un file Excel).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 di variabili cui sono associati diversi tipi di dati: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nome</a:t>
            </a:r>
            <a:r>
              <a:rPr b="1" i="0" lang="it-IT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it-IT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it-IT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b="1" i="0" lang="it-IT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				   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 # Una stringa</a:t>
            </a:r>
            <a:endParaRPr b="0" i="0" sz="2000" u="none" cap="none" strike="noStrike">
              <a:solidFill>
                <a:srgbClr val="FF0000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eta </a:t>
            </a:r>
            <a:r>
              <a:rPr b="1" i="0" lang="it-IT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it-IT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i="0" lang="it-IT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		   		   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 # Una variabile numerica</a:t>
            </a:r>
            <a:endParaRPr b="1" i="0" sz="1400" u="none" cap="none" strike="noStrike">
              <a:solidFill>
                <a:schemeClr val="dk1"/>
              </a:solidFill>
              <a:highlight>
                <a:srgbClr val="FFD4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	  maggiorenne </a:t>
            </a:r>
            <a:r>
              <a:rPr b="1" i="0" lang="it-IT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it-IT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eta &gt; 18				 	   </a:t>
            </a:r>
            <a:r>
              <a:rPr b="1" i="0" lang="it-IT" sz="1400" u="none" cap="none" strike="noStrike">
                <a:solidFill>
                  <a:srgbClr val="FF9900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# Una variabile logica</a:t>
            </a:r>
            <a:endParaRPr b="0" i="0" sz="20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		   mylist</a:t>
            </a:r>
            <a:r>
              <a:rPr b="1" i="0" lang="it-IT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it-IT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 'Annie', 160, 'John', 170 ] </a:t>
            </a:r>
            <a:r>
              <a:rPr b="1" i="0" lang="it-IT" sz="1400" u="none" cap="none" strike="noStrike">
                <a:solidFill>
                  <a:srgbClr val="FF9900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# Una lista</a:t>
            </a:r>
            <a:endParaRPr b="1" i="0" sz="1400" u="none" cap="none" strike="noStrike">
              <a:solidFill>
                <a:srgbClr val="FF9900"/>
              </a:solidFill>
              <a:highlight>
                <a:srgbClr val="FFD4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g116a8911f1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5524c5ce7_1_13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05524c5ce7_1_137"/>
          <p:cNvSpPr txBox="1"/>
          <p:nvPr/>
        </p:nvSpPr>
        <p:spPr>
          <a:xfrm>
            <a:off x="366611" y="405915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 ci facciamo con i dati: le </a:t>
            </a:r>
            <a:r>
              <a:rPr b="1" i="0" lang="it-IT" sz="28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funzioni</a:t>
            </a:r>
            <a:endParaRPr b="0" i="0" sz="2800" u="none" cap="none" strike="noStrike">
              <a:solidFill>
                <a:srgbClr val="000000"/>
              </a:solidFill>
              <a:highlight>
                <a:srgbClr val="FFD41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05524c5ce7_1_137"/>
          <p:cNvSpPr/>
          <p:nvPr/>
        </p:nvSpPr>
        <p:spPr>
          <a:xfrm>
            <a:off x="379706" y="948829"/>
            <a:ext cx="82356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articol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 in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comandi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dipendono da dei </a:t>
            </a:r>
            <a:r>
              <a:rPr b="1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parametri</a:t>
            </a:r>
            <a:endParaRPr b="1" i="0" sz="2000" u="none" cap="none" strike="noStrike">
              <a:solidFill>
                <a:srgbClr val="FF0000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funzioni pre-definite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print(), dir(), type()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it-IT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it-IT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b="1" i="0" lang="it-IT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Hello world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funzioni scritte da noi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Dapprima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definiamo una funzione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0" i="1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definire serve per poter riutilizzare! 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14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it-IT" sz="1400" u="none" cap="none" strike="noStrike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myage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it-IT" sz="1400" u="none" cap="none" strike="noStrike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i="0" sz="14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it-IT" sz="1400" u="none" cap="none" strike="noStrike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it-IT" sz="14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"La mia età è"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x)</a:t>
            </a:r>
            <a:endParaRPr b="1" i="0" sz="14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 averla definita, la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applichiamo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myage(31)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i="0" lang="it-IT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 mia età è 31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105524c5ce7_1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81139213a_0_89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181139213a_0_89"/>
          <p:cNvSpPr txBox="1"/>
          <p:nvPr/>
        </p:nvSpPr>
        <p:spPr>
          <a:xfrm>
            <a:off x="366611" y="405915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comandi </a:t>
            </a:r>
            <a:r>
              <a:rPr b="1" i="0" lang="it-IT" sz="28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condizionali</a:t>
            </a:r>
            <a:endParaRPr b="0" i="0" sz="2800" u="none" cap="none" strike="noStrike">
              <a:solidFill>
                <a:srgbClr val="000000"/>
              </a:solidFill>
              <a:highlight>
                <a:srgbClr val="FFD41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181139213a_0_89"/>
          <p:cNvSpPr/>
          <p:nvPr/>
        </p:nvSpPr>
        <p:spPr>
          <a:xfrm>
            <a:off x="379706" y="948829"/>
            <a:ext cx="82356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molte situazioni può essere utile applicare dei comandi soltanto se si verificano determinate condizioni: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      l’oggetto è in stock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			       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l’oggetto non è in stock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Python, il tutto viene reso possibile dall’uso combinato di 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if/else:</a:t>
            </a:r>
            <a:endParaRPr b="1" i="0" sz="1400" u="none" cap="none" strike="noStrike">
              <a:solidFill>
                <a:schemeClr val="dk1"/>
              </a:solidFill>
              <a:highlight>
                <a:srgbClr val="FFD4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1400" u="none" cap="none" strike="noStrike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eta&gt;</a:t>
            </a:r>
            <a:r>
              <a:rPr b="1" i="0" lang="it-IT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4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maggiorenne = </a:t>
            </a:r>
            <a:r>
              <a:rPr b="1" i="0" lang="it-IT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400" u="none" cap="none" strike="noStrike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1400" u="none" cap="none" strike="noStrike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4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maggiorenne = </a:t>
            </a:r>
            <a:r>
              <a:rPr b="1" i="0" lang="it-IT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i="0" sz="1400" u="none" cap="none" strike="noStrike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1400" u="none" cap="none" strike="noStrike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it-IT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(maggiorenne)</a:t>
            </a:r>
            <a:endParaRPr b="1" i="0" sz="14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1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g1181139213a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181139213a_0_89"/>
          <p:cNvSpPr/>
          <p:nvPr/>
        </p:nvSpPr>
        <p:spPr>
          <a:xfrm>
            <a:off x="518925" y="2300475"/>
            <a:ext cx="2109600" cy="4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acquisto su Amazon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181139213a_0_89"/>
          <p:cNvSpPr/>
          <p:nvPr/>
        </p:nvSpPr>
        <p:spPr>
          <a:xfrm>
            <a:off x="5633975" y="2224250"/>
            <a:ext cx="269100" cy="1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181139213a_0_89"/>
          <p:cNvSpPr/>
          <p:nvPr/>
        </p:nvSpPr>
        <p:spPr>
          <a:xfrm>
            <a:off x="5977350" y="2037625"/>
            <a:ext cx="2109600" cy="4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 partire il corriere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181139213a_0_89"/>
          <p:cNvSpPr/>
          <p:nvPr/>
        </p:nvSpPr>
        <p:spPr>
          <a:xfrm>
            <a:off x="5977350" y="2527175"/>
            <a:ext cx="2109600" cy="4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effettua l’ordine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181139213a_0_89"/>
          <p:cNvSpPr/>
          <p:nvPr/>
        </p:nvSpPr>
        <p:spPr>
          <a:xfrm>
            <a:off x="5633975" y="2610675"/>
            <a:ext cx="269100" cy="1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1181139213a_0_89"/>
          <p:cNvCxnSpPr>
            <a:stCxn id="263" idx="3"/>
          </p:cNvCxnSpPr>
          <p:nvPr/>
        </p:nvCxnSpPr>
        <p:spPr>
          <a:xfrm flipH="1" rot="10800000">
            <a:off x="2628525" y="2383275"/>
            <a:ext cx="4233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g1181139213a_0_89"/>
          <p:cNvCxnSpPr>
            <a:stCxn id="263" idx="3"/>
          </p:cNvCxnSpPr>
          <p:nvPr/>
        </p:nvCxnSpPr>
        <p:spPr>
          <a:xfrm>
            <a:off x="2628525" y="2513175"/>
            <a:ext cx="42330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5524c5ce7_1_13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105524c5ce7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5524c5ce7_1_130"/>
          <p:cNvSpPr txBox="1"/>
          <p:nvPr/>
        </p:nvSpPr>
        <p:spPr>
          <a:xfrm>
            <a:off x="563775" y="683950"/>
            <a:ext cx="82260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Modulo 1: Introduzione al coding</a:t>
            </a:r>
            <a:endParaRPr b="0" i="0" sz="32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L’unità base: il dato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insieme di dati: il database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7dd468d70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107dd468d7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9750" y="3857450"/>
            <a:ext cx="2080049" cy="116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07dd468d70_0_0"/>
          <p:cNvSpPr txBox="1"/>
          <p:nvPr/>
        </p:nvSpPr>
        <p:spPr>
          <a:xfrm>
            <a:off x="466125" y="286550"/>
            <a:ext cx="8270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b="1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data scientist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il</a:t>
            </a:r>
            <a:r>
              <a:rPr b="1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 terzo</a:t>
            </a:r>
            <a:endParaRPr b="1" i="0" sz="20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profilo professionale più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richiesto a livello </a:t>
            </a:r>
            <a:r>
              <a:rPr b="1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globale</a:t>
            </a:r>
            <a:endParaRPr b="1" i="0" sz="2000" u="none" cap="none" strike="noStrike">
              <a:solidFill>
                <a:srgbClr val="FFD410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iscrivono a corsi di laurea STEM: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6 ragazzi su 10</a:t>
            </a:r>
            <a:endParaRPr b="1" i="0" sz="20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2 ragazze su 10</a:t>
            </a:r>
            <a:endParaRPr b="1" i="0" sz="20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D41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(STEM = Science, Technology, Engineering and Mathematics)</a:t>
            </a:r>
            <a:endParaRPr b="1" i="0" sz="2000" u="none" cap="none" strike="noStrike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107dd468d7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26" y="3706275"/>
            <a:ext cx="4961100" cy="20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07dd468d70_0_0"/>
          <p:cNvSpPr txBox="1"/>
          <p:nvPr/>
        </p:nvSpPr>
        <p:spPr>
          <a:xfrm>
            <a:off x="6462925" y="5039875"/>
            <a:ext cx="22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https://cd5050.org/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366611" y="240990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un database?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366611" y="783879"/>
            <a:ext cx="8235600" cy="5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“...un </a:t>
            </a:r>
            <a:r>
              <a:rPr b="1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insieme</a:t>
            </a:r>
            <a:r>
              <a:rPr b="0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organizzato </a:t>
            </a:r>
            <a:r>
              <a:rPr b="0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di </a:t>
            </a:r>
            <a:r>
              <a:rPr b="1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b="0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.” </a:t>
            </a:r>
            <a:endParaRPr b="0" i="0" sz="20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il principale strumento del </a:t>
            </a:r>
            <a:r>
              <a:rPr b="1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data scientist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macchina di Laura è nera				→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un database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macchina di Laura è nera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giraffe sono dei mammiferi				→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un database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temperatura di lunedì è stata di 15 °C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nera, rossa, grigia							→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un database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La macchina di Laura è nera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La macchina di Tobia è rossa				→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è un database</a:t>
            </a:r>
            <a:endParaRPr b="1" i="0" sz="20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La macchina di Elena è grigia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69f43cde5_0_5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169f43cde5_0_54"/>
          <p:cNvSpPr txBox="1"/>
          <p:nvPr/>
        </p:nvSpPr>
        <p:spPr>
          <a:xfrm>
            <a:off x="366611" y="405915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elementi costitutivi di un database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169f43cde5_0_54"/>
          <p:cNvSpPr/>
          <p:nvPr/>
        </p:nvSpPr>
        <p:spPr>
          <a:xfrm>
            <a:off x="366611" y="948829"/>
            <a:ext cx="8235600" cy="5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 sono gli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costitutivi 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un database?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b="0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osservazioni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Laura, Tobia, Elena, etc. → </a:t>
            </a:r>
            <a:r>
              <a:rPr b="0" i="1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unità di cui registriamo una o più informazioni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b="0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variabili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colore della macchina, modello della macchina, a quanti anni ha acquistato la macchina → </a:t>
            </a:r>
            <a:r>
              <a:rPr b="0" i="1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identificano le diverse informazioni che registriamo per ciascuna unità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variabili possono essere di vari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tipi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“stringa”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colore/modello della macchina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it-IT" sz="20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numeriche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età al momento dell’acquisto della prima macchina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g1169f43cde5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5524c5ce7_1_172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05524c5ce7_1_172"/>
          <p:cNvSpPr txBox="1"/>
          <p:nvPr/>
        </p:nvSpPr>
        <p:spPr>
          <a:xfrm>
            <a:off x="366611" y="119465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Righe e colonne di un database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105524c5ce7_1_172"/>
          <p:cNvSpPr/>
          <p:nvPr/>
        </p:nvSpPr>
        <p:spPr>
          <a:xfrm>
            <a:off x="366600" y="948825"/>
            <a:ext cx="8515500" cy="5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variabili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Tante osservazioni quante sono le</a:t>
            </a:r>
            <a:r>
              <a:rPr b="1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t-IT" sz="1800" u="none" cap="none" strike="noStrike">
                <a:solidFill>
                  <a:srgbClr val="000000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righe</a:t>
            </a:r>
            <a:r>
              <a:rPr b="1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 un database.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Tante variabili quante sono le </a:t>
            </a:r>
            <a:r>
              <a:rPr b="1" i="0" lang="it-IT" sz="1800" u="none" cap="none" strike="noStrike">
                <a:solidFill>
                  <a:srgbClr val="000000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colonne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da esplorare: </a:t>
            </a:r>
            <a:r>
              <a:rPr b="0" i="0" lang="it-IT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https://codap.concord.org/app/static/dg/en/cert/index.html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105524c5ce7_1_1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425" y="1130425"/>
            <a:ext cx="7939150" cy="374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g105524c5ce7_1_172"/>
          <p:cNvCxnSpPr/>
          <p:nvPr/>
        </p:nvCxnSpPr>
        <p:spPr>
          <a:xfrm flipH="1" rot="10800000">
            <a:off x="2895875" y="1036525"/>
            <a:ext cx="1224300" cy="115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g105524c5ce7_1_172"/>
          <p:cNvCxnSpPr/>
          <p:nvPr/>
        </p:nvCxnSpPr>
        <p:spPr>
          <a:xfrm flipH="1" rot="10800000">
            <a:off x="3723575" y="1036525"/>
            <a:ext cx="396600" cy="115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g105524c5ce7_1_172"/>
          <p:cNvSpPr txBox="1"/>
          <p:nvPr/>
        </p:nvSpPr>
        <p:spPr>
          <a:xfrm>
            <a:off x="3958250" y="543925"/>
            <a:ext cx="182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Variabili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g105524c5ce7_1_172"/>
          <p:cNvCxnSpPr/>
          <p:nvPr/>
        </p:nvCxnSpPr>
        <p:spPr>
          <a:xfrm>
            <a:off x="658050" y="2878300"/>
            <a:ext cx="98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g105524c5ce7_1_172"/>
          <p:cNvCxnSpPr/>
          <p:nvPr/>
        </p:nvCxnSpPr>
        <p:spPr>
          <a:xfrm>
            <a:off x="658050" y="2878300"/>
            <a:ext cx="913500" cy="40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g105524c5ce7_1_172"/>
          <p:cNvSpPr txBox="1"/>
          <p:nvPr/>
        </p:nvSpPr>
        <p:spPr>
          <a:xfrm rot="-5400000">
            <a:off x="-467975" y="2470700"/>
            <a:ext cx="182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Osservazioni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g105524c5ce7_1_1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69f43cde5_0_7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1169f43cde5_0_74"/>
          <p:cNvSpPr txBox="1"/>
          <p:nvPr/>
        </p:nvSpPr>
        <p:spPr>
          <a:xfrm>
            <a:off x="366600" y="405920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librerie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169f43cde5_0_74"/>
          <p:cNvSpPr/>
          <p:nvPr/>
        </p:nvSpPr>
        <p:spPr>
          <a:xfrm>
            <a:off x="366600" y="948825"/>
            <a:ext cx="8515500" cy="5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1169f43cde5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169f43cde5_0_74"/>
          <p:cNvSpPr txBox="1"/>
          <p:nvPr/>
        </p:nvSpPr>
        <p:spPr>
          <a:xfrm>
            <a:off x="366600" y="1119850"/>
            <a:ext cx="4954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</a:t>
            </a: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libreria 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è un insieme di </a:t>
            </a: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funzioni 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finalizzate a svolgere un determinato tipo di analisi, che tu puoi </a:t>
            </a: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scaricare e usare liberamente!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g1169f43cde5_0_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9750" y="405925"/>
            <a:ext cx="3399150" cy="19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169f43cde5_0_74"/>
          <p:cNvSpPr txBox="1"/>
          <p:nvPr/>
        </p:nvSpPr>
        <p:spPr>
          <a:xfrm>
            <a:off x="392400" y="2517525"/>
            <a:ext cx="84639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installi </a:t>
            </a: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software che ti consente di iniziare ad usare un certo linguaggio di programmazione sul tuo computer, le librerie sono incluse.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L’importante è specificare all’inizio del foglio di comandi, il </a:t>
            </a:r>
            <a:r>
              <a:rPr b="0" i="0" lang="it-IT" sz="18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codice</a:t>
            </a: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quali librerie vuoi volta per volta analizzare!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librerie che ti consentono di svolgere operazioni matematiche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librerie che 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 consentono di creare visualizzazioni dati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Un bel risparmio di tempo!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g1169f43cde5_0_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9425" y="4817963"/>
            <a:ext cx="1449150" cy="10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484450" y="948829"/>
            <a:ext cx="82356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8"/>
          <p:cNvSpPr txBox="1"/>
          <p:nvPr/>
        </p:nvSpPr>
        <p:spPr>
          <a:xfrm>
            <a:off x="366611" y="405915"/>
            <a:ext cx="7489200" cy="10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lavoro con il primo nostro database!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463" y="1020025"/>
            <a:ext cx="72485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69f43cde5_0_63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169f43cde5_0_63"/>
          <p:cNvSpPr/>
          <p:nvPr/>
        </p:nvSpPr>
        <p:spPr>
          <a:xfrm>
            <a:off x="484450" y="948829"/>
            <a:ext cx="823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169f43cde5_0_63"/>
          <p:cNvSpPr txBox="1"/>
          <p:nvPr/>
        </p:nvSpPr>
        <p:spPr>
          <a:xfrm>
            <a:off x="366611" y="405915"/>
            <a:ext cx="7489200" cy="6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Checklist: cosa abbiamo imparato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 cos’è un dato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 cos’è la data science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 cos’è un linguaggio di programmazione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 sono le librerie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un comando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una variabile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Tipi di dati: stringhe, variabili numeriche, variabili logiche, liste, etc.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una funzione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Comandi condizionali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un database e i suoi elementi costitutivi: osservazioni (righe) e variabili (colonne) del database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g1169f43cde5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69f43cde5_0_3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1169f43cde5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169f43cde5_0_37"/>
          <p:cNvSpPr txBox="1"/>
          <p:nvPr/>
        </p:nvSpPr>
        <p:spPr>
          <a:xfrm>
            <a:off x="563775" y="683950"/>
            <a:ext cx="82260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Modulo 1: Introduzione al coding</a:t>
            </a:r>
            <a:endParaRPr b="0" i="0" sz="32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2: Saper leggere e rappresentare i dati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9f43cde5_0_29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1169f43cde5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169f43cde5_0_29"/>
          <p:cNvSpPr txBox="1"/>
          <p:nvPr/>
        </p:nvSpPr>
        <p:spPr>
          <a:xfrm>
            <a:off x="563775" y="683950"/>
            <a:ext cx="82260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Modulo 1: Introduzione al coding</a:t>
            </a:r>
            <a:endParaRPr b="0" i="0" sz="32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L’unità base: il dat</a:t>
            </a:r>
            <a:r>
              <a:rPr b="1" lang="it-IT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insieme di dati: il database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524c5ce7_1_16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05524c5ce7_1_164"/>
          <p:cNvSpPr txBox="1"/>
          <p:nvPr/>
        </p:nvSpPr>
        <p:spPr>
          <a:xfrm>
            <a:off x="366611" y="405915"/>
            <a:ext cx="8353500" cy="6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Alcuni esempi di dati...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Età = 25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Colore capelli = marroni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dati possono avere diversi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formati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numerico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0" i="1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carattere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 sono esempi di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dati “strutturati”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 esistono i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dati “non strutturati”.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canzone, una foto.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rappresenteresti una canzone di Beyonce?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105524c5ce7_1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875" y="3682500"/>
            <a:ext cx="3117225" cy="18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05524c5ce7_1_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524c5ce7_1_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05524c5ce7_1_7"/>
          <p:cNvSpPr txBox="1"/>
          <p:nvPr/>
        </p:nvSpPr>
        <p:spPr>
          <a:xfrm>
            <a:off x="340525" y="4625850"/>
            <a:ext cx="84843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it-IT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https://www.databasic.io/en/wordcounter/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105524c5ce7_1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375" y="1180350"/>
            <a:ext cx="8363232" cy="328781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05524c5ce7_1_7"/>
          <p:cNvSpPr txBox="1"/>
          <p:nvPr/>
        </p:nvSpPr>
        <p:spPr>
          <a:xfrm>
            <a:off x="390375" y="259150"/>
            <a:ext cx="848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Wordcloud basata sui testi delle canzoni di Beyonce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105524c5ce7_1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83f141fcc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g1183f141fc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83f141fcc_0_0"/>
          <p:cNvSpPr txBox="1"/>
          <p:nvPr/>
        </p:nvSpPr>
        <p:spPr>
          <a:xfrm>
            <a:off x="483750" y="983925"/>
            <a:ext cx="81765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parola</a:t>
            </a: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</a:t>
            </a: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 una </a:t>
            </a: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rappresentazione oggettiva della realtà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partire dalla quale è possibile ricavare una</a:t>
            </a: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informazione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Definizione “moderna” di dato: </a:t>
            </a: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qualsiasi informazione che può essere immagazzi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nata/</a:t>
            </a: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letta da un computer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366611" y="405915"/>
            <a:ext cx="8353500" cy="88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 dati produciamo in un dato istante?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Produciamo dati ogni volta che...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Accendiamo la luce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Timbriamo il biglietto dell’autobus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Siamo presenti all’appello in classe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Facciamo un acquisto con la carta di credito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Pubblichiamo una storia su Instagram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Facciamo una ricerca su Google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2020, ciascun essere umano ha creato in media 1.7 MB di dati AL SECONDO.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524c5ce7_1_3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105524c5ce7_1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475" y="366425"/>
            <a:ext cx="7695051" cy="497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05524c5ce7_1_34"/>
          <p:cNvSpPr txBox="1"/>
          <p:nvPr/>
        </p:nvSpPr>
        <p:spPr>
          <a:xfrm>
            <a:off x="329850" y="5148950"/>
            <a:ext cx="8484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it-IT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https://www.statista.com/statistics/871513/worldwide-data-created/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Uno zettabyte: 1 seguito da 21 zeri.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105524c5ce7_1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2021-11-14T16:01:54Z</dcterms:created>
  <dc:creator>Federica Daniele</dc:creator>
</cp:coreProperties>
</file>