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ce9AThbKp+MlxbMOWN5u/egYE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059a48fe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19059a48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19059a48fe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8b00b84cc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18b00b84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18b00b84cc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059a48fe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19059a48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19059a48fe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9059a48fe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9059a48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19059a48fe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1b85a7b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1a1b85a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1a1b85a7b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9f3d28df3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9f3d28d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09f3d28df3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9faea631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9faea63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Qui occorre tagliare le figure e tradurre in italiano le intestazioni.</a:t>
            </a:r>
            <a:endParaRPr/>
          </a:p>
        </p:txBody>
      </p:sp>
      <p:sp>
        <p:nvSpPr>
          <p:cNvPr id="319" name="Google Shape;319;g109faea631e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5524c5ce7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5524c5ce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05524c5ce7_1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8242d85a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8242d85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08242d85a1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9f3d28df3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9f3d28d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09f3d28df3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dbd906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1dbd90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d1dbd906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9f3d28df3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09f3d28d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09f3d28df3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9f3d28df3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9f3d28d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09f3d28df3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f3d28df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09f3d28df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09f3d28df3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98eeecea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198eeec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198eeecea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524c5ce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5524c5c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05524c5ce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524c5ce7_1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5524c5ce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05524c5ce7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9b8e770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39b8e7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39b8e770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9b8e770a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39b8e77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f39b8e770a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9b8e770a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39b8e77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f39b8e770a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b00b84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8b00b8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18b00b84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b00b84c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8b00b84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8b00b84cc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5" Type="http://schemas.openxmlformats.org/officeDocument/2006/relationships/image" Target="../media/image21.png"/><Relationship Id="rId6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PCTO in Coding &amp; Data Science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CD: 50/50 - Coding Diversity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Liceo Scientifico G. Castelnuovo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24/03/2023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9059a48fe_0_125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Semplifichiamo un po’</a:t>
            </a:r>
            <a:endParaRPr sz="3600"/>
          </a:p>
        </p:txBody>
      </p:sp>
      <p:sp>
        <p:nvSpPr>
          <p:cNvPr id="202" name="Google Shape;202;g119059a48fe_0_12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19059a48fe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19059a48fe_0_125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19059a48fe_0_125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19059a48fe_0_125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19059a48fe_0_125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19059a48fe_0_125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9059a48fe_0_125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119059a48fe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550" y="1473613"/>
            <a:ext cx="60293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b00b84cc_0_33"/>
          <p:cNvSpPr txBox="1"/>
          <p:nvPr>
            <p:ph type="ctrTitle"/>
          </p:nvPr>
        </p:nvSpPr>
        <p:spPr>
          <a:xfrm>
            <a:off x="380550" y="194300"/>
            <a:ext cx="84207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/>
              <a:t>Come s</a:t>
            </a:r>
            <a:r>
              <a:rPr lang="it-IT" sz="3000"/>
              <a:t>intetizzare l’informazione in maniera più intuitiva rispetto alle tre </a:t>
            </a:r>
            <a:r>
              <a:rPr lang="it-IT" sz="3000">
                <a:highlight>
                  <a:srgbClr val="FFD410"/>
                </a:highlight>
              </a:rPr>
              <a:t>statistiche</a:t>
            </a:r>
            <a:r>
              <a:rPr lang="it-IT" sz="3000"/>
              <a:t> di media, mediana e varianza?</a:t>
            </a:r>
            <a:endParaRPr sz="3000"/>
          </a:p>
        </p:txBody>
      </p:sp>
      <p:sp>
        <p:nvSpPr>
          <p:cNvPr id="217" name="Google Shape;217;g118b00b84cc_0_3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18b00b84cc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8b00b84cc_0_33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18b00b84cc_0_33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18b00b84cc_0_33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18b00b84cc_0_33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8b00b84cc_0_33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18b00b84cc_0_33"/>
          <p:cNvCxnSpPr/>
          <p:nvPr/>
        </p:nvCxnSpPr>
        <p:spPr>
          <a:xfrm flipH="1" rot="10800000">
            <a:off x="1311675" y="1700325"/>
            <a:ext cx="16200" cy="3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g118b00b84cc_0_33"/>
          <p:cNvCxnSpPr/>
          <p:nvPr/>
        </p:nvCxnSpPr>
        <p:spPr>
          <a:xfrm flipH="1" rot="10800000">
            <a:off x="1311675" y="5101125"/>
            <a:ext cx="62508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118b00b84cc_0_33"/>
          <p:cNvSpPr txBox="1"/>
          <p:nvPr/>
        </p:nvSpPr>
        <p:spPr>
          <a:xfrm>
            <a:off x="7311425" y="5141625"/>
            <a:ext cx="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18b00b84cc_0_33"/>
          <p:cNvSpPr txBox="1"/>
          <p:nvPr/>
        </p:nvSpPr>
        <p:spPr>
          <a:xfrm>
            <a:off x="923025" y="1700325"/>
            <a:ext cx="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059a48fe_0_65"/>
          <p:cNvSpPr txBox="1"/>
          <p:nvPr>
            <p:ph type="ctrTitle"/>
          </p:nvPr>
        </p:nvSpPr>
        <p:spPr>
          <a:xfrm>
            <a:off x="263125" y="2024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Dai valori assoluti alle </a:t>
            </a:r>
            <a:r>
              <a:rPr lang="it-IT" sz="3600">
                <a:highlight>
                  <a:srgbClr val="FFD410"/>
                </a:highlight>
              </a:rPr>
              <a:t>frequenze</a:t>
            </a:r>
            <a:endParaRPr sz="3600">
              <a:highlight>
                <a:srgbClr val="FFD410"/>
              </a:highlight>
            </a:endParaRPr>
          </a:p>
        </p:txBody>
      </p:sp>
      <p:sp>
        <p:nvSpPr>
          <p:cNvPr id="234" name="Google Shape;234;g119059a48fe_0_6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19059a48fe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19059a48fe_0_65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19059a48fe_0_65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19059a48fe_0_65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19059a48fe_0_65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9059a48fe_0_65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9059a48fe_0_65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19059a48fe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25" y="1792450"/>
            <a:ext cx="38290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19059a48fe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850" y="1754013"/>
            <a:ext cx="3533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19059a48fe_0_65"/>
          <p:cNvSpPr/>
          <p:nvPr/>
        </p:nvSpPr>
        <p:spPr>
          <a:xfrm>
            <a:off x="4397073" y="2856225"/>
            <a:ext cx="582000" cy="32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19059a48fe_0_65"/>
          <p:cNvSpPr/>
          <p:nvPr/>
        </p:nvSpPr>
        <p:spPr>
          <a:xfrm>
            <a:off x="5369300" y="1951325"/>
            <a:ext cx="509100" cy="3245400"/>
          </a:xfrm>
          <a:prstGeom prst="rect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g119059a48fe_0_65"/>
          <p:cNvCxnSpPr/>
          <p:nvPr/>
        </p:nvCxnSpPr>
        <p:spPr>
          <a:xfrm flipH="1" rot="10800000">
            <a:off x="4356075" y="3279325"/>
            <a:ext cx="1902900" cy="197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g119059a48fe_0_65"/>
          <p:cNvCxnSpPr/>
          <p:nvPr/>
        </p:nvCxnSpPr>
        <p:spPr>
          <a:xfrm flipH="1" rot="10800000">
            <a:off x="4469950" y="3465475"/>
            <a:ext cx="2493300" cy="16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g119059a48fe_0_65"/>
          <p:cNvSpPr/>
          <p:nvPr/>
        </p:nvSpPr>
        <p:spPr>
          <a:xfrm>
            <a:off x="3316175" y="5302000"/>
            <a:ext cx="53676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Frequenza = quante volte la variabile assume uno specifico valore/il totale delle osservazioni (11 in questo caso): </a:t>
            </a:r>
            <a:r>
              <a:rPr b="1" i="1" lang="it-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 Y</a:t>
            </a:r>
            <a:endParaRPr b="1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119059a48fe_0_65"/>
          <p:cNvCxnSpPr/>
          <p:nvPr/>
        </p:nvCxnSpPr>
        <p:spPr>
          <a:xfrm flipH="1" rot="10800000">
            <a:off x="1813675" y="2712338"/>
            <a:ext cx="3546300" cy="1763700"/>
          </a:xfrm>
          <a:prstGeom prst="straightConnector1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g119059a48fe_0_65"/>
          <p:cNvSpPr/>
          <p:nvPr/>
        </p:nvSpPr>
        <p:spPr>
          <a:xfrm>
            <a:off x="194325" y="4518400"/>
            <a:ext cx="40080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Tutti i possibili valori che la variabile può assumere: </a:t>
            </a:r>
            <a:r>
              <a:rPr b="1" i="1" lang="it-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 X</a:t>
            </a:r>
            <a:endParaRPr b="1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19059a48fe_0_65"/>
          <p:cNvSpPr/>
          <p:nvPr/>
        </p:nvSpPr>
        <p:spPr>
          <a:xfrm>
            <a:off x="3133475" y="3836300"/>
            <a:ext cx="445200" cy="254700"/>
          </a:xfrm>
          <a:prstGeom prst="ellipse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19059a48fe_0_65"/>
          <p:cNvSpPr/>
          <p:nvPr/>
        </p:nvSpPr>
        <p:spPr>
          <a:xfrm>
            <a:off x="3133475" y="1951325"/>
            <a:ext cx="445200" cy="254700"/>
          </a:xfrm>
          <a:prstGeom prst="ellipse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059a48fe_0_80"/>
          <p:cNvSpPr txBox="1"/>
          <p:nvPr>
            <p:ph type="ctrTitle"/>
          </p:nvPr>
        </p:nvSpPr>
        <p:spPr>
          <a:xfrm>
            <a:off x="408875" y="3865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it-IT" sz="3200"/>
              <a:t>Un tipo di grafico molto esplicativo: </a:t>
            </a:r>
            <a:r>
              <a:rPr lang="it-IT" sz="3200">
                <a:highlight>
                  <a:srgbClr val="FFD410"/>
                </a:highlight>
              </a:rPr>
              <a:t>l’istogramma</a:t>
            </a:r>
            <a:endParaRPr sz="3200">
              <a:highlight>
                <a:srgbClr val="FFD410"/>
              </a:highlight>
            </a:endParaRPr>
          </a:p>
        </p:txBody>
      </p:sp>
      <p:sp>
        <p:nvSpPr>
          <p:cNvPr id="259" name="Google Shape;259;g119059a48fe_0_8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119059a48fe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19059a48fe_0_8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19059a48fe_0_8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19059a48fe_0_8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19059a48fe_0_8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19059a48fe_0_80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9059a48fe_0_8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19059a48fe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025" y="3566050"/>
            <a:ext cx="3732199" cy="23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19059a48fe_0_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225" y="1148050"/>
            <a:ext cx="3292201" cy="223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19059a48fe_0_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7025" y="1109575"/>
            <a:ext cx="3732200" cy="2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19059a48fe_0_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650" y="3663300"/>
            <a:ext cx="3352190" cy="2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19059a48fe_0_80"/>
          <p:cNvSpPr/>
          <p:nvPr/>
        </p:nvSpPr>
        <p:spPr>
          <a:xfrm>
            <a:off x="1190225" y="12145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19059a48fe_0_80"/>
          <p:cNvSpPr/>
          <p:nvPr/>
        </p:nvSpPr>
        <p:spPr>
          <a:xfrm>
            <a:off x="6192625" y="3663300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9059a48fe_0_80"/>
          <p:cNvSpPr/>
          <p:nvPr/>
        </p:nvSpPr>
        <p:spPr>
          <a:xfrm>
            <a:off x="6272150" y="12145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19059a48fe_0_80"/>
          <p:cNvSpPr/>
          <p:nvPr/>
        </p:nvSpPr>
        <p:spPr>
          <a:xfrm>
            <a:off x="1436900" y="3757913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a1b85a7b8_0_0"/>
          <p:cNvSpPr txBox="1"/>
          <p:nvPr>
            <p:ph type="ctrTitle"/>
          </p:nvPr>
        </p:nvSpPr>
        <p:spPr>
          <a:xfrm>
            <a:off x="152400" y="44975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200"/>
              <a:t>L’istogramma serve per rappresentare una </a:t>
            </a:r>
            <a:r>
              <a:rPr lang="it-IT" sz="3200">
                <a:highlight>
                  <a:srgbClr val="FFD410"/>
                </a:highlight>
              </a:rPr>
              <a:t>distribuzione </a:t>
            </a:r>
            <a:r>
              <a:rPr lang="it-IT" sz="3200"/>
              <a:t>di dati</a:t>
            </a:r>
            <a:endParaRPr sz="3200"/>
          </a:p>
        </p:txBody>
      </p:sp>
      <p:sp>
        <p:nvSpPr>
          <p:cNvPr id="281" name="Google Shape;281;g11a1b85a7b8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1a1b85a7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1a1b85a7b8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1a1b85a7b8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1a1b85a7b8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1a1b85a7b8_0_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1a1b85a7b8_0_0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1a1b85a7b8_0_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1a1b85a7b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888" y="4021275"/>
            <a:ext cx="3030933" cy="1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1a1b85a7b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500" y="1578225"/>
            <a:ext cx="2695262" cy="1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1a1b85a7b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6625" y="1546088"/>
            <a:ext cx="3109200" cy="189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1a1b85a7b8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8500" y="4053400"/>
            <a:ext cx="2744400" cy="1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1a1b85a7b8_0_0"/>
          <p:cNvSpPr/>
          <p:nvPr/>
        </p:nvSpPr>
        <p:spPr>
          <a:xfrm>
            <a:off x="1261200" y="16632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1a1b85a7b8_0_0"/>
          <p:cNvSpPr/>
          <p:nvPr/>
        </p:nvSpPr>
        <p:spPr>
          <a:xfrm>
            <a:off x="6143425" y="4053400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a1b85a7b8_0_0"/>
          <p:cNvSpPr/>
          <p:nvPr/>
        </p:nvSpPr>
        <p:spPr>
          <a:xfrm>
            <a:off x="6143425" y="1595088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a1b85a7b8_0_0"/>
          <p:cNvSpPr/>
          <p:nvPr/>
        </p:nvSpPr>
        <p:spPr>
          <a:xfrm>
            <a:off x="1456575" y="4124713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g11a1b85a7b8_0_0"/>
          <p:cNvCxnSpPr/>
          <p:nvPr/>
        </p:nvCxnSpPr>
        <p:spPr>
          <a:xfrm rot="10800000">
            <a:off x="2177450" y="2302425"/>
            <a:ext cx="1413900" cy="58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g11a1b85a7b8_0_0"/>
          <p:cNvCxnSpPr/>
          <p:nvPr/>
        </p:nvCxnSpPr>
        <p:spPr>
          <a:xfrm>
            <a:off x="4713025" y="2028625"/>
            <a:ext cx="12399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g11a1b85a7b8_0_0"/>
          <p:cNvCxnSpPr/>
          <p:nvPr/>
        </p:nvCxnSpPr>
        <p:spPr>
          <a:xfrm flipH="1">
            <a:off x="2717075" y="4388325"/>
            <a:ext cx="1080900" cy="81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g11a1b85a7b8_0_0"/>
          <p:cNvCxnSpPr/>
          <p:nvPr/>
        </p:nvCxnSpPr>
        <p:spPr>
          <a:xfrm flipH="1" rot="10800000">
            <a:off x="4929500" y="4968800"/>
            <a:ext cx="1495500" cy="5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" name="Google Shape;301;g11a1b85a7b8_0_0"/>
          <p:cNvSpPr/>
          <p:nvPr/>
        </p:nvSpPr>
        <p:spPr>
          <a:xfrm>
            <a:off x="3552938" y="282322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COSTANTE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1a1b85a7b8_0_0"/>
          <p:cNvSpPr/>
          <p:nvPr/>
        </p:nvSpPr>
        <p:spPr>
          <a:xfrm>
            <a:off x="3795500" y="1807450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UNIFORME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a1b85a7b8_0_0"/>
          <p:cNvSpPr/>
          <p:nvPr/>
        </p:nvSpPr>
        <p:spPr>
          <a:xfrm>
            <a:off x="3795500" y="404867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BIMODALE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a1b85a7b8_0_0"/>
          <p:cNvSpPr/>
          <p:nvPr/>
        </p:nvSpPr>
        <p:spPr>
          <a:xfrm>
            <a:off x="3848600" y="4854775"/>
            <a:ext cx="1349700" cy="554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9f3d28df3_0_18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200"/>
              <a:t>Una distribuzione molto particolare: la distribuzione normale (o gaussiana)</a:t>
            </a:r>
            <a:endParaRPr sz="3200"/>
          </a:p>
        </p:txBody>
      </p:sp>
      <p:sp>
        <p:nvSpPr>
          <p:cNvPr id="311" name="Google Shape;311;g109f3d28df3_0_18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09f3d28df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09f3d28df3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875" y="3247849"/>
            <a:ext cx="3590750" cy="27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09f3d28df3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9950" y="1456100"/>
            <a:ext cx="3707850" cy="2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09f3d28df3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1456100"/>
            <a:ext cx="4115406" cy="27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9faea631e_0_14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200"/>
              <a:t>Non sempre una determinata serie di dati ha una distribuzione asimmetrica</a:t>
            </a:r>
            <a:endParaRPr sz="3200"/>
          </a:p>
        </p:txBody>
      </p:sp>
      <p:sp>
        <p:nvSpPr>
          <p:cNvPr id="322" name="Google Shape;322;g109faea631e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109faea631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09faea631e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200" y="1379275"/>
            <a:ext cx="6299482" cy="4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5524c5ce7_1_130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Parte B: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Saper rappresentare i dati</a:t>
            </a:r>
            <a:endParaRPr/>
          </a:p>
        </p:txBody>
      </p:sp>
      <p:sp>
        <p:nvSpPr>
          <p:cNvPr id="331" name="Google Shape;331;g105524c5ce7_1_13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105524c5ce7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8242d85a1_0_45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Esplorare la correlazione tra due variabili: i grafici a dispersione (o scatter plot)</a:t>
            </a:r>
            <a:endParaRPr sz="3600"/>
          </a:p>
        </p:txBody>
      </p:sp>
      <p:sp>
        <p:nvSpPr>
          <p:cNvPr id="339" name="Google Shape;339;g108242d85a1_0_4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108242d85a1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08242d85a1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14200"/>
            <a:ext cx="4977376" cy="3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08242d85a1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875" y="2119002"/>
            <a:ext cx="4298125" cy="2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08242d85a1_0_45"/>
          <p:cNvSpPr txBox="1"/>
          <p:nvPr/>
        </p:nvSpPr>
        <p:spPr>
          <a:xfrm>
            <a:off x="487175" y="5335250"/>
            <a:ext cx="82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lphaLcParenBoth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correlazione positiva						(b)     correlazione negativa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3d28df3_0_76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Rappresentare congiuntamente dati numerici e non: i grafici a barre</a:t>
            </a:r>
            <a:endParaRPr sz="3600"/>
          </a:p>
        </p:txBody>
      </p:sp>
      <p:sp>
        <p:nvSpPr>
          <p:cNvPr id="350" name="Google Shape;350;g109f3d28df3_0_7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g109f3d28df3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09f3d28df3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781089"/>
            <a:ext cx="6858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dbd906c2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d1dbd906c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1dbd906c2_0_0"/>
          <p:cNvSpPr txBox="1"/>
          <p:nvPr/>
        </p:nvSpPr>
        <p:spPr>
          <a:xfrm>
            <a:off x="366611" y="405915"/>
            <a:ext cx="74892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Nelle ultime puntate…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un dato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la data science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un linguaggio di programmazione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Cosa sono le librerie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 comando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una variabile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Tipi di dati: stringhe, variabili numeriche, variabili logiche, liste,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una funzione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Comandi condizionali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 database e i suoi elementi costitutivi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3d28df3_0_87"/>
          <p:cNvSpPr txBox="1"/>
          <p:nvPr>
            <p:ph type="ctrTitle"/>
          </p:nvPr>
        </p:nvSpPr>
        <p:spPr>
          <a:xfrm>
            <a:off x="107250" y="81250"/>
            <a:ext cx="8929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Descrivere più di due variabili congiuntamente: i grafici a barre raggruppate </a:t>
            </a:r>
            <a:endParaRPr sz="3600"/>
          </a:p>
        </p:txBody>
      </p:sp>
      <p:sp>
        <p:nvSpPr>
          <p:cNvPr id="359" name="Google Shape;359;g109f3d28df3_0_8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g109f3d28df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09f3d28df3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338" y="1703639"/>
            <a:ext cx="6481314" cy="41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9f3d28df3_0_54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Gli studenti a Roma</a:t>
            </a:r>
            <a:endParaRPr sz="3600"/>
          </a:p>
        </p:txBody>
      </p:sp>
      <p:sp>
        <p:nvSpPr>
          <p:cNvPr id="368" name="Google Shape;368;g109f3d28df3_0_5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g109f3d28df3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09f3d28df3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50" y="1654450"/>
            <a:ext cx="4257750" cy="41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09f3d28df3_0_54"/>
          <p:cNvSpPr txBox="1"/>
          <p:nvPr/>
        </p:nvSpPr>
        <p:spPr>
          <a:xfrm>
            <a:off x="5539525" y="1456225"/>
            <a:ext cx="300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 variabile: numero di studenti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 variabile: 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f3d28df3_0_65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Le serie storiche: uno sguardo a Google Trends </a:t>
            </a:r>
            <a:endParaRPr sz="3600"/>
          </a:p>
        </p:txBody>
      </p:sp>
      <p:sp>
        <p:nvSpPr>
          <p:cNvPr id="378" name="Google Shape;378;g109f3d28df3_0_6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109f3d28df3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09f3d28df3_0_65"/>
          <p:cNvSpPr txBox="1"/>
          <p:nvPr/>
        </p:nvSpPr>
        <p:spPr>
          <a:xfrm>
            <a:off x="152400" y="5280300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 variabile: numero di casi Covid 			Seconda variabile: 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g109f3d28df3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88" y="1551239"/>
            <a:ext cx="8183018" cy="34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eeecea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1198eeece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198eeeceac_0_0"/>
          <p:cNvSpPr txBox="1"/>
          <p:nvPr/>
        </p:nvSpPr>
        <p:spPr>
          <a:xfrm>
            <a:off x="366611" y="405915"/>
            <a:ext cx="74892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Cosa abbiamo visto oggi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Descrivere i dati: media, mediana, varianza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Dai valori assoluti alle frequenze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concetto di distribuzione e la distribuzione normale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bivariato di tipo “scatter”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bivariato di tipo “a barre”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a barre raggruppate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nel tempo: le serie storiche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Grafici nello spazio: le mappe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Alcuni errori comuni nella data analysis e come evitarli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524c5ce7_1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05524c5ce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05524c5ce7_1_0"/>
          <p:cNvSpPr txBox="1"/>
          <p:nvPr/>
        </p:nvSpPr>
        <p:spPr>
          <a:xfrm>
            <a:off x="563775" y="683950"/>
            <a:ext cx="8226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2: Saper leggere e rappresentare i dati</a:t>
            </a:r>
            <a:endParaRPr b="0" i="0" sz="3200" u="none" cap="none" strike="noStrike">
              <a:solidFill>
                <a:srgbClr val="00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524c5ce7_1_55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Parte A: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Saper leggere i dati</a:t>
            </a:r>
            <a:endParaRPr/>
          </a:p>
        </p:txBody>
      </p:sp>
      <p:sp>
        <p:nvSpPr>
          <p:cNvPr id="114" name="Google Shape;114;g105524c5ce7_1_5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05524c5ce7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9b8e770a_0_0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Estrarre le informazione dai dati: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un esempio (1)</a:t>
            </a:r>
            <a:endParaRPr sz="3600"/>
          </a:p>
        </p:txBody>
      </p:sp>
      <p:sp>
        <p:nvSpPr>
          <p:cNvPr id="122" name="Google Shape;122;gf39b8e770a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f39b8e77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f39b8e770a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39b8e770a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39b8e770a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f39b8e770a_0_0"/>
          <p:cNvSpPr txBox="1"/>
          <p:nvPr/>
        </p:nvSpPr>
        <p:spPr>
          <a:xfrm>
            <a:off x="437225" y="1805600"/>
            <a:ext cx="8501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Sono una studentessa iscritta al primo anno di università di un corso di laurea in Lettere.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Nel primo semestre dovrò affrontare 4 esami: Letteratura, Storia, Inglese e Informatica.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Vorrei farmi un’idea su quanto sia complicato passare ognuno di questi esami, ma non conosco nessuno degli studenti che ha sostenuto questi esami in passato.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Decido di cercare informazioni sul sito dell’università.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9b8e770a_0_53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Estrarre informazione dai dati: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un esempio (2)</a:t>
            </a:r>
            <a:endParaRPr sz="3600"/>
          </a:p>
        </p:txBody>
      </p:sp>
      <p:sp>
        <p:nvSpPr>
          <p:cNvPr id="134" name="Google Shape;134;gf39b8e770a_0_5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f39b8e770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f39b8e770a_0_53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39b8e770a_0_53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f39b8e770a_0_53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39b8e770a_0_53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39b8e770a_0_53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b="0" i="0" lang="it-IT" sz="24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media</a:t>
            </a: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Letteratura=20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Informatica=20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Storia=20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Inglese=20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f39b8e770a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01" y="4342225"/>
            <a:ext cx="7388376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9b8e770a_0_67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Estrarre informazione dai dati: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un esempio (3)</a:t>
            </a:r>
            <a:endParaRPr sz="3600"/>
          </a:p>
        </p:txBody>
      </p:sp>
      <p:sp>
        <p:nvSpPr>
          <p:cNvPr id="148" name="Google Shape;148;gf39b8e770a_0_6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f39b8e770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9b8e770a_0_67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9b8e770a_0_67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9b8e770a_0_67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9b8e770a_0_67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f39b8e770a_0_67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b="0" i="0" lang="it-IT" sz="24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mediana</a:t>
            </a: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Letteratura= 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Informatica= 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Storia= 20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Inglese= 15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f39b8e770a_0_67"/>
          <p:cNvSpPr txBox="1"/>
          <p:nvPr/>
        </p:nvSpPr>
        <p:spPr>
          <a:xfrm>
            <a:off x="437225" y="4339900"/>
            <a:ext cx="820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-IT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mediana è un valore tale per cui al più metà degli elementi stanno al di sopra e al più metà stanno al di sotto di esso.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b00b84cc_0_0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Estrarre informazione dai dati: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un esempio (4)</a:t>
            </a:r>
            <a:endParaRPr sz="3600"/>
          </a:p>
        </p:txBody>
      </p:sp>
      <p:sp>
        <p:nvSpPr>
          <p:cNvPr id="162" name="Google Shape;162;g118b00b84c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18b00b84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18b00b84cc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18b00b84cc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18b00b84cc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18b00b84cc_0_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18b00b84cc_0_0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b="0" i="0" lang="it-IT" sz="24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varianza</a:t>
            </a: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Letteratura= 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Informatica= 5,45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Storia= 10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Inglese= 56.5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18b00b84cc_0_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18b00b84c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950" y="4221450"/>
            <a:ext cx="3578050" cy="12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b00b84cc_0_14"/>
          <p:cNvSpPr txBox="1"/>
          <p:nvPr>
            <p:ph type="ctrTitle"/>
          </p:nvPr>
        </p:nvSpPr>
        <p:spPr>
          <a:xfrm>
            <a:off x="361650" y="54325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3600"/>
              <a:t>I dati grezzi</a:t>
            </a:r>
            <a:endParaRPr sz="3600"/>
          </a:p>
        </p:txBody>
      </p:sp>
      <p:sp>
        <p:nvSpPr>
          <p:cNvPr id="177" name="Google Shape;177;g118b00b84cc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18b00b84c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8b00b84cc_0_14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18b00b84cc_0_14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8b00b84cc_0_14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18b00b84cc_0_14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18b00b84cc_0_14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18b00b84cc_0_14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8b00b84c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47" y="1081650"/>
            <a:ext cx="3523779" cy="48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8b00b84cc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750" y="1081650"/>
            <a:ext cx="3523775" cy="48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8b00b84cc_0_14"/>
          <p:cNvSpPr/>
          <p:nvPr/>
        </p:nvSpPr>
        <p:spPr>
          <a:xfrm>
            <a:off x="825875" y="1570768"/>
            <a:ext cx="540300" cy="11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8b00b84cc_0_14"/>
          <p:cNvSpPr/>
          <p:nvPr/>
        </p:nvSpPr>
        <p:spPr>
          <a:xfrm>
            <a:off x="2557800" y="1081649"/>
            <a:ext cx="867300" cy="15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118b00b84cc_0_14"/>
          <p:cNvCxnSpPr>
            <a:endCxn id="187" idx="2"/>
          </p:cNvCxnSpPr>
          <p:nvPr/>
        </p:nvCxnSpPr>
        <p:spPr>
          <a:xfrm rot="10800000">
            <a:off x="1096025" y="1689868"/>
            <a:ext cx="798600" cy="9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18b00b84cc_0_14"/>
          <p:cNvCxnSpPr/>
          <p:nvPr/>
        </p:nvCxnSpPr>
        <p:spPr>
          <a:xfrm rot="10800000">
            <a:off x="2793575" y="1235700"/>
            <a:ext cx="348000" cy="104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g118b00b84cc_0_14"/>
          <p:cNvCxnSpPr/>
          <p:nvPr/>
        </p:nvCxnSpPr>
        <p:spPr>
          <a:xfrm rot="10800000">
            <a:off x="3314600" y="3179900"/>
            <a:ext cx="741900" cy="88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g118b00b84cc_0_14"/>
          <p:cNvCxnSpPr/>
          <p:nvPr/>
        </p:nvCxnSpPr>
        <p:spPr>
          <a:xfrm flipH="1">
            <a:off x="2655800" y="4080800"/>
            <a:ext cx="1400700" cy="73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118b00b84cc_0_14"/>
          <p:cNvSpPr/>
          <p:nvPr/>
        </p:nvSpPr>
        <p:spPr>
          <a:xfrm>
            <a:off x="1816025" y="259097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osservazione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8b00b84cc_0_14"/>
          <p:cNvSpPr/>
          <p:nvPr/>
        </p:nvSpPr>
        <p:spPr>
          <a:xfrm>
            <a:off x="3178025" y="2283300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variabile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18b00b84cc_0_14"/>
          <p:cNvSpPr/>
          <p:nvPr/>
        </p:nvSpPr>
        <p:spPr>
          <a:xfrm>
            <a:off x="4078775" y="390932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-IT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valore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2021-11-14T16:01:54Z</dcterms:created>
  <dc:creator>Federica Daniele</dc:creator>
</cp:coreProperties>
</file>