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3" r:id="rId2"/>
  </p:sldIdLst>
  <p:sldSz cx="6858000" cy="9906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7AA1"/>
    <a:srgbClr val="99CC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32" autoAdjust="0"/>
  </p:normalViewPr>
  <p:slideViewPr>
    <p:cSldViewPr snapToGrid="0">
      <p:cViewPr>
        <p:scale>
          <a:sx n="70" d="100"/>
          <a:sy n="70" d="100"/>
        </p:scale>
        <p:origin x="2314" y="-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5F08E-85A6-4AED-A97C-CA4EAB4B95BA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70313" y="857250"/>
            <a:ext cx="16033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E9BA1-0BA0-4364-845C-E2AEBF63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6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50E6-1070-4CCB-A3F3-E5CE57ED4D7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BD7E-BC9C-4CDE-B9F0-227A6B48D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6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50E6-1070-4CCB-A3F3-E5CE57ED4D7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BD7E-BC9C-4CDE-B9F0-227A6B48D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30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50E6-1070-4CCB-A3F3-E5CE57ED4D7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BD7E-BC9C-4CDE-B9F0-227A6B48D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50E6-1070-4CCB-A3F3-E5CE57ED4D7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BD7E-BC9C-4CDE-B9F0-227A6B48D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0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50E6-1070-4CCB-A3F3-E5CE57ED4D7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BD7E-BC9C-4CDE-B9F0-227A6B48D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5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50E6-1070-4CCB-A3F3-E5CE57ED4D7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BD7E-BC9C-4CDE-B9F0-227A6B48D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50E6-1070-4CCB-A3F3-E5CE57ED4D7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BD7E-BC9C-4CDE-B9F0-227A6B48D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1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50E6-1070-4CCB-A3F3-E5CE57ED4D7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BD7E-BC9C-4CDE-B9F0-227A6B48D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7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50E6-1070-4CCB-A3F3-E5CE57ED4D7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BD7E-BC9C-4CDE-B9F0-227A6B48D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50E6-1070-4CCB-A3F3-E5CE57ED4D7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BD7E-BC9C-4CDE-B9F0-227A6B48D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2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50E6-1070-4CCB-A3F3-E5CE57ED4D7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BD7E-BC9C-4CDE-B9F0-227A6B48D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8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150E6-1070-4CCB-A3F3-E5CE57ED4D7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6BD7E-BC9C-4CDE-B9F0-227A6B48D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8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52374-4CD3-449E-AE7C-F18A78E3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80" y="72349"/>
            <a:ext cx="6438500" cy="745629"/>
          </a:xfrm>
        </p:spPr>
        <p:txBody>
          <a:bodyPr>
            <a:normAutofit fontScale="90000"/>
          </a:bodyPr>
          <a:lstStyle/>
          <a:p>
            <a:pPr marL="0" marR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2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Project: Working with messy data</a:t>
            </a:r>
            <a:br>
              <a:rPr lang="en-US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Pau </a:t>
            </a:r>
            <a:r>
              <a:rPr lang="en-US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Peracaula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 Federica Riva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8D43F-C09E-48C6-8B1E-27CFA7D5108E}"/>
              </a:ext>
            </a:extLst>
          </p:cNvPr>
          <p:cNvSpPr txBox="1"/>
          <p:nvPr/>
        </p:nvSpPr>
        <p:spPr>
          <a:xfrm>
            <a:off x="5015476" y="1016805"/>
            <a:ext cx="1695314" cy="1323439"/>
          </a:xfrm>
          <a:prstGeom prst="rect">
            <a:avLst/>
          </a:prstGeom>
          <a:solidFill>
            <a:srgbClr val="B07A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95000"/>
                  </a:schemeClr>
                </a:solidFill>
              </a:rPr>
              <a:t>In </a:t>
            </a:r>
            <a:r>
              <a:rPr lang="es-ES" sz="1600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es-ES" sz="1600" dirty="0">
                <a:solidFill>
                  <a:schemeClr val="bg1">
                    <a:lumMod val="95000"/>
                  </a:schemeClr>
                </a:solidFill>
              </a:rPr>
              <a:t> US, </a:t>
            </a:r>
            <a:r>
              <a:rPr lang="es-ES" sz="1600" dirty="0" err="1">
                <a:solidFill>
                  <a:schemeClr val="bg1">
                    <a:lumMod val="95000"/>
                  </a:schemeClr>
                </a:solidFill>
              </a:rPr>
              <a:t>where</a:t>
            </a:r>
            <a:r>
              <a:rPr lang="es-ES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bg1">
                    <a:lumMod val="95000"/>
                  </a:schemeClr>
                </a:solidFill>
              </a:rPr>
              <a:t>is</a:t>
            </a:r>
            <a:r>
              <a:rPr lang="es-ES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es-ES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bg1">
                    <a:lumMod val="95000"/>
                  </a:schemeClr>
                </a:solidFill>
              </a:rPr>
              <a:t>majority</a:t>
            </a:r>
            <a:r>
              <a:rPr lang="es-ES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bg1">
                    <a:lumMod val="95000"/>
                  </a:schemeClr>
                </a:solidFill>
              </a:rPr>
              <a:t>of</a:t>
            </a:r>
            <a:r>
              <a:rPr lang="es-ES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bg1">
                    <a:lumMod val="95000"/>
                  </a:schemeClr>
                </a:solidFill>
              </a:rPr>
              <a:t>job</a:t>
            </a:r>
            <a:r>
              <a:rPr lang="es-ES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bg1">
                    <a:lumMod val="95000"/>
                  </a:schemeClr>
                </a:solidFill>
              </a:rPr>
              <a:t>offers</a:t>
            </a:r>
            <a:r>
              <a:rPr lang="es-ES" sz="1600" dirty="0">
                <a:solidFill>
                  <a:schemeClr val="bg1">
                    <a:lumMod val="95000"/>
                  </a:schemeClr>
                </a:solidFill>
              </a:rPr>
              <a:t> in </a:t>
            </a:r>
            <a:r>
              <a:rPr lang="es-ES" sz="1600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es-ES" sz="1600" dirty="0">
                <a:solidFill>
                  <a:schemeClr val="bg1">
                    <a:lumMod val="95000"/>
                  </a:schemeClr>
                </a:solidFill>
              </a:rPr>
              <a:t> data </a:t>
            </a:r>
            <a:r>
              <a:rPr lang="es-ES" sz="1600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r>
              <a:rPr lang="es-ES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bg1">
                    <a:lumMod val="95000"/>
                  </a:schemeClr>
                </a:solidFill>
              </a:rPr>
              <a:t>field</a:t>
            </a:r>
            <a:r>
              <a:rPr lang="es-ES" sz="1600" dirty="0">
                <a:solidFill>
                  <a:schemeClr val="bg1">
                    <a:lumMod val="95000"/>
                  </a:schemeClr>
                </a:solidFill>
              </a:rPr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8F153D-5CA2-4BB1-94E0-CB36FDB4C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10" y="1016805"/>
            <a:ext cx="4645770" cy="250853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0D018DF-8D60-4E71-B197-C404A8BC7A25}"/>
              </a:ext>
            </a:extLst>
          </p:cNvPr>
          <p:cNvSpPr/>
          <p:nvPr/>
        </p:nvSpPr>
        <p:spPr>
          <a:xfrm>
            <a:off x="5179306" y="2620872"/>
            <a:ext cx="1367654" cy="6120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B07A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b="1" dirty="0">
                <a:solidFill>
                  <a:srgbClr val="B07AA1"/>
                </a:solidFill>
              </a:rPr>
              <a:t>NEW YORK</a:t>
            </a:r>
            <a:endParaRPr lang="en-US" sz="1350" b="1" dirty="0">
              <a:solidFill>
                <a:srgbClr val="B07AA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55BE3B-FDEB-48CF-8047-E8B0C516BD3F}"/>
              </a:ext>
            </a:extLst>
          </p:cNvPr>
          <p:cNvSpPr txBox="1"/>
          <p:nvPr/>
        </p:nvSpPr>
        <p:spPr>
          <a:xfrm>
            <a:off x="147211" y="3853115"/>
            <a:ext cx="3007470" cy="738664"/>
          </a:xfrm>
          <a:prstGeom prst="rect">
            <a:avLst/>
          </a:prstGeom>
          <a:solidFill>
            <a:srgbClr val="B07A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>
                    <a:lumMod val="95000"/>
                  </a:schemeClr>
                </a:solidFill>
              </a:rPr>
              <a:t>In </a:t>
            </a:r>
            <a:r>
              <a:rPr lang="es-ES" sz="1400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es-E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bg1">
                    <a:lumMod val="95000"/>
                  </a:schemeClr>
                </a:solidFill>
              </a:rPr>
              <a:t>state</a:t>
            </a:r>
            <a:r>
              <a:rPr lang="es-ES" sz="1400" dirty="0">
                <a:solidFill>
                  <a:schemeClr val="bg1">
                    <a:lumMod val="95000"/>
                  </a:schemeClr>
                </a:solidFill>
              </a:rPr>
              <a:t> New York, </a:t>
            </a:r>
            <a:r>
              <a:rPr lang="es-ES" sz="1400" dirty="0" err="1">
                <a:solidFill>
                  <a:schemeClr val="bg1">
                    <a:lumMod val="95000"/>
                  </a:schemeClr>
                </a:solidFill>
              </a:rPr>
              <a:t>what</a:t>
            </a:r>
            <a:r>
              <a:rPr lang="es-E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bg1">
                    <a:lumMod val="95000"/>
                  </a:schemeClr>
                </a:solidFill>
              </a:rPr>
              <a:t>is</a:t>
            </a:r>
            <a:r>
              <a:rPr lang="es-E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es-E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bg1">
                    <a:lumMod val="95000"/>
                  </a:schemeClr>
                </a:solidFill>
              </a:rPr>
              <a:t>distribution</a:t>
            </a:r>
            <a:r>
              <a:rPr lang="es-E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bg1">
                    <a:lumMod val="95000"/>
                  </a:schemeClr>
                </a:solidFill>
              </a:rPr>
              <a:t>of</a:t>
            </a:r>
            <a:r>
              <a:rPr lang="es-E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es-ES" sz="1400" dirty="0">
                <a:solidFill>
                  <a:schemeClr val="bg1">
                    <a:lumMod val="95000"/>
                  </a:schemeClr>
                </a:solidFill>
              </a:rPr>
              <a:t> data </a:t>
            </a:r>
            <a:r>
              <a:rPr lang="es-ES" sz="1400" dirty="0" err="1">
                <a:solidFill>
                  <a:schemeClr val="bg1">
                    <a:lumMod val="95000"/>
                  </a:schemeClr>
                </a:solidFill>
              </a:rPr>
              <a:t>scientist</a:t>
            </a:r>
            <a:r>
              <a:rPr lang="es-ES" sz="1400" dirty="0">
                <a:solidFill>
                  <a:schemeClr val="bg1">
                    <a:lumMod val="95000"/>
                  </a:schemeClr>
                </a:solidFill>
              </a:rPr>
              <a:t>/data </a:t>
            </a:r>
            <a:r>
              <a:rPr lang="es-ES" sz="1400" dirty="0" err="1">
                <a:solidFill>
                  <a:schemeClr val="bg1">
                    <a:lumMod val="95000"/>
                  </a:schemeClr>
                </a:solidFill>
              </a:rPr>
              <a:t>analyst</a:t>
            </a:r>
            <a:r>
              <a:rPr lang="es-ES" sz="1400" dirty="0">
                <a:solidFill>
                  <a:schemeClr val="bg1">
                    <a:lumMod val="95000"/>
                  </a:schemeClr>
                </a:solidFill>
              </a:rPr>
              <a:t>/data </a:t>
            </a:r>
            <a:r>
              <a:rPr lang="es-ES" sz="1400" dirty="0" err="1">
                <a:solidFill>
                  <a:schemeClr val="bg1">
                    <a:lumMod val="95000"/>
                  </a:schemeClr>
                </a:solidFill>
              </a:rPr>
              <a:t>engineer</a:t>
            </a:r>
            <a:r>
              <a:rPr lang="es-E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bg1">
                    <a:lumMod val="95000"/>
                  </a:schemeClr>
                </a:solidFill>
              </a:rPr>
              <a:t>job</a:t>
            </a:r>
            <a:r>
              <a:rPr lang="es-E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bg1">
                    <a:lumMod val="95000"/>
                  </a:schemeClr>
                </a:solidFill>
              </a:rPr>
              <a:t>offers</a:t>
            </a:r>
            <a:r>
              <a:rPr lang="es-ES" sz="1400" dirty="0">
                <a:solidFill>
                  <a:schemeClr val="bg1">
                    <a:lumMod val="95000"/>
                  </a:schemeClr>
                </a:solidFill>
              </a:rPr>
              <a:t>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F3BB2A-DF5B-4A24-ABF8-C34136949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853115"/>
            <a:ext cx="2552301" cy="22180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4C9CF7-6460-4897-9E30-C5F2C8501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387" y="5409508"/>
            <a:ext cx="1336718" cy="10025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CDCDA9-5A83-4F15-88E9-34B7D59F91FB}"/>
              </a:ext>
            </a:extLst>
          </p:cNvPr>
          <p:cNvSpPr txBox="1"/>
          <p:nvPr/>
        </p:nvSpPr>
        <p:spPr>
          <a:xfrm>
            <a:off x="5015478" y="6879777"/>
            <a:ext cx="1657466" cy="2031325"/>
          </a:xfrm>
          <a:prstGeom prst="rect">
            <a:avLst/>
          </a:prstGeom>
          <a:solidFill>
            <a:srgbClr val="B07A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chemeClr val="bg1">
                    <a:lumMod val="95000"/>
                  </a:schemeClr>
                </a:solidFill>
              </a:rPr>
              <a:t>Considering</a:t>
            </a:r>
            <a:r>
              <a:rPr lang="es-E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es-ES" sz="1400" dirty="0">
                <a:solidFill>
                  <a:schemeClr val="bg1">
                    <a:lumMod val="95000"/>
                  </a:schemeClr>
                </a:solidFill>
              </a:rPr>
              <a:t> top ten </a:t>
            </a:r>
            <a:r>
              <a:rPr lang="es-ES" sz="1400" dirty="0" err="1">
                <a:solidFill>
                  <a:schemeClr val="bg1">
                    <a:lumMod val="95000"/>
                  </a:schemeClr>
                </a:solidFill>
              </a:rPr>
              <a:t>most</a:t>
            </a:r>
            <a:r>
              <a:rPr lang="es-E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bg1">
                    <a:lumMod val="95000"/>
                  </a:schemeClr>
                </a:solidFill>
              </a:rPr>
              <a:t>offering</a:t>
            </a:r>
            <a:r>
              <a:rPr lang="es-E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bg1">
                    <a:lumMod val="95000"/>
                  </a:schemeClr>
                </a:solidFill>
              </a:rPr>
              <a:t>companies</a:t>
            </a:r>
            <a:r>
              <a:rPr lang="es-ES" sz="1400" dirty="0">
                <a:solidFill>
                  <a:schemeClr val="bg1">
                    <a:lumMod val="95000"/>
                  </a:schemeClr>
                </a:solidFill>
              </a:rPr>
              <a:t> in </a:t>
            </a:r>
            <a:r>
              <a:rPr lang="es-ES" sz="1400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es-E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bg1">
                    <a:lumMod val="95000"/>
                  </a:schemeClr>
                </a:solidFill>
              </a:rPr>
              <a:t>state</a:t>
            </a:r>
            <a:r>
              <a:rPr lang="es-E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bg1">
                    <a:lumMod val="95000"/>
                  </a:schemeClr>
                </a:solidFill>
              </a:rPr>
              <a:t>of</a:t>
            </a:r>
            <a:r>
              <a:rPr lang="es-ES" sz="1400" dirty="0">
                <a:solidFill>
                  <a:schemeClr val="bg1">
                    <a:lumMod val="95000"/>
                  </a:schemeClr>
                </a:solidFill>
              </a:rPr>
              <a:t> New York, </a:t>
            </a:r>
            <a:r>
              <a:rPr lang="es-ES" sz="1400" dirty="0" err="1">
                <a:solidFill>
                  <a:schemeClr val="bg1">
                    <a:lumMod val="95000"/>
                  </a:schemeClr>
                </a:solidFill>
              </a:rPr>
              <a:t>what</a:t>
            </a:r>
            <a:r>
              <a:rPr lang="es-E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bg1">
                    <a:lumMod val="95000"/>
                  </a:schemeClr>
                </a:solidFill>
              </a:rPr>
              <a:t>is</a:t>
            </a:r>
            <a:r>
              <a:rPr lang="es-E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es-E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bg1">
                    <a:lumMod val="95000"/>
                  </a:schemeClr>
                </a:solidFill>
              </a:rPr>
              <a:t>distribution</a:t>
            </a:r>
            <a:r>
              <a:rPr lang="es-E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bg1">
                    <a:lumMod val="95000"/>
                  </a:schemeClr>
                </a:solidFill>
              </a:rPr>
              <a:t>of</a:t>
            </a:r>
            <a:r>
              <a:rPr lang="es-E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es-ES" sz="1400" dirty="0">
                <a:solidFill>
                  <a:schemeClr val="bg1">
                    <a:lumMod val="95000"/>
                  </a:schemeClr>
                </a:solidFill>
              </a:rPr>
              <a:t> data </a:t>
            </a:r>
            <a:r>
              <a:rPr lang="es-ES" sz="1400" dirty="0" err="1">
                <a:solidFill>
                  <a:schemeClr val="bg1">
                    <a:lumMod val="95000"/>
                  </a:schemeClr>
                </a:solidFill>
              </a:rPr>
              <a:t>scientist</a:t>
            </a:r>
            <a:r>
              <a:rPr lang="es-ES" sz="1400" dirty="0">
                <a:solidFill>
                  <a:schemeClr val="bg1">
                    <a:lumMod val="95000"/>
                  </a:schemeClr>
                </a:solidFill>
              </a:rPr>
              <a:t>/data </a:t>
            </a:r>
            <a:r>
              <a:rPr lang="es-ES" sz="1400" dirty="0" err="1">
                <a:solidFill>
                  <a:schemeClr val="bg1">
                    <a:lumMod val="95000"/>
                  </a:schemeClr>
                </a:solidFill>
              </a:rPr>
              <a:t>analyst</a:t>
            </a:r>
            <a:r>
              <a:rPr lang="es-ES" sz="1400" dirty="0">
                <a:solidFill>
                  <a:schemeClr val="bg1">
                    <a:lumMod val="95000"/>
                  </a:schemeClr>
                </a:solidFill>
              </a:rPr>
              <a:t>/data </a:t>
            </a:r>
            <a:r>
              <a:rPr lang="es-ES" sz="1400" dirty="0" err="1">
                <a:solidFill>
                  <a:schemeClr val="bg1">
                    <a:lumMod val="95000"/>
                  </a:schemeClr>
                </a:solidFill>
              </a:rPr>
              <a:t>engineer</a:t>
            </a:r>
            <a:r>
              <a:rPr lang="es-E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bg1">
                    <a:lumMod val="95000"/>
                  </a:schemeClr>
                </a:solidFill>
              </a:rPr>
              <a:t>job</a:t>
            </a:r>
            <a:r>
              <a:rPr lang="es-E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bg1">
                    <a:lumMod val="95000"/>
                  </a:schemeClr>
                </a:solidFill>
              </a:rPr>
              <a:t>offers</a:t>
            </a:r>
            <a:r>
              <a:rPr lang="es-ES" sz="1400" dirty="0">
                <a:solidFill>
                  <a:schemeClr val="bg1">
                    <a:lumMod val="95000"/>
                  </a:schemeClr>
                </a:solidFill>
              </a:rPr>
              <a:t>?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A20AB93-CD3A-41FC-8D1B-1255668E9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71" y="6691390"/>
            <a:ext cx="4739350" cy="295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96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85</Words>
  <Application>Microsoft Office PowerPoint</Application>
  <PresentationFormat>A4 Paper (210x297 mm)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Project: Working with messy data Pau Peracaula &amp; Federica Riva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Ironhack- Data Analytics bootcamp  APR2022 Cohort</dc:title>
  <dc:creator>W10</dc:creator>
  <cp:lastModifiedBy>W10</cp:lastModifiedBy>
  <cp:revision>10</cp:revision>
  <dcterms:created xsi:type="dcterms:W3CDTF">2022-04-21T15:01:07Z</dcterms:created>
  <dcterms:modified xsi:type="dcterms:W3CDTF">2022-04-22T09:21:13Z</dcterms:modified>
</cp:coreProperties>
</file>