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3" r:id="rId4"/>
    <p:sldId id="265" r:id="rId5"/>
    <p:sldId id="260" r:id="rId6"/>
    <p:sldId id="262" r:id="rId7"/>
    <p:sldId id="264" r:id="rId8"/>
    <p:sldId id="266" r:id="rId9"/>
    <p:sldId id="261" r:id="rId10"/>
    <p:sldId id="257" r:id="rId11"/>
    <p:sldId id="258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2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416E7-1283-4D1F-A0C9-DABDD2F27F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E464311-0A12-482A-9F17-E14388DF3C78}">
      <dgm:prSet phldrT="[Text]"/>
      <dgm:spPr/>
      <dgm:t>
        <a:bodyPr/>
        <a:lstStyle/>
        <a:p>
          <a:r>
            <a:rPr lang="es-ES" dirty="0" err="1"/>
            <a:t>Database</a:t>
          </a:r>
          <a:r>
            <a:rPr lang="es-ES" dirty="0"/>
            <a:t> ‘</a:t>
          </a:r>
          <a:r>
            <a:rPr lang="es-ES" dirty="0" err="1"/>
            <a:t>Alldata</a:t>
          </a:r>
          <a:r>
            <a:rPr lang="es-ES" dirty="0"/>
            <a:t>’ in Excel: </a:t>
          </a:r>
        </a:p>
        <a:p>
          <a:r>
            <a:rPr lang="en-US" dirty="0"/>
            <a:t>Separation City/State </a:t>
          </a:r>
        </a:p>
      </dgm:t>
    </dgm:pt>
    <dgm:pt modelId="{F0DBD90B-3903-4C90-82D0-7290FE49D387}" type="parTrans" cxnId="{782F3FF5-28A4-46CE-8887-EA02D7772417}">
      <dgm:prSet/>
      <dgm:spPr/>
      <dgm:t>
        <a:bodyPr/>
        <a:lstStyle/>
        <a:p>
          <a:endParaRPr lang="en-US"/>
        </a:p>
      </dgm:t>
    </dgm:pt>
    <dgm:pt modelId="{5548BE58-DCE4-4A08-92C6-20153C2868E4}" type="sibTrans" cxnId="{782F3FF5-28A4-46CE-8887-EA02D7772417}">
      <dgm:prSet/>
      <dgm:spPr/>
      <dgm:t>
        <a:bodyPr/>
        <a:lstStyle/>
        <a:p>
          <a:endParaRPr lang="en-US"/>
        </a:p>
      </dgm:t>
    </dgm:pt>
    <dgm:pt modelId="{C14BC89A-F795-4693-887E-85C90EF4DF63}">
      <dgm:prSet phldrT="[Text]"/>
      <dgm:spPr/>
      <dgm:t>
        <a:bodyPr/>
        <a:lstStyle/>
        <a:p>
          <a:r>
            <a:rPr lang="es-ES" dirty="0" err="1"/>
            <a:t>Database</a:t>
          </a:r>
          <a:r>
            <a:rPr lang="es-ES" dirty="0"/>
            <a:t> ‘</a:t>
          </a:r>
          <a:r>
            <a:rPr lang="es-ES" dirty="0" err="1"/>
            <a:t>Alldata</a:t>
          </a:r>
          <a:r>
            <a:rPr lang="es-ES" dirty="0"/>
            <a:t>’ in </a:t>
          </a:r>
          <a:r>
            <a:rPr lang="es-ES" dirty="0" err="1"/>
            <a:t>Tableau</a:t>
          </a:r>
          <a:r>
            <a:rPr lang="es-ES" dirty="0"/>
            <a:t>: </a:t>
          </a:r>
        </a:p>
        <a:p>
          <a:r>
            <a:rPr lang="en-US" dirty="0"/>
            <a:t>Geographical distribution</a:t>
          </a:r>
        </a:p>
      </dgm:t>
    </dgm:pt>
    <dgm:pt modelId="{F6351207-E3CA-45C4-8353-B55D557FB9F9}" type="parTrans" cxnId="{D89BC4B2-5A63-403A-BFED-13F4636DAA4D}">
      <dgm:prSet/>
      <dgm:spPr/>
      <dgm:t>
        <a:bodyPr/>
        <a:lstStyle/>
        <a:p>
          <a:endParaRPr lang="en-US"/>
        </a:p>
      </dgm:t>
    </dgm:pt>
    <dgm:pt modelId="{FF10A927-E604-4E6B-A678-49EBFFFF6EA3}" type="sibTrans" cxnId="{D89BC4B2-5A63-403A-BFED-13F4636DAA4D}">
      <dgm:prSet/>
      <dgm:spPr/>
      <dgm:t>
        <a:bodyPr/>
        <a:lstStyle/>
        <a:p>
          <a:endParaRPr lang="en-US"/>
        </a:p>
      </dgm:t>
    </dgm:pt>
    <dgm:pt modelId="{857A1F93-9117-487D-8F9A-598A4578A918}">
      <dgm:prSet phldrT="[Text]"/>
      <dgm:spPr/>
      <dgm:t>
        <a:bodyPr/>
        <a:lstStyle/>
        <a:p>
          <a:r>
            <a:rPr lang="es-ES" dirty="0" err="1"/>
            <a:t>Database</a:t>
          </a:r>
          <a:r>
            <a:rPr lang="es-ES" dirty="0"/>
            <a:t> ‘</a:t>
          </a:r>
          <a:r>
            <a:rPr lang="es-ES" dirty="0" err="1"/>
            <a:t>FulltimeNY</a:t>
          </a:r>
          <a:r>
            <a:rPr lang="es-ES" dirty="0"/>
            <a:t>’ in Python </a:t>
          </a:r>
          <a:endParaRPr lang="en-US" dirty="0"/>
        </a:p>
      </dgm:t>
    </dgm:pt>
    <dgm:pt modelId="{C3632D78-FEF9-494E-9BA3-58714403417A}" type="parTrans" cxnId="{0D9668C8-4231-431A-9CC6-E102C4A6144E}">
      <dgm:prSet/>
      <dgm:spPr/>
      <dgm:t>
        <a:bodyPr/>
        <a:lstStyle/>
        <a:p>
          <a:endParaRPr lang="en-US"/>
        </a:p>
      </dgm:t>
    </dgm:pt>
    <dgm:pt modelId="{539F6A92-001D-43E6-82C6-5BAC4A4CFB9C}" type="sibTrans" cxnId="{0D9668C8-4231-431A-9CC6-E102C4A6144E}">
      <dgm:prSet/>
      <dgm:spPr/>
      <dgm:t>
        <a:bodyPr/>
        <a:lstStyle/>
        <a:p>
          <a:endParaRPr lang="en-US"/>
        </a:p>
      </dgm:t>
    </dgm:pt>
    <dgm:pt modelId="{41D8570C-E671-4D33-88F0-A189EF6A5306}" type="pres">
      <dgm:prSet presAssocID="{438416E7-1283-4D1F-A0C9-DABDD2F27FCE}" presName="Name0" presStyleCnt="0">
        <dgm:presLayoutVars>
          <dgm:dir/>
          <dgm:resizeHandles val="exact"/>
        </dgm:presLayoutVars>
      </dgm:prSet>
      <dgm:spPr/>
    </dgm:pt>
    <dgm:pt modelId="{B456E1A3-0F3D-4CE2-A5D5-63D2FF7B06B6}" type="pres">
      <dgm:prSet presAssocID="{DE464311-0A12-482A-9F17-E14388DF3C78}" presName="node" presStyleLbl="node1" presStyleIdx="0" presStyleCnt="3">
        <dgm:presLayoutVars>
          <dgm:bulletEnabled val="1"/>
        </dgm:presLayoutVars>
      </dgm:prSet>
      <dgm:spPr/>
    </dgm:pt>
    <dgm:pt modelId="{D38B62ED-24D5-4FAF-8097-FE5A416477F2}" type="pres">
      <dgm:prSet presAssocID="{5548BE58-DCE4-4A08-92C6-20153C2868E4}" presName="sibTrans" presStyleLbl="sibTrans2D1" presStyleIdx="0" presStyleCnt="2"/>
      <dgm:spPr/>
    </dgm:pt>
    <dgm:pt modelId="{FD97B79D-A983-4463-92A2-6E180BC40204}" type="pres">
      <dgm:prSet presAssocID="{5548BE58-DCE4-4A08-92C6-20153C2868E4}" presName="connectorText" presStyleLbl="sibTrans2D1" presStyleIdx="0" presStyleCnt="2"/>
      <dgm:spPr/>
    </dgm:pt>
    <dgm:pt modelId="{80C28EC3-0F8C-4801-886A-2DC6310169A5}" type="pres">
      <dgm:prSet presAssocID="{C14BC89A-F795-4693-887E-85C90EF4DF63}" presName="node" presStyleLbl="node1" presStyleIdx="1" presStyleCnt="3">
        <dgm:presLayoutVars>
          <dgm:bulletEnabled val="1"/>
        </dgm:presLayoutVars>
      </dgm:prSet>
      <dgm:spPr/>
    </dgm:pt>
    <dgm:pt modelId="{E6BE704A-7C9B-4723-8D29-3E62A826C8D3}" type="pres">
      <dgm:prSet presAssocID="{FF10A927-E604-4E6B-A678-49EBFFFF6EA3}" presName="sibTrans" presStyleLbl="sibTrans2D1" presStyleIdx="1" presStyleCnt="2"/>
      <dgm:spPr/>
    </dgm:pt>
    <dgm:pt modelId="{0B56EBB9-BB3E-4F23-828D-5F1FBE0EAB50}" type="pres">
      <dgm:prSet presAssocID="{FF10A927-E604-4E6B-A678-49EBFFFF6EA3}" presName="connectorText" presStyleLbl="sibTrans2D1" presStyleIdx="1" presStyleCnt="2"/>
      <dgm:spPr/>
    </dgm:pt>
    <dgm:pt modelId="{FF53784B-9CCC-45B9-BA23-EC4388FBB74F}" type="pres">
      <dgm:prSet presAssocID="{857A1F93-9117-487D-8F9A-598A4578A918}" presName="node" presStyleLbl="node1" presStyleIdx="2" presStyleCnt="3">
        <dgm:presLayoutVars>
          <dgm:bulletEnabled val="1"/>
        </dgm:presLayoutVars>
      </dgm:prSet>
      <dgm:spPr/>
    </dgm:pt>
  </dgm:ptLst>
  <dgm:cxnLst>
    <dgm:cxn modelId="{DBA4C72E-B9A9-4E78-9821-A83D9618B9E6}" type="presOf" srcId="{5548BE58-DCE4-4A08-92C6-20153C2868E4}" destId="{D38B62ED-24D5-4FAF-8097-FE5A416477F2}" srcOrd="0" destOrd="0" presId="urn:microsoft.com/office/officeart/2005/8/layout/process1"/>
    <dgm:cxn modelId="{AC55632F-1810-4541-9BF0-D8AC23C48A68}" type="presOf" srcId="{FF10A927-E604-4E6B-A678-49EBFFFF6EA3}" destId="{E6BE704A-7C9B-4723-8D29-3E62A826C8D3}" srcOrd="0" destOrd="0" presId="urn:microsoft.com/office/officeart/2005/8/layout/process1"/>
    <dgm:cxn modelId="{FBA0F95F-5D0E-4A79-9461-7672D9A130AB}" type="presOf" srcId="{FF10A927-E604-4E6B-A678-49EBFFFF6EA3}" destId="{0B56EBB9-BB3E-4F23-828D-5F1FBE0EAB50}" srcOrd="1" destOrd="0" presId="urn:microsoft.com/office/officeart/2005/8/layout/process1"/>
    <dgm:cxn modelId="{375F0A57-93F6-4BDC-AF41-D00F41D1A3C7}" type="presOf" srcId="{857A1F93-9117-487D-8F9A-598A4578A918}" destId="{FF53784B-9CCC-45B9-BA23-EC4388FBB74F}" srcOrd="0" destOrd="0" presId="urn:microsoft.com/office/officeart/2005/8/layout/process1"/>
    <dgm:cxn modelId="{3E2F50A3-1A86-4A1F-833D-BB4E36427823}" type="presOf" srcId="{438416E7-1283-4D1F-A0C9-DABDD2F27FCE}" destId="{41D8570C-E671-4D33-88F0-A189EF6A5306}" srcOrd="0" destOrd="0" presId="urn:microsoft.com/office/officeart/2005/8/layout/process1"/>
    <dgm:cxn modelId="{43EEF0A7-AA54-49E0-9960-A8DC40734E5B}" type="presOf" srcId="{5548BE58-DCE4-4A08-92C6-20153C2868E4}" destId="{FD97B79D-A983-4463-92A2-6E180BC40204}" srcOrd="1" destOrd="0" presId="urn:microsoft.com/office/officeart/2005/8/layout/process1"/>
    <dgm:cxn modelId="{D89BC4B2-5A63-403A-BFED-13F4636DAA4D}" srcId="{438416E7-1283-4D1F-A0C9-DABDD2F27FCE}" destId="{C14BC89A-F795-4693-887E-85C90EF4DF63}" srcOrd="1" destOrd="0" parTransId="{F6351207-E3CA-45C4-8353-B55D557FB9F9}" sibTransId="{FF10A927-E604-4E6B-A678-49EBFFFF6EA3}"/>
    <dgm:cxn modelId="{411C16BE-9E93-4D85-AAE3-CCF4583758D1}" type="presOf" srcId="{C14BC89A-F795-4693-887E-85C90EF4DF63}" destId="{80C28EC3-0F8C-4801-886A-2DC6310169A5}" srcOrd="0" destOrd="0" presId="urn:microsoft.com/office/officeart/2005/8/layout/process1"/>
    <dgm:cxn modelId="{0D9668C8-4231-431A-9CC6-E102C4A6144E}" srcId="{438416E7-1283-4D1F-A0C9-DABDD2F27FCE}" destId="{857A1F93-9117-487D-8F9A-598A4578A918}" srcOrd="2" destOrd="0" parTransId="{C3632D78-FEF9-494E-9BA3-58714403417A}" sibTransId="{539F6A92-001D-43E6-82C6-5BAC4A4CFB9C}"/>
    <dgm:cxn modelId="{44934EDE-DA8C-4E17-9901-14AC79ED7C0A}" type="presOf" srcId="{DE464311-0A12-482A-9F17-E14388DF3C78}" destId="{B456E1A3-0F3D-4CE2-A5D5-63D2FF7B06B6}" srcOrd="0" destOrd="0" presId="urn:microsoft.com/office/officeart/2005/8/layout/process1"/>
    <dgm:cxn modelId="{782F3FF5-28A4-46CE-8887-EA02D7772417}" srcId="{438416E7-1283-4D1F-A0C9-DABDD2F27FCE}" destId="{DE464311-0A12-482A-9F17-E14388DF3C78}" srcOrd="0" destOrd="0" parTransId="{F0DBD90B-3903-4C90-82D0-7290FE49D387}" sibTransId="{5548BE58-DCE4-4A08-92C6-20153C2868E4}"/>
    <dgm:cxn modelId="{BCADF835-0B39-403C-AF08-64587B4E313D}" type="presParOf" srcId="{41D8570C-E671-4D33-88F0-A189EF6A5306}" destId="{B456E1A3-0F3D-4CE2-A5D5-63D2FF7B06B6}" srcOrd="0" destOrd="0" presId="urn:microsoft.com/office/officeart/2005/8/layout/process1"/>
    <dgm:cxn modelId="{090876BD-C377-4F92-B39A-9B22E740967F}" type="presParOf" srcId="{41D8570C-E671-4D33-88F0-A189EF6A5306}" destId="{D38B62ED-24D5-4FAF-8097-FE5A416477F2}" srcOrd="1" destOrd="0" presId="urn:microsoft.com/office/officeart/2005/8/layout/process1"/>
    <dgm:cxn modelId="{FD95520D-F214-4460-B7AC-A2C29C908288}" type="presParOf" srcId="{D38B62ED-24D5-4FAF-8097-FE5A416477F2}" destId="{FD97B79D-A983-4463-92A2-6E180BC40204}" srcOrd="0" destOrd="0" presId="urn:microsoft.com/office/officeart/2005/8/layout/process1"/>
    <dgm:cxn modelId="{098767C7-BF21-416F-9FCA-48FE309B25AD}" type="presParOf" srcId="{41D8570C-E671-4D33-88F0-A189EF6A5306}" destId="{80C28EC3-0F8C-4801-886A-2DC6310169A5}" srcOrd="2" destOrd="0" presId="urn:microsoft.com/office/officeart/2005/8/layout/process1"/>
    <dgm:cxn modelId="{3D313776-5359-4D1B-BDB0-4A8819805D26}" type="presParOf" srcId="{41D8570C-E671-4D33-88F0-A189EF6A5306}" destId="{E6BE704A-7C9B-4723-8D29-3E62A826C8D3}" srcOrd="3" destOrd="0" presId="urn:microsoft.com/office/officeart/2005/8/layout/process1"/>
    <dgm:cxn modelId="{8A2BDD71-1DB2-46D9-9290-83B612E15796}" type="presParOf" srcId="{E6BE704A-7C9B-4723-8D29-3E62A826C8D3}" destId="{0B56EBB9-BB3E-4F23-828D-5F1FBE0EAB50}" srcOrd="0" destOrd="0" presId="urn:microsoft.com/office/officeart/2005/8/layout/process1"/>
    <dgm:cxn modelId="{D25156AB-3FE8-414A-B8B1-B03C95F686C9}" type="presParOf" srcId="{41D8570C-E671-4D33-88F0-A189EF6A5306}" destId="{FF53784B-9CCC-45B9-BA23-EC4388FBB7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4CEC44-87C4-4A63-B446-4D058E7FCDDA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5BE3B92-9948-4A98-B263-00EE0FA611DC}">
      <dgm:prSet phldrT="[Text]" custT="1"/>
      <dgm:spPr/>
      <dgm:t>
        <a:bodyPr/>
        <a:lstStyle/>
        <a:p>
          <a:pPr algn="l"/>
          <a:r>
            <a:rPr lang="es-ES" sz="3000" dirty="0"/>
            <a:t>1. </a:t>
          </a:r>
          <a:r>
            <a:rPr lang="es-ES" sz="3000" dirty="0" err="1"/>
            <a:t>check</a:t>
          </a:r>
          <a:r>
            <a:rPr lang="es-ES" sz="3000" dirty="0"/>
            <a:t> </a:t>
          </a:r>
          <a:r>
            <a:rPr lang="es-ES" sz="3000" dirty="0" err="1"/>
            <a:t>info</a:t>
          </a:r>
          <a:r>
            <a:rPr lang="es-ES" sz="3000" dirty="0"/>
            <a:t>, </a:t>
          </a:r>
          <a:r>
            <a:rPr lang="es-ES" sz="3000" dirty="0" err="1"/>
            <a:t>NaN</a:t>
          </a:r>
          <a:r>
            <a:rPr lang="es-ES" sz="3000" dirty="0"/>
            <a:t>, </a:t>
          </a:r>
          <a:r>
            <a:rPr lang="es-ES" sz="3000" dirty="0" err="1"/>
            <a:t>duplicates</a:t>
          </a:r>
          <a:r>
            <a:rPr lang="es-ES" sz="3000" dirty="0"/>
            <a:t>, </a:t>
          </a:r>
          <a:r>
            <a:rPr lang="es-ES" sz="3000" dirty="0" err="1"/>
            <a:t>empty</a:t>
          </a:r>
          <a:r>
            <a:rPr lang="es-ES" sz="3000" dirty="0"/>
            <a:t> </a:t>
          </a:r>
          <a:r>
            <a:rPr lang="es-ES" sz="3000" dirty="0" err="1"/>
            <a:t>rows</a:t>
          </a:r>
          <a:endParaRPr lang="en-US" sz="3000" dirty="0"/>
        </a:p>
      </dgm:t>
    </dgm:pt>
    <dgm:pt modelId="{26F796A0-C323-4AD7-B942-985391DAA2B3}" type="parTrans" cxnId="{D0B330BA-B5EF-43FC-9CA9-8255C9884047}">
      <dgm:prSet/>
      <dgm:spPr/>
      <dgm:t>
        <a:bodyPr/>
        <a:lstStyle/>
        <a:p>
          <a:endParaRPr lang="en-US" sz="3000"/>
        </a:p>
      </dgm:t>
    </dgm:pt>
    <dgm:pt modelId="{E50F6D1E-0A26-4F44-ACA2-B2BD3FE51C81}" type="sibTrans" cxnId="{D0B330BA-B5EF-43FC-9CA9-8255C9884047}">
      <dgm:prSet/>
      <dgm:spPr/>
      <dgm:t>
        <a:bodyPr/>
        <a:lstStyle/>
        <a:p>
          <a:endParaRPr lang="en-US" sz="3000"/>
        </a:p>
      </dgm:t>
    </dgm:pt>
    <dgm:pt modelId="{DB134EA3-77DE-49D3-8C83-B2AD6567B3A1}">
      <dgm:prSet phldrT="[Text]" custT="1"/>
      <dgm:spPr/>
      <dgm:t>
        <a:bodyPr/>
        <a:lstStyle/>
        <a:p>
          <a:pPr algn="l"/>
          <a:r>
            <a:rPr lang="es-ES" sz="3000" dirty="0"/>
            <a:t>2. </a:t>
          </a:r>
          <a:r>
            <a:rPr lang="es-ES" sz="3000" dirty="0" err="1"/>
            <a:t>Dataset</a:t>
          </a:r>
          <a:r>
            <a:rPr lang="es-ES" sz="3000" dirty="0"/>
            <a:t> </a:t>
          </a:r>
          <a:r>
            <a:rPr lang="es-ES" sz="3000" dirty="0" err="1"/>
            <a:t>preparation</a:t>
          </a:r>
          <a:r>
            <a:rPr lang="es-ES" sz="3000" dirty="0"/>
            <a:t> </a:t>
          </a:r>
          <a:r>
            <a:rPr lang="es-ES" sz="3000" dirty="0" err="1"/>
            <a:t>for</a:t>
          </a:r>
          <a:r>
            <a:rPr lang="es-ES" sz="3000" dirty="0"/>
            <a:t> </a:t>
          </a:r>
          <a:r>
            <a:rPr lang="es-ES" sz="3000" dirty="0" err="1"/>
            <a:t>second</a:t>
          </a:r>
          <a:r>
            <a:rPr lang="es-ES" sz="3000" dirty="0"/>
            <a:t> and </a:t>
          </a:r>
          <a:r>
            <a:rPr lang="es-ES" sz="3000" dirty="0" err="1"/>
            <a:t>third</a:t>
          </a:r>
          <a:r>
            <a:rPr lang="es-ES" sz="3000" dirty="0"/>
            <a:t> </a:t>
          </a:r>
          <a:r>
            <a:rPr lang="es-ES" sz="3000" dirty="0" err="1"/>
            <a:t>questions</a:t>
          </a:r>
          <a:r>
            <a:rPr lang="es-ES" sz="3000" dirty="0"/>
            <a:t>:</a:t>
          </a:r>
          <a:endParaRPr lang="en-US" sz="3000" dirty="0"/>
        </a:p>
      </dgm:t>
    </dgm:pt>
    <dgm:pt modelId="{F5A8ED6D-0AC7-4A74-ACDC-449EC11A0845}" type="parTrans" cxnId="{0836F341-3E50-476A-90BE-44317CBC0212}">
      <dgm:prSet/>
      <dgm:spPr/>
      <dgm:t>
        <a:bodyPr/>
        <a:lstStyle/>
        <a:p>
          <a:endParaRPr lang="en-US" sz="3000"/>
        </a:p>
      </dgm:t>
    </dgm:pt>
    <dgm:pt modelId="{BF131C28-913D-4E30-B11E-719E70503AF2}" type="sibTrans" cxnId="{0836F341-3E50-476A-90BE-44317CBC0212}">
      <dgm:prSet/>
      <dgm:spPr/>
      <dgm:t>
        <a:bodyPr/>
        <a:lstStyle/>
        <a:p>
          <a:endParaRPr lang="en-US" sz="3000"/>
        </a:p>
      </dgm:t>
    </dgm:pt>
    <dgm:pt modelId="{9F0C8DC8-E775-4615-A30C-574F5F59EF02}">
      <dgm:prSet/>
      <dgm:spPr/>
      <dgm:t>
        <a:bodyPr/>
        <a:lstStyle/>
        <a:p>
          <a:pPr algn="l"/>
          <a:r>
            <a:rPr lang="es-ES" sz="3000" dirty="0" err="1"/>
            <a:t>Standardize</a:t>
          </a:r>
          <a:r>
            <a:rPr lang="es-ES" sz="3000" dirty="0"/>
            <a:t> </a:t>
          </a:r>
          <a:r>
            <a:rPr lang="es-ES" sz="3000" dirty="0" err="1"/>
            <a:t>the</a:t>
          </a:r>
          <a:r>
            <a:rPr lang="es-ES" sz="3000" dirty="0"/>
            <a:t> </a:t>
          </a:r>
          <a:r>
            <a:rPr lang="es-ES" sz="3000" dirty="0" err="1"/>
            <a:t>entries</a:t>
          </a:r>
          <a:r>
            <a:rPr lang="es-ES" sz="3000" dirty="0"/>
            <a:t> </a:t>
          </a:r>
          <a:r>
            <a:rPr lang="es-ES" sz="3000" dirty="0" err="1"/>
            <a:t>of</a:t>
          </a:r>
          <a:r>
            <a:rPr lang="es-ES" sz="3000" dirty="0"/>
            <a:t> </a:t>
          </a:r>
          <a:r>
            <a:rPr lang="es-ES" sz="3000" dirty="0" err="1"/>
            <a:t>the</a:t>
          </a:r>
          <a:r>
            <a:rPr lang="es-ES" sz="3000" dirty="0"/>
            <a:t> “position” </a:t>
          </a:r>
          <a:r>
            <a:rPr lang="es-ES" sz="3000" dirty="0" err="1"/>
            <a:t>column</a:t>
          </a:r>
          <a:endParaRPr lang="en-US" sz="3000" dirty="0"/>
        </a:p>
      </dgm:t>
    </dgm:pt>
    <dgm:pt modelId="{0E7CDE0D-65CF-4795-BFD3-993EA257ED6B}" type="parTrans" cxnId="{61AEB69A-12A8-452A-9A4B-BED05AA00098}">
      <dgm:prSet/>
      <dgm:spPr/>
      <dgm:t>
        <a:bodyPr/>
        <a:lstStyle/>
        <a:p>
          <a:endParaRPr lang="en-US"/>
        </a:p>
      </dgm:t>
    </dgm:pt>
    <dgm:pt modelId="{A24D172A-CD54-42D2-B2E0-BA0FFD061145}" type="sibTrans" cxnId="{61AEB69A-12A8-452A-9A4B-BED05AA00098}">
      <dgm:prSet/>
      <dgm:spPr/>
      <dgm:t>
        <a:bodyPr/>
        <a:lstStyle/>
        <a:p>
          <a:endParaRPr lang="en-US"/>
        </a:p>
      </dgm:t>
    </dgm:pt>
    <dgm:pt modelId="{C549775E-95A6-42BB-8497-05BE94E74AB5}">
      <dgm:prSet/>
      <dgm:spPr/>
      <dgm:t>
        <a:bodyPr/>
        <a:lstStyle/>
        <a:p>
          <a:pPr algn="l"/>
          <a:r>
            <a:rPr lang="es-ES" sz="3000" dirty="0"/>
            <a:t>Job </a:t>
          </a:r>
          <a:r>
            <a:rPr lang="es-ES" sz="3000" dirty="0" err="1"/>
            <a:t>classification</a:t>
          </a:r>
          <a:endParaRPr lang="en-US" sz="3000" dirty="0"/>
        </a:p>
      </dgm:t>
    </dgm:pt>
    <dgm:pt modelId="{E81FA066-66C0-43E6-885A-42041D799C86}" type="parTrans" cxnId="{A917C335-BEED-4D5D-8A39-8BF035D15F4B}">
      <dgm:prSet/>
      <dgm:spPr/>
      <dgm:t>
        <a:bodyPr/>
        <a:lstStyle/>
        <a:p>
          <a:endParaRPr lang="en-US"/>
        </a:p>
      </dgm:t>
    </dgm:pt>
    <dgm:pt modelId="{4D6E62DA-2ADC-4C42-AB1A-9B3D6EF9A81F}" type="sibTrans" cxnId="{A917C335-BEED-4D5D-8A39-8BF035D15F4B}">
      <dgm:prSet/>
      <dgm:spPr/>
      <dgm:t>
        <a:bodyPr/>
        <a:lstStyle/>
        <a:p>
          <a:endParaRPr lang="en-US"/>
        </a:p>
      </dgm:t>
    </dgm:pt>
    <dgm:pt modelId="{EA146EEE-1CD9-4435-B15C-15C5B55D6CF8}" type="pres">
      <dgm:prSet presAssocID="{554CEC44-87C4-4A63-B446-4D058E7FCDDA}" presName="Name0" presStyleCnt="0">
        <dgm:presLayoutVars>
          <dgm:resizeHandles/>
        </dgm:presLayoutVars>
      </dgm:prSet>
      <dgm:spPr/>
    </dgm:pt>
    <dgm:pt modelId="{A68F8576-818C-4FC9-8AED-4B19CB7070AD}" type="pres">
      <dgm:prSet presAssocID="{05BE3B92-9948-4A98-B263-00EE0FA611DC}" presName="text" presStyleLbl="node1" presStyleIdx="0" presStyleCnt="2" custScaleX="238588" custScaleY="23625" custLinFactX="-30442" custLinFactNeighborX="-100000" custLinFactNeighborY="-3030">
        <dgm:presLayoutVars>
          <dgm:bulletEnabled val="1"/>
        </dgm:presLayoutVars>
      </dgm:prSet>
      <dgm:spPr/>
    </dgm:pt>
    <dgm:pt modelId="{3C9C3572-DCF2-424E-9F1C-7D49BBB3013F}" type="pres">
      <dgm:prSet presAssocID="{E50F6D1E-0A26-4F44-ACA2-B2BD3FE51C81}" presName="space" presStyleCnt="0"/>
      <dgm:spPr/>
    </dgm:pt>
    <dgm:pt modelId="{DF7EF540-DA4F-439C-A80C-C83FE1EA4263}" type="pres">
      <dgm:prSet presAssocID="{DB134EA3-77DE-49D3-8C83-B2AD6567B3A1}" presName="text" presStyleLbl="node1" presStyleIdx="1" presStyleCnt="2" custScaleX="359770" custScaleY="43144" custLinFactX="-12100" custLinFactNeighborX="-100000" custLinFactNeighborY="1">
        <dgm:presLayoutVars>
          <dgm:bulletEnabled val="1"/>
        </dgm:presLayoutVars>
      </dgm:prSet>
      <dgm:spPr/>
    </dgm:pt>
  </dgm:ptLst>
  <dgm:cxnLst>
    <dgm:cxn modelId="{94E3EC28-668F-4050-9600-EC33DE9833FC}" type="presOf" srcId="{C549775E-95A6-42BB-8497-05BE94E74AB5}" destId="{DF7EF540-DA4F-439C-A80C-C83FE1EA4263}" srcOrd="0" destOrd="2" presId="urn:diagrams.loki3.com/VaryingWidthList"/>
    <dgm:cxn modelId="{A88EEE28-04A6-4350-9B5F-2132909ED5BE}" type="presOf" srcId="{DB134EA3-77DE-49D3-8C83-B2AD6567B3A1}" destId="{DF7EF540-DA4F-439C-A80C-C83FE1EA4263}" srcOrd="0" destOrd="0" presId="urn:diagrams.loki3.com/VaryingWidthList"/>
    <dgm:cxn modelId="{A917C335-BEED-4D5D-8A39-8BF035D15F4B}" srcId="{DB134EA3-77DE-49D3-8C83-B2AD6567B3A1}" destId="{C549775E-95A6-42BB-8497-05BE94E74AB5}" srcOrd="1" destOrd="0" parTransId="{E81FA066-66C0-43E6-885A-42041D799C86}" sibTransId="{4D6E62DA-2ADC-4C42-AB1A-9B3D6EF9A81F}"/>
    <dgm:cxn modelId="{0836F341-3E50-476A-90BE-44317CBC0212}" srcId="{554CEC44-87C4-4A63-B446-4D058E7FCDDA}" destId="{DB134EA3-77DE-49D3-8C83-B2AD6567B3A1}" srcOrd="1" destOrd="0" parTransId="{F5A8ED6D-0AC7-4A74-ACDC-449EC11A0845}" sibTransId="{BF131C28-913D-4E30-B11E-719E70503AF2}"/>
    <dgm:cxn modelId="{3B296144-128B-4AEC-B048-5D096AB22660}" type="presOf" srcId="{05BE3B92-9948-4A98-B263-00EE0FA611DC}" destId="{A68F8576-818C-4FC9-8AED-4B19CB7070AD}" srcOrd="0" destOrd="0" presId="urn:diagrams.loki3.com/VaryingWidthList"/>
    <dgm:cxn modelId="{15B13E50-1F67-4F4F-A436-3C4911824F57}" type="presOf" srcId="{554CEC44-87C4-4A63-B446-4D058E7FCDDA}" destId="{EA146EEE-1CD9-4435-B15C-15C5B55D6CF8}" srcOrd="0" destOrd="0" presId="urn:diagrams.loki3.com/VaryingWidthList"/>
    <dgm:cxn modelId="{8EE80989-F0EB-44D3-956D-86633A776BC9}" type="presOf" srcId="{9F0C8DC8-E775-4615-A30C-574F5F59EF02}" destId="{DF7EF540-DA4F-439C-A80C-C83FE1EA4263}" srcOrd="0" destOrd="1" presId="urn:diagrams.loki3.com/VaryingWidthList"/>
    <dgm:cxn modelId="{61AEB69A-12A8-452A-9A4B-BED05AA00098}" srcId="{DB134EA3-77DE-49D3-8C83-B2AD6567B3A1}" destId="{9F0C8DC8-E775-4615-A30C-574F5F59EF02}" srcOrd="0" destOrd="0" parTransId="{0E7CDE0D-65CF-4795-BFD3-993EA257ED6B}" sibTransId="{A24D172A-CD54-42D2-B2E0-BA0FFD061145}"/>
    <dgm:cxn modelId="{D0B330BA-B5EF-43FC-9CA9-8255C9884047}" srcId="{554CEC44-87C4-4A63-B446-4D058E7FCDDA}" destId="{05BE3B92-9948-4A98-B263-00EE0FA611DC}" srcOrd="0" destOrd="0" parTransId="{26F796A0-C323-4AD7-B942-985391DAA2B3}" sibTransId="{E50F6D1E-0A26-4F44-ACA2-B2BD3FE51C81}"/>
    <dgm:cxn modelId="{39F11A24-578F-4AD4-A370-2A5E78BE966B}" type="presParOf" srcId="{EA146EEE-1CD9-4435-B15C-15C5B55D6CF8}" destId="{A68F8576-818C-4FC9-8AED-4B19CB7070AD}" srcOrd="0" destOrd="0" presId="urn:diagrams.loki3.com/VaryingWidthList"/>
    <dgm:cxn modelId="{DF10FE3F-1BA6-4022-9B6A-01B729D222C3}" type="presParOf" srcId="{EA146EEE-1CD9-4435-B15C-15C5B55D6CF8}" destId="{3C9C3572-DCF2-424E-9F1C-7D49BBB3013F}" srcOrd="1" destOrd="0" presId="urn:diagrams.loki3.com/VaryingWidthList"/>
    <dgm:cxn modelId="{25539A34-A662-4974-ABCA-8AFE9F7A7467}" type="presParOf" srcId="{EA146EEE-1CD9-4435-B15C-15C5B55D6CF8}" destId="{DF7EF540-DA4F-439C-A80C-C83FE1EA4263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6E1A3-0F3D-4CE2-A5D5-63D2FF7B06B6}">
      <dsp:nvSpPr>
        <dsp:cNvPr id="0" name=""/>
        <dsp:cNvSpPr/>
      </dsp:nvSpPr>
      <dsp:spPr>
        <a:xfrm>
          <a:off x="8936" y="1156357"/>
          <a:ext cx="2671114" cy="1602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Database</a:t>
          </a:r>
          <a:r>
            <a:rPr lang="es-ES" sz="2100" kern="1200" dirty="0"/>
            <a:t> ‘</a:t>
          </a:r>
          <a:r>
            <a:rPr lang="es-ES" sz="2100" kern="1200" dirty="0" err="1"/>
            <a:t>Alldata</a:t>
          </a:r>
          <a:r>
            <a:rPr lang="es-ES" sz="2100" kern="1200" dirty="0"/>
            <a:t>’ in Excel: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Separation City/State </a:t>
          </a:r>
        </a:p>
      </dsp:txBody>
      <dsp:txXfrm>
        <a:off x="55877" y="1203298"/>
        <a:ext cx="2577232" cy="1508786"/>
      </dsp:txXfrm>
    </dsp:sp>
    <dsp:sp modelId="{D38B62ED-24D5-4FAF-8097-FE5A416477F2}">
      <dsp:nvSpPr>
        <dsp:cNvPr id="0" name=""/>
        <dsp:cNvSpPr/>
      </dsp:nvSpPr>
      <dsp:spPr>
        <a:xfrm>
          <a:off x="2947162" y="1626473"/>
          <a:ext cx="566276" cy="6624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47162" y="1758960"/>
        <a:ext cx="396393" cy="397462"/>
      </dsp:txXfrm>
    </dsp:sp>
    <dsp:sp modelId="{80C28EC3-0F8C-4801-886A-2DC6310169A5}">
      <dsp:nvSpPr>
        <dsp:cNvPr id="0" name=""/>
        <dsp:cNvSpPr/>
      </dsp:nvSpPr>
      <dsp:spPr>
        <a:xfrm>
          <a:off x="3748496" y="1156357"/>
          <a:ext cx="2671114" cy="1602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Database</a:t>
          </a:r>
          <a:r>
            <a:rPr lang="es-ES" sz="2100" kern="1200" dirty="0"/>
            <a:t> ‘</a:t>
          </a:r>
          <a:r>
            <a:rPr lang="es-ES" sz="2100" kern="1200" dirty="0" err="1"/>
            <a:t>Alldata</a:t>
          </a:r>
          <a:r>
            <a:rPr lang="es-ES" sz="2100" kern="1200" dirty="0"/>
            <a:t>’ in </a:t>
          </a:r>
          <a:r>
            <a:rPr lang="es-ES" sz="2100" kern="1200" dirty="0" err="1"/>
            <a:t>Tableau</a:t>
          </a:r>
          <a:r>
            <a:rPr lang="es-ES" sz="2100" kern="1200" dirty="0"/>
            <a:t>: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Geographical distribution</a:t>
          </a:r>
        </a:p>
      </dsp:txBody>
      <dsp:txXfrm>
        <a:off x="3795437" y="1203298"/>
        <a:ext cx="2577232" cy="1508786"/>
      </dsp:txXfrm>
    </dsp:sp>
    <dsp:sp modelId="{E6BE704A-7C9B-4723-8D29-3E62A826C8D3}">
      <dsp:nvSpPr>
        <dsp:cNvPr id="0" name=""/>
        <dsp:cNvSpPr/>
      </dsp:nvSpPr>
      <dsp:spPr>
        <a:xfrm>
          <a:off x="6686721" y="1626473"/>
          <a:ext cx="566276" cy="6624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86721" y="1758960"/>
        <a:ext cx="396393" cy="397462"/>
      </dsp:txXfrm>
    </dsp:sp>
    <dsp:sp modelId="{FF53784B-9CCC-45B9-BA23-EC4388FBB74F}">
      <dsp:nvSpPr>
        <dsp:cNvPr id="0" name=""/>
        <dsp:cNvSpPr/>
      </dsp:nvSpPr>
      <dsp:spPr>
        <a:xfrm>
          <a:off x="7488056" y="1156357"/>
          <a:ext cx="2671114" cy="1602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Database</a:t>
          </a:r>
          <a:r>
            <a:rPr lang="es-ES" sz="2100" kern="1200" dirty="0"/>
            <a:t> ‘</a:t>
          </a:r>
          <a:r>
            <a:rPr lang="es-ES" sz="2100" kern="1200" dirty="0" err="1"/>
            <a:t>FulltimeNY</a:t>
          </a:r>
          <a:r>
            <a:rPr lang="es-ES" sz="2100" kern="1200" dirty="0"/>
            <a:t>’ in Python </a:t>
          </a:r>
          <a:endParaRPr lang="en-US" sz="2100" kern="1200" dirty="0"/>
        </a:p>
      </dsp:txBody>
      <dsp:txXfrm>
        <a:off x="7534997" y="1203298"/>
        <a:ext cx="2577232" cy="1508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F8576-818C-4FC9-8AED-4B19CB7070AD}">
      <dsp:nvSpPr>
        <dsp:cNvPr id="0" name=""/>
        <dsp:cNvSpPr/>
      </dsp:nvSpPr>
      <dsp:spPr>
        <a:xfrm>
          <a:off x="0" y="758569"/>
          <a:ext cx="9018622" cy="1278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1. </a:t>
          </a:r>
          <a:r>
            <a:rPr lang="es-ES" sz="3000" kern="1200" dirty="0" err="1"/>
            <a:t>check</a:t>
          </a:r>
          <a:r>
            <a:rPr lang="es-ES" sz="3000" kern="1200" dirty="0"/>
            <a:t> </a:t>
          </a:r>
          <a:r>
            <a:rPr lang="es-ES" sz="3000" kern="1200" dirty="0" err="1"/>
            <a:t>info</a:t>
          </a:r>
          <a:r>
            <a:rPr lang="es-ES" sz="3000" kern="1200" dirty="0"/>
            <a:t>, </a:t>
          </a:r>
          <a:r>
            <a:rPr lang="es-ES" sz="3000" kern="1200" dirty="0" err="1"/>
            <a:t>NaN</a:t>
          </a:r>
          <a:r>
            <a:rPr lang="es-ES" sz="3000" kern="1200" dirty="0"/>
            <a:t>, </a:t>
          </a:r>
          <a:r>
            <a:rPr lang="es-ES" sz="3000" kern="1200" dirty="0" err="1"/>
            <a:t>duplicates</a:t>
          </a:r>
          <a:r>
            <a:rPr lang="es-ES" sz="3000" kern="1200" dirty="0"/>
            <a:t>, </a:t>
          </a:r>
          <a:r>
            <a:rPr lang="es-ES" sz="3000" kern="1200" dirty="0" err="1"/>
            <a:t>empty</a:t>
          </a:r>
          <a:r>
            <a:rPr lang="es-ES" sz="3000" kern="1200" dirty="0"/>
            <a:t> </a:t>
          </a:r>
          <a:r>
            <a:rPr lang="es-ES" sz="3000" kern="1200" dirty="0" err="1"/>
            <a:t>rows</a:t>
          </a:r>
          <a:endParaRPr lang="en-US" sz="3000" kern="1200" dirty="0"/>
        </a:p>
      </dsp:txBody>
      <dsp:txXfrm>
        <a:off x="0" y="758569"/>
        <a:ext cx="9018622" cy="1278909"/>
      </dsp:txXfrm>
    </dsp:sp>
    <dsp:sp modelId="{DF7EF540-DA4F-439C-A80C-C83FE1EA4263}">
      <dsp:nvSpPr>
        <dsp:cNvPr id="0" name=""/>
        <dsp:cNvSpPr/>
      </dsp:nvSpPr>
      <dsp:spPr>
        <a:xfrm>
          <a:off x="0" y="2316352"/>
          <a:ext cx="9018622" cy="2335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2. </a:t>
          </a:r>
          <a:r>
            <a:rPr lang="es-ES" sz="3000" kern="1200" dirty="0" err="1"/>
            <a:t>Dataset</a:t>
          </a:r>
          <a:r>
            <a:rPr lang="es-ES" sz="3000" kern="1200" dirty="0"/>
            <a:t> </a:t>
          </a:r>
          <a:r>
            <a:rPr lang="es-ES" sz="3000" kern="1200" dirty="0" err="1"/>
            <a:t>preparation</a:t>
          </a:r>
          <a:r>
            <a:rPr lang="es-ES" sz="3000" kern="1200" dirty="0"/>
            <a:t> </a:t>
          </a:r>
          <a:r>
            <a:rPr lang="es-ES" sz="3000" kern="1200" dirty="0" err="1"/>
            <a:t>for</a:t>
          </a:r>
          <a:r>
            <a:rPr lang="es-ES" sz="3000" kern="1200" dirty="0"/>
            <a:t> </a:t>
          </a:r>
          <a:r>
            <a:rPr lang="es-ES" sz="3000" kern="1200" dirty="0" err="1"/>
            <a:t>second</a:t>
          </a:r>
          <a:r>
            <a:rPr lang="es-ES" sz="3000" kern="1200" dirty="0"/>
            <a:t> and </a:t>
          </a:r>
          <a:r>
            <a:rPr lang="es-ES" sz="3000" kern="1200" dirty="0" err="1"/>
            <a:t>third</a:t>
          </a:r>
          <a:r>
            <a:rPr lang="es-ES" sz="3000" kern="1200" dirty="0"/>
            <a:t> </a:t>
          </a:r>
          <a:r>
            <a:rPr lang="es-ES" sz="3000" kern="1200" dirty="0" err="1"/>
            <a:t>questions</a:t>
          </a:r>
          <a:r>
            <a:rPr lang="es-ES" sz="3000" kern="1200" dirty="0"/>
            <a:t>: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 err="1"/>
            <a:t>Standardize</a:t>
          </a:r>
          <a:r>
            <a:rPr lang="es-ES" sz="3000" kern="1200" dirty="0"/>
            <a:t> </a:t>
          </a:r>
          <a:r>
            <a:rPr lang="es-ES" sz="3000" kern="1200" dirty="0" err="1"/>
            <a:t>the</a:t>
          </a:r>
          <a:r>
            <a:rPr lang="es-ES" sz="3000" kern="1200" dirty="0"/>
            <a:t> </a:t>
          </a:r>
          <a:r>
            <a:rPr lang="es-ES" sz="3000" kern="1200" dirty="0" err="1"/>
            <a:t>entries</a:t>
          </a:r>
          <a:r>
            <a:rPr lang="es-ES" sz="3000" kern="1200" dirty="0"/>
            <a:t> </a:t>
          </a:r>
          <a:r>
            <a:rPr lang="es-ES" sz="3000" kern="1200" dirty="0" err="1"/>
            <a:t>of</a:t>
          </a:r>
          <a:r>
            <a:rPr lang="es-ES" sz="3000" kern="1200" dirty="0"/>
            <a:t> </a:t>
          </a:r>
          <a:r>
            <a:rPr lang="es-ES" sz="3000" kern="1200" dirty="0" err="1"/>
            <a:t>the</a:t>
          </a:r>
          <a:r>
            <a:rPr lang="es-ES" sz="3000" kern="1200" dirty="0"/>
            <a:t> “position” </a:t>
          </a:r>
          <a:r>
            <a:rPr lang="es-ES" sz="3000" kern="1200" dirty="0" err="1"/>
            <a:t>column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3000" kern="1200" dirty="0"/>
            <a:t>Job </a:t>
          </a:r>
          <a:r>
            <a:rPr lang="es-ES" sz="3000" kern="1200" dirty="0" err="1"/>
            <a:t>classification</a:t>
          </a:r>
          <a:endParaRPr lang="en-US" sz="3000" kern="1200" dirty="0"/>
        </a:p>
      </dsp:txBody>
      <dsp:txXfrm>
        <a:off x="0" y="2316352"/>
        <a:ext cx="9018622" cy="233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5F08E-85A6-4AED-A97C-CA4EAB4B95B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E9BA1-0BA0-4364-845C-E2AEBF63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E9BA1-0BA0-4364-845C-E2AEBF635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529-AE16-4BE6-A1FF-576C98AA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596E8-3440-4570-87ED-BBEBB2475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9B76-6673-4A28-B85F-92ACECA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F763-F2FA-4CE3-90C2-FAF43B20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6CDE-1388-4433-BC57-561C95E2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7BE0-FF48-49D4-B0C1-D45A71DF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8B135-5608-408C-9CDA-1946711FC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905D-8C3A-4F5A-909F-6AB6BD8B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A696-047B-45E9-B1C0-DD383AE5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3E43D-D8CE-435F-A11F-05D4E112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0E43D-8995-4519-AABA-88DAFBE10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34135-13F0-41E0-BDF0-2EA007498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D9FC-C73A-44D1-A705-076FF8DB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8C2-4D00-411C-B0F9-2D017AA8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49146-DFB8-4DC5-8133-54E56219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6DC-3EEE-4A73-8B93-A094B843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091F-AC9C-4EC3-88B1-6BCB3245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6773-2C01-4325-9104-16E3965E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E384-8E21-499A-B5BF-4447DE2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0023-7F97-4118-88E2-2089E786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CC6A-E5CF-45AE-B36A-C7372810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3FA9-FAE5-4F9E-BC5B-CC6F7585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EACE-40D0-449E-B508-865CFB69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002D-3497-461A-B42A-056E794C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59DA-99F7-46BD-B869-92B09786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EED6-D6A3-481A-B49E-CF0FB5DB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AC45-F384-4C58-94EB-1A2DD76D9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1BF78-00A8-4319-863D-45BC326D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68CF7-7B19-4BED-8AC2-1F7F6F4E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5C99-7AD4-4B1B-A66C-D7F79CEB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591A-E116-4023-9DAA-1E68661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0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6A08-9446-4562-A688-28EEEF25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22D8-96F8-496B-9E4F-8ED4D429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B879B-DBB3-46A3-B057-00D96A346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F4BC0-9378-4DC3-AE70-FAF8E107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B895E-D74E-4286-B20E-8DCAF33FC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FD14D-6CC4-45CE-ADDE-F441744D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69014-5277-47C7-8787-624D08A4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472A2-FB31-4EE1-AB3A-07015BCB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02CE-2215-48D5-BE94-6F7A385D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8CF93-8E34-4332-8940-D0257A96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F22B-19E0-4227-BEFB-5736B92D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3F4D0-8FC1-48B2-AD52-5C3E1429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3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1DA8E-8717-483C-BA62-5BF363B4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1B68D-CB78-4061-97D5-BE63259F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42E9-5D40-4270-B4CF-1591D361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99D-7C4D-4AA5-B0B1-A21921D9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6CFD-902C-467A-A654-6B7826E0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B88FA-2152-469B-BD24-9FE3C437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60934-2F20-4CE0-A8B3-E95CB260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940D-3B51-40DE-9362-F90EBA62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399B-FAEE-4157-B8C6-C047EAF1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238E-0790-4943-9CEB-31073A56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01CFF-E229-4809-9017-D7558960E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4F0B3-BE7E-4DF4-9DFD-14BF0EE5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05D5-7E83-4461-8553-18925F3F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88DF-0068-4334-94A0-9595BC66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51242-CCBD-4A23-8681-0C9AF1C4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36F9E-200C-404C-85F1-ED7F366F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1AE57-E4BA-4BD0-A104-BBB3CF68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C0F5-7A9D-4028-B891-0D8A2CE5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150E6-1070-4CCB-A3F3-E5CE57ED4D77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DFD90-12EF-4DEB-BBC5-94ACC9A18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033F-D59B-42F8-911C-DEBDD611C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BD7E-BC9C-4CDE-B9F0-227A6B48D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9491-10C8-4DE6-98F8-83B022E2B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Ironhack</a:t>
            </a:r>
            <a:r>
              <a:rPr lang="es-ES" dirty="0"/>
              <a:t>-</a:t>
            </a:r>
            <a:br>
              <a:rPr lang="es-ES" dirty="0"/>
            </a:br>
            <a:r>
              <a:rPr lang="es-ES" dirty="0"/>
              <a:t>Data </a:t>
            </a:r>
            <a:r>
              <a:rPr lang="es-ES" dirty="0" err="1"/>
              <a:t>Analytics</a:t>
            </a:r>
            <a:r>
              <a:rPr lang="es-ES" dirty="0"/>
              <a:t> </a:t>
            </a:r>
            <a:r>
              <a:rPr lang="es-ES" dirty="0" err="1"/>
              <a:t>bootcamp</a:t>
            </a:r>
            <a:r>
              <a:rPr lang="es-ES" dirty="0"/>
              <a:t> </a:t>
            </a:r>
            <a:br>
              <a:rPr lang="es-ES" dirty="0"/>
            </a:br>
            <a:r>
              <a:rPr lang="es-ES" sz="5300" dirty="0"/>
              <a:t>APR2022 </a:t>
            </a:r>
            <a:r>
              <a:rPr lang="es-ES" sz="5300" dirty="0" err="1"/>
              <a:t>Cohort</a:t>
            </a:r>
            <a:endParaRPr lang="en-US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A65C9-C4AF-4E93-8184-B8D2B2369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Project 1: </a:t>
            </a:r>
            <a:r>
              <a:rPr lang="es-ES" dirty="0" err="1"/>
              <a:t>Messy</a:t>
            </a:r>
            <a:r>
              <a:rPr lang="es-ES" dirty="0"/>
              <a:t> Data</a:t>
            </a:r>
          </a:p>
          <a:p>
            <a:r>
              <a:rPr lang="es-ES" dirty="0"/>
              <a:t>Pau </a:t>
            </a:r>
            <a:r>
              <a:rPr lang="es-ES" dirty="0" err="1"/>
              <a:t>Peracaula</a:t>
            </a:r>
            <a:r>
              <a:rPr lang="es-ES" dirty="0"/>
              <a:t> – Federica Riva</a:t>
            </a:r>
            <a:endParaRPr lang="en-US" dirty="0"/>
          </a:p>
        </p:txBody>
      </p:sp>
      <p:pic>
        <p:nvPicPr>
          <p:cNvPr id="1026" name="Picture 2" descr="Ironhack Logotipo Vector - Descarga Gratis SVG | Worldvectorlogo">
            <a:extLst>
              <a:ext uri="{FF2B5EF4-FFF2-40B4-BE49-F238E27FC236}">
                <a16:creationId xmlns:a16="http://schemas.microsoft.com/office/drawing/2014/main" id="{845208FC-66D6-4A5C-BB77-86CDF4A9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2" y="118940"/>
            <a:ext cx="1548708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6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B872-6620-402B-87DB-F0238869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52"/>
            <a:ext cx="10515600" cy="1325563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s-ES" sz="3400" dirty="0"/>
              <a:t>In </a:t>
            </a:r>
            <a:r>
              <a:rPr lang="es-ES" sz="3400" dirty="0" err="1"/>
              <a:t>the</a:t>
            </a:r>
            <a:r>
              <a:rPr lang="es-ES" sz="3400" dirty="0"/>
              <a:t> US, </a:t>
            </a:r>
            <a:r>
              <a:rPr lang="es-ES" sz="3400" dirty="0" err="1"/>
              <a:t>where</a:t>
            </a:r>
            <a:r>
              <a:rPr lang="es-ES" sz="3400" dirty="0"/>
              <a:t> </a:t>
            </a:r>
            <a:r>
              <a:rPr lang="es-ES" sz="3400" dirty="0" err="1"/>
              <a:t>is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majority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</a:t>
            </a:r>
            <a:r>
              <a:rPr lang="es-ES" sz="3400" dirty="0" err="1"/>
              <a:t>job</a:t>
            </a:r>
            <a:r>
              <a:rPr lang="es-ES" sz="3400" dirty="0"/>
              <a:t> </a:t>
            </a:r>
            <a:r>
              <a:rPr lang="es-ES" sz="3400" dirty="0" err="1"/>
              <a:t>offers</a:t>
            </a:r>
            <a:r>
              <a:rPr lang="es-ES" sz="3400" dirty="0"/>
              <a:t> </a:t>
            </a:r>
            <a:br>
              <a:rPr lang="es-ES" sz="3400" dirty="0"/>
            </a:br>
            <a:r>
              <a:rPr lang="es-ES" sz="3400" dirty="0"/>
              <a:t>in </a:t>
            </a:r>
            <a:r>
              <a:rPr lang="es-ES" sz="3400" dirty="0" err="1"/>
              <a:t>the</a:t>
            </a:r>
            <a:r>
              <a:rPr lang="es-ES" sz="3400" dirty="0"/>
              <a:t> data </a:t>
            </a:r>
            <a:r>
              <a:rPr lang="es-ES" sz="3400" dirty="0" err="1"/>
              <a:t>analysis</a:t>
            </a:r>
            <a:r>
              <a:rPr lang="es-ES" sz="3400" dirty="0"/>
              <a:t> </a:t>
            </a:r>
            <a:r>
              <a:rPr lang="es-ES" sz="3400" dirty="0" err="1"/>
              <a:t>field</a:t>
            </a:r>
            <a:r>
              <a:rPr lang="es-ES" sz="3400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E9FA18-D86A-423A-AB0B-2D67CE25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1" y="1719185"/>
            <a:ext cx="8397745" cy="45344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E537D6-EFC9-4AB2-A356-7CF62E24C3B6}"/>
              </a:ext>
            </a:extLst>
          </p:cNvPr>
          <p:cNvCxnSpPr>
            <a:cxnSpLocks/>
          </p:cNvCxnSpPr>
          <p:nvPr/>
        </p:nvCxnSpPr>
        <p:spPr>
          <a:xfrm flipV="1">
            <a:off x="8018967" y="2286000"/>
            <a:ext cx="1490912" cy="1065179"/>
          </a:xfrm>
          <a:prstGeom prst="straightConnector1">
            <a:avLst/>
          </a:prstGeom>
          <a:ln w="38100">
            <a:solidFill>
              <a:srgbClr val="B07A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0FE59D1-8034-4666-8F4B-FE7759632103}"/>
              </a:ext>
            </a:extLst>
          </p:cNvPr>
          <p:cNvSpPr/>
          <p:nvPr/>
        </p:nvSpPr>
        <p:spPr>
          <a:xfrm>
            <a:off x="9610928" y="1485415"/>
            <a:ext cx="2431384" cy="108807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NEW YORK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56CA-E8C8-4E47-8FC6-5751992B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7911" cy="1325563"/>
          </a:xfrm>
        </p:spPr>
        <p:txBody>
          <a:bodyPr>
            <a:normAutofit/>
          </a:bodyPr>
          <a:lstStyle/>
          <a:p>
            <a:pPr algn="ctr"/>
            <a:r>
              <a:rPr lang="es-ES" sz="3400" dirty="0"/>
              <a:t>2. </a:t>
            </a:r>
            <a:r>
              <a:rPr lang="es-ES" sz="3400" dirty="0" err="1"/>
              <a:t>Distribution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data </a:t>
            </a:r>
            <a:r>
              <a:rPr lang="es-ES" sz="3400" dirty="0" err="1"/>
              <a:t>scientist</a:t>
            </a:r>
            <a:r>
              <a:rPr lang="es-ES" sz="3400" dirty="0"/>
              <a:t>/data </a:t>
            </a:r>
            <a:r>
              <a:rPr lang="es-ES" sz="3400" dirty="0" err="1"/>
              <a:t>analyst</a:t>
            </a:r>
            <a:r>
              <a:rPr lang="es-ES" sz="3400" dirty="0"/>
              <a:t>/data </a:t>
            </a:r>
            <a:r>
              <a:rPr lang="es-ES" sz="3400" dirty="0" err="1"/>
              <a:t>engineer</a:t>
            </a:r>
            <a:r>
              <a:rPr lang="es-ES" sz="3400" dirty="0"/>
              <a:t> </a:t>
            </a:r>
            <a:r>
              <a:rPr lang="es-ES" sz="3400" dirty="0" err="1"/>
              <a:t>job</a:t>
            </a:r>
            <a:r>
              <a:rPr lang="es-ES" sz="3400" dirty="0"/>
              <a:t> </a:t>
            </a:r>
            <a:r>
              <a:rPr lang="es-ES" sz="3400" dirty="0" err="1"/>
              <a:t>offers</a:t>
            </a:r>
            <a:r>
              <a:rPr lang="es-ES" sz="3400" dirty="0"/>
              <a:t> in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State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New York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56E23-F898-4475-9783-597CFC5F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09" y="2111510"/>
            <a:ext cx="4800600" cy="417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BF494-086D-4BC1-A866-E396DAE3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280" y="2111510"/>
            <a:ext cx="2376388" cy="178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DF89-816A-4E69-BEA7-38BFFCDE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97280"/>
          </a:xfrm>
        </p:spPr>
        <p:txBody>
          <a:bodyPr>
            <a:normAutofit/>
          </a:bodyPr>
          <a:lstStyle/>
          <a:p>
            <a:pPr algn="ctr"/>
            <a:r>
              <a:rPr lang="es-ES" sz="3400" dirty="0" err="1"/>
              <a:t>Composition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offers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top ten </a:t>
            </a:r>
            <a:r>
              <a:rPr lang="es-ES" sz="3400" dirty="0" err="1"/>
              <a:t>most</a:t>
            </a:r>
            <a:r>
              <a:rPr lang="es-ES" sz="3400" dirty="0"/>
              <a:t> </a:t>
            </a:r>
            <a:r>
              <a:rPr lang="es-ES" sz="3400" dirty="0" err="1"/>
              <a:t>offering</a:t>
            </a:r>
            <a:r>
              <a:rPr lang="es-ES" sz="3400" dirty="0"/>
              <a:t> </a:t>
            </a:r>
            <a:r>
              <a:rPr lang="es-ES" sz="3400" dirty="0" err="1"/>
              <a:t>companies</a:t>
            </a:r>
            <a:endParaRPr lang="en-US" sz="3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3EC34-81CC-4FCA-A734-972966510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4" y="1011678"/>
            <a:ext cx="8812350" cy="548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DBA10-FD4B-47F2-A049-8B1160E64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52" y="1346773"/>
            <a:ext cx="18288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9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DF89-816A-4E69-BEA7-38BFFCDE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097280"/>
          </a:xfrm>
        </p:spPr>
        <p:txBody>
          <a:bodyPr>
            <a:normAutofit/>
          </a:bodyPr>
          <a:lstStyle/>
          <a:p>
            <a:pPr algn="ctr"/>
            <a:r>
              <a:rPr lang="es-ES" sz="3400" dirty="0" err="1"/>
              <a:t>Composition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</a:t>
            </a:r>
            <a:r>
              <a:rPr lang="es-ES" sz="3400" dirty="0" err="1"/>
              <a:t>offers</a:t>
            </a:r>
            <a:r>
              <a:rPr lang="es-ES" sz="3400" dirty="0"/>
              <a:t> </a:t>
            </a:r>
            <a:r>
              <a:rPr lang="es-ES" sz="3400" dirty="0" err="1"/>
              <a:t>of</a:t>
            </a:r>
            <a:r>
              <a:rPr lang="es-ES" sz="3400" dirty="0"/>
              <a:t> </a:t>
            </a:r>
            <a:r>
              <a:rPr lang="es-ES" sz="3400" dirty="0" err="1"/>
              <a:t>the</a:t>
            </a:r>
            <a:r>
              <a:rPr lang="es-ES" sz="3400" dirty="0"/>
              <a:t> top ten </a:t>
            </a:r>
            <a:r>
              <a:rPr lang="es-ES" sz="3400" dirty="0" err="1"/>
              <a:t>most</a:t>
            </a:r>
            <a:r>
              <a:rPr lang="es-ES" sz="3400" dirty="0"/>
              <a:t> </a:t>
            </a:r>
            <a:r>
              <a:rPr lang="es-ES" sz="3400" dirty="0" err="1"/>
              <a:t>offering</a:t>
            </a:r>
            <a:r>
              <a:rPr lang="es-ES" sz="3400" dirty="0"/>
              <a:t> </a:t>
            </a:r>
            <a:r>
              <a:rPr lang="es-ES" sz="3400" dirty="0" err="1"/>
              <a:t>companies</a:t>
            </a:r>
            <a:endParaRPr lang="en-US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F39B1-60A1-410E-BBB2-6C87F3697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8" y="1115535"/>
            <a:ext cx="8497797" cy="5120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BA3A9-1185-43A0-A63C-FD863F16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065" y="1191436"/>
            <a:ext cx="2503858" cy="12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0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374-4CD3-449E-AE7C-F18A78E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s-ES" dirty="0"/>
              <a:t>4. Future </a:t>
            </a:r>
            <a:r>
              <a:rPr lang="es-ES" dirty="0" err="1"/>
              <a:t>steps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FFD88-98B3-4FFA-BBAE-4BE5A8381ADC}"/>
              </a:ext>
            </a:extLst>
          </p:cNvPr>
          <p:cNvSpPr txBox="1"/>
          <p:nvPr/>
        </p:nvSpPr>
        <p:spPr>
          <a:xfrm>
            <a:off x="605547" y="1593411"/>
            <a:ext cx="10748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function to automatize the data cleaning and the job classification to apply to the general file and/or to the </a:t>
            </a:r>
            <a:r>
              <a:rPr lang="es-ES" sz="2400" dirty="0"/>
              <a:t>“</a:t>
            </a:r>
            <a:r>
              <a:rPr lang="es-ES" sz="2400" dirty="0" err="1"/>
              <a:t>State</a:t>
            </a:r>
            <a:r>
              <a:rPr lang="es-ES" sz="2400" dirty="0"/>
              <a:t>” files </a:t>
            </a:r>
            <a:r>
              <a:rPr lang="es-ES" sz="2400" dirty="0" err="1"/>
              <a:t>to</a:t>
            </a:r>
            <a:r>
              <a:rPr lang="es-ES" sz="2400" dirty="0"/>
              <a:t> compare data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locations</a:t>
            </a:r>
            <a:r>
              <a:rPr lang="es-E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Explore </a:t>
            </a:r>
            <a:r>
              <a:rPr lang="es-ES" sz="2400" dirty="0" err="1"/>
              <a:t>other</a:t>
            </a:r>
            <a:r>
              <a:rPr lang="es-ES" sz="2400" dirty="0"/>
              <a:t> </a:t>
            </a:r>
            <a:r>
              <a:rPr lang="es-ES" sz="2400" dirty="0" err="1"/>
              <a:t>insights</a:t>
            </a:r>
            <a:r>
              <a:rPr lang="es-ES" sz="2400" dirty="0"/>
              <a:t>: </a:t>
            </a:r>
            <a:r>
              <a:rPr lang="es-ES" sz="2400" dirty="0" err="1"/>
              <a:t>e.g</a:t>
            </a:r>
            <a:r>
              <a:rPr lang="es-ES" sz="2400" dirty="0"/>
              <a:t>.: </a:t>
            </a:r>
            <a:r>
              <a:rPr lang="es-ES" sz="2400" dirty="0" err="1"/>
              <a:t>skills</a:t>
            </a:r>
            <a:r>
              <a:rPr lang="es-ES" sz="2400" dirty="0"/>
              <a:t> </a:t>
            </a:r>
            <a:r>
              <a:rPr lang="es-ES" sz="2400" dirty="0" err="1"/>
              <a:t>required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/>
              <a:t> position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009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374-4CD3-449E-AE7C-F18A78E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s-ES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B552-6F9A-459B-9FE2-459011C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Data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steps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Findings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Future </a:t>
            </a:r>
            <a:r>
              <a:rPr lang="es-ES" dirty="0" err="1"/>
              <a:t>steps</a:t>
            </a:r>
            <a:r>
              <a:rPr lang="es-ES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1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374-4CD3-449E-AE7C-F18A78E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5"/>
            <a:ext cx="10515600" cy="1325563"/>
          </a:xfrm>
        </p:spPr>
        <p:txBody>
          <a:bodyPr/>
          <a:lstStyle/>
          <a:p>
            <a:r>
              <a:rPr lang="es-ES" dirty="0" err="1"/>
              <a:t>Starting</a:t>
            </a:r>
            <a:r>
              <a:rPr lang="es-ES" dirty="0"/>
              <a:t> </a:t>
            </a:r>
            <a:r>
              <a:rPr lang="es-ES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B552-6F9A-459B-9FE2-459011CAC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911" y="1618072"/>
            <a:ext cx="9340174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400" dirty="0"/>
              <a:t>In </a:t>
            </a:r>
            <a:r>
              <a:rPr lang="es-ES" sz="2400" dirty="0" err="1"/>
              <a:t>the</a:t>
            </a:r>
            <a:r>
              <a:rPr lang="es-ES" sz="2400" dirty="0"/>
              <a:t> US,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majority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job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data </a:t>
            </a:r>
            <a:r>
              <a:rPr lang="es-ES" sz="2400" dirty="0" err="1"/>
              <a:t>analysis</a:t>
            </a:r>
            <a:r>
              <a:rPr lang="es-ES" sz="2400" dirty="0"/>
              <a:t> </a:t>
            </a:r>
            <a:r>
              <a:rPr lang="es-ES" sz="2400" dirty="0" err="1"/>
              <a:t>field</a:t>
            </a:r>
            <a:r>
              <a:rPr lang="es-ES" sz="2400" dirty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s-E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s-ES" sz="2400" dirty="0"/>
              <a:t>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state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highest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job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,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distribution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 </a:t>
            </a:r>
            <a:r>
              <a:rPr lang="es-ES" sz="2400" dirty="0" err="1"/>
              <a:t>scientist</a:t>
            </a:r>
            <a:r>
              <a:rPr lang="es-ES" sz="2400" dirty="0"/>
              <a:t>/data </a:t>
            </a:r>
            <a:r>
              <a:rPr lang="es-ES" sz="2400" dirty="0" err="1"/>
              <a:t>analyst</a:t>
            </a:r>
            <a:r>
              <a:rPr lang="es-ES" sz="2400" dirty="0"/>
              <a:t>/data </a:t>
            </a:r>
            <a:r>
              <a:rPr lang="es-ES" sz="2400" dirty="0" err="1"/>
              <a:t>engineer</a:t>
            </a:r>
            <a:r>
              <a:rPr lang="es-ES" sz="2400" dirty="0"/>
              <a:t> </a:t>
            </a:r>
            <a:r>
              <a:rPr lang="es-ES" sz="2400" dirty="0" err="1"/>
              <a:t>job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?</a:t>
            </a:r>
          </a:p>
          <a:p>
            <a:pPr marL="514350" indent="-514350" algn="just">
              <a:buFont typeface="+mj-lt"/>
              <a:buAutoNum type="arabicPeriod"/>
            </a:pPr>
            <a:endParaRPr lang="es-E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s-ES" sz="2400" dirty="0" err="1"/>
              <a:t>Considering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top ten </a:t>
            </a:r>
            <a:r>
              <a:rPr lang="es-ES" sz="2400" dirty="0" err="1"/>
              <a:t>most</a:t>
            </a:r>
            <a:r>
              <a:rPr lang="es-ES" sz="2400" dirty="0"/>
              <a:t> </a:t>
            </a:r>
            <a:r>
              <a:rPr lang="es-ES" sz="2400" dirty="0" err="1"/>
              <a:t>offering</a:t>
            </a:r>
            <a:r>
              <a:rPr lang="es-ES" sz="2400" dirty="0"/>
              <a:t> </a:t>
            </a:r>
            <a:r>
              <a:rPr lang="es-ES" sz="2400" dirty="0" err="1"/>
              <a:t>companies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state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highest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job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,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distribution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data </a:t>
            </a:r>
            <a:r>
              <a:rPr lang="es-ES" sz="2400" dirty="0" err="1"/>
              <a:t>scientist</a:t>
            </a:r>
            <a:r>
              <a:rPr lang="es-ES" sz="2400" dirty="0"/>
              <a:t>/data </a:t>
            </a:r>
            <a:r>
              <a:rPr lang="es-ES" sz="2400" dirty="0" err="1"/>
              <a:t>analyst</a:t>
            </a:r>
            <a:r>
              <a:rPr lang="es-ES" sz="2400" dirty="0"/>
              <a:t>/data </a:t>
            </a:r>
            <a:r>
              <a:rPr lang="es-ES" sz="2400" dirty="0" err="1"/>
              <a:t>engineer</a:t>
            </a:r>
            <a:r>
              <a:rPr lang="es-ES" sz="2400" dirty="0"/>
              <a:t> </a:t>
            </a:r>
            <a:r>
              <a:rPr lang="es-ES" sz="2400" dirty="0" err="1"/>
              <a:t>job</a:t>
            </a:r>
            <a:r>
              <a:rPr lang="es-ES" sz="2400" dirty="0"/>
              <a:t> </a:t>
            </a:r>
            <a:r>
              <a:rPr lang="es-ES" sz="2400" dirty="0" err="1"/>
              <a:t>offers</a:t>
            </a:r>
            <a:r>
              <a:rPr lang="es-ES" sz="2400" dirty="0"/>
              <a:t>?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8D43F-C09E-48C6-8B1E-27CFA7D5108E}"/>
              </a:ext>
            </a:extLst>
          </p:cNvPr>
          <p:cNvSpPr txBox="1"/>
          <p:nvPr/>
        </p:nvSpPr>
        <p:spPr>
          <a:xfrm>
            <a:off x="393565" y="1675001"/>
            <a:ext cx="1721796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 err="1">
                <a:solidFill>
                  <a:schemeClr val="bg1"/>
                </a:solidFill>
              </a:rPr>
              <a:t>Geography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BD50-047A-416C-B638-077869DACC0C}"/>
              </a:ext>
            </a:extLst>
          </p:cNvPr>
          <p:cNvSpPr txBox="1"/>
          <p:nvPr/>
        </p:nvSpPr>
        <p:spPr>
          <a:xfrm>
            <a:off x="393565" y="4536269"/>
            <a:ext cx="1721796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 err="1">
                <a:solidFill>
                  <a:schemeClr val="bg1"/>
                </a:solidFill>
              </a:rPr>
              <a:t>Companies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0C20E-64FA-4B46-80E3-5E56BC0A8C84}"/>
              </a:ext>
            </a:extLst>
          </p:cNvPr>
          <p:cNvSpPr txBox="1"/>
          <p:nvPr/>
        </p:nvSpPr>
        <p:spPr>
          <a:xfrm>
            <a:off x="393565" y="2964544"/>
            <a:ext cx="1721796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bg1"/>
                </a:solidFill>
              </a:rPr>
              <a:t>Positions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374-4CD3-449E-AE7C-F18A78E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s-ES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B552-6F9A-459B-9FE2-459011C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questions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presentation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Data </a:t>
            </a:r>
            <a:r>
              <a:rPr lang="es-ES" dirty="0" err="1"/>
              <a:t>processing</a:t>
            </a:r>
            <a:r>
              <a:rPr lang="es-ES" dirty="0"/>
              <a:t> </a:t>
            </a:r>
            <a:r>
              <a:rPr lang="es-ES" dirty="0" err="1"/>
              <a:t>steps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Findings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Future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steps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DADB-51B0-408A-B7B2-80F4B1FB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00" y="228938"/>
            <a:ext cx="10515600" cy="860560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processing</a:t>
            </a:r>
            <a:r>
              <a:rPr lang="es-ES" dirty="0"/>
              <a:t>							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6BA6AC-89CA-444D-9DD5-0DBB1F7CE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663282"/>
              </p:ext>
            </p:extLst>
          </p:nvPr>
        </p:nvGraphicFramePr>
        <p:xfrm>
          <a:off x="1011946" y="1089498"/>
          <a:ext cx="10168107" cy="391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8D6C11-C55B-4BBE-9DB5-64884E05A4E7}"/>
              </a:ext>
            </a:extLst>
          </p:cNvPr>
          <p:cNvCxnSpPr/>
          <p:nvPr/>
        </p:nvCxnSpPr>
        <p:spPr>
          <a:xfrm>
            <a:off x="6127071" y="3988340"/>
            <a:ext cx="0" cy="924128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171190-7096-42C8-A00E-F08E4BF29B7D}"/>
              </a:ext>
            </a:extLst>
          </p:cNvPr>
          <p:cNvSpPr/>
          <p:nvPr/>
        </p:nvSpPr>
        <p:spPr>
          <a:xfrm>
            <a:off x="4924084" y="5019472"/>
            <a:ext cx="2412459" cy="119616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Answer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first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question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5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DADB-51B0-408A-B7B2-80F4B1FB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1" y="243012"/>
            <a:ext cx="10515600" cy="860560"/>
          </a:xfrm>
        </p:spPr>
        <p:txBody>
          <a:bodyPr>
            <a:normAutofit/>
          </a:bodyPr>
          <a:lstStyle/>
          <a:p>
            <a:r>
              <a:rPr lang="es-ES" dirty="0"/>
              <a:t>Data </a:t>
            </a:r>
            <a:r>
              <a:rPr lang="es-ES" dirty="0" err="1"/>
              <a:t>processing</a:t>
            </a:r>
            <a:r>
              <a:rPr lang="es-ES" dirty="0"/>
              <a:t>	(</a:t>
            </a:r>
            <a:r>
              <a:rPr lang="es-ES" dirty="0" err="1"/>
              <a:t>FulltimeNY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)		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AC24A2-2AB2-49DC-9CD7-AA27E9695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119696"/>
              </p:ext>
            </p:extLst>
          </p:nvPr>
        </p:nvGraphicFramePr>
        <p:xfrm>
          <a:off x="838199" y="1196321"/>
          <a:ext cx="90186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1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24F4-ED70-4785-99F2-AD27318C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534"/>
            <a:ext cx="10515600" cy="1325563"/>
          </a:xfrm>
        </p:spPr>
        <p:txBody>
          <a:bodyPr/>
          <a:lstStyle/>
          <a:p>
            <a:r>
              <a:rPr lang="es-ES" dirty="0"/>
              <a:t>Job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E5BF-F1E7-4D2F-935C-CA994248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717"/>
            <a:ext cx="10515600" cy="624495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b="1" dirty="0" err="1"/>
              <a:t>key</a:t>
            </a:r>
            <a:r>
              <a:rPr lang="es-ES" b="1" dirty="0"/>
              <a:t> </a:t>
            </a:r>
            <a:r>
              <a:rPr lang="es-ES" b="1" dirty="0" err="1"/>
              <a:t>words</a:t>
            </a:r>
            <a:r>
              <a:rPr lang="es-ES" b="1" dirty="0"/>
              <a:t> </a:t>
            </a:r>
            <a:r>
              <a:rPr lang="es-ES" dirty="0" err="1"/>
              <a:t>search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“position” </a:t>
            </a:r>
            <a:r>
              <a:rPr lang="es-ES" dirty="0" err="1"/>
              <a:t>column</a:t>
            </a:r>
            <a:r>
              <a:rPr lang="es-ES" dirty="0"/>
              <a:t>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1F1EEE-C75C-4724-9CD4-3A70DCBB975B}"/>
              </a:ext>
            </a:extLst>
          </p:cNvPr>
          <p:cNvSpPr txBox="1">
            <a:spLocks/>
          </p:cNvSpPr>
          <p:nvPr/>
        </p:nvSpPr>
        <p:spPr>
          <a:xfrm>
            <a:off x="4610904" y="2207843"/>
            <a:ext cx="5637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data_scientist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, </a:t>
            </a: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machine_learning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, statistician</a:t>
            </a:r>
          </a:p>
          <a:p>
            <a:endParaRPr lang="en-US" sz="2400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data_analyst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, </a:t>
            </a: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data_analytics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, _analytics, </a:t>
            </a: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quantitative_analyst</a:t>
            </a:r>
            <a:endParaRPr lang="en-US" sz="2400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data_engineer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, </a:t>
            </a: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data_science_engineer</a:t>
            </a:r>
            <a:r>
              <a:rPr lang="en-US" sz="2400" dirty="0">
                <a:solidFill>
                  <a:srgbClr val="1D1C1D"/>
                </a:solidFill>
                <a:latin typeface="Slack-Lato"/>
              </a:rPr>
              <a:t>, </a:t>
            </a:r>
            <a:r>
              <a:rPr lang="en-US" sz="2400" dirty="0" err="1">
                <a:solidFill>
                  <a:srgbClr val="1D1C1D"/>
                </a:solidFill>
                <a:latin typeface="Slack-Lato"/>
              </a:rPr>
              <a:t>quantitative_data_engineer</a:t>
            </a:r>
            <a:endParaRPr lang="en-US" sz="2400" dirty="0">
              <a:solidFill>
                <a:srgbClr val="1D1C1D"/>
              </a:solidFill>
              <a:latin typeface="Slack-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1A010-BA44-4322-984D-CE80583F651E}"/>
              </a:ext>
            </a:extLst>
          </p:cNvPr>
          <p:cNvSpPr txBox="1"/>
          <p:nvPr/>
        </p:nvSpPr>
        <p:spPr>
          <a:xfrm>
            <a:off x="384236" y="2207843"/>
            <a:ext cx="4002931" cy="492443"/>
          </a:xfrm>
          <a:prstGeom prst="rect">
            <a:avLst/>
          </a:prstGeom>
          <a:solidFill>
            <a:schemeClr val="accent1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bg1"/>
                </a:solidFill>
              </a:rPr>
              <a:t>Data </a:t>
            </a:r>
            <a:r>
              <a:rPr lang="es-ES" sz="2600" dirty="0" err="1">
                <a:solidFill>
                  <a:schemeClr val="bg1"/>
                </a:solidFill>
              </a:rPr>
              <a:t>scientist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F9EA4-6434-4521-8045-5709FF3B5642}"/>
              </a:ext>
            </a:extLst>
          </p:cNvPr>
          <p:cNvSpPr txBox="1"/>
          <p:nvPr/>
        </p:nvSpPr>
        <p:spPr>
          <a:xfrm>
            <a:off x="384235" y="4835130"/>
            <a:ext cx="4002931" cy="492443"/>
          </a:xfrm>
          <a:prstGeom prst="rect">
            <a:avLst/>
          </a:prstGeom>
          <a:solidFill>
            <a:schemeClr val="accent4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bg1"/>
                </a:solidFill>
              </a:rPr>
              <a:t>Data </a:t>
            </a:r>
            <a:r>
              <a:rPr lang="es-ES" sz="2600" dirty="0" err="1">
                <a:solidFill>
                  <a:schemeClr val="bg1"/>
                </a:solidFill>
              </a:rPr>
              <a:t>engineer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CA11-C4CA-4A62-9176-732BA6BDF546}"/>
              </a:ext>
            </a:extLst>
          </p:cNvPr>
          <p:cNvSpPr txBox="1"/>
          <p:nvPr/>
        </p:nvSpPr>
        <p:spPr>
          <a:xfrm>
            <a:off x="384236" y="3453360"/>
            <a:ext cx="4002931" cy="492443"/>
          </a:xfrm>
          <a:prstGeom prst="rect">
            <a:avLst/>
          </a:prstGeom>
          <a:solidFill>
            <a:srgbClr val="C00000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2600" dirty="0">
                <a:solidFill>
                  <a:schemeClr val="bg1"/>
                </a:solidFill>
              </a:rPr>
              <a:t>Data </a:t>
            </a:r>
            <a:r>
              <a:rPr lang="es-ES" sz="2600" dirty="0" err="1">
                <a:solidFill>
                  <a:schemeClr val="bg1"/>
                </a:solidFill>
              </a:rPr>
              <a:t>analyst</a:t>
            </a:r>
            <a:endParaRPr lang="en-US" sz="2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A9EB8F-E5CC-41D6-A27C-2A5F4B092716}"/>
              </a:ext>
            </a:extLst>
          </p:cNvPr>
          <p:cNvCxnSpPr>
            <a:cxnSpLocks/>
          </p:cNvCxnSpPr>
          <p:nvPr/>
        </p:nvCxnSpPr>
        <p:spPr>
          <a:xfrm>
            <a:off x="6760723" y="775314"/>
            <a:ext cx="1575070" cy="0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1014836-B273-4B18-8B90-13C8D9F1E961}"/>
              </a:ext>
            </a:extLst>
          </p:cNvPr>
          <p:cNvSpPr/>
          <p:nvPr/>
        </p:nvSpPr>
        <p:spPr>
          <a:xfrm>
            <a:off x="8788941" y="165073"/>
            <a:ext cx="2564859" cy="122048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Answer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second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question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91FF6-DC0B-436A-A84C-3CA874066484}"/>
              </a:ext>
            </a:extLst>
          </p:cNvPr>
          <p:cNvSpPr txBox="1"/>
          <p:nvPr/>
        </p:nvSpPr>
        <p:spPr>
          <a:xfrm>
            <a:off x="685799" y="6032234"/>
            <a:ext cx="5761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(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job</a:t>
            </a:r>
            <a:r>
              <a:rPr lang="es-ES" dirty="0"/>
              <a:t> </a:t>
            </a:r>
            <a:r>
              <a:rPr lang="es-ES" dirty="0" err="1"/>
              <a:t>offers</a:t>
            </a:r>
            <a:r>
              <a:rPr lang="es-ES" dirty="0"/>
              <a:t> </a:t>
            </a:r>
            <a:r>
              <a:rPr lang="es-ES" dirty="0" err="1"/>
              <a:t>were</a:t>
            </a:r>
            <a:r>
              <a:rPr lang="es-ES" dirty="0"/>
              <a:t> </a:t>
            </a:r>
            <a:r>
              <a:rPr lang="es-ES" dirty="0" err="1"/>
              <a:t>classified</a:t>
            </a:r>
            <a:r>
              <a:rPr lang="es-ES" dirty="0"/>
              <a:t> in more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category</a:t>
            </a:r>
            <a:r>
              <a:rPr lang="es-ES" dirty="0"/>
              <a:t>)</a:t>
            </a:r>
          </a:p>
          <a:p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73DF589-FB9A-429A-90CF-01140649A172}"/>
              </a:ext>
            </a:extLst>
          </p:cNvPr>
          <p:cNvSpPr/>
          <p:nvPr/>
        </p:nvSpPr>
        <p:spPr>
          <a:xfrm>
            <a:off x="9781502" y="2354094"/>
            <a:ext cx="359923" cy="297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60257F-C387-40E1-B102-BFE876727D08}"/>
              </a:ext>
            </a:extLst>
          </p:cNvPr>
          <p:cNvSpPr txBox="1"/>
          <p:nvPr/>
        </p:nvSpPr>
        <p:spPr>
          <a:xfrm>
            <a:off x="10247961" y="3179113"/>
            <a:ext cx="1632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(</a:t>
            </a:r>
            <a:r>
              <a:rPr lang="es-ES" sz="2000" dirty="0" err="1"/>
              <a:t>only</a:t>
            </a:r>
            <a:r>
              <a:rPr lang="es-ES" sz="2000" dirty="0"/>
              <a:t>) 481 </a:t>
            </a:r>
            <a:r>
              <a:rPr lang="es-ES" sz="2000" dirty="0" err="1"/>
              <a:t>out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986 </a:t>
            </a:r>
            <a:r>
              <a:rPr lang="es-ES" sz="2000" dirty="0" err="1"/>
              <a:t>job</a:t>
            </a:r>
            <a:r>
              <a:rPr lang="es-ES" sz="2000" dirty="0"/>
              <a:t> </a:t>
            </a:r>
            <a:r>
              <a:rPr lang="es-ES" sz="2000" dirty="0" err="1"/>
              <a:t>offers</a:t>
            </a:r>
            <a:r>
              <a:rPr lang="es-ES" sz="2000" dirty="0"/>
              <a:t> </a:t>
            </a:r>
            <a:r>
              <a:rPr lang="es-ES" sz="2000" dirty="0" err="1"/>
              <a:t>were</a:t>
            </a:r>
            <a:r>
              <a:rPr lang="es-ES" sz="2000" dirty="0"/>
              <a:t> </a:t>
            </a:r>
            <a:r>
              <a:rPr lang="es-ES" sz="2000" dirty="0" err="1"/>
              <a:t>classified</a:t>
            </a:r>
            <a:endParaRPr lang="en-US" sz="2000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66A6B62-7FA0-4E7B-8CF4-B0CE16FF2D6E}"/>
              </a:ext>
            </a:extLst>
          </p:cNvPr>
          <p:cNvSpPr/>
          <p:nvPr/>
        </p:nvSpPr>
        <p:spPr>
          <a:xfrm>
            <a:off x="10549519" y="2468184"/>
            <a:ext cx="729702" cy="658388"/>
          </a:xfrm>
          <a:prstGeom prst="triangle">
            <a:avLst>
              <a:gd name="adj" fmla="val 5000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>
                <a:solidFill>
                  <a:schemeClr val="tx1"/>
                </a:solidFill>
              </a:rPr>
              <a:t>!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2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374-4CD3-449E-AE7C-F18A78E3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27"/>
            <a:ext cx="10515600" cy="1325563"/>
          </a:xfrm>
        </p:spPr>
        <p:txBody>
          <a:bodyPr/>
          <a:lstStyle/>
          <a:p>
            <a:r>
              <a:rPr lang="es-ES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B552-6F9A-459B-9FE2-459011C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Research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questions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presentation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Data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processing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steps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Findings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Future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steps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DADB-51B0-408A-B7B2-80F4B1FB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9"/>
            <a:ext cx="10515600" cy="860560"/>
          </a:xfrm>
        </p:spPr>
        <p:txBody>
          <a:bodyPr/>
          <a:lstStyle/>
          <a:p>
            <a:r>
              <a:rPr lang="es-ES" dirty="0" err="1"/>
              <a:t>Visualization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in </a:t>
            </a:r>
            <a:r>
              <a:rPr lang="es-ES" dirty="0" err="1"/>
              <a:t>Tableau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223B06-25F4-446B-8DC3-8AC9882AD459}"/>
              </a:ext>
            </a:extLst>
          </p:cNvPr>
          <p:cNvCxnSpPr>
            <a:cxnSpLocks/>
          </p:cNvCxnSpPr>
          <p:nvPr/>
        </p:nvCxnSpPr>
        <p:spPr>
          <a:xfrm>
            <a:off x="5470940" y="3748757"/>
            <a:ext cx="0" cy="1251970"/>
          </a:xfrm>
          <a:prstGeom prst="straightConnector1">
            <a:avLst/>
          </a:prstGeom>
          <a:ln w="444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48FAE25-D6B8-4CF1-8DED-70A3389B0247}"/>
              </a:ext>
            </a:extLst>
          </p:cNvPr>
          <p:cNvSpPr/>
          <p:nvPr/>
        </p:nvSpPr>
        <p:spPr>
          <a:xfrm>
            <a:off x="4370860" y="5249825"/>
            <a:ext cx="2412459" cy="122048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Answer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second</a:t>
            </a:r>
            <a:r>
              <a:rPr lang="es-ES" dirty="0">
                <a:solidFill>
                  <a:schemeClr val="tx1"/>
                </a:solidFill>
              </a:rPr>
              <a:t> and </a:t>
            </a:r>
            <a:r>
              <a:rPr lang="es-ES" dirty="0" err="1">
                <a:solidFill>
                  <a:schemeClr val="tx1"/>
                </a:solidFill>
              </a:rPr>
              <a:t>third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question</a:t>
            </a:r>
            <a:r>
              <a:rPr lang="es-E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ableau Software Vector Logo - Download Free SVG Icon | Worldvectorlogo">
            <a:extLst>
              <a:ext uri="{FF2B5EF4-FFF2-40B4-BE49-F238E27FC236}">
                <a16:creationId xmlns:a16="http://schemas.microsoft.com/office/drawing/2014/main" id="{149115F0-589B-4FA0-8237-A8EDD452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19" y="1212136"/>
            <a:ext cx="2021442" cy="199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7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431</Words>
  <Application>Microsoft Office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Office Theme</vt:lpstr>
      <vt:lpstr>Ironhack- Data Analytics bootcamp  APR2022 Cohort</vt:lpstr>
      <vt:lpstr>Outline</vt:lpstr>
      <vt:lpstr>Starting questions</vt:lpstr>
      <vt:lpstr>Outline</vt:lpstr>
      <vt:lpstr>Data processing       </vt:lpstr>
      <vt:lpstr>Data processing (FulltimeNY database)  </vt:lpstr>
      <vt:lpstr>Job offers classification</vt:lpstr>
      <vt:lpstr>Outline</vt:lpstr>
      <vt:lpstr>Visualization of the dataset in Tableau</vt:lpstr>
      <vt:lpstr>In the US, where is the majority of job offers  in the data analysis field?</vt:lpstr>
      <vt:lpstr>2. Distribution of the data scientist/data analyst/data engineer job offers in the State of New York</vt:lpstr>
      <vt:lpstr>Composition of the offers of the top ten most offering companies</vt:lpstr>
      <vt:lpstr>Composition of the offers of the top ten most offering companies</vt:lpstr>
      <vt:lpstr>4. Future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Ironhack- Data Analytics bootcamp  APR2022 Cohort</dc:title>
  <dc:creator>W10</dc:creator>
  <cp:lastModifiedBy>W10</cp:lastModifiedBy>
  <cp:revision>12</cp:revision>
  <dcterms:created xsi:type="dcterms:W3CDTF">2022-04-21T15:01:07Z</dcterms:created>
  <dcterms:modified xsi:type="dcterms:W3CDTF">2022-04-22T10:29:38Z</dcterms:modified>
</cp:coreProperties>
</file>