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6" r:id="rId4"/>
    <p:sldId id="265" r:id="rId5"/>
    <p:sldId id="270" r:id="rId6"/>
    <p:sldId id="268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636" y="114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3F6768A6-6ABD-429A-BAA8-1D1981E897D4}" type="datetime1">
              <a:rPr lang="de-DE" sz="800" smtClean="0"/>
              <a:t>10.01.2022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D5651D2F-FC43-40CC-8406-39BB74F7BB36}" type="datetime1">
              <a:rPr lang="de-DE" smtClean="0"/>
              <a:t>10.01.2022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6AD442-15FB-4905-97AC-55F6A383B24E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E82330-BA5A-49A1-AF4A-7AA7290F6DFB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5B77D0-30C7-4069-B299-91ED90F9B34D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6D631CC-0C82-4CE3-AAE8-3938C402EF82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7A66110-1C78-465A-8A85-8830CE6EBC79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8C5AE7A-9D13-4A9D-907E-C93274DB3E27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183C394-EC38-418B-843D-E4A73E5C78E6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2159E4B-3697-4002-BD2B-7B51D6A09C81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B848A89-66CC-4F10-9D6E-E51A0D891DA1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B295D41-9FE4-429E-AE04-0F2C3E749395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4A495C-513D-4A97-AB23-9C75F3727C55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28DE-1354-40A3-93A6-3F045E98DCC9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5999" y="1360800"/>
            <a:ext cx="3762827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for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your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attention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E72736-9839-42A6-8FF4-CF98F5243ED4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A1B1E0-2E28-4CEF-9EB2-919C146A4CC8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ADA3210-022F-4948-AB2F-72DAA02C40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585" b="21736"/>
          <a:stretch/>
        </p:blipFill>
        <p:spPr>
          <a:xfrm>
            <a:off x="0" y="1942266"/>
            <a:ext cx="9144000" cy="320123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Sediment grain size analyses based on sieving datasets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2" y="3040687"/>
            <a:ext cx="3012621" cy="555172"/>
          </a:xfrm>
        </p:spPr>
        <p:txBody>
          <a:bodyPr/>
          <a:lstStyle/>
          <a:p>
            <a:pPr algn="ctr"/>
            <a:r>
              <a:rPr lang="de-DE" dirty="0"/>
              <a:t>Project Framework </a:t>
            </a:r>
            <a:r>
              <a:rPr lang="de-DE" dirty="0" err="1"/>
              <a:t>Presentation</a:t>
            </a:r>
            <a:endParaRPr lang="de-DE" dirty="0"/>
          </a:p>
          <a:p>
            <a:pPr algn="ctr"/>
            <a:r>
              <a:rPr lang="de-DE" dirty="0" err="1"/>
              <a:t>January</a:t>
            </a:r>
            <a:r>
              <a:rPr lang="de-DE" dirty="0"/>
              <a:t> 12, 2021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4EBED-4C83-4244-9F74-8AA04E7E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013" y="3595859"/>
            <a:ext cx="1442397" cy="1436677"/>
          </a:xfrm>
        </p:spPr>
        <p:txBody>
          <a:bodyPr/>
          <a:lstStyle/>
          <a:p>
            <a:pPr algn="ctr"/>
            <a:r>
              <a:rPr lang="de-DE" dirty="0"/>
              <a:t>Beatriz Negreiros</a:t>
            </a:r>
          </a:p>
          <a:p>
            <a:pPr algn="ctr"/>
            <a:r>
              <a:rPr lang="de-DE" dirty="0"/>
              <a:t>&amp;</a:t>
            </a:r>
          </a:p>
          <a:p>
            <a:pPr algn="ctr"/>
            <a:r>
              <a:rPr lang="de-DE" dirty="0"/>
              <a:t>Federica Scolari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27060E-C61C-4E14-B4A8-65366227DAA7}"/>
              </a:ext>
            </a:extLst>
          </p:cNvPr>
          <p:cNvSpPr txBox="1"/>
          <p:nvPr/>
        </p:nvSpPr>
        <p:spPr>
          <a:xfrm>
            <a:off x="253478" y="1361589"/>
            <a:ext cx="3784414" cy="854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2"/>
                </a:solidFill>
              </a:rPr>
              <a:t>Python Programming for Water Resources Engineering and Research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253308"/>
            <a:ext cx="3920939" cy="3211901"/>
          </a:xfrm>
        </p:spPr>
        <p:txBody>
          <a:bodyPr/>
          <a:lstStyle/>
          <a:p>
            <a:pPr algn="just"/>
            <a:r>
              <a:rPr lang="en-US" sz="1400" dirty="0"/>
              <a:t>Field campaigns are characterized by the collection of massive data that has to be analyzed afterwards. </a:t>
            </a:r>
          </a:p>
          <a:p>
            <a:pPr algn="just"/>
            <a:r>
              <a:rPr lang="en-US" sz="1400" dirty="0"/>
              <a:t>Currently, the department uses an Excel workbook that computes statistical parameters for each collected sample, which results in heavy analysis files, difficult both to share and work with.</a:t>
            </a:r>
          </a:p>
          <a:p>
            <a:pPr algn="just"/>
            <a:r>
              <a:rPr lang="en-US" sz="1400" dirty="0"/>
              <a:t>In many cases it is challenging to interpret the results for so many sampled locations without any direct spatial visualization.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fld id="{799317B9-84F4-427D-BCDD-E133F7DE284B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688E94A-B93F-475D-A3B1-78C4D3C102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9464" y="1253308"/>
            <a:ext cx="4344611" cy="2945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Goals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4590919" cy="3706384"/>
          </a:xfrm>
        </p:spPr>
        <p:txBody>
          <a:bodyPr/>
          <a:lstStyle/>
          <a:p>
            <a:r>
              <a:rPr lang="en-US" sz="1400" dirty="0"/>
              <a:t>Generate automated codes for grain size analysis using as input sieving datasets:</a:t>
            </a:r>
          </a:p>
          <a:p>
            <a:pPr lvl="1"/>
            <a:r>
              <a:rPr lang="en-US" sz="1400" dirty="0"/>
              <a:t>Computation of the statistical parameters.</a:t>
            </a:r>
          </a:p>
          <a:p>
            <a:pPr lvl="1"/>
            <a:r>
              <a:rPr lang="en-US" sz="1400" dirty="0"/>
              <a:t>Plotting of the summary results per sample.</a:t>
            </a:r>
          </a:p>
          <a:p>
            <a:pPr lvl="1"/>
            <a:endParaRPr lang="en-US" sz="1400" dirty="0"/>
          </a:p>
          <a:p>
            <a:r>
              <a:rPr lang="en-US" sz="1400" dirty="0"/>
              <a:t>Interactive visualization of the results:</a:t>
            </a:r>
          </a:p>
          <a:p>
            <a:pPr lvl="1"/>
            <a:r>
              <a:rPr lang="en-US" sz="1400" dirty="0"/>
              <a:t>Definition of the criteria and parameters which can be selected by the user.</a:t>
            </a:r>
          </a:p>
          <a:p>
            <a:pPr lvl="1"/>
            <a:r>
              <a:rPr lang="en-US" sz="1400" dirty="0"/>
              <a:t>Creation of the interactive plots.</a:t>
            </a:r>
          </a:p>
          <a:p>
            <a:endParaRPr lang="en-US" sz="1400" dirty="0"/>
          </a:p>
          <a:p>
            <a:endParaRPr lang="de-DE" sz="14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782003-3657-454F-8BA6-A160EE756DC1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50FCA43-2179-4561-8F9B-86ADA6C3A52A}"/>
              </a:ext>
            </a:extLst>
          </p:cNvPr>
          <p:cNvGrpSpPr/>
          <p:nvPr/>
        </p:nvGrpSpPr>
        <p:grpSpPr>
          <a:xfrm>
            <a:off x="5245419" y="1000534"/>
            <a:ext cx="3378547" cy="3713850"/>
            <a:chOff x="5245419" y="1000534"/>
            <a:chExt cx="3378547" cy="3713850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9E81AD3B-161A-4208-A3A0-C2CD3DA0691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0387" y="1000534"/>
              <a:ext cx="3108613" cy="17255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FF57DDA-9B98-48A6-976A-DDF99CB57AE3}"/>
                </a:ext>
              </a:extLst>
            </p:cNvPr>
            <p:cNvGrpSpPr/>
            <p:nvPr/>
          </p:nvGrpSpPr>
          <p:grpSpPr>
            <a:xfrm>
              <a:off x="5245419" y="2053389"/>
              <a:ext cx="3378547" cy="2660995"/>
              <a:chOff x="5245419" y="2053389"/>
              <a:chExt cx="3378547" cy="2660995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1D1A0F27-5480-47CF-A342-925ED41345A3}"/>
                  </a:ext>
                </a:extLst>
              </p:cNvPr>
              <p:cNvSpPr/>
              <p:nvPr/>
            </p:nvSpPr>
            <p:spPr>
              <a:xfrm>
                <a:off x="6984021" y="2057198"/>
                <a:ext cx="382334" cy="29914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9DC5056-AB5A-4CB0-8EAF-635CAFB6E58F}"/>
                  </a:ext>
                </a:extLst>
              </p:cNvPr>
              <p:cNvGrpSpPr/>
              <p:nvPr/>
            </p:nvGrpSpPr>
            <p:grpSpPr>
              <a:xfrm>
                <a:off x="5245419" y="2053389"/>
                <a:ext cx="3378547" cy="2660995"/>
                <a:chOff x="5245419" y="2053389"/>
                <a:chExt cx="3378547" cy="2660995"/>
              </a:xfrm>
            </p:grpSpPr>
            <p:pic>
              <p:nvPicPr>
                <p:cNvPr id="1026" name="Picture 2" descr="KB07_FC_middle_mitrRahmen_dpi200300">
                  <a:extLst>
                    <a:ext uri="{FF2B5EF4-FFF2-40B4-BE49-F238E27FC236}">
                      <a16:creationId xmlns:a16="http://schemas.microsoft.com/office/drawing/2014/main" id="{E4F83D4F-924D-44E8-A451-F923C84670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5419" y="2734242"/>
                  <a:ext cx="3378547" cy="198014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B119BF5A-C9A6-4883-9733-9D695951D78A}"/>
                    </a:ext>
                  </a:extLst>
                </p:cNvPr>
                <p:cNvCxnSpPr/>
                <p:nvPr/>
              </p:nvCxnSpPr>
              <p:spPr>
                <a:xfrm flipH="1">
                  <a:off x="5245419" y="2053389"/>
                  <a:ext cx="1736907" cy="680853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1CAA1083-DD4C-42B4-9E40-59F01DD5CFFA}"/>
                    </a:ext>
                  </a:extLst>
                </p:cNvPr>
                <p:cNvCxnSpPr/>
                <p:nvPr/>
              </p:nvCxnSpPr>
              <p:spPr>
                <a:xfrm>
                  <a:off x="7366355" y="2057198"/>
                  <a:ext cx="1257611" cy="677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631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847433"/>
            <a:ext cx="6275384" cy="3706384"/>
          </a:xfrm>
        </p:spPr>
        <p:txBody>
          <a:bodyPr/>
          <a:lstStyle/>
          <a:p>
            <a:pPr lvl="1" algn="just"/>
            <a:r>
              <a:rPr lang="en-US" sz="1350" dirty="0"/>
              <a:t>Read the sieve mesh sizes and corresponding class weights (sieving results).</a:t>
            </a:r>
          </a:p>
          <a:p>
            <a:pPr lvl="1" algn="just"/>
            <a:r>
              <a:rPr lang="en-US" sz="1350" dirty="0"/>
              <a:t>Interpolation class weights to identify the percentage finer for all remaining grain sizes.</a:t>
            </a:r>
          </a:p>
          <a:p>
            <a:pPr lvl="1" algn="just"/>
            <a:r>
              <a:rPr lang="en-US" sz="1350" dirty="0"/>
              <a:t>Computation of the statistical parameters (e.g., d</a:t>
            </a:r>
            <a:r>
              <a:rPr lang="en-US" sz="1350" baseline="-25000" dirty="0"/>
              <a:t>m</a:t>
            </a:r>
            <a:r>
              <a:rPr lang="en-US" sz="1350" dirty="0"/>
              <a:t>,</a:t>
            </a:r>
            <a:r>
              <a:rPr lang="en-US" sz="1350" baseline="-25000" dirty="0"/>
              <a:t> </a:t>
            </a:r>
            <a:r>
              <a:rPr lang="en-US" sz="1350" dirty="0"/>
              <a:t>sorting index and geometric standard deviation).</a:t>
            </a:r>
          </a:p>
          <a:p>
            <a:pPr marL="176212" lvl="1" indent="0" algn="just">
              <a:buNone/>
            </a:pPr>
            <a:endParaRPr lang="en-US" sz="1350" dirty="0"/>
          </a:p>
          <a:p>
            <a:pPr lvl="1" algn="just"/>
            <a:r>
              <a:rPr lang="en-US" sz="1350" dirty="0"/>
              <a:t>Plotting and exporting of the results (e.g., cumulative grain size distribution)</a:t>
            </a:r>
          </a:p>
          <a:p>
            <a:pPr marL="0" indent="0" algn="just">
              <a:buNone/>
            </a:pPr>
            <a:endParaRPr lang="en-US" sz="1350" dirty="0"/>
          </a:p>
          <a:p>
            <a:pPr lvl="1" algn="just"/>
            <a:r>
              <a:rPr lang="en-US" sz="1350" dirty="0"/>
              <a:t>Generation the options and comparison tools (e.g., comparison between samples or of single parameters over time)</a:t>
            </a:r>
          </a:p>
          <a:p>
            <a:pPr lvl="1" algn="just"/>
            <a:endParaRPr lang="en-US" sz="1350" dirty="0"/>
          </a:p>
          <a:p>
            <a:pPr lvl="1" algn="just"/>
            <a:r>
              <a:rPr lang="en-US" sz="1350" dirty="0"/>
              <a:t>Response to the commands of the GUI and creation of the interactive visualization of the results based on their location</a:t>
            </a:r>
          </a:p>
          <a:p>
            <a:pPr lvl="1"/>
            <a:endParaRPr lang="en-US" sz="1350" dirty="0"/>
          </a:p>
          <a:p>
            <a:pPr marL="0" indent="0">
              <a:buNone/>
            </a:pPr>
            <a:r>
              <a:rPr lang="en-US" sz="1350" dirty="0"/>
              <a:t>	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8C6499-8D93-4F05-803C-D72FF4C33BC8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B697065-6919-491F-988B-75B98DC64B62}"/>
              </a:ext>
            </a:extLst>
          </p:cNvPr>
          <p:cNvSpPr/>
          <p:nvPr/>
        </p:nvSpPr>
        <p:spPr>
          <a:xfrm>
            <a:off x="6868658" y="847433"/>
            <a:ext cx="165815" cy="12468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9C4F00-03FD-4716-A677-9B3C6149178B}"/>
              </a:ext>
            </a:extLst>
          </p:cNvPr>
          <p:cNvSpPr txBox="1"/>
          <p:nvPr/>
        </p:nvSpPr>
        <p:spPr>
          <a:xfrm>
            <a:off x="7117110" y="1150020"/>
            <a:ext cx="1541087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Statistical Analyzer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42653C-6C16-4856-B940-87BBE413EC2A}"/>
              </a:ext>
            </a:extLst>
          </p:cNvPr>
          <p:cNvSpPr txBox="1"/>
          <p:nvPr/>
        </p:nvSpPr>
        <p:spPr>
          <a:xfrm>
            <a:off x="7202382" y="2394339"/>
            <a:ext cx="1370544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Static Plotter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A24C9E-B6C3-493A-AA2F-62A503EACE0E}"/>
              </a:ext>
            </a:extLst>
          </p:cNvPr>
          <p:cNvSpPr txBox="1"/>
          <p:nvPr/>
        </p:nvSpPr>
        <p:spPr>
          <a:xfrm>
            <a:off x="7205636" y="3937801"/>
            <a:ext cx="1454842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Interactive Plotter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5B071B-B3D0-4086-A07F-844461995049}"/>
              </a:ext>
            </a:extLst>
          </p:cNvPr>
          <p:cNvSpPr txBox="1"/>
          <p:nvPr/>
        </p:nvSpPr>
        <p:spPr>
          <a:xfrm>
            <a:off x="7076142" y="3139424"/>
            <a:ext cx="1636058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Main Application (GUI)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6C5D2BDF-C0F7-4E0B-9668-733962CEC97C}"/>
              </a:ext>
            </a:extLst>
          </p:cNvPr>
          <p:cNvSpPr/>
          <p:nvPr/>
        </p:nvSpPr>
        <p:spPr>
          <a:xfrm>
            <a:off x="6888571" y="2509733"/>
            <a:ext cx="127562" cy="2585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4642C01E-6EA4-4025-9377-082D2030DA54}"/>
              </a:ext>
            </a:extLst>
          </p:cNvPr>
          <p:cNvSpPr/>
          <p:nvPr/>
        </p:nvSpPr>
        <p:spPr>
          <a:xfrm>
            <a:off x="6867613" y="3139424"/>
            <a:ext cx="148520" cy="4840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9AE4AD26-4068-4060-93F4-55E6600C05C0}"/>
              </a:ext>
            </a:extLst>
          </p:cNvPr>
          <p:cNvSpPr/>
          <p:nvPr/>
        </p:nvSpPr>
        <p:spPr>
          <a:xfrm>
            <a:off x="6859675" y="3982382"/>
            <a:ext cx="156457" cy="4486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2B5DC-2127-4980-989F-9CB2D46D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C61EB-D07B-4772-889D-6AAB53A57B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AB6A5-6EF1-4791-87E4-CC0C724B89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4CAB3-5AA2-477B-9561-CB8CA34F8F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0D7D5D-5AA4-4959-9406-3A0E94AFF204}"/>
              </a:ext>
            </a:extLst>
          </p:cNvPr>
          <p:cNvSpPr txBox="1"/>
          <p:nvPr/>
        </p:nvSpPr>
        <p:spPr>
          <a:xfrm>
            <a:off x="806824" y="1062318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1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2B87A6F-C6F2-4430-8759-25C1E038191F}"/>
              </a:ext>
            </a:extLst>
          </p:cNvPr>
          <p:cNvSpPr/>
          <p:nvPr/>
        </p:nvSpPr>
        <p:spPr>
          <a:xfrm>
            <a:off x="1652756" y="974851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382E1E-78C8-4381-8170-6CA24B0585E2}"/>
              </a:ext>
            </a:extLst>
          </p:cNvPr>
          <p:cNvSpPr txBox="1"/>
          <p:nvPr/>
        </p:nvSpPr>
        <p:spPr>
          <a:xfrm>
            <a:off x="1929653" y="1055595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Creation of the Statistical Analyzer and Static Plotter Classes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50D731-C409-405A-B06F-8316F73925B7}"/>
              </a:ext>
            </a:extLst>
          </p:cNvPr>
          <p:cNvSpPr txBox="1"/>
          <p:nvPr/>
        </p:nvSpPr>
        <p:spPr>
          <a:xfrm>
            <a:off x="806824" y="1670637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2-3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DA46A9E-FD5E-466D-A515-C3D3A42A72D7}"/>
              </a:ext>
            </a:extLst>
          </p:cNvPr>
          <p:cNvSpPr/>
          <p:nvPr/>
        </p:nvSpPr>
        <p:spPr>
          <a:xfrm>
            <a:off x="1652756" y="1583170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48279D-88B6-4220-ADC1-86B822051C9A}"/>
              </a:ext>
            </a:extLst>
          </p:cNvPr>
          <p:cNvSpPr txBox="1"/>
          <p:nvPr/>
        </p:nvSpPr>
        <p:spPr>
          <a:xfrm>
            <a:off x="1929653" y="1663914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Creation of the Main Application and Interactive Plotter Classes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BA02174-CED0-4B06-AD89-2EB3079CC23D}"/>
              </a:ext>
            </a:extLst>
          </p:cNvPr>
          <p:cNvSpPr txBox="1"/>
          <p:nvPr/>
        </p:nvSpPr>
        <p:spPr>
          <a:xfrm>
            <a:off x="813548" y="2278956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4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D0F90548-8F05-4399-BF5B-D271C452F9F3}"/>
              </a:ext>
            </a:extLst>
          </p:cNvPr>
          <p:cNvSpPr/>
          <p:nvPr/>
        </p:nvSpPr>
        <p:spPr>
          <a:xfrm>
            <a:off x="1659480" y="2191489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250E535-151A-41D8-887F-A59910CA94E3}"/>
              </a:ext>
            </a:extLst>
          </p:cNvPr>
          <p:cNvSpPr txBox="1"/>
          <p:nvPr/>
        </p:nvSpPr>
        <p:spPr>
          <a:xfrm>
            <a:off x="1936377" y="2272233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Main Script and preparation of the presentation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0015BA2-7D38-498B-BFE8-71F0086B0315}"/>
              </a:ext>
            </a:extLst>
          </p:cNvPr>
          <p:cNvSpPr txBox="1"/>
          <p:nvPr/>
        </p:nvSpPr>
        <p:spPr>
          <a:xfrm>
            <a:off x="806824" y="28836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5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B0C396A6-9F5E-4CD3-9EE9-F714CBED713B}"/>
              </a:ext>
            </a:extLst>
          </p:cNvPr>
          <p:cNvSpPr/>
          <p:nvPr/>
        </p:nvSpPr>
        <p:spPr>
          <a:xfrm>
            <a:off x="1652756" y="27961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7E49F3A-C6E1-4590-BF3A-8914EF5069E3}"/>
              </a:ext>
            </a:extLst>
          </p:cNvPr>
          <p:cNvSpPr txBox="1"/>
          <p:nvPr/>
        </p:nvSpPr>
        <p:spPr>
          <a:xfrm>
            <a:off x="1929653" y="28769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Code design: finalization of the diagram and debugging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BEC4A08-272E-4268-A9AA-5CF82DAC42F5}"/>
              </a:ext>
            </a:extLst>
          </p:cNvPr>
          <p:cNvSpPr txBox="1"/>
          <p:nvPr/>
        </p:nvSpPr>
        <p:spPr>
          <a:xfrm>
            <a:off x="806824" y="34912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6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B99F018-3DCF-4249-BEDF-A4E34AF0C4F2}"/>
              </a:ext>
            </a:extLst>
          </p:cNvPr>
          <p:cNvSpPr/>
          <p:nvPr/>
        </p:nvSpPr>
        <p:spPr>
          <a:xfrm>
            <a:off x="1652756" y="34037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C938DBD-0AD3-4C38-A4D3-E7E663A1D2B1}"/>
              </a:ext>
            </a:extLst>
          </p:cNvPr>
          <p:cNvSpPr txBox="1"/>
          <p:nvPr/>
        </p:nvSpPr>
        <p:spPr>
          <a:xfrm>
            <a:off x="1929653" y="34845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Finalization of the code and README file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19AE384-462D-43E5-9184-4F692733632B}"/>
              </a:ext>
            </a:extLst>
          </p:cNvPr>
          <p:cNvSpPr txBox="1"/>
          <p:nvPr/>
        </p:nvSpPr>
        <p:spPr>
          <a:xfrm>
            <a:off x="806824" y="40988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7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1274A2BB-3395-4A1E-8506-8E400C31769A}"/>
              </a:ext>
            </a:extLst>
          </p:cNvPr>
          <p:cNvSpPr/>
          <p:nvPr/>
        </p:nvSpPr>
        <p:spPr>
          <a:xfrm>
            <a:off x="1652756" y="40113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65E9FB7-2458-4B79-A5F8-63328A1CA4A5}"/>
              </a:ext>
            </a:extLst>
          </p:cNvPr>
          <p:cNvSpPr txBox="1"/>
          <p:nvPr/>
        </p:nvSpPr>
        <p:spPr>
          <a:xfrm>
            <a:off x="1929653" y="40921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Final revision</a:t>
            </a:r>
          </a:p>
        </p:txBody>
      </p:sp>
    </p:spTree>
    <p:extLst>
      <p:ext uri="{BB962C8B-B14F-4D97-AF65-F5344CB8AC3E}">
        <p14:creationId xmlns:p14="http://schemas.microsoft.com/office/powerpoint/2010/main" val="276175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F353F7-1752-4CAC-81B5-5B16F3045AC6}" type="datetime5">
              <a:rPr lang="en-US" smtClean="0"/>
              <a:t>10-Jan-22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416A163-AFDF-45A1-A396-FEFEB1D9FD7E}"/>
              </a:ext>
            </a:extLst>
          </p:cNvPr>
          <p:cNvGrpSpPr/>
          <p:nvPr/>
        </p:nvGrpSpPr>
        <p:grpSpPr>
          <a:xfrm>
            <a:off x="720673" y="896988"/>
            <a:ext cx="3336345" cy="1229355"/>
            <a:chOff x="856800" y="1140030"/>
            <a:chExt cx="3336345" cy="1229355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3A8C5D0A-5CB3-416B-A294-548EA108103C}"/>
                </a:ext>
              </a:extLst>
            </p:cNvPr>
            <p:cNvGrpSpPr/>
            <p:nvPr/>
          </p:nvGrpSpPr>
          <p:grpSpPr>
            <a:xfrm>
              <a:off x="856800" y="1300525"/>
              <a:ext cx="3336345" cy="1068860"/>
              <a:chOff x="564776" y="1300526"/>
              <a:chExt cx="3336345" cy="1068860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CFFDE1E-C95A-4A75-909E-3C9D0C7CDAAF}"/>
                  </a:ext>
                </a:extLst>
              </p:cNvPr>
              <p:cNvSpPr txBox="1"/>
              <p:nvPr/>
            </p:nvSpPr>
            <p:spPr>
              <a:xfrm>
                <a:off x="711702" y="1461896"/>
                <a:ext cx="3189419" cy="66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chemeClr val="accent2">
                      <a:lumMod val="60000"/>
                      <a:lumOff val="40000"/>
                    </a:schemeClr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Statistical Analyzer Class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chemeClr val="accent2">
                      <a:lumMod val="60000"/>
                      <a:lumOff val="40000"/>
                    </a:schemeClr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Class MainApplication (GUI)</a:t>
                </a:r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A8D85897-9EB3-477E-BA64-63E9DB296718}"/>
                  </a:ext>
                </a:extLst>
              </p:cNvPr>
              <p:cNvSpPr/>
              <p:nvPr/>
            </p:nvSpPr>
            <p:spPr>
              <a:xfrm>
                <a:off x="564776" y="1300526"/>
                <a:ext cx="3136222" cy="106886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EF8425-43B0-4C67-BE9C-DB62DCF69E20}"/>
                </a:ext>
              </a:extLst>
            </p:cNvPr>
            <p:cNvSpPr txBox="1"/>
            <p:nvPr/>
          </p:nvSpPr>
          <p:spPr>
            <a:xfrm>
              <a:off x="856800" y="1140030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Beatriz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1A52200-C6E4-4652-AD40-F41C0AB30B17}"/>
              </a:ext>
            </a:extLst>
          </p:cNvPr>
          <p:cNvGrpSpPr/>
          <p:nvPr/>
        </p:nvGrpSpPr>
        <p:grpSpPr>
          <a:xfrm>
            <a:off x="2649404" y="2389171"/>
            <a:ext cx="3880822" cy="2331839"/>
            <a:chOff x="891442" y="843431"/>
            <a:chExt cx="3880822" cy="2331839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D5CC2D5-F924-4D76-B525-7CA3A781F100}"/>
                </a:ext>
              </a:extLst>
            </p:cNvPr>
            <p:cNvGrpSpPr/>
            <p:nvPr/>
          </p:nvGrpSpPr>
          <p:grpSpPr>
            <a:xfrm>
              <a:off x="891442" y="1003925"/>
              <a:ext cx="3880822" cy="2171345"/>
              <a:chOff x="599418" y="1003926"/>
              <a:chExt cx="3880822" cy="2171345"/>
            </a:xfrm>
          </p:grpSpPr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D915EE6-50A8-4EE4-9FF9-13E444770262}"/>
                  </a:ext>
                </a:extLst>
              </p:cNvPr>
              <p:cNvSpPr txBox="1"/>
              <p:nvPr/>
            </p:nvSpPr>
            <p:spPr>
              <a:xfrm>
                <a:off x="769188" y="1149530"/>
                <a:ext cx="3189419" cy="1860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Main Script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Code design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README file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Presentation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Final Revision</a:t>
                </a:r>
              </a:p>
            </p:txBody>
          </p:sp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B618EA4F-B57B-45E3-B320-EF771CB699E0}"/>
                  </a:ext>
                </a:extLst>
              </p:cNvPr>
              <p:cNvSpPr/>
              <p:nvPr/>
            </p:nvSpPr>
            <p:spPr>
              <a:xfrm>
                <a:off x="599418" y="1003926"/>
                <a:ext cx="3880822" cy="217134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95912D8-48E0-49E2-998E-655F3EA70B11}"/>
                </a:ext>
              </a:extLst>
            </p:cNvPr>
            <p:cNvSpPr txBox="1"/>
            <p:nvPr/>
          </p:nvSpPr>
          <p:spPr>
            <a:xfrm>
              <a:off x="891442" y="843431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rgbClr val="FF0000"/>
                  </a:solidFill>
                </a:rPr>
                <a:t>Together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0D1E99-EA40-4FAD-A756-DD206C001496}"/>
              </a:ext>
            </a:extLst>
          </p:cNvPr>
          <p:cNvGrpSpPr/>
          <p:nvPr/>
        </p:nvGrpSpPr>
        <p:grpSpPr>
          <a:xfrm>
            <a:off x="4713800" y="885968"/>
            <a:ext cx="3775200" cy="1246013"/>
            <a:chOff x="4713800" y="885968"/>
            <a:chExt cx="3775200" cy="124601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94CF99D-D521-4D5A-9BCF-3541B9BF3D5E}"/>
                </a:ext>
              </a:extLst>
            </p:cNvPr>
            <p:cNvSpPr txBox="1"/>
            <p:nvPr/>
          </p:nvSpPr>
          <p:spPr>
            <a:xfrm>
              <a:off x="4713800" y="1039796"/>
              <a:ext cx="3775200" cy="93699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spcBef>
                  <a:spcPts val="750"/>
                </a:spcBef>
                <a:buClr>
                  <a:srgbClr val="00B050"/>
                </a:buClr>
                <a:buFont typeface="Symbol" panose="05050102010706020507" pitchFamily="18" charset="2"/>
                <a:buChar char=""/>
              </a:pPr>
              <a:r>
                <a:rPr lang="en-US" sz="1600" dirty="0"/>
                <a:t>Static Plotter Class</a:t>
              </a:r>
            </a:p>
            <a:p>
              <a:pPr marL="285750" indent="-285750" algn="just">
                <a:lnSpc>
                  <a:spcPct val="120000"/>
                </a:lnSpc>
                <a:spcBef>
                  <a:spcPts val="750"/>
                </a:spcBef>
                <a:buClr>
                  <a:srgbClr val="00B050"/>
                </a:buClr>
                <a:buFont typeface="Symbol" panose="05050102010706020507" pitchFamily="18" charset="2"/>
                <a:buChar char=""/>
              </a:pPr>
              <a:r>
                <a:rPr lang="en-US" sz="1600" dirty="0"/>
                <a:t>Interactive Plotter Class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B4735D30-EDE8-49B1-904B-E51CE8598142}"/>
                </a:ext>
              </a:extLst>
            </p:cNvPr>
            <p:cNvSpPr/>
            <p:nvPr/>
          </p:nvSpPr>
          <p:spPr>
            <a:xfrm>
              <a:off x="5086983" y="1063121"/>
              <a:ext cx="3136222" cy="106886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302C9AA-D8E7-4A3E-AFDF-C6F4BF8ACDFC}"/>
                </a:ext>
              </a:extLst>
            </p:cNvPr>
            <p:cNvSpPr txBox="1"/>
            <p:nvPr/>
          </p:nvSpPr>
          <p:spPr>
            <a:xfrm>
              <a:off x="5171064" y="885968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rgbClr val="00B050"/>
                  </a:solidFill>
                </a:rPr>
                <a:t>Federica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ADA3210-022F-4948-AB2F-72DAA02C40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585" b="21736"/>
          <a:stretch/>
        </p:blipFill>
        <p:spPr>
          <a:xfrm>
            <a:off x="0" y="1942266"/>
            <a:ext cx="9144000" cy="320123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Sediment grain size analyses based on sieving datasets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2" y="3040687"/>
            <a:ext cx="3012621" cy="555172"/>
          </a:xfrm>
        </p:spPr>
        <p:txBody>
          <a:bodyPr/>
          <a:lstStyle/>
          <a:p>
            <a:pPr algn="ctr"/>
            <a:r>
              <a:rPr lang="de-DE" dirty="0"/>
              <a:t>Project Framework </a:t>
            </a:r>
            <a:r>
              <a:rPr lang="de-DE" dirty="0" err="1"/>
              <a:t>Presentation</a:t>
            </a:r>
            <a:endParaRPr lang="de-DE" dirty="0"/>
          </a:p>
          <a:p>
            <a:pPr algn="ctr"/>
            <a:r>
              <a:rPr lang="de-DE" dirty="0" err="1"/>
              <a:t>January</a:t>
            </a:r>
            <a:r>
              <a:rPr lang="de-DE" dirty="0"/>
              <a:t> 12, 2021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4EBED-4C83-4244-9F74-8AA04E7E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013" y="3595859"/>
            <a:ext cx="1442397" cy="1436677"/>
          </a:xfrm>
        </p:spPr>
        <p:txBody>
          <a:bodyPr/>
          <a:lstStyle/>
          <a:p>
            <a:pPr algn="ctr"/>
            <a:r>
              <a:rPr lang="de-DE" dirty="0"/>
              <a:t>Beatriz Negreiros</a:t>
            </a:r>
          </a:p>
          <a:p>
            <a:pPr algn="ctr"/>
            <a:r>
              <a:rPr lang="de-DE" dirty="0"/>
              <a:t>&amp;</a:t>
            </a:r>
          </a:p>
          <a:p>
            <a:pPr algn="ctr"/>
            <a:r>
              <a:rPr lang="de-DE" dirty="0"/>
              <a:t>Federica Scolari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27060E-C61C-4E14-B4A8-65366227DAA7}"/>
              </a:ext>
            </a:extLst>
          </p:cNvPr>
          <p:cNvSpPr txBox="1"/>
          <p:nvPr/>
        </p:nvSpPr>
        <p:spPr>
          <a:xfrm>
            <a:off x="253478" y="1361589"/>
            <a:ext cx="3784414" cy="595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2"/>
                </a:solidFill>
              </a:rPr>
              <a:t>Thank you for your attention!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709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Bildschirmpräsentation (16:9)</PresentationFormat>
  <Paragraphs>84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Symbol</vt:lpstr>
      <vt:lpstr>Uni_Stuttgart</vt:lpstr>
      <vt:lpstr>Sediment grain size analyses based on sieving datasets</vt:lpstr>
      <vt:lpstr>Project Idea</vt:lpstr>
      <vt:lpstr>Project Goals</vt:lpstr>
      <vt:lpstr>Workflow</vt:lpstr>
      <vt:lpstr>Timeline</vt:lpstr>
      <vt:lpstr>Resource Allocation</vt:lpstr>
      <vt:lpstr>Sediment grain size analyses based on sieving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2022-01-10T09:56:45Z</dcterms:modified>
</cp:coreProperties>
</file>