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6" r:id="rId4"/>
    <p:sldId id="265" r:id="rId5"/>
    <p:sldId id="270" r:id="rId6"/>
    <p:sldId id="268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5" autoAdjust="0"/>
    <p:restoredTop sz="94712" autoAdjust="0"/>
  </p:normalViewPr>
  <p:slideViewPr>
    <p:cSldViewPr snapToGrid="0">
      <p:cViewPr>
        <p:scale>
          <a:sx n="77" d="100"/>
          <a:sy n="77" d="100"/>
        </p:scale>
        <p:origin x="2526" y="1176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3F6768A6-6ABD-429A-BAA8-1D1981E897D4}" type="datetime1">
              <a:rPr lang="de-DE" sz="800" smtClean="0"/>
              <a:t>08.01.2022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D5651D2F-FC43-40CC-8406-39BB74F7BB36}" type="datetime1">
              <a:rPr lang="de-DE" smtClean="0"/>
              <a:t>08.01.2022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36AD442-15FB-4905-97AC-55F6A383B24E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E82330-BA5A-49A1-AF4A-7AA7290F6DFB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5B77D0-30C7-4069-B299-91ED90F9B34D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6D631CC-0C82-4CE3-AAE8-3938C402EF82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7A66110-1C78-465A-8A85-8830CE6EBC79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8C5AE7A-9D13-4A9D-907E-C93274DB3E27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183C394-EC38-418B-843D-E4A73E5C78E6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32159E4B-3697-4002-BD2B-7B51D6A09C81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B848A89-66CC-4F10-9D6E-E51A0D891DA1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B295D41-9FE4-429E-AE04-0F2C3E74939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4A495C-513D-4A97-AB23-9C75F3727C5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28DE-1354-40A3-93A6-3F045E98DCC9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 defTabSz="538163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4000" y="649575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8163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910588" y="580838"/>
            <a:ext cx="1628471" cy="168351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" y="268958"/>
            <a:ext cx="2136071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2E72736-9839-42A6-8FF4-CF98F5243ED4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University of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64A1B1E0-2E28-4CEF-9EB2-919C146A4CC8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EADA3210-022F-4948-AB2F-72DAA02C40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585" b="21736"/>
          <a:stretch/>
        </p:blipFill>
        <p:spPr>
          <a:xfrm>
            <a:off x="0" y="1942266"/>
            <a:ext cx="9144000" cy="320123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4E3A5FD-848E-4A76-A505-F7BC035B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Sediment grain size analyses based on sieving datasets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25910D3-E398-478B-896F-7E4967C5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5772" y="3040687"/>
            <a:ext cx="3012621" cy="555172"/>
          </a:xfrm>
        </p:spPr>
        <p:txBody>
          <a:bodyPr/>
          <a:lstStyle/>
          <a:p>
            <a:pPr algn="ctr"/>
            <a:r>
              <a:rPr lang="de-DE" dirty="0"/>
              <a:t>Project Framework </a:t>
            </a:r>
            <a:r>
              <a:rPr lang="de-DE" dirty="0" err="1"/>
              <a:t>Presentation</a:t>
            </a:r>
            <a:endParaRPr lang="de-DE" dirty="0"/>
          </a:p>
          <a:p>
            <a:pPr algn="ctr"/>
            <a:r>
              <a:rPr lang="de-DE" dirty="0" err="1"/>
              <a:t>January</a:t>
            </a:r>
            <a:r>
              <a:rPr lang="de-DE" dirty="0"/>
              <a:t> 12, 2021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4B4EBED-4C83-4244-9F74-8AA04E7E2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013" y="3595859"/>
            <a:ext cx="1442397" cy="1436677"/>
          </a:xfrm>
        </p:spPr>
        <p:txBody>
          <a:bodyPr/>
          <a:lstStyle/>
          <a:p>
            <a:pPr algn="ctr"/>
            <a:r>
              <a:rPr lang="de-DE" dirty="0"/>
              <a:t>Beatriz Negreiros</a:t>
            </a:r>
          </a:p>
          <a:p>
            <a:pPr algn="ctr"/>
            <a:r>
              <a:rPr lang="de-DE" dirty="0"/>
              <a:t>&amp;</a:t>
            </a:r>
          </a:p>
          <a:p>
            <a:pPr algn="ctr"/>
            <a:r>
              <a:rPr lang="de-DE" dirty="0"/>
              <a:t>Federica Scolari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27060E-C61C-4E14-B4A8-65366227DAA7}"/>
              </a:ext>
            </a:extLst>
          </p:cNvPr>
          <p:cNvSpPr txBox="1"/>
          <p:nvPr/>
        </p:nvSpPr>
        <p:spPr>
          <a:xfrm>
            <a:off x="253478" y="1361589"/>
            <a:ext cx="3784414" cy="854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tx2"/>
                </a:solidFill>
              </a:rPr>
              <a:t>Python Programming for Water Resources Engineering and Research</a:t>
            </a:r>
          </a:p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253308"/>
            <a:ext cx="3920939" cy="3211901"/>
          </a:xfrm>
        </p:spPr>
        <p:txBody>
          <a:bodyPr/>
          <a:lstStyle/>
          <a:p>
            <a:pPr algn="just"/>
            <a:r>
              <a:rPr lang="en-US" sz="1400" dirty="0"/>
              <a:t>Field campaigns are characterized by the collection of massive data that has to be analyzed afterwards. </a:t>
            </a:r>
          </a:p>
          <a:p>
            <a:pPr algn="just"/>
            <a:r>
              <a:rPr lang="en-US" sz="1400" dirty="0"/>
              <a:t>Currently, the department uses an Excel workbook that computes statistical parameters for each collected sample, which results in heavy analysis files, difficult both to share and work with.</a:t>
            </a:r>
          </a:p>
          <a:p>
            <a:pPr algn="just"/>
            <a:r>
              <a:rPr lang="en-US" sz="1400" dirty="0"/>
              <a:t>In many cases it is challenging to interpret the results for so many sampled locations without any direct spatial visualization.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fld id="{799317B9-84F4-427D-BCDD-E133F7DE284B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University of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688E94A-B93F-475D-A3B1-78C4D3C102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464" y="1253308"/>
            <a:ext cx="4344611" cy="2945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Goals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4590919" cy="3706384"/>
          </a:xfrm>
        </p:spPr>
        <p:txBody>
          <a:bodyPr/>
          <a:lstStyle/>
          <a:p>
            <a:r>
              <a:rPr lang="en-US" sz="1400" dirty="0"/>
              <a:t>Generate automated codes for grain size analysis using as input sieving datasets:</a:t>
            </a:r>
          </a:p>
          <a:p>
            <a:pPr lvl="1"/>
            <a:r>
              <a:rPr lang="en-US" sz="1400" dirty="0"/>
              <a:t>Computation of the statistical parameters.</a:t>
            </a:r>
          </a:p>
          <a:p>
            <a:pPr lvl="1"/>
            <a:r>
              <a:rPr lang="en-US" sz="1400" dirty="0"/>
              <a:t>Plotting of the summary results per sample.</a:t>
            </a:r>
          </a:p>
          <a:p>
            <a:pPr lvl="1"/>
            <a:endParaRPr lang="en-US" sz="1400" dirty="0"/>
          </a:p>
          <a:p>
            <a:r>
              <a:rPr lang="en-US" sz="1400" dirty="0"/>
              <a:t>Interactive visualization of the results:</a:t>
            </a:r>
          </a:p>
          <a:p>
            <a:pPr lvl="1"/>
            <a:r>
              <a:rPr lang="en-US" sz="1400" dirty="0"/>
              <a:t>Definition of the criteria and parameters which can be selected by the user.</a:t>
            </a:r>
          </a:p>
          <a:p>
            <a:pPr lvl="1"/>
            <a:r>
              <a:rPr lang="en-US" sz="1400" dirty="0"/>
              <a:t>Creation of the interactive plots.</a:t>
            </a:r>
          </a:p>
          <a:p>
            <a:endParaRPr lang="en-US" sz="1400" dirty="0"/>
          </a:p>
          <a:p>
            <a:endParaRPr lang="de-DE" sz="14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782003-3657-454F-8BA6-A160EE756DC1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E81AD3B-161A-4208-A3A0-C2CD3DA0691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0387" y="1000534"/>
            <a:ext cx="3108613" cy="17255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11486A4-CBBF-4A59-B135-535A02AD7532}"/>
              </a:ext>
            </a:extLst>
          </p:cNvPr>
          <p:cNvGrpSpPr/>
          <p:nvPr/>
        </p:nvGrpSpPr>
        <p:grpSpPr>
          <a:xfrm>
            <a:off x="5245419" y="2053389"/>
            <a:ext cx="3378547" cy="2660995"/>
            <a:chOff x="5245419" y="2053389"/>
            <a:chExt cx="3378547" cy="2660995"/>
          </a:xfrm>
        </p:grpSpPr>
        <p:pic>
          <p:nvPicPr>
            <p:cNvPr id="1026" name="Picture 2" descr="KB07_FC_middle_mitrRahmen_dpi200300">
              <a:extLst>
                <a:ext uri="{FF2B5EF4-FFF2-40B4-BE49-F238E27FC236}">
                  <a16:creationId xmlns:a16="http://schemas.microsoft.com/office/drawing/2014/main" id="{E4F83D4F-924D-44E8-A451-F923C8467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5419" y="2734242"/>
              <a:ext cx="3378547" cy="198014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D1A0F27-5480-47CF-A342-925ED41345A3}"/>
                </a:ext>
              </a:extLst>
            </p:cNvPr>
            <p:cNvSpPr/>
            <p:nvPr/>
          </p:nvSpPr>
          <p:spPr>
            <a:xfrm>
              <a:off x="6984021" y="2057198"/>
              <a:ext cx="382334" cy="29914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119BF5A-C9A6-4883-9733-9D695951D78A}"/>
                </a:ext>
              </a:extLst>
            </p:cNvPr>
            <p:cNvCxnSpPr/>
            <p:nvPr/>
          </p:nvCxnSpPr>
          <p:spPr>
            <a:xfrm flipH="1">
              <a:off x="5245419" y="2053389"/>
              <a:ext cx="1736907" cy="68085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1CAA1083-DD4C-42B4-9E40-59F01DD5CFFA}"/>
                </a:ext>
              </a:extLst>
            </p:cNvPr>
            <p:cNvCxnSpPr/>
            <p:nvPr/>
          </p:nvCxnSpPr>
          <p:spPr>
            <a:xfrm>
              <a:off x="7366355" y="2057198"/>
              <a:ext cx="1257611" cy="6770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1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6977903" cy="3706384"/>
          </a:xfrm>
        </p:spPr>
        <p:txBody>
          <a:bodyPr/>
          <a:lstStyle/>
          <a:p>
            <a:pPr lvl="1"/>
            <a:r>
              <a:rPr lang="en-US" sz="1350" dirty="0"/>
              <a:t>Read the sieve mesh sizes and corresponding class weights (sieving results).</a:t>
            </a:r>
          </a:p>
          <a:p>
            <a:pPr lvl="1"/>
            <a:r>
              <a:rPr lang="en-US" sz="1350" dirty="0"/>
              <a:t>Interpolate class weights to identify the percentage finer for all remaining grain sizes.</a:t>
            </a:r>
          </a:p>
          <a:p>
            <a:pPr lvl="1"/>
            <a:r>
              <a:rPr lang="en-US" sz="1350" dirty="0"/>
              <a:t>Compute statistical parameters (e.g., d</a:t>
            </a:r>
            <a:r>
              <a:rPr lang="en-US" sz="1350" baseline="-25000" dirty="0"/>
              <a:t>m</a:t>
            </a:r>
            <a:r>
              <a:rPr lang="en-US" sz="1350" dirty="0"/>
              <a:t>,</a:t>
            </a:r>
            <a:r>
              <a:rPr lang="en-US" sz="1350" baseline="-25000" dirty="0"/>
              <a:t> </a:t>
            </a:r>
            <a:r>
              <a:rPr lang="en-US" sz="1350" dirty="0"/>
              <a:t>sorting index and geometric standard deviation).</a:t>
            </a:r>
          </a:p>
          <a:p>
            <a:pPr lvl="1"/>
            <a:r>
              <a:rPr lang="en-US" sz="1350" dirty="0"/>
              <a:t>Plot and export the results (e.g., cumulative grain size distribution)</a:t>
            </a:r>
          </a:p>
          <a:p>
            <a:pPr lvl="1"/>
            <a:endParaRPr lang="en-US" sz="1350" dirty="0"/>
          </a:p>
          <a:p>
            <a:r>
              <a:rPr lang="en-US" sz="1350" dirty="0"/>
              <a:t>Generation of the options and comparison tools (e.g., comparison between samples or of single parameters over time)</a:t>
            </a:r>
          </a:p>
          <a:p>
            <a:r>
              <a:rPr lang="en-US" sz="1350" dirty="0"/>
              <a:t>Response to the commands of the GUI and creation of the interactive visualization of the results based on their location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8C6499-8D93-4F05-803C-D72FF4C33BC8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B697065-6919-491F-988B-75B98DC64B62}"/>
              </a:ext>
            </a:extLst>
          </p:cNvPr>
          <p:cNvSpPr/>
          <p:nvPr/>
        </p:nvSpPr>
        <p:spPr>
          <a:xfrm>
            <a:off x="7446219" y="1008000"/>
            <a:ext cx="146837" cy="108360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9C4F00-03FD-4716-A677-9B3C6149178B}"/>
              </a:ext>
            </a:extLst>
          </p:cNvPr>
          <p:cNvSpPr txBox="1"/>
          <p:nvPr/>
        </p:nvSpPr>
        <p:spPr>
          <a:xfrm>
            <a:off x="7882528" y="1065308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Statistical Analyzer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42653C-6C16-4856-B940-87BBE413EC2A}"/>
              </a:ext>
            </a:extLst>
          </p:cNvPr>
          <p:cNvSpPr txBox="1"/>
          <p:nvPr/>
        </p:nvSpPr>
        <p:spPr>
          <a:xfrm>
            <a:off x="7893407" y="2027754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Static Plotter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A24C9E-B6C3-493A-AA2F-62A503EACE0E}"/>
              </a:ext>
            </a:extLst>
          </p:cNvPr>
          <p:cNvSpPr txBox="1"/>
          <p:nvPr/>
        </p:nvSpPr>
        <p:spPr>
          <a:xfrm>
            <a:off x="7893407" y="3855174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Interactive Plotter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C5B071B-B3D0-4086-A07F-844461995049}"/>
              </a:ext>
            </a:extLst>
          </p:cNvPr>
          <p:cNvSpPr txBox="1"/>
          <p:nvPr/>
        </p:nvSpPr>
        <p:spPr>
          <a:xfrm>
            <a:off x="7882527" y="2990201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</a:t>
            </a:r>
            <a:r>
              <a:rPr lang="en-US" sz="1600" dirty="0" err="1"/>
              <a:t>MainApplication</a:t>
            </a:r>
            <a:r>
              <a:rPr lang="en-US" sz="1600" dirty="0"/>
              <a:t> (GUI)</a:t>
            </a:r>
          </a:p>
        </p:txBody>
      </p:sp>
    </p:spTree>
    <p:extLst>
      <p:ext uri="{BB962C8B-B14F-4D97-AF65-F5344CB8AC3E}">
        <p14:creationId xmlns:p14="http://schemas.microsoft.com/office/powerpoint/2010/main" val="18231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2B5DC-2127-4980-989F-9CB2D46D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915DDD-99F1-41BF-BD45-DE9CBB9BB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C59B47-63CE-472E-9912-12DFCDC7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1008000"/>
            <a:ext cx="5532017" cy="3706384"/>
          </a:xfrm>
        </p:spPr>
        <p:txBody>
          <a:bodyPr/>
          <a:lstStyle/>
          <a:p>
            <a:pPr lvl="1"/>
            <a:r>
              <a:rPr lang="en-US" sz="1350" dirty="0"/>
              <a:t>Read the sieve mesh sizes and corresponding class weights (sieving results).</a:t>
            </a:r>
          </a:p>
          <a:p>
            <a:pPr lvl="1"/>
            <a:r>
              <a:rPr lang="en-US" sz="1350" dirty="0"/>
              <a:t>Interpolate class weights to identify the percentage finer for all remaining grain sizes.</a:t>
            </a:r>
          </a:p>
          <a:p>
            <a:pPr lvl="1"/>
            <a:r>
              <a:rPr lang="en-US" sz="1350" dirty="0"/>
              <a:t>Compute statistical parameters (e.g., d</a:t>
            </a:r>
            <a:r>
              <a:rPr lang="en-US" sz="1350" baseline="-25000" dirty="0"/>
              <a:t>m</a:t>
            </a:r>
            <a:r>
              <a:rPr lang="en-US" sz="1350" dirty="0"/>
              <a:t>,</a:t>
            </a:r>
            <a:r>
              <a:rPr lang="en-US" sz="1350" baseline="-25000" dirty="0"/>
              <a:t> </a:t>
            </a:r>
            <a:r>
              <a:rPr lang="en-US" sz="1350" dirty="0"/>
              <a:t>sorting index and geometric standard deviation).</a:t>
            </a:r>
          </a:p>
          <a:p>
            <a:pPr lvl="1"/>
            <a:r>
              <a:rPr lang="en-US" sz="1350" dirty="0"/>
              <a:t>Plot and export the results (e.g., cumulative grain size distribution)</a:t>
            </a:r>
          </a:p>
          <a:p>
            <a:pPr lvl="1"/>
            <a:endParaRPr lang="en-US" sz="1350" dirty="0"/>
          </a:p>
          <a:p>
            <a:r>
              <a:rPr lang="en-US" sz="1350" dirty="0"/>
              <a:t>Generation of the options and comparison tools (e.g., comparison between samples or of single parameters over time)</a:t>
            </a:r>
          </a:p>
          <a:p>
            <a:r>
              <a:rPr lang="en-US" sz="1350" dirty="0"/>
              <a:t>Response to the commands of the GUI and creation of the interactive visualization of the results based on their location</a:t>
            </a:r>
          </a:p>
          <a:p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C61EB-D07B-4772-889D-6AAB53A57B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D1545B-D1F9-4840-8FA0-7BB1D497F975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FAB6A5-6EF1-4791-87E4-CC0C724B89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4CAB3-5AA2-477B-9561-CB8CA34F8F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5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BF0AFA7-69A7-4369-8161-21610A90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Allocation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B120D2D-07BD-4168-8366-CAC30F5127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08191B6-772D-4CD3-ADA6-ABE61BA1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F353F7-1752-4CAC-81B5-5B16F3045AC6}" type="datetime5">
              <a:rPr lang="en-US" smtClean="0"/>
              <a:t>8-Jan-22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04C230-5060-40F5-82E7-E30DDB69B2AF}"/>
              </a:ext>
            </a:extLst>
          </p:cNvPr>
          <p:cNvSpPr txBox="1"/>
          <p:nvPr/>
        </p:nvSpPr>
        <p:spPr>
          <a:xfrm>
            <a:off x="7562155" y="1408309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Statistical Analyzer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07FD04-0BD8-4C43-81AB-21BF571EBDB4}"/>
              </a:ext>
            </a:extLst>
          </p:cNvPr>
          <p:cNvSpPr txBox="1"/>
          <p:nvPr/>
        </p:nvSpPr>
        <p:spPr>
          <a:xfrm>
            <a:off x="7601624" y="2682798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Static Plotter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4E432EB-1D27-46A0-8039-21A6AE23C6C2}"/>
              </a:ext>
            </a:extLst>
          </p:cNvPr>
          <p:cNvSpPr txBox="1"/>
          <p:nvPr/>
        </p:nvSpPr>
        <p:spPr>
          <a:xfrm>
            <a:off x="7601624" y="3849411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Interactive Plotter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C6F30C-E54C-4C40-8FE4-E29E78B79BD8}"/>
              </a:ext>
            </a:extLst>
          </p:cNvPr>
          <p:cNvSpPr txBox="1"/>
          <p:nvPr/>
        </p:nvSpPr>
        <p:spPr>
          <a:xfrm>
            <a:off x="6233938" y="3063982"/>
            <a:ext cx="1014517" cy="859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en-US" sz="1600" dirty="0"/>
              <a:t>Class </a:t>
            </a:r>
            <a:r>
              <a:rPr lang="en-US" sz="1600" dirty="0" err="1"/>
              <a:t>MainApplication</a:t>
            </a:r>
            <a:r>
              <a:rPr lang="en-US" sz="1600" dirty="0"/>
              <a:t> (GUI)</a:t>
            </a:r>
          </a:p>
        </p:txBody>
      </p:sp>
    </p:spTree>
    <p:extLst>
      <p:ext uri="{BB962C8B-B14F-4D97-AF65-F5344CB8AC3E}">
        <p14:creationId xmlns:p14="http://schemas.microsoft.com/office/powerpoint/2010/main" val="320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264586CF-D06D-4EB6-82DE-D71309B30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Bildplatzhalter 35">
            <a:extLst>
              <a:ext uri="{FF2B5EF4-FFF2-40B4-BE49-F238E27FC236}">
                <a16:creationId xmlns:a16="http://schemas.microsoft.com/office/drawing/2014/main" id="{2CD9012F-63D5-4BDD-A92A-240182ACBA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AF08E651-5914-4EDC-B1F2-0A3F2762AE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F83F0EA5-3BA8-4C74-BE60-F400C1128D2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AEAF7FC9-0698-4546-B769-9483679325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53DDB701-1509-4213-BB77-1FC4C71BB8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74400" y="2803118"/>
            <a:ext cx="1745931" cy="245786"/>
          </a:xfrm>
        </p:spPr>
        <p:txBody>
          <a:bodyPr/>
          <a:lstStyle/>
          <a:p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5D654F0F-44FF-454D-A3C0-F0E4590B49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503EDE1D-EE06-46F1-A006-57A45B8E98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de-DE" dirty="0"/>
              <a:t>www.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DC28B389-AD00-44E4-BD44-848EBA9620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C82FCCF7-412D-4DA5-A302-2277811D9F6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6C839454-C479-4727-A14E-8E8DF5F020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6980B280-F66C-4E60-A3B6-3D5C7D1702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932275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429</Words>
  <Application>Microsoft Office PowerPoint</Application>
  <PresentationFormat>Bildschirmpräsentation (16:9)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Arial</vt:lpstr>
      <vt:lpstr>Uni_Stuttgart</vt:lpstr>
      <vt:lpstr>Sediment grain size analyses based on sieving datasets</vt:lpstr>
      <vt:lpstr>Project Idea</vt:lpstr>
      <vt:lpstr>Project Goals</vt:lpstr>
      <vt:lpstr>Workflow</vt:lpstr>
      <vt:lpstr>PowerPoint-Präsentation</vt:lpstr>
      <vt:lpstr>Resource Allocation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2022-01-08T12:15:00Z</dcterms:modified>
</cp:coreProperties>
</file>