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64" r:id="rId2"/>
    <p:sldId id="259" r:id="rId3"/>
    <p:sldId id="266" r:id="rId4"/>
    <p:sldId id="265" r:id="rId5"/>
    <p:sldId id="270" r:id="rId6"/>
    <p:sldId id="268" r:id="rId7"/>
    <p:sldId id="271" r:id="rId8"/>
  </p:sldIdLst>
  <p:sldSz cx="9144000" cy="5143500" type="screen16x9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94" userDrawn="1">
          <p15:clr>
            <a:srgbClr val="A4A3A4"/>
          </p15:clr>
        </p15:guide>
        <p15:guide id="4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5" autoAdjust="0"/>
    <p:restoredTop sz="94712" autoAdjust="0"/>
  </p:normalViewPr>
  <p:slideViewPr>
    <p:cSldViewPr snapToGrid="0">
      <p:cViewPr varScale="1">
        <p:scale>
          <a:sx n="141" d="100"/>
          <a:sy n="141" d="100"/>
        </p:scale>
        <p:origin x="120" y="132"/>
      </p:cViewPr>
      <p:guideLst>
        <p:guide pos="29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3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3F6768A6-6ABD-429A-BAA8-1D1981E897D4}" type="datetime1">
              <a:rPr lang="de-DE" sz="800" smtClean="0"/>
              <a:t>08.01.2022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‹Nr.›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 mod="1"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47680" y="256832"/>
            <a:ext cx="6113274" cy="47505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2956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D5651D2F-FC43-40CC-8406-39BB74F7BB36}" type="datetime1">
              <a:rPr lang="de-DE" smtClean="0"/>
              <a:t>08.01.2022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" y="1020763"/>
            <a:ext cx="6792913" cy="38211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23850" y="8776800"/>
            <a:ext cx="464415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20175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/>
            </a:lvl1pPr>
          </a:lstStyle>
          <a:p>
            <a:fld id="{05DD1DF0-DD4E-4B0C-B0FD-D16D9D2A975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4082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0588" y="580838"/>
            <a:ext cx="1628471" cy="168351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tx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54682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9255" y="-1"/>
            <a:ext cx="7842289" cy="4234271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00215" y="2594272"/>
            <a:ext cx="2049145" cy="20484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172" t="52913" r="38079" b="30629"/>
          <a:stretch/>
        </p:blipFill>
        <p:spPr>
          <a:xfrm>
            <a:off x="6038986" y="3139196"/>
            <a:ext cx="1234977" cy="973953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646043"/>
            <a:ext cx="4834626" cy="1863405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3" y="2721601"/>
            <a:ext cx="3805721" cy="41759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086A93-C998-4DD4-907D-8C07509A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36AD442-15FB-4905-97AC-55F6A383B24E}" type="datetime5">
              <a:rPr lang="en-US" smtClean="0"/>
              <a:t>8-Jan-22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22A565F-39ED-4357-84FF-EA09854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5BB86C6-1C9A-466D-9CE1-51ACECEC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622D3E87-4D5E-42EE-BFAA-DEFADCE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5900F60D-1768-48E3-A1B5-14BBCB67FE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3960000" cy="3708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2200" y="1008000"/>
            <a:ext cx="3960000" cy="3708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6C1CE2-380C-47E9-8B35-F134CD44F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FE82330-BA5A-49A1-AF4A-7AA7290F6DFB}" type="datetime5">
              <a:rPr lang="en-US" smtClean="0"/>
              <a:t>8-Jan-22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59A20B-DB44-4B88-8F73-16D397003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32D1C785-1D2F-41C8-A2D0-E08EFC817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E59DF-9C98-443E-93E0-C25D5A93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FF756D6-45BE-4CA9-8D73-7DC21CF7EB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008000"/>
            <a:ext cx="396000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296000"/>
            <a:ext cx="3960000" cy="3420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52200" y="1008000"/>
            <a:ext cx="396000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52200" y="1296000"/>
            <a:ext cx="3960000" cy="3420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0AF344-C881-4077-8537-07C2F8DC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85B77D0-30C7-4069-B299-91ED90F9B34D}" type="datetime5">
              <a:rPr lang="en-US" smtClean="0"/>
              <a:t>8-Jan-22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369630-FBC8-4C3D-BCE7-36D2FE5C7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CFDF553-C627-44C0-80CA-525DD4D48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3E3249F-FD38-4D4D-9020-0251E0AF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5501507C-4075-4224-82B8-ACF0E9868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4176000" cy="3708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07999"/>
            <a:ext cx="3816512" cy="179034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2863788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25B685E-EB8C-4F4E-80A6-C9FD90B4C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6D631CC-0C82-4CE3-AAE8-3938C402EF82}" type="datetime5">
              <a:rPr lang="en-US" smtClean="0"/>
              <a:t>8-Jan-22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0794A1E-3BA0-4D9C-A222-8EBDB4DA2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483C74-DCE9-454D-9C95-024DD98FA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01769-7A5F-4726-A7DE-F0F6415E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6BEED840-629E-4E70-924A-3F5FA272B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4176860" cy="3708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08000"/>
            <a:ext cx="3816512" cy="370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B32AC5-E9DE-4649-B1AC-9A62A340C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7A66110-1C78-465A-8A85-8830CE6EBC79}" type="datetime5">
              <a:rPr lang="en-US" smtClean="0"/>
              <a:t>8-Jan-22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85FC210-A7D0-48A0-965B-FED973105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CA4BF4-EDC6-4CFF-AE4B-CB671709F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3CA99B5-A2F2-4F10-9CFB-140C563A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F23A02F9-9EFB-40DA-A6A9-B4AB8316E8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951548"/>
            <a:ext cx="3240000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3" y="951548"/>
            <a:ext cx="3239999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951549"/>
            <a:ext cx="2664000" cy="419195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A8DCC85-4928-492C-BEE7-FC5B55B3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957295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957295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28407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284074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61085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3610853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3799E2-3C23-4EE3-8932-7D8BEC42B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28C5AE7A-9D13-4A9D-907E-C93274DB3E27}" type="datetime5">
              <a:rPr lang="en-US" smtClean="0"/>
              <a:t>8-Jan-22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AAF8D85-2BDA-4B6B-9739-948CC7B45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B14986-AEF7-4911-8AC9-241E2F853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792EEEF-D15B-42F6-B267-A355CF4E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958620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95862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294605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294605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363059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363059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4AC54E-2FE8-44FD-8448-789AC527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E183C394-EC38-418B-843D-E4A73E5C78E6}" type="datetime5">
              <a:rPr lang="en-US" smtClean="0"/>
              <a:t>8-Jan-22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D788027-74D9-4A2C-99EF-860F4806E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67A0A4-F964-4E95-B836-83B9DA514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369BABE-C34D-4B71-ABE7-625BE2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4F73F404-72E1-4BC9-B71C-D15CC67905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5247" y="2104084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8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16226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96479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583498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891870-DFB4-45E6-9383-4A10E76B3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32159E4B-3697-4002-BD2B-7B51D6A09C81}" type="datetime5">
              <a:rPr lang="en-US" smtClean="0"/>
              <a:t>8-Jan-22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B04DB42-8004-4EC2-BA6C-C35BBD8F5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375FE-0D6A-422E-9BA2-D4859CDA8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8B00749-49F7-4FC9-AE55-9A89B467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234A045F-25D1-4F69-800A-3EC98AD248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5246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1524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35345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75345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76609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76609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95444" y="2084205"/>
            <a:ext cx="2520000" cy="2626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6735444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3218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3218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5737E52-6A3C-46DC-946E-C8C9351FA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6B848A89-66CC-4F10-9D6E-E51A0D891DA1}" type="datetime5">
              <a:rPr lang="en-US" smtClean="0"/>
              <a:t>8-Jan-22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045F5D0-F689-442E-B9D8-1F4BAD70A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A0B96AE-C8F3-44FA-AE7D-D6C086991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refrei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0588" y="580838"/>
            <a:ext cx="1628471" cy="168351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6080302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00D522C-4936-4859-8D4D-0C55FD55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9" name="Textplatzhalter 7">
            <a:extLst>
              <a:ext uri="{FF2B5EF4-FFF2-40B4-BE49-F238E27FC236}">
                <a16:creationId xmlns:a16="http://schemas.microsoft.com/office/drawing/2014/main" id="{51AA1992-9A0E-4E06-BCFA-97D889E620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6728" y="2084206"/>
            <a:ext cx="2031501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32678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69981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69981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56630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2914830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52133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52133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1031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989231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26534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26534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05432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063632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0935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0935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D2061A-F7B9-4066-8B32-A1C3482EF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BB295D41-9FE4-429E-AE04-0F2C3E749395}" type="datetime5">
              <a:rPr lang="en-US" smtClean="0"/>
              <a:t>8-Jan-22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3FA1FEC-5452-4CA7-AC29-AAC289A6B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FF134CF-6C49-4AA3-AF75-2A80F4C02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A6FC187-6C25-4F69-9AFE-1DD17195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6B0B00BC-A6AE-499E-84DC-2DAD144AC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C91D90-14FB-4048-90C7-46ECAAC1A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24A495C-513D-4A97-AB23-9C75F3727C55}" type="datetime5">
              <a:rPr lang="en-US" smtClean="0"/>
              <a:t>8-Jan-22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6EB3F55-4D9D-4868-AB1E-72DEFF732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23070B-2BFB-4265-B171-72C9AFED1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B4CBF2-CB08-4260-9880-58E2CB813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28DE-1354-40A3-93A6-3F045E98DCC9}" type="datetime5">
              <a:rPr lang="en-US" smtClean="0"/>
              <a:t>8-Jan-22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6F32DB-70F8-46A0-9893-754D621F6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68AB4C-9B2E-45E8-ADE4-94712E4C9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6A65769C-F1B2-46A8-BE29-7BDA29263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336D8DB-9367-4FF1-A5AE-E9BB1F8D0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0588" y="580838"/>
            <a:ext cx="1628471" cy="168351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tx1"/>
                </a:solidFill>
              </a:rPr>
              <a:t>Thank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you</a:t>
            </a:r>
            <a:r>
              <a:rPr lang="de-DE" sz="2000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6" name="E-Mail">
            <a:extLst>
              <a:ext uri="{FF2B5EF4-FFF2-40B4-BE49-F238E27FC236}">
                <a16:creationId xmlns:a16="http://schemas.microsoft.com/office/drawing/2014/main" id="{3F6E91DA-4315-4842-8A73-EF9BF09F686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400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2E9486C1-A07E-4972-B438-0354636F62C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6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3CBB6CEB-664B-42B5-8E61-99712350A32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74400" y="2803118"/>
            <a:ext cx="1745931" cy="245786"/>
          </a:xfrm>
        </p:spPr>
        <p:txBody>
          <a:bodyPr wrap="none"/>
          <a:lstStyle>
            <a:lvl1pPr marL="0" indent="0">
              <a:buNone/>
              <a:tabLst>
                <a:tab pos="538163" algn="l"/>
              </a:tabLst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1D874AC3-A5E6-4160-B089-7D15670623B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1486" y="2803118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2D50EB94-1B6A-4808-869F-07F41859F9C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1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6E6785CE-8C96-4924-8283-EC51081BD2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8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0C08BB04-B052-4FF7-B62B-8ABD826FA7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400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547D4004-B9BD-4097-81E1-6F5F7DA08A0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400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9484ABC1-A1AA-40CB-8BB1-AB6F21778D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400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98344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FB752999-B480-46AD-86AB-B98CEC62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EA94CF37-DF83-4EB6-B7FC-3A54F0E0C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4400" y="656409"/>
            <a:ext cx="1628471" cy="168351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0EF3AEB7-6218-41A3-AF52-E25C7AF428C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400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18DEBC9-D26E-41CE-8AAB-C22253B8FBD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6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8" name="Durchwahl">
            <a:extLst>
              <a:ext uri="{FF2B5EF4-FFF2-40B4-BE49-F238E27FC236}">
                <a16:creationId xmlns:a16="http://schemas.microsoft.com/office/drawing/2014/main" id="{E133C5D0-8225-4F00-87C0-B1A77BDD5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174400" y="2803119"/>
            <a:ext cx="1745931" cy="245786"/>
          </a:xfrm>
        </p:spPr>
        <p:txBody>
          <a:bodyPr/>
          <a:lstStyle>
            <a:lvl1pPr marL="0" indent="0" defTabSz="53975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phone</a:t>
            </a:r>
            <a:r>
              <a:rPr lang="de-DE" dirty="0"/>
              <a:t>	+49 (0) 711 685-</a:t>
            </a:r>
          </a:p>
        </p:txBody>
      </p:sp>
      <p:sp>
        <p:nvSpPr>
          <p:cNvPr id="32" name="Durchwahl">
            <a:extLst>
              <a:ext uri="{FF2B5EF4-FFF2-40B4-BE49-F238E27FC236}">
                <a16:creationId xmlns:a16="http://schemas.microsoft.com/office/drawing/2014/main" id="{76EA4574-E195-402F-BE7A-C5DAB28ED0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1486" y="2803119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3" name="www">
            <a:extLst>
              <a:ext uri="{FF2B5EF4-FFF2-40B4-BE49-F238E27FC236}">
                <a16:creationId xmlns:a16="http://schemas.microsoft.com/office/drawing/2014/main" id="{A2A5A03D-8A1F-46C2-8C7A-3BB7531CDFB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1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4" name="Webadresse">
            <a:extLst>
              <a:ext uri="{FF2B5EF4-FFF2-40B4-BE49-F238E27FC236}">
                <a16:creationId xmlns:a16="http://schemas.microsoft.com/office/drawing/2014/main" id="{728AF890-7B6D-440A-957D-471333F7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8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5" name="Universität Stuttgart">
            <a:extLst>
              <a:ext uri="{FF2B5EF4-FFF2-40B4-BE49-F238E27FC236}">
                <a16:creationId xmlns:a16="http://schemas.microsoft.com/office/drawing/2014/main" id="{9B3B404A-B28D-4400-A9AD-FAFEB6FD8D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400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6" name="Abteilung Institut">
            <a:extLst>
              <a:ext uri="{FF2B5EF4-FFF2-40B4-BE49-F238E27FC236}">
                <a16:creationId xmlns:a16="http://schemas.microsoft.com/office/drawing/2014/main" id="{635F31DC-6AAF-4C41-8D74-05D4427F48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400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7" name="Adressfeld">
            <a:extLst>
              <a:ext uri="{FF2B5EF4-FFF2-40B4-BE49-F238E27FC236}">
                <a16:creationId xmlns:a16="http://schemas.microsoft.com/office/drawing/2014/main" id="{4C5BC753-6D21-46B4-A737-8F9A5E20BA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400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77380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81775667-CF64-48AD-BB4D-F55AF1DD9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5999" y="1360800"/>
            <a:ext cx="3762827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tx1"/>
                </a:solidFill>
              </a:rPr>
              <a:t>Thank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you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for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your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attention</a:t>
            </a:r>
            <a:r>
              <a:rPr lang="de-DE" sz="2000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E-Mail">
            <a:extLst>
              <a:ext uri="{FF2B5EF4-FFF2-40B4-BE49-F238E27FC236}">
                <a16:creationId xmlns:a16="http://schemas.microsoft.com/office/drawing/2014/main" id="{9F03756C-F8E1-41A9-9E8F-8F8808524CC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400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16E0C391-6D81-4638-AEFC-89677A952E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6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962EF95F-DFF9-42AD-846E-88B8E1EACB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74400" y="2803118"/>
            <a:ext cx="1745931" cy="245786"/>
          </a:xfrm>
        </p:spPr>
        <p:txBody>
          <a:bodyPr wrap="none"/>
          <a:lstStyle>
            <a:lvl1pPr marL="0" indent="0" defTabSz="538163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51DB8C5B-BB3C-4960-B1FA-19ECA6C9B7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1486" y="2803119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49C9DA9F-B659-4D05-AF78-F90AE17CE3A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1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0C4D8FC5-457E-4A8D-8556-21F9679D91E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8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83E91CC7-0E6F-4BB9-B42C-DCE91142E97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400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1D7FCBA3-310D-4C4F-B627-581B3FB01F6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400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3734D7D9-80A3-43EF-A48F-5C4CFE547D2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400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12162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E346FCD1-C77C-481D-AFE7-B381E785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9396F62-FEBC-4F38-A2F8-B90611FD8C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4000" y="649575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DCA0F4E3-1440-45FD-9AD3-AC60C7275A7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400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8AFB8D7-22AC-4F06-9D32-AF7F36CC69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6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7" name="Durchwahl">
            <a:extLst>
              <a:ext uri="{FF2B5EF4-FFF2-40B4-BE49-F238E27FC236}">
                <a16:creationId xmlns:a16="http://schemas.microsoft.com/office/drawing/2014/main" id="{185017B9-74A5-4F34-B4F0-E3B0154A9FD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174400" y="2803119"/>
            <a:ext cx="1745931" cy="245786"/>
          </a:xfrm>
        </p:spPr>
        <p:txBody>
          <a:bodyPr/>
          <a:lstStyle>
            <a:lvl1pPr marL="0" indent="0" defTabSz="538163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Phone	+49 (0) 711 685-</a:t>
            </a:r>
          </a:p>
        </p:txBody>
      </p:sp>
      <p:sp>
        <p:nvSpPr>
          <p:cNvPr id="31" name="Durchwahl">
            <a:extLst>
              <a:ext uri="{FF2B5EF4-FFF2-40B4-BE49-F238E27FC236}">
                <a16:creationId xmlns:a16="http://schemas.microsoft.com/office/drawing/2014/main" id="{01FBFF05-552E-459B-91AE-83CAFE128CD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1486" y="2803119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2" name="www">
            <a:extLst>
              <a:ext uri="{FF2B5EF4-FFF2-40B4-BE49-F238E27FC236}">
                <a16:creationId xmlns:a16="http://schemas.microsoft.com/office/drawing/2014/main" id="{67CA897D-892F-4CE9-B942-3B8DA0BA2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1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3" name="Webadresse">
            <a:extLst>
              <a:ext uri="{FF2B5EF4-FFF2-40B4-BE49-F238E27FC236}">
                <a16:creationId xmlns:a16="http://schemas.microsoft.com/office/drawing/2014/main" id="{2BEFE346-3B3E-4B37-B098-AEC82CBD8CB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8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4" name="Universität Stuttgart">
            <a:extLst>
              <a:ext uri="{FF2B5EF4-FFF2-40B4-BE49-F238E27FC236}">
                <a16:creationId xmlns:a16="http://schemas.microsoft.com/office/drawing/2014/main" id="{1170A3D9-2665-43AC-B8CF-228214AB45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400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5" name="Abteilung Institut">
            <a:extLst>
              <a:ext uri="{FF2B5EF4-FFF2-40B4-BE49-F238E27FC236}">
                <a16:creationId xmlns:a16="http://schemas.microsoft.com/office/drawing/2014/main" id="{E7568E75-9942-41F4-B0BF-B47296C8126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400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6" name="Adressfeld">
            <a:extLst>
              <a:ext uri="{FF2B5EF4-FFF2-40B4-BE49-F238E27FC236}">
                <a16:creationId xmlns:a16="http://schemas.microsoft.com/office/drawing/2014/main" id="{4CC9AD5A-92CF-494C-BE6A-00BD7C60B5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400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637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refrei hel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0588" y="580838"/>
            <a:ext cx="1628471" cy="168351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pPr marL="0" lvl="0" indent="0"/>
            <a:r>
              <a:rPr lang="de-DE"/>
              <a:t>Barrierefreier  Titel – Text durch Klicken </a:t>
            </a:r>
            <a:br>
              <a:rPr lang="de-DE"/>
            </a:br>
            <a:r>
              <a:rPr lang="de-DE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92527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A70C5C8-1CB6-4CC4-A9D8-081FC52E5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098769ED-90D0-4473-B1B2-1CE12B519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Institute – Text durch Klicken 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B9FD99DC-C17A-49FB-8F13-40F41E801ABC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049410" y="3459060"/>
            <a:ext cx="1548000" cy="1548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65687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30BE638A-719E-41CB-B435-44353E555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1"/>
            <a:ext cx="9144000" cy="33048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FCF15244-A895-48BB-9A90-27BC5159A1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6509" y="488684"/>
            <a:ext cx="3913200" cy="39132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500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2 Institute – Text durch Klicken hinzufügen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F9C1028-5CF0-4B0B-90F2-2CDD6683E1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08866" y="2881993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98630" y="4694760"/>
            <a:ext cx="1415910" cy="33048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5E028-F200-4ED8-8CC6-0D42239F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18B4599F-1F24-4FF7-8F3E-EDB79B1AB9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24A6A03-5D2E-417E-9A62-737D1DBC9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3D1545B-D1F9-4840-8FA0-7BB1D497F975}" type="datetime5">
              <a:rPr lang="en-US" smtClean="0"/>
              <a:t>8-Jan-22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0427F68-7D65-4111-9D28-F407D044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BC2B8577-8AB8-42B5-8BA8-1751A4122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>
            <a:extLst>
              <a:ext uri="{FF2B5EF4-FFF2-40B4-BE49-F238E27FC236}">
                <a16:creationId xmlns:a16="http://schemas.microsoft.com/office/drawing/2014/main" id="{D0727A05-0C1A-4583-AE41-BB5812D3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0DBE4A7F-2625-4844-8794-CF87BAE82F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6" y="1008000"/>
            <a:ext cx="8243887" cy="3706384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E35B32-06B2-48EF-A04A-BC3F5F417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2E72736-9839-42A6-8FF4-CF98F5243ED4}" type="datetime5">
              <a:rPr lang="en-US" smtClean="0"/>
              <a:t>8-Jan-22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A40F854-10E0-4E29-BF41-53A0539FC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75A3FC3-7E0C-4829-99EC-583BF5DA6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8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79949" y="0"/>
            <a:ext cx="6543725" cy="3533140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92756" y="566845"/>
            <a:ext cx="4118110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756" y="809999"/>
            <a:ext cx="4118110" cy="1853687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3" y="1749602"/>
            <a:ext cx="3026729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2" y="2025000"/>
            <a:ext cx="5526581" cy="810000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466727" y="324000"/>
            <a:ext cx="8245475" cy="25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6" y="1008000"/>
            <a:ext cx="8243887" cy="3706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University of Stuttgart</a:t>
            </a:r>
          </a:p>
        </p:txBody>
      </p:sp>
      <p:sp>
        <p:nvSpPr>
          <p:cNvPr id="4" name="Date 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fld id="{64A1B1E0-2E28-4CEF-9EB2-919C146A4CC8}" type="datetime5">
              <a:rPr lang="en-US" smtClean="0"/>
              <a:t>8-Jan-22</a:t>
            </a:fld>
            <a:endParaRPr lang="en-US" dirty="0"/>
          </a:p>
        </p:txBody>
      </p:sp>
      <p:sp>
        <p:nvSpPr>
          <p:cNvPr id="6" name="Slide Number 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02" r:id="rId3"/>
    <p:sldLayoutId id="2147483698" r:id="rId4"/>
    <p:sldLayoutId id="2147483688" r:id="rId5"/>
    <p:sldLayoutId id="2147483662" r:id="rId6"/>
    <p:sldLayoutId id="2147483692" r:id="rId7"/>
    <p:sldLayoutId id="2147483663" r:id="rId8"/>
    <p:sldLayoutId id="2147483676" r:id="rId9"/>
    <p:sldLayoutId id="2147483680" r:id="rId10"/>
    <p:sldLayoutId id="2147483664" r:id="rId11"/>
    <p:sldLayoutId id="2147483665" r:id="rId12"/>
    <p:sldLayoutId id="2147483677" r:id="rId13"/>
    <p:sldLayoutId id="2147483678" r:id="rId14"/>
    <p:sldLayoutId id="2147483679" r:id="rId15"/>
    <p:sldLayoutId id="2147483684" r:id="rId16"/>
    <p:sldLayoutId id="2147483685" r:id="rId17"/>
    <p:sldLayoutId id="2147483682" r:id="rId18"/>
    <p:sldLayoutId id="2147483681" r:id="rId19"/>
    <p:sldLayoutId id="2147483683" r:id="rId20"/>
    <p:sldLayoutId id="2147483666" r:id="rId21"/>
    <p:sldLayoutId id="2147483667" r:id="rId22"/>
    <p:sldLayoutId id="2147483689" r:id="rId23"/>
    <p:sldLayoutId id="2147483690" r:id="rId24"/>
    <p:sldLayoutId id="2147483699" r:id="rId25"/>
    <p:sldLayoutId id="2147483700" r:id="rId26"/>
  </p:sldLayoutIdLst>
  <p:hf hdr="0"/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3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0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0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18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29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99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2967" userDrawn="1">
          <p15:clr>
            <a:srgbClr val="F26B43"/>
          </p15:clr>
        </p15:guide>
        <p15:guide id="4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EADA3210-022F-4948-AB2F-72DAA02C40E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31585" b="21736"/>
          <a:stretch/>
        </p:blipFill>
        <p:spPr>
          <a:xfrm>
            <a:off x="0" y="1942266"/>
            <a:ext cx="9144000" cy="3201233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04E3A5FD-848E-4A76-A505-F7BC035B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Sediment grain size analyses based on sieving datasets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25910D3-E398-478B-896F-7E4967C59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5772" y="3040687"/>
            <a:ext cx="3012621" cy="555172"/>
          </a:xfrm>
        </p:spPr>
        <p:txBody>
          <a:bodyPr/>
          <a:lstStyle/>
          <a:p>
            <a:pPr algn="ctr"/>
            <a:r>
              <a:rPr lang="de-DE" dirty="0"/>
              <a:t>Project Framework </a:t>
            </a:r>
            <a:r>
              <a:rPr lang="de-DE" dirty="0" err="1"/>
              <a:t>Presentation</a:t>
            </a:r>
            <a:endParaRPr lang="de-DE" dirty="0"/>
          </a:p>
          <a:p>
            <a:pPr algn="ctr"/>
            <a:r>
              <a:rPr lang="de-DE" dirty="0" err="1"/>
              <a:t>January</a:t>
            </a:r>
            <a:r>
              <a:rPr lang="de-DE" dirty="0"/>
              <a:t> 12, 2021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4B4EBED-4C83-4244-9F74-8AA04E7E23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55013" y="3595859"/>
            <a:ext cx="1442397" cy="1436677"/>
          </a:xfrm>
        </p:spPr>
        <p:txBody>
          <a:bodyPr/>
          <a:lstStyle/>
          <a:p>
            <a:pPr algn="ctr"/>
            <a:r>
              <a:rPr lang="de-DE" dirty="0"/>
              <a:t>Beatriz Negreiros</a:t>
            </a:r>
          </a:p>
          <a:p>
            <a:pPr algn="ctr"/>
            <a:r>
              <a:rPr lang="de-DE" dirty="0"/>
              <a:t>&amp;</a:t>
            </a:r>
          </a:p>
          <a:p>
            <a:pPr algn="ctr"/>
            <a:r>
              <a:rPr lang="de-DE" dirty="0"/>
              <a:t>Federica Scolari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D27060E-C61C-4E14-B4A8-65366227DAA7}"/>
              </a:ext>
            </a:extLst>
          </p:cNvPr>
          <p:cNvSpPr txBox="1"/>
          <p:nvPr/>
        </p:nvSpPr>
        <p:spPr>
          <a:xfrm>
            <a:off x="253478" y="1361589"/>
            <a:ext cx="3784414" cy="8544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400" dirty="0">
                <a:solidFill>
                  <a:schemeClr val="tx2"/>
                </a:solidFill>
              </a:rPr>
              <a:t>Python Programming for Water Resources Engineering and Research</a:t>
            </a:r>
          </a:p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117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BF0AFA7-69A7-4369-8161-21610A90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B120D2D-07BD-4168-8366-CAC30F5127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08191B6-772D-4CD3-ADA6-ABE61BA1B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1253308"/>
            <a:ext cx="3920939" cy="3211901"/>
          </a:xfrm>
        </p:spPr>
        <p:txBody>
          <a:bodyPr/>
          <a:lstStyle/>
          <a:p>
            <a:pPr algn="just"/>
            <a:r>
              <a:rPr lang="en-US" sz="1400" dirty="0"/>
              <a:t>Field campaigns are characterized by the collection of massive data that has to be analyzed afterwards. </a:t>
            </a:r>
          </a:p>
          <a:p>
            <a:pPr algn="just"/>
            <a:r>
              <a:rPr lang="en-US" sz="1400" dirty="0"/>
              <a:t>Currently, the department uses an Excel workbook that computes statistical parameters for each collected sample, which results in heavy analysis files, difficult both to share and work with.</a:t>
            </a:r>
          </a:p>
          <a:p>
            <a:pPr algn="just"/>
            <a:r>
              <a:rPr lang="en-US" sz="1400" dirty="0"/>
              <a:t>In many cases it is challenging to interpret the results for so many sampled locations without any direct spatial visualization.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fld id="{799317B9-84F4-427D-BCDD-E133F7DE284B}" type="datetime5">
              <a:rPr lang="en-US" smtClean="0"/>
              <a:t>8-Jan-22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University of Stuttgart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0688E94A-B93F-475D-A3B1-78C4D3C102B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9464" y="1253308"/>
            <a:ext cx="4344611" cy="29455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6117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BF0AFA7-69A7-4369-8161-21610A90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Goals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08191B6-772D-4CD3-ADA6-ABE61BA1B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6" y="1008000"/>
            <a:ext cx="4590919" cy="3706384"/>
          </a:xfrm>
        </p:spPr>
        <p:txBody>
          <a:bodyPr/>
          <a:lstStyle/>
          <a:p>
            <a:r>
              <a:rPr lang="en-US" sz="1400" dirty="0"/>
              <a:t>Generate automated codes for grain size analysis using as input sieving datasets:</a:t>
            </a:r>
          </a:p>
          <a:p>
            <a:pPr lvl="1"/>
            <a:r>
              <a:rPr lang="en-US" sz="1400" dirty="0"/>
              <a:t>Computation of the statistical parameters.</a:t>
            </a:r>
          </a:p>
          <a:p>
            <a:pPr lvl="1"/>
            <a:r>
              <a:rPr lang="en-US" sz="1400" dirty="0"/>
              <a:t>Plotting of the summary results per sample.</a:t>
            </a:r>
          </a:p>
          <a:p>
            <a:pPr lvl="1"/>
            <a:endParaRPr lang="en-US" sz="1400" dirty="0"/>
          </a:p>
          <a:p>
            <a:r>
              <a:rPr lang="en-US" sz="1400" dirty="0"/>
              <a:t>Interactive visualization of the results:</a:t>
            </a:r>
          </a:p>
          <a:p>
            <a:pPr lvl="1"/>
            <a:r>
              <a:rPr lang="en-US" sz="1400" dirty="0"/>
              <a:t>Definition of the criteria and parameters which can be selected by the user.</a:t>
            </a:r>
          </a:p>
          <a:p>
            <a:pPr lvl="1"/>
            <a:r>
              <a:rPr lang="en-US" sz="1400" dirty="0"/>
              <a:t>Creation of the interactive plots.</a:t>
            </a:r>
          </a:p>
          <a:p>
            <a:endParaRPr lang="en-US" sz="1400" dirty="0"/>
          </a:p>
          <a:p>
            <a:endParaRPr lang="de-DE" sz="140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1782003-3657-454F-8BA6-A160EE756DC1}" type="datetime5">
              <a:rPr lang="en-US" smtClean="0"/>
              <a:t>8-Jan-22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50FCA43-2179-4561-8F9B-86ADA6C3A52A}"/>
              </a:ext>
            </a:extLst>
          </p:cNvPr>
          <p:cNvGrpSpPr/>
          <p:nvPr/>
        </p:nvGrpSpPr>
        <p:grpSpPr>
          <a:xfrm>
            <a:off x="5245419" y="1000534"/>
            <a:ext cx="3378547" cy="3713850"/>
            <a:chOff x="5245419" y="1000534"/>
            <a:chExt cx="3378547" cy="3713850"/>
          </a:xfrm>
        </p:grpSpPr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9E81AD3B-161A-4208-A3A0-C2CD3DA06916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80387" y="1000534"/>
              <a:ext cx="3108613" cy="172556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2FF57DDA-9B98-48A6-976A-DDF99CB57AE3}"/>
                </a:ext>
              </a:extLst>
            </p:cNvPr>
            <p:cNvGrpSpPr/>
            <p:nvPr/>
          </p:nvGrpSpPr>
          <p:grpSpPr>
            <a:xfrm>
              <a:off x="5245419" y="2053389"/>
              <a:ext cx="3378547" cy="2660995"/>
              <a:chOff x="5245419" y="2053389"/>
              <a:chExt cx="3378547" cy="2660995"/>
            </a:xfrm>
          </p:grpSpPr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1D1A0F27-5480-47CF-A342-925ED41345A3}"/>
                  </a:ext>
                </a:extLst>
              </p:cNvPr>
              <p:cNvSpPr/>
              <p:nvPr/>
            </p:nvSpPr>
            <p:spPr>
              <a:xfrm>
                <a:off x="6984021" y="2057198"/>
                <a:ext cx="382334" cy="299140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grpSp>
            <p:nvGrpSpPr>
              <p:cNvPr id="8" name="Gruppieren 7">
                <a:extLst>
                  <a:ext uri="{FF2B5EF4-FFF2-40B4-BE49-F238E27FC236}">
                    <a16:creationId xmlns:a16="http://schemas.microsoft.com/office/drawing/2014/main" id="{39DC5056-AB5A-4CB0-8EAF-635CAFB6E58F}"/>
                  </a:ext>
                </a:extLst>
              </p:cNvPr>
              <p:cNvGrpSpPr/>
              <p:nvPr/>
            </p:nvGrpSpPr>
            <p:grpSpPr>
              <a:xfrm>
                <a:off x="5245419" y="2053389"/>
                <a:ext cx="3378547" cy="2660995"/>
                <a:chOff x="5245419" y="2053389"/>
                <a:chExt cx="3378547" cy="2660995"/>
              </a:xfrm>
            </p:grpSpPr>
            <p:pic>
              <p:nvPicPr>
                <p:cNvPr id="1026" name="Picture 2" descr="KB07_FC_middle_mitrRahmen_dpi200300">
                  <a:extLst>
                    <a:ext uri="{FF2B5EF4-FFF2-40B4-BE49-F238E27FC236}">
                      <a16:creationId xmlns:a16="http://schemas.microsoft.com/office/drawing/2014/main" id="{E4F83D4F-924D-44E8-A451-F923C846706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45419" y="2734242"/>
                  <a:ext cx="3378547" cy="1980142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11" name="Gerader Verbinder 10">
                  <a:extLst>
                    <a:ext uri="{FF2B5EF4-FFF2-40B4-BE49-F238E27FC236}">
                      <a16:creationId xmlns:a16="http://schemas.microsoft.com/office/drawing/2014/main" id="{B119BF5A-C9A6-4883-9733-9D695951D78A}"/>
                    </a:ext>
                  </a:extLst>
                </p:cNvPr>
                <p:cNvCxnSpPr/>
                <p:nvPr/>
              </p:nvCxnSpPr>
              <p:spPr>
                <a:xfrm flipH="1">
                  <a:off x="5245419" y="2053389"/>
                  <a:ext cx="1736907" cy="680853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Gerader Verbinder 12">
                  <a:extLst>
                    <a:ext uri="{FF2B5EF4-FFF2-40B4-BE49-F238E27FC236}">
                      <a16:creationId xmlns:a16="http://schemas.microsoft.com/office/drawing/2014/main" id="{1CAA1083-DD4C-42B4-9E40-59F01DD5CFFA}"/>
                    </a:ext>
                  </a:extLst>
                </p:cNvPr>
                <p:cNvCxnSpPr/>
                <p:nvPr/>
              </p:nvCxnSpPr>
              <p:spPr>
                <a:xfrm>
                  <a:off x="7366355" y="2057198"/>
                  <a:ext cx="1257611" cy="67704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963160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BF0AFA7-69A7-4369-8161-21610A90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08191B6-772D-4CD3-ADA6-ABE61BA1B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847433"/>
            <a:ext cx="6275384" cy="3706384"/>
          </a:xfrm>
        </p:spPr>
        <p:txBody>
          <a:bodyPr/>
          <a:lstStyle/>
          <a:p>
            <a:pPr lvl="1" algn="just"/>
            <a:r>
              <a:rPr lang="en-US" sz="1350" dirty="0"/>
              <a:t>Read the sieve mesh sizes and corresponding class weights (sieving results).</a:t>
            </a:r>
          </a:p>
          <a:p>
            <a:pPr lvl="1" algn="just"/>
            <a:r>
              <a:rPr lang="en-US" sz="1350" dirty="0"/>
              <a:t>Interpolation class weights to identify the percentage finer for all remaining grain sizes.</a:t>
            </a:r>
          </a:p>
          <a:p>
            <a:pPr lvl="1" algn="just"/>
            <a:r>
              <a:rPr lang="en-US" sz="1350" dirty="0"/>
              <a:t>Computation of the statistical parameters (e.g., d</a:t>
            </a:r>
            <a:r>
              <a:rPr lang="en-US" sz="1350" baseline="-25000" dirty="0"/>
              <a:t>m</a:t>
            </a:r>
            <a:r>
              <a:rPr lang="en-US" sz="1350" dirty="0"/>
              <a:t>,</a:t>
            </a:r>
            <a:r>
              <a:rPr lang="en-US" sz="1350" baseline="-25000" dirty="0"/>
              <a:t> </a:t>
            </a:r>
            <a:r>
              <a:rPr lang="en-US" sz="1350" dirty="0"/>
              <a:t>sorting index and geometric standard deviation).</a:t>
            </a:r>
          </a:p>
          <a:p>
            <a:pPr marL="176212" lvl="1" indent="0" algn="just">
              <a:buNone/>
            </a:pPr>
            <a:endParaRPr lang="en-US" sz="1350" dirty="0"/>
          </a:p>
          <a:p>
            <a:pPr lvl="1" algn="just"/>
            <a:r>
              <a:rPr lang="en-US" sz="1350" dirty="0"/>
              <a:t>Plotting and exporting of the results (e.g., cumulative grain size distribution)</a:t>
            </a:r>
          </a:p>
          <a:p>
            <a:pPr marL="0" indent="0" algn="just">
              <a:buNone/>
            </a:pPr>
            <a:endParaRPr lang="en-US" sz="1350" dirty="0"/>
          </a:p>
          <a:p>
            <a:pPr lvl="1" algn="just"/>
            <a:r>
              <a:rPr lang="en-US" sz="1350" dirty="0"/>
              <a:t>Generation the options and comparison tools (e.g., comparison between samples or of single parameters over time)</a:t>
            </a:r>
          </a:p>
          <a:p>
            <a:pPr lvl="1" algn="just"/>
            <a:endParaRPr lang="en-US" sz="1350" dirty="0"/>
          </a:p>
          <a:p>
            <a:pPr lvl="1" algn="just"/>
            <a:r>
              <a:rPr lang="en-US" sz="1350" dirty="0"/>
              <a:t>Response to the commands of the GUI and creation of the interactive visualization of the results based on their location</a:t>
            </a:r>
          </a:p>
          <a:p>
            <a:pPr lvl="1"/>
            <a:endParaRPr lang="en-US" sz="1350" dirty="0"/>
          </a:p>
          <a:p>
            <a:pPr marL="0" indent="0">
              <a:buNone/>
            </a:pPr>
            <a:r>
              <a:rPr lang="en-US" sz="1350" dirty="0"/>
              <a:t>	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C8C6499-8D93-4F05-803C-D72FF4C33BC8}" type="datetime5">
              <a:rPr lang="en-US" smtClean="0"/>
              <a:t>8-Jan-22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University of Stuttgart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4B697065-6919-491F-988B-75B98DC64B62}"/>
              </a:ext>
            </a:extLst>
          </p:cNvPr>
          <p:cNvSpPr/>
          <p:nvPr/>
        </p:nvSpPr>
        <p:spPr>
          <a:xfrm>
            <a:off x="6868658" y="847433"/>
            <a:ext cx="165815" cy="124684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E9C4F00-03FD-4716-A677-9B3C6149178B}"/>
              </a:ext>
            </a:extLst>
          </p:cNvPr>
          <p:cNvSpPr txBox="1"/>
          <p:nvPr/>
        </p:nvSpPr>
        <p:spPr>
          <a:xfrm>
            <a:off x="7117110" y="1150020"/>
            <a:ext cx="1541087" cy="493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400" b="1" dirty="0"/>
              <a:t>Class Statistical Analyzer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542653C-6C16-4856-B940-87BBE413EC2A}"/>
              </a:ext>
            </a:extLst>
          </p:cNvPr>
          <p:cNvSpPr txBox="1"/>
          <p:nvPr/>
        </p:nvSpPr>
        <p:spPr>
          <a:xfrm>
            <a:off x="7202382" y="2394339"/>
            <a:ext cx="1370544" cy="493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400" b="1" dirty="0"/>
              <a:t>Class Static Plotter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7A24C9E-B6C3-493A-AA2F-62A503EACE0E}"/>
              </a:ext>
            </a:extLst>
          </p:cNvPr>
          <p:cNvSpPr txBox="1"/>
          <p:nvPr/>
        </p:nvSpPr>
        <p:spPr>
          <a:xfrm>
            <a:off x="7205636" y="3937801"/>
            <a:ext cx="1454842" cy="493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400" b="1" dirty="0"/>
              <a:t>Class Interactive Plotter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C5B071B-B3D0-4086-A07F-844461995049}"/>
              </a:ext>
            </a:extLst>
          </p:cNvPr>
          <p:cNvSpPr txBox="1"/>
          <p:nvPr/>
        </p:nvSpPr>
        <p:spPr>
          <a:xfrm>
            <a:off x="7076142" y="3139424"/>
            <a:ext cx="1636058" cy="493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400" b="1" dirty="0"/>
              <a:t>Class Main Application (GUI)</a:t>
            </a:r>
          </a:p>
        </p:txBody>
      </p:sp>
      <p:sp>
        <p:nvSpPr>
          <p:cNvPr id="22" name="Geschweifte Klammer rechts 21">
            <a:extLst>
              <a:ext uri="{FF2B5EF4-FFF2-40B4-BE49-F238E27FC236}">
                <a16:creationId xmlns:a16="http://schemas.microsoft.com/office/drawing/2014/main" id="{6C5D2BDF-C0F7-4E0B-9668-733962CEC97C}"/>
              </a:ext>
            </a:extLst>
          </p:cNvPr>
          <p:cNvSpPr/>
          <p:nvPr/>
        </p:nvSpPr>
        <p:spPr>
          <a:xfrm>
            <a:off x="6888571" y="2509733"/>
            <a:ext cx="127562" cy="25858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Geschweifte Klammer rechts 23">
            <a:extLst>
              <a:ext uri="{FF2B5EF4-FFF2-40B4-BE49-F238E27FC236}">
                <a16:creationId xmlns:a16="http://schemas.microsoft.com/office/drawing/2014/main" id="{4642C01E-6EA4-4025-9377-082D2030DA54}"/>
              </a:ext>
            </a:extLst>
          </p:cNvPr>
          <p:cNvSpPr/>
          <p:nvPr/>
        </p:nvSpPr>
        <p:spPr>
          <a:xfrm>
            <a:off x="6867613" y="3139424"/>
            <a:ext cx="148520" cy="48408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9AE4AD26-4068-4060-93F4-55E6600C05C0}"/>
              </a:ext>
            </a:extLst>
          </p:cNvPr>
          <p:cNvSpPr/>
          <p:nvPr/>
        </p:nvSpPr>
        <p:spPr>
          <a:xfrm>
            <a:off x="6859675" y="3982382"/>
            <a:ext cx="156457" cy="44869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6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2B5DC-2127-4980-989F-9CB2D46D4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FC61EB-D07B-4772-889D-6AAB53A57B5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3D1545B-D1F9-4840-8FA0-7BB1D497F975}" type="datetime5">
              <a:rPr lang="en-US" smtClean="0"/>
              <a:t>8-Jan-22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FAB6A5-6EF1-4791-87E4-CC0C724B89A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University of Stuttgart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74CAB3-5AA2-477B-9561-CB8CA34F8F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B0D7D5D-5AA4-4959-9406-3A0E94AFF204}"/>
              </a:ext>
            </a:extLst>
          </p:cNvPr>
          <p:cNvSpPr txBox="1"/>
          <p:nvPr/>
        </p:nvSpPr>
        <p:spPr>
          <a:xfrm>
            <a:off x="806824" y="1062318"/>
            <a:ext cx="1021976" cy="296819"/>
          </a:xfrm>
          <a:prstGeom prst="roundRect">
            <a:avLst/>
          </a:prstGeom>
          <a:solidFill>
            <a:schemeClr val="accent2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600" dirty="0">
                <a:solidFill>
                  <a:schemeClr val="bg1"/>
                </a:solidFill>
              </a:rPr>
              <a:t>Week 1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52B87A6F-C6F2-4430-8759-25C1E038191F}"/>
              </a:ext>
            </a:extLst>
          </p:cNvPr>
          <p:cNvSpPr/>
          <p:nvPr/>
        </p:nvSpPr>
        <p:spPr>
          <a:xfrm>
            <a:off x="1652756" y="974851"/>
            <a:ext cx="6836244" cy="471752"/>
          </a:xfrm>
          <a:prstGeom prst="rightArrow">
            <a:avLst>
              <a:gd name="adj1" fmla="val 100000"/>
              <a:gd name="adj2" fmla="val 4814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F382E1E-78C8-4381-8170-6CA24B0585E2}"/>
              </a:ext>
            </a:extLst>
          </p:cNvPr>
          <p:cNvSpPr txBox="1"/>
          <p:nvPr/>
        </p:nvSpPr>
        <p:spPr>
          <a:xfrm>
            <a:off x="1929653" y="1055595"/>
            <a:ext cx="6178924" cy="2682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600" dirty="0"/>
              <a:t>Creation of the Statistical Analyzer and Static Plotter Classes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E50D731-C409-405A-B06F-8316F73925B7}"/>
              </a:ext>
            </a:extLst>
          </p:cNvPr>
          <p:cNvSpPr txBox="1"/>
          <p:nvPr/>
        </p:nvSpPr>
        <p:spPr>
          <a:xfrm>
            <a:off x="806824" y="1670637"/>
            <a:ext cx="1021976" cy="296819"/>
          </a:xfrm>
          <a:prstGeom prst="roundRect">
            <a:avLst/>
          </a:prstGeom>
          <a:solidFill>
            <a:schemeClr val="accent2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600" dirty="0">
                <a:solidFill>
                  <a:schemeClr val="bg1"/>
                </a:solidFill>
              </a:rPr>
              <a:t>Week 2-3</a:t>
            </a:r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FDA46A9E-FD5E-466D-A515-C3D3A42A72D7}"/>
              </a:ext>
            </a:extLst>
          </p:cNvPr>
          <p:cNvSpPr/>
          <p:nvPr/>
        </p:nvSpPr>
        <p:spPr>
          <a:xfrm>
            <a:off x="1652756" y="1583170"/>
            <a:ext cx="6836244" cy="471752"/>
          </a:xfrm>
          <a:prstGeom prst="rightArrow">
            <a:avLst>
              <a:gd name="adj1" fmla="val 100000"/>
              <a:gd name="adj2" fmla="val 4814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148279D-88B6-4220-ADC1-86B822051C9A}"/>
              </a:ext>
            </a:extLst>
          </p:cNvPr>
          <p:cNvSpPr txBox="1"/>
          <p:nvPr/>
        </p:nvSpPr>
        <p:spPr>
          <a:xfrm>
            <a:off x="1929653" y="1663914"/>
            <a:ext cx="6178924" cy="2682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600" dirty="0"/>
              <a:t>Creation of the Main Application and Interactive Plotter Classes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BA02174-CED0-4B06-AD89-2EB3079CC23D}"/>
              </a:ext>
            </a:extLst>
          </p:cNvPr>
          <p:cNvSpPr txBox="1"/>
          <p:nvPr/>
        </p:nvSpPr>
        <p:spPr>
          <a:xfrm>
            <a:off x="813548" y="2278956"/>
            <a:ext cx="1021976" cy="296819"/>
          </a:xfrm>
          <a:prstGeom prst="roundRect">
            <a:avLst/>
          </a:prstGeom>
          <a:solidFill>
            <a:schemeClr val="accent2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600" dirty="0">
                <a:solidFill>
                  <a:schemeClr val="bg1"/>
                </a:solidFill>
              </a:rPr>
              <a:t>Week 4</a:t>
            </a:r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D0F90548-8F05-4399-BF5B-D271C452F9F3}"/>
              </a:ext>
            </a:extLst>
          </p:cNvPr>
          <p:cNvSpPr/>
          <p:nvPr/>
        </p:nvSpPr>
        <p:spPr>
          <a:xfrm>
            <a:off x="1659480" y="2191489"/>
            <a:ext cx="6836244" cy="471752"/>
          </a:xfrm>
          <a:prstGeom prst="rightArrow">
            <a:avLst>
              <a:gd name="adj1" fmla="val 100000"/>
              <a:gd name="adj2" fmla="val 4814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250E535-151A-41D8-887F-A59910CA94E3}"/>
              </a:ext>
            </a:extLst>
          </p:cNvPr>
          <p:cNvSpPr txBox="1"/>
          <p:nvPr/>
        </p:nvSpPr>
        <p:spPr>
          <a:xfrm>
            <a:off x="1936377" y="2272233"/>
            <a:ext cx="6178924" cy="2682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600" dirty="0"/>
              <a:t>Main Script and preparation of the presentation 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0015BA2-7D38-498B-BFE8-71F0086B0315}"/>
              </a:ext>
            </a:extLst>
          </p:cNvPr>
          <p:cNvSpPr txBox="1"/>
          <p:nvPr/>
        </p:nvSpPr>
        <p:spPr>
          <a:xfrm>
            <a:off x="806824" y="2883651"/>
            <a:ext cx="1021976" cy="296819"/>
          </a:xfrm>
          <a:prstGeom prst="roundRect">
            <a:avLst/>
          </a:prstGeom>
          <a:solidFill>
            <a:schemeClr val="accent2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600" dirty="0">
                <a:solidFill>
                  <a:schemeClr val="bg1"/>
                </a:solidFill>
              </a:rPr>
              <a:t>Week 5</a:t>
            </a:r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B0C396A6-9F5E-4CD3-9EE9-F714CBED713B}"/>
              </a:ext>
            </a:extLst>
          </p:cNvPr>
          <p:cNvSpPr/>
          <p:nvPr/>
        </p:nvSpPr>
        <p:spPr>
          <a:xfrm>
            <a:off x="1652756" y="2796184"/>
            <a:ext cx="6836244" cy="471752"/>
          </a:xfrm>
          <a:prstGeom prst="rightArrow">
            <a:avLst>
              <a:gd name="adj1" fmla="val 100000"/>
              <a:gd name="adj2" fmla="val 4814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7E49F3A-C6E1-4590-BF3A-8914EF5069E3}"/>
              </a:ext>
            </a:extLst>
          </p:cNvPr>
          <p:cNvSpPr txBox="1"/>
          <p:nvPr/>
        </p:nvSpPr>
        <p:spPr>
          <a:xfrm>
            <a:off x="1929653" y="2876928"/>
            <a:ext cx="6178924" cy="2682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600" dirty="0"/>
              <a:t>Code design: finalization of the diagram and debugging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BEC4A08-272E-4268-A9AA-5CF82DAC42F5}"/>
              </a:ext>
            </a:extLst>
          </p:cNvPr>
          <p:cNvSpPr txBox="1"/>
          <p:nvPr/>
        </p:nvSpPr>
        <p:spPr>
          <a:xfrm>
            <a:off x="806824" y="3491251"/>
            <a:ext cx="1021976" cy="296819"/>
          </a:xfrm>
          <a:prstGeom prst="roundRect">
            <a:avLst/>
          </a:prstGeom>
          <a:solidFill>
            <a:schemeClr val="accent2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600" dirty="0">
                <a:solidFill>
                  <a:schemeClr val="bg1"/>
                </a:solidFill>
              </a:rPr>
              <a:t>Week 6</a:t>
            </a:r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FB99F018-3DCF-4249-BEDF-A4E34AF0C4F2}"/>
              </a:ext>
            </a:extLst>
          </p:cNvPr>
          <p:cNvSpPr/>
          <p:nvPr/>
        </p:nvSpPr>
        <p:spPr>
          <a:xfrm>
            <a:off x="1652756" y="3403784"/>
            <a:ext cx="6836244" cy="471752"/>
          </a:xfrm>
          <a:prstGeom prst="rightArrow">
            <a:avLst>
              <a:gd name="adj1" fmla="val 100000"/>
              <a:gd name="adj2" fmla="val 4814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C938DBD-0AD3-4C38-A4D3-E7E663A1D2B1}"/>
              </a:ext>
            </a:extLst>
          </p:cNvPr>
          <p:cNvSpPr txBox="1"/>
          <p:nvPr/>
        </p:nvSpPr>
        <p:spPr>
          <a:xfrm>
            <a:off x="1929653" y="3484528"/>
            <a:ext cx="6178924" cy="2682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600" dirty="0"/>
              <a:t>Finalization of the code and README file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19AE384-462D-43E5-9184-4F692733632B}"/>
              </a:ext>
            </a:extLst>
          </p:cNvPr>
          <p:cNvSpPr txBox="1"/>
          <p:nvPr/>
        </p:nvSpPr>
        <p:spPr>
          <a:xfrm>
            <a:off x="806824" y="4098851"/>
            <a:ext cx="1021976" cy="296819"/>
          </a:xfrm>
          <a:prstGeom prst="roundRect">
            <a:avLst/>
          </a:prstGeom>
          <a:solidFill>
            <a:schemeClr val="accent2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600" dirty="0">
                <a:solidFill>
                  <a:schemeClr val="bg1"/>
                </a:solidFill>
              </a:rPr>
              <a:t>Week 7</a:t>
            </a:r>
          </a:p>
        </p:txBody>
      </p:sp>
      <p:sp>
        <p:nvSpPr>
          <p:cNvPr id="34" name="Pfeil: nach rechts 33">
            <a:extLst>
              <a:ext uri="{FF2B5EF4-FFF2-40B4-BE49-F238E27FC236}">
                <a16:creationId xmlns:a16="http://schemas.microsoft.com/office/drawing/2014/main" id="{1274A2BB-3395-4A1E-8506-8E400C31769A}"/>
              </a:ext>
            </a:extLst>
          </p:cNvPr>
          <p:cNvSpPr/>
          <p:nvPr/>
        </p:nvSpPr>
        <p:spPr>
          <a:xfrm>
            <a:off x="1652756" y="4011384"/>
            <a:ext cx="6836244" cy="471752"/>
          </a:xfrm>
          <a:prstGeom prst="rightArrow">
            <a:avLst>
              <a:gd name="adj1" fmla="val 100000"/>
              <a:gd name="adj2" fmla="val 4814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65E9FB7-2458-4B79-A5F8-63328A1CA4A5}"/>
              </a:ext>
            </a:extLst>
          </p:cNvPr>
          <p:cNvSpPr txBox="1"/>
          <p:nvPr/>
        </p:nvSpPr>
        <p:spPr>
          <a:xfrm>
            <a:off x="1929653" y="4092128"/>
            <a:ext cx="6178924" cy="2682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600" dirty="0"/>
              <a:t>Final check and correction</a:t>
            </a:r>
          </a:p>
        </p:txBody>
      </p:sp>
    </p:spTree>
    <p:extLst>
      <p:ext uri="{BB962C8B-B14F-4D97-AF65-F5344CB8AC3E}">
        <p14:creationId xmlns:p14="http://schemas.microsoft.com/office/powerpoint/2010/main" val="276175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BF0AFA7-69A7-4369-8161-21610A90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 Allocation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BF353F7-1752-4CAC-81B5-5B16F3045AC6}" type="datetime5">
              <a:rPr lang="en-US" smtClean="0"/>
              <a:t>8-Jan-22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8416A163-AFDF-45A1-A396-FEFEB1D9FD7E}"/>
              </a:ext>
            </a:extLst>
          </p:cNvPr>
          <p:cNvGrpSpPr/>
          <p:nvPr/>
        </p:nvGrpSpPr>
        <p:grpSpPr>
          <a:xfrm>
            <a:off x="720673" y="896988"/>
            <a:ext cx="3321592" cy="1591023"/>
            <a:chOff x="856800" y="1140030"/>
            <a:chExt cx="3321592" cy="1591023"/>
          </a:xfrm>
        </p:grpSpPr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3A8C5D0A-5CB3-416B-A294-548EA108103C}"/>
                </a:ext>
              </a:extLst>
            </p:cNvPr>
            <p:cNvGrpSpPr/>
            <p:nvPr/>
          </p:nvGrpSpPr>
          <p:grpSpPr>
            <a:xfrm>
              <a:off x="856800" y="1300524"/>
              <a:ext cx="3321592" cy="1430529"/>
              <a:chOff x="564776" y="1300525"/>
              <a:chExt cx="3321592" cy="1430529"/>
            </a:xfrm>
          </p:grpSpPr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4CFFDE1E-C95A-4A75-909E-3C9D0C7CDAAF}"/>
                  </a:ext>
                </a:extLst>
              </p:cNvPr>
              <p:cNvSpPr txBox="1"/>
              <p:nvPr/>
            </p:nvSpPr>
            <p:spPr>
              <a:xfrm>
                <a:off x="696949" y="1682621"/>
                <a:ext cx="3189419" cy="6663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 algn="just">
                  <a:lnSpc>
                    <a:spcPct val="120000"/>
                  </a:lnSpc>
                  <a:spcBef>
                    <a:spcPts val="750"/>
                  </a:spcBef>
                  <a:buClr>
                    <a:schemeClr val="accent2">
                      <a:lumMod val="60000"/>
                      <a:lumOff val="40000"/>
                    </a:schemeClr>
                  </a:buClr>
                  <a:buFont typeface="Symbol" panose="05050102010706020507" pitchFamily="18" charset="2"/>
                  <a:buChar char=""/>
                </a:pPr>
                <a:r>
                  <a:rPr lang="en-US" sz="1600" dirty="0"/>
                  <a:t>Statistical Analyzer Class</a:t>
                </a:r>
              </a:p>
              <a:p>
                <a:pPr marL="285750" indent="-285750" algn="just">
                  <a:lnSpc>
                    <a:spcPct val="120000"/>
                  </a:lnSpc>
                  <a:spcBef>
                    <a:spcPts val="750"/>
                  </a:spcBef>
                  <a:buClr>
                    <a:schemeClr val="accent2">
                      <a:lumMod val="60000"/>
                      <a:lumOff val="40000"/>
                    </a:schemeClr>
                  </a:buClr>
                  <a:buFont typeface="Symbol" panose="05050102010706020507" pitchFamily="18" charset="2"/>
                  <a:buChar char=""/>
                </a:pPr>
                <a:r>
                  <a:rPr lang="en-US" sz="1600" dirty="0"/>
                  <a:t>Class MainApplication (GUI)</a:t>
                </a:r>
              </a:p>
            </p:txBody>
          </p:sp>
          <p:sp>
            <p:nvSpPr>
              <p:cNvPr id="20" name="Rechteck: abgerundete Ecken 19">
                <a:extLst>
                  <a:ext uri="{FF2B5EF4-FFF2-40B4-BE49-F238E27FC236}">
                    <a16:creationId xmlns:a16="http://schemas.microsoft.com/office/drawing/2014/main" id="{A8D85897-9EB3-477E-BA64-63E9DB296718}"/>
                  </a:ext>
                </a:extLst>
              </p:cNvPr>
              <p:cNvSpPr/>
              <p:nvPr/>
            </p:nvSpPr>
            <p:spPr>
              <a:xfrm>
                <a:off x="564776" y="1300525"/>
                <a:ext cx="3136222" cy="1430529"/>
              </a:xfrm>
              <a:prstGeom prst="roundRect">
                <a:avLst/>
              </a:pr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13EF8425-43B0-4C67-BE9C-DB62DCF69E20}"/>
                </a:ext>
              </a:extLst>
            </p:cNvPr>
            <p:cNvSpPr txBox="1"/>
            <p:nvPr/>
          </p:nvSpPr>
          <p:spPr>
            <a:xfrm>
              <a:off x="856800" y="1140030"/>
              <a:ext cx="837529" cy="26827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750"/>
                </a:spcBef>
                <a:buClr>
                  <a:schemeClr val="accent1"/>
                </a:buClr>
              </a:pPr>
              <a:r>
                <a:rPr 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Beatriz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E1F12B70-EAA3-4573-A32C-E1475D849E53}"/>
              </a:ext>
            </a:extLst>
          </p:cNvPr>
          <p:cNvGrpSpPr/>
          <p:nvPr/>
        </p:nvGrpSpPr>
        <p:grpSpPr>
          <a:xfrm>
            <a:off x="4713800" y="885968"/>
            <a:ext cx="3775200" cy="1650568"/>
            <a:chOff x="4458306" y="1113464"/>
            <a:chExt cx="3775200" cy="1650568"/>
          </a:xfrm>
        </p:grpSpPr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BAE959DE-9A71-40E2-8404-4F83F0431F42}"/>
                </a:ext>
              </a:extLst>
            </p:cNvPr>
            <p:cNvGrpSpPr/>
            <p:nvPr/>
          </p:nvGrpSpPr>
          <p:grpSpPr>
            <a:xfrm>
              <a:off x="4458306" y="1267292"/>
              <a:ext cx="3775200" cy="1496740"/>
              <a:chOff x="3329761" y="1267292"/>
              <a:chExt cx="3775200" cy="1496740"/>
            </a:xfrm>
          </p:grpSpPr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C94CF99D-D521-4D5A-9BCF-3541B9BF3D5E}"/>
                  </a:ext>
                </a:extLst>
              </p:cNvPr>
              <p:cNvSpPr txBox="1"/>
              <p:nvPr/>
            </p:nvSpPr>
            <p:spPr>
              <a:xfrm>
                <a:off x="3329761" y="1267292"/>
                <a:ext cx="3775200" cy="149674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 algn="just">
                  <a:lnSpc>
                    <a:spcPct val="120000"/>
                  </a:lnSpc>
                  <a:spcBef>
                    <a:spcPts val="750"/>
                  </a:spcBef>
                  <a:buClr>
                    <a:srgbClr val="00B050"/>
                  </a:buClr>
                  <a:buFont typeface="Symbol" panose="05050102010706020507" pitchFamily="18" charset="2"/>
                  <a:buChar char=""/>
                </a:pPr>
                <a:r>
                  <a:rPr lang="en-US" sz="1600" dirty="0"/>
                  <a:t>Static Plotter Class</a:t>
                </a:r>
              </a:p>
              <a:p>
                <a:pPr marL="285750" indent="-285750" algn="just">
                  <a:lnSpc>
                    <a:spcPct val="120000"/>
                  </a:lnSpc>
                  <a:spcBef>
                    <a:spcPts val="750"/>
                  </a:spcBef>
                  <a:buClr>
                    <a:srgbClr val="00B050"/>
                  </a:buClr>
                  <a:buFont typeface="Symbol" panose="05050102010706020507" pitchFamily="18" charset="2"/>
                  <a:buChar char=""/>
                </a:pPr>
                <a:r>
                  <a:rPr lang="en-US" sz="1600" dirty="0"/>
                  <a:t>Interactive Plotter Class</a:t>
                </a:r>
              </a:p>
              <a:p>
                <a:pPr marL="285750" indent="-285750" algn="just">
                  <a:lnSpc>
                    <a:spcPct val="120000"/>
                  </a:lnSpc>
                  <a:spcBef>
                    <a:spcPts val="750"/>
                  </a:spcBef>
                  <a:buClr>
                    <a:srgbClr val="00B050"/>
                  </a:buClr>
                  <a:buFont typeface="Symbol" panose="05050102010706020507" pitchFamily="18" charset="2"/>
                  <a:buChar char=""/>
                </a:pPr>
                <a:r>
                  <a:rPr lang="en-US" sz="1600" dirty="0"/>
                  <a:t>Main Script</a:t>
                </a:r>
              </a:p>
            </p:txBody>
          </p:sp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5862ADEB-C3A4-48C3-B513-A08FF77001BC}"/>
                  </a:ext>
                </a:extLst>
              </p:cNvPr>
              <p:cNvSpPr/>
              <p:nvPr/>
            </p:nvSpPr>
            <p:spPr>
              <a:xfrm>
                <a:off x="3702944" y="1290617"/>
                <a:ext cx="3136222" cy="1430529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302C9AA-D8E7-4A3E-AFDF-C6F4BF8ACDFC}"/>
                </a:ext>
              </a:extLst>
            </p:cNvPr>
            <p:cNvSpPr txBox="1"/>
            <p:nvPr/>
          </p:nvSpPr>
          <p:spPr>
            <a:xfrm>
              <a:off x="4915570" y="1113464"/>
              <a:ext cx="837529" cy="26827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750"/>
                </a:spcBef>
                <a:buClr>
                  <a:schemeClr val="accent1"/>
                </a:buClr>
              </a:pPr>
              <a:r>
                <a:rPr lang="en-US" sz="1600" dirty="0">
                  <a:solidFill>
                    <a:srgbClr val="00B050"/>
                  </a:solidFill>
                </a:rPr>
                <a:t>Federica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51A52200-C6E4-4652-AD40-F41C0AB30B17}"/>
              </a:ext>
            </a:extLst>
          </p:cNvPr>
          <p:cNvGrpSpPr/>
          <p:nvPr/>
        </p:nvGrpSpPr>
        <p:grpSpPr>
          <a:xfrm>
            <a:off x="2614762" y="2685770"/>
            <a:ext cx="3880822" cy="2074649"/>
            <a:chOff x="856800" y="1140030"/>
            <a:chExt cx="3880822" cy="2074649"/>
          </a:xfrm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7D5CC2D5-F924-4D76-B525-7CA3A781F100}"/>
                </a:ext>
              </a:extLst>
            </p:cNvPr>
            <p:cNvGrpSpPr/>
            <p:nvPr/>
          </p:nvGrpSpPr>
          <p:grpSpPr>
            <a:xfrm>
              <a:off x="856800" y="1300524"/>
              <a:ext cx="3880822" cy="1914155"/>
              <a:chOff x="564776" y="1300525"/>
              <a:chExt cx="3880822" cy="1914155"/>
            </a:xfrm>
          </p:grpSpPr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9D915EE6-50A8-4EE4-9FF9-13E444770262}"/>
                  </a:ext>
                </a:extLst>
              </p:cNvPr>
              <p:cNvSpPr txBox="1"/>
              <p:nvPr/>
            </p:nvSpPr>
            <p:spPr>
              <a:xfrm>
                <a:off x="769188" y="1574895"/>
                <a:ext cx="3189419" cy="14624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 algn="just">
                  <a:lnSpc>
                    <a:spcPct val="120000"/>
                  </a:lnSpc>
                  <a:spcBef>
                    <a:spcPts val="750"/>
                  </a:spcBef>
                  <a:buClr>
                    <a:srgbClr val="FF0000"/>
                  </a:buClr>
                  <a:buFont typeface="Symbol" panose="05050102010706020507" pitchFamily="18" charset="2"/>
                  <a:buChar char=""/>
                </a:pPr>
                <a:r>
                  <a:rPr lang="en-US" sz="1600" dirty="0"/>
                  <a:t>Code design</a:t>
                </a:r>
              </a:p>
              <a:p>
                <a:pPr marL="285750" indent="-285750" algn="just">
                  <a:lnSpc>
                    <a:spcPct val="120000"/>
                  </a:lnSpc>
                  <a:spcBef>
                    <a:spcPts val="750"/>
                  </a:spcBef>
                  <a:buClr>
                    <a:srgbClr val="FF0000"/>
                  </a:buClr>
                  <a:buFont typeface="Symbol" panose="05050102010706020507" pitchFamily="18" charset="2"/>
                  <a:buChar char=""/>
                </a:pPr>
                <a:r>
                  <a:rPr lang="en-US" sz="1600" dirty="0"/>
                  <a:t>README file</a:t>
                </a:r>
              </a:p>
              <a:p>
                <a:pPr marL="285750" indent="-285750" algn="just">
                  <a:lnSpc>
                    <a:spcPct val="120000"/>
                  </a:lnSpc>
                  <a:spcBef>
                    <a:spcPts val="750"/>
                  </a:spcBef>
                  <a:buClr>
                    <a:srgbClr val="FF0000"/>
                  </a:buClr>
                  <a:buFont typeface="Symbol" panose="05050102010706020507" pitchFamily="18" charset="2"/>
                  <a:buChar char=""/>
                </a:pPr>
                <a:r>
                  <a:rPr lang="en-US" sz="1600" dirty="0"/>
                  <a:t>Presentation</a:t>
                </a:r>
              </a:p>
              <a:p>
                <a:pPr marL="285750" indent="-285750" algn="just">
                  <a:lnSpc>
                    <a:spcPct val="120000"/>
                  </a:lnSpc>
                  <a:spcBef>
                    <a:spcPts val="750"/>
                  </a:spcBef>
                  <a:buClr>
                    <a:srgbClr val="FF0000"/>
                  </a:buClr>
                  <a:buFont typeface="Symbol" panose="05050102010706020507" pitchFamily="18" charset="2"/>
                  <a:buChar char=""/>
                </a:pPr>
                <a:r>
                  <a:rPr lang="en-US" sz="1600" dirty="0"/>
                  <a:t>Class MainApplication (GUI)</a:t>
                </a:r>
              </a:p>
            </p:txBody>
          </p:sp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B618EA4F-B57B-45E3-B320-EF771CB699E0}"/>
                  </a:ext>
                </a:extLst>
              </p:cNvPr>
              <p:cNvSpPr/>
              <p:nvPr/>
            </p:nvSpPr>
            <p:spPr>
              <a:xfrm>
                <a:off x="564776" y="1300525"/>
                <a:ext cx="3880822" cy="1914155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E95912D8-48E0-49E2-998E-655F3EA70B11}"/>
                </a:ext>
              </a:extLst>
            </p:cNvPr>
            <p:cNvSpPr txBox="1"/>
            <p:nvPr/>
          </p:nvSpPr>
          <p:spPr>
            <a:xfrm>
              <a:off x="856800" y="1140030"/>
              <a:ext cx="837529" cy="26827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750"/>
                </a:spcBef>
                <a:buClr>
                  <a:schemeClr val="accent1"/>
                </a:buClr>
              </a:pPr>
              <a:r>
                <a:rPr lang="en-US" sz="1600" dirty="0">
                  <a:solidFill>
                    <a:srgbClr val="FF0000"/>
                  </a:solidFill>
                </a:rPr>
                <a:t>Together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EADA3210-022F-4948-AB2F-72DAA02C40E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31585" b="21736"/>
          <a:stretch/>
        </p:blipFill>
        <p:spPr>
          <a:xfrm>
            <a:off x="0" y="1942266"/>
            <a:ext cx="9144000" cy="3201233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04E3A5FD-848E-4A76-A505-F7BC035B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Sediment grain size analyses based on sieving datasets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25910D3-E398-478B-896F-7E4967C59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5772" y="3040687"/>
            <a:ext cx="3012621" cy="555172"/>
          </a:xfrm>
        </p:spPr>
        <p:txBody>
          <a:bodyPr/>
          <a:lstStyle/>
          <a:p>
            <a:pPr algn="ctr"/>
            <a:r>
              <a:rPr lang="de-DE" dirty="0"/>
              <a:t>Project Framework </a:t>
            </a:r>
            <a:r>
              <a:rPr lang="de-DE" dirty="0" err="1"/>
              <a:t>Presentation</a:t>
            </a:r>
            <a:endParaRPr lang="de-DE" dirty="0"/>
          </a:p>
          <a:p>
            <a:pPr algn="ctr"/>
            <a:r>
              <a:rPr lang="de-DE" dirty="0" err="1"/>
              <a:t>January</a:t>
            </a:r>
            <a:r>
              <a:rPr lang="de-DE" dirty="0"/>
              <a:t> 12, 2021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4B4EBED-4C83-4244-9F74-8AA04E7E23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55013" y="3595859"/>
            <a:ext cx="1442397" cy="1436677"/>
          </a:xfrm>
        </p:spPr>
        <p:txBody>
          <a:bodyPr/>
          <a:lstStyle/>
          <a:p>
            <a:pPr algn="ctr"/>
            <a:r>
              <a:rPr lang="de-DE" dirty="0"/>
              <a:t>Beatriz Negreiros</a:t>
            </a:r>
          </a:p>
          <a:p>
            <a:pPr algn="ctr"/>
            <a:r>
              <a:rPr lang="de-DE" dirty="0"/>
              <a:t>&amp;</a:t>
            </a:r>
          </a:p>
          <a:p>
            <a:pPr algn="ctr"/>
            <a:r>
              <a:rPr lang="de-DE" dirty="0"/>
              <a:t>Federica Scolari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D27060E-C61C-4E14-B4A8-65366227DAA7}"/>
              </a:ext>
            </a:extLst>
          </p:cNvPr>
          <p:cNvSpPr txBox="1"/>
          <p:nvPr/>
        </p:nvSpPr>
        <p:spPr>
          <a:xfrm>
            <a:off x="253478" y="1361589"/>
            <a:ext cx="3784414" cy="5958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400" dirty="0">
                <a:solidFill>
                  <a:schemeClr val="tx2"/>
                </a:solidFill>
              </a:rPr>
              <a:t>Thank you for your attention!</a:t>
            </a:r>
          </a:p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367091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10 Institute.potx" id="{C3B3A38B-0338-49FB-B231-116B7D339AEF}" vid="{AA825256-4409-4510-8B2A-E00170960EBA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416</Words>
  <Application>Microsoft Office PowerPoint</Application>
  <PresentationFormat>Bildschirmpräsentation (16:9)</PresentationFormat>
  <Paragraphs>84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Symbol</vt:lpstr>
      <vt:lpstr>Uni_Stuttgart</vt:lpstr>
      <vt:lpstr>Sediment grain size analyses based on sieving datasets</vt:lpstr>
      <vt:lpstr>Project Idea</vt:lpstr>
      <vt:lpstr>Project Goals</vt:lpstr>
      <vt:lpstr>Workflow</vt:lpstr>
      <vt:lpstr>Timeline</vt:lpstr>
      <vt:lpstr>Resource Allocation</vt:lpstr>
      <vt:lpstr>Sediment grain size analyses based on sieving datasets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2016-11-21T05:24:26Z</dcterms:created>
  <dcterms:modified xsi:type="dcterms:W3CDTF">2022-01-08T14:17:24Z</dcterms:modified>
</cp:coreProperties>
</file>