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4"/>
  </p:notesMasterIdLst>
  <p:sldIdLst>
    <p:sldId id="257" r:id="rId5"/>
    <p:sldId id="258" r:id="rId6"/>
    <p:sldId id="260" r:id="rId7"/>
    <p:sldId id="259" r:id="rId8"/>
    <p:sldId id="265" r:id="rId9"/>
    <p:sldId id="268" r:id="rId10"/>
    <p:sldId id="302" r:id="rId11"/>
    <p:sldId id="272" r:id="rId12"/>
    <p:sldId id="270" r:id="rId13"/>
    <p:sldId id="273" r:id="rId14"/>
    <p:sldId id="274" r:id="rId15"/>
    <p:sldId id="275" r:id="rId16"/>
    <p:sldId id="290" r:id="rId17"/>
    <p:sldId id="293" r:id="rId18"/>
    <p:sldId id="276" r:id="rId19"/>
    <p:sldId id="297" r:id="rId20"/>
    <p:sldId id="298" r:id="rId21"/>
    <p:sldId id="277" r:id="rId22"/>
    <p:sldId id="295" r:id="rId23"/>
    <p:sldId id="296" r:id="rId24"/>
    <p:sldId id="278" r:id="rId25"/>
    <p:sldId id="279" r:id="rId26"/>
    <p:sldId id="280" r:id="rId27"/>
    <p:sldId id="283" r:id="rId28"/>
    <p:sldId id="281" r:id="rId29"/>
    <p:sldId id="289" r:id="rId30"/>
    <p:sldId id="285" r:id="rId31"/>
    <p:sldId id="286" r:id="rId32"/>
    <p:sldId id="287" r:id="rId33"/>
    <p:sldId id="262" r:id="rId34"/>
    <p:sldId id="300" r:id="rId35"/>
    <p:sldId id="301" r:id="rId36"/>
    <p:sldId id="291" r:id="rId37"/>
    <p:sldId id="288" r:id="rId38"/>
    <p:sldId id="282" r:id="rId39"/>
    <p:sldId id="266" r:id="rId40"/>
    <p:sldId id="267" r:id="rId41"/>
    <p:sldId id="292" r:id="rId42"/>
    <p:sldId id="28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3E"/>
    <a:srgbClr val="3E626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97DF7-3F2B-4A5F-95F5-4EAC9E26E161}" v="2086" dt="2024-07-13T15:11:19.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74599" autoAdjust="0"/>
  </p:normalViewPr>
  <p:slideViewPr>
    <p:cSldViewPr snapToGrid="0">
      <p:cViewPr varScale="1">
        <p:scale>
          <a:sx n="71" d="100"/>
          <a:sy n="71"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accent2"/>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accent2"/>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accent1"/>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accent1"/>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accent2"/>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accent2"/>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accent2"/>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accent2"/>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accent2"/>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bg1">
            <a:lumMod val="65000"/>
          </a:schemeClr>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0D53E4-B13A-4DA5-8509-9E160D58E80F}" type="doc">
      <dgm:prSet loTypeId="urn:microsoft.com/office/officeart/2005/8/layout/chevron1" loCatId="process" qsTypeId="urn:microsoft.com/office/officeart/2005/8/quickstyle/simple1" qsCatId="simple" csTypeId="urn:microsoft.com/office/officeart/2005/8/colors/accent1_2" csCatId="accent1" phldr="1"/>
      <dgm:spPr/>
    </dgm:pt>
    <dgm:pt modelId="{6DBB0229-EFD7-47FF-99AA-736B7F801EE3}">
      <dgm:prSet phldrT="[Testo]"/>
      <dgm:spPr>
        <a:solidFill>
          <a:schemeClr val="bg1">
            <a:lumMod val="65000"/>
          </a:schemeClr>
        </a:solidFill>
      </dgm:spPr>
      <dgm:t>
        <a:bodyPr/>
        <a:lstStyle/>
        <a:p>
          <a:r>
            <a:rPr lang="it-IT" dirty="0"/>
            <a:t>GPU computing</a:t>
          </a:r>
        </a:p>
      </dgm:t>
    </dgm:pt>
    <dgm:pt modelId="{E8034CED-98F0-4F94-9E2E-6163FE88DF6B}" type="parTrans" cxnId="{9DE5802A-FD72-495E-A791-1B451FF88045}">
      <dgm:prSet/>
      <dgm:spPr/>
      <dgm:t>
        <a:bodyPr/>
        <a:lstStyle/>
        <a:p>
          <a:endParaRPr lang="it-IT"/>
        </a:p>
      </dgm:t>
    </dgm:pt>
    <dgm:pt modelId="{68192B5E-D574-45F7-ABB8-78B1A8E2BECF}" type="sibTrans" cxnId="{9DE5802A-FD72-495E-A791-1B451FF88045}">
      <dgm:prSet/>
      <dgm:spPr/>
      <dgm:t>
        <a:bodyPr/>
        <a:lstStyle/>
        <a:p>
          <a:endParaRPr lang="it-IT"/>
        </a:p>
      </dgm:t>
    </dgm:pt>
    <dgm:pt modelId="{DA615B19-CC7E-4276-A043-B98B84FB9ED2}">
      <dgm:prSet phldrT="[Testo]"/>
      <dgm:spPr>
        <a:solidFill>
          <a:schemeClr val="accent1"/>
        </a:solidFill>
      </dgm:spPr>
      <dgm:t>
        <a:bodyPr/>
        <a:lstStyle/>
        <a:p>
          <a:r>
            <a:rPr lang="it-IT" dirty="0"/>
            <a:t>Caso di studio</a:t>
          </a:r>
        </a:p>
      </dgm:t>
    </dgm:pt>
    <dgm:pt modelId="{65F0AE6E-ACDE-42EA-BAF4-2416021B1C97}" type="parTrans" cxnId="{B9724AEB-2699-4871-9C9B-D81C3B97CEAD}">
      <dgm:prSet/>
      <dgm:spPr/>
      <dgm:t>
        <a:bodyPr/>
        <a:lstStyle/>
        <a:p>
          <a:endParaRPr lang="it-IT"/>
        </a:p>
      </dgm:t>
    </dgm:pt>
    <dgm:pt modelId="{1CC1B71F-BD3C-4C74-A557-0F454235AA0C}" type="sibTrans" cxnId="{B9724AEB-2699-4871-9C9B-D81C3B97CEAD}">
      <dgm:prSet/>
      <dgm:spPr/>
      <dgm:t>
        <a:bodyPr/>
        <a:lstStyle/>
        <a:p>
          <a:endParaRPr lang="it-IT"/>
        </a:p>
      </dgm:t>
    </dgm:pt>
    <dgm:pt modelId="{2C4CD851-C010-46D7-BE78-D1CC7B99D17D}">
      <dgm:prSet phldrT="[Testo]"/>
      <dgm:spPr>
        <a:solidFill>
          <a:schemeClr val="bg1">
            <a:lumMod val="65000"/>
          </a:schemeClr>
        </a:solidFill>
      </dgm:spPr>
      <dgm:t>
        <a:bodyPr/>
        <a:lstStyle/>
        <a:p>
          <a:r>
            <a:rPr lang="it-IT" dirty="0"/>
            <a:t>Risultati</a:t>
          </a:r>
        </a:p>
      </dgm:t>
    </dgm:pt>
    <dgm:pt modelId="{DD9F3C20-1A47-4B69-A7B6-D7EFA8A59CF1}" type="parTrans" cxnId="{20F227AF-4EA4-4F80-BBCC-31B7E41D6642}">
      <dgm:prSet/>
      <dgm:spPr/>
      <dgm:t>
        <a:bodyPr/>
        <a:lstStyle/>
        <a:p>
          <a:endParaRPr lang="it-IT"/>
        </a:p>
      </dgm:t>
    </dgm:pt>
    <dgm:pt modelId="{0202B441-9439-4CEE-A3CA-3AB7AFC32021}" type="sibTrans" cxnId="{20F227AF-4EA4-4F80-BBCC-31B7E41D6642}">
      <dgm:prSet/>
      <dgm:spPr/>
      <dgm:t>
        <a:bodyPr/>
        <a:lstStyle/>
        <a:p>
          <a:endParaRPr lang="it-IT"/>
        </a:p>
      </dgm:t>
    </dgm:pt>
    <dgm:pt modelId="{61B1A8F0-9667-422B-AD82-75B010A034C7}">
      <dgm:prSet phldrT="[Testo]"/>
      <dgm:spPr>
        <a:solidFill>
          <a:schemeClr val="bg1">
            <a:lumMod val="65000"/>
          </a:schemeClr>
        </a:solidFill>
      </dgm:spPr>
      <dgm:t>
        <a:bodyPr/>
        <a:lstStyle/>
        <a:p>
          <a:r>
            <a:rPr lang="it-IT" dirty="0"/>
            <a:t>Conclusioni</a:t>
          </a:r>
        </a:p>
      </dgm:t>
    </dgm:pt>
    <dgm:pt modelId="{4788D303-327B-4810-A1DF-AF9C84BBFC85}" type="parTrans" cxnId="{D70F7858-B211-4827-B9F1-B5328CDA70E7}">
      <dgm:prSet/>
      <dgm:spPr/>
      <dgm:t>
        <a:bodyPr/>
        <a:lstStyle/>
        <a:p>
          <a:endParaRPr lang="it-IT"/>
        </a:p>
      </dgm:t>
    </dgm:pt>
    <dgm:pt modelId="{530765CC-2F9D-4179-AB91-EC1D96A47E40}" type="sibTrans" cxnId="{D70F7858-B211-4827-B9F1-B5328CDA70E7}">
      <dgm:prSet/>
      <dgm:spPr/>
      <dgm:t>
        <a:bodyPr/>
        <a:lstStyle/>
        <a:p>
          <a:endParaRPr lang="it-IT"/>
        </a:p>
      </dgm:t>
    </dgm:pt>
    <dgm:pt modelId="{FFD9370E-60A7-479A-B0E1-628E83EE9CC9}" type="pres">
      <dgm:prSet presAssocID="{8F0D53E4-B13A-4DA5-8509-9E160D58E80F}" presName="Name0" presStyleCnt="0">
        <dgm:presLayoutVars>
          <dgm:dir/>
          <dgm:animLvl val="lvl"/>
          <dgm:resizeHandles val="exact"/>
        </dgm:presLayoutVars>
      </dgm:prSet>
      <dgm:spPr/>
    </dgm:pt>
    <dgm:pt modelId="{2ECA1516-B41C-4E0C-9E07-108BA3455852}" type="pres">
      <dgm:prSet presAssocID="{6DBB0229-EFD7-47FF-99AA-736B7F801EE3}" presName="parTxOnly" presStyleLbl="node1" presStyleIdx="0" presStyleCnt="4">
        <dgm:presLayoutVars>
          <dgm:chMax val="0"/>
          <dgm:chPref val="0"/>
          <dgm:bulletEnabled val="1"/>
        </dgm:presLayoutVars>
      </dgm:prSet>
      <dgm:spPr/>
    </dgm:pt>
    <dgm:pt modelId="{584528D2-498E-4578-A5B8-993A2EC89230}" type="pres">
      <dgm:prSet presAssocID="{68192B5E-D574-45F7-ABB8-78B1A8E2BECF}" presName="parTxOnlySpace" presStyleCnt="0"/>
      <dgm:spPr/>
    </dgm:pt>
    <dgm:pt modelId="{B6C6DF4A-D162-4C3D-A5E0-9C4D40B2CED2}" type="pres">
      <dgm:prSet presAssocID="{DA615B19-CC7E-4276-A043-B98B84FB9ED2}" presName="parTxOnly" presStyleLbl="node1" presStyleIdx="1" presStyleCnt="4">
        <dgm:presLayoutVars>
          <dgm:chMax val="0"/>
          <dgm:chPref val="0"/>
          <dgm:bulletEnabled val="1"/>
        </dgm:presLayoutVars>
      </dgm:prSet>
      <dgm:spPr/>
    </dgm:pt>
    <dgm:pt modelId="{E1EE1EA0-B8C8-4338-9A11-80AD05D7662A}" type="pres">
      <dgm:prSet presAssocID="{1CC1B71F-BD3C-4C74-A557-0F454235AA0C}" presName="parTxOnlySpace" presStyleCnt="0"/>
      <dgm:spPr/>
    </dgm:pt>
    <dgm:pt modelId="{78507604-3545-4713-82A5-E3FE3AC7A767}" type="pres">
      <dgm:prSet presAssocID="{2C4CD851-C010-46D7-BE78-D1CC7B99D17D}" presName="parTxOnly" presStyleLbl="node1" presStyleIdx="2" presStyleCnt="4">
        <dgm:presLayoutVars>
          <dgm:chMax val="0"/>
          <dgm:chPref val="0"/>
          <dgm:bulletEnabled val="1"/>
        </dgm:presLayoutVars>
      </dgm:prSet>
      <dgm:spPr/>
    </dgm:pt>
    <dgm:pt modelId="{31AD821E-639D-4CA1-A2D5-C12B77EF9C28}" type="pres">
      <dgm:prSet presAssocID="{0202B441-9439-4CEE-A3CA-3AB7AFC32021}" presName="parTxOnlySpace" presStyleCnt="0"/>
      <dgm:spPr/>
    </dgm:pt>
    <dgm:pt modelId="{CA3B3DD8-6073-409A-A9A8-6E149999004B}" type="pres">
      <dgm:prSet presAssocID="{61B1A8F0-9667-422B-AD82-75B010A034C7}" presName="parTxOnly" presStyleLbl="node1" presStyleIdx="3" presStyleCnt="4">
        <dgm:presLayoutVars>
          <dgm:chMax val="0"/>
          <dgm:chPref val="0"/>
          <dgm:bulletEnabled val="1"/>
        </dgm:presLayoutVars>
      </dgm:prSet>
      <dgm:spPr/>
    </dgm:pt>
  </dgm:ptLst>
  <dgm:cxnLst>
    <dgm:cxn modelId="{9DE5802A-FD72-495E-A791-1B451FF88045}" srcId="{8F0D53E4-B13A-4DA5-8509-9E160D58E80F}" destId="{6DBB0229-EFD7-47FF-99AA-736B7F801EE3}" srcOrd="0" destOrd="0" parTransId="{E8034CED-98F0-4F94-9E2E-6163FE88DF6B}" sibTransId="{68192B5E-D574-45F7-ABB8-78B1A8E2BECF}"/>
    <dgm:cxn modelId="{D62ED56A-477E-43B5-A357-0E6E94DE274A}" type="presOf" srcId="{2C4CD851-C010-46D7-BE78-D1CC7B99D17D}" destId="{78507604-3545-4713-82A5-E3FE3AC7A767}" srcOrd="0" destOrd="0" presId="urn:microsoft.com/office/officeart/2005/8/layout/chevron1"/>
    <dgm:cxn modelId="{A7EC3A78-445F-4FE2-A8A0-D9EE072823F3}" type="presOf" srcId="{8F0D53E4-B13A-4DA5-8509-9E160D58E80F}" destId="{FFD9370E-60A7-479A-B0E1-628E83EE9CC9}" srcOrd="0" destOrd="0" presId="urn:microsoft.com/office/officeart/2005/8/layout/chevron1"/>
    <dgm:cxn modelId="{D70F7858-B211-4827-B9F1-B5328CDA70E7}" srcId="{8F0D53E4-B13A-4DA5-8509-9E160D58E80F}" destId="{61B1A8F0-9667-422B-AD82-75B010A034C7}" srcOrd="3" destOrd="0" parTransId="{4788D303-327B-4810-A1DF-AF9C84BBFC85}" sibTransId="{530765CC-2F9D-4179-AB91-EC1D96A47E40}"/>
    <dgm:cxn modelId="{20F227AF-4EA4-4F80-BBCC-31B7E41D6642}" srcId="{8F0D53E4-B13A-4DA5-8509-9E160D58E80F}" destId="{2C4CD851-C010-46D7-BE78-D1CC7B99D17D}" srcOrd="2" destOrd="0" parTransId="{DD9F3C20-1A47-4B69-A7B6-D7EFA8A59CF1}" sibTransId="{0202B441-9439-4CEE-A3CA-3AB7AFC32021}"/>
    <dgm:cxn modelId="{C0CAFBB6-0F8E-4781-9B33-A94BC1883A14}" type="presOf" srcId="{61B1A8F0-9667-422B-AD82-75B010A034C7}" destId="{CA3B3DD8-6073-409A-A9A8-6E149999004B}" srcOrd="0" destOrd="0" presId="urn:microsoft.com/office/officeart/2005/8/layout/chevron1"/>
    <dgm:cxn modelId="{B9724AEB-2699-4871-9C9B-D81C3B97CEAD}" srcId="{8F0D53E4-B13A-4DA5-8509-9E160D58E80F}" destId="{DA615B19-CC7E-4276-A043-B98B84FB9ED2}" srcOrd="1" destOrd="0" parTransId="{65F0AE6E-ACDE-42EA-BAF4-2416021B1C97}" sibTransId="{1CC1B71F-BD3C-4C74-A557-0F454235AA0C}"/>
    <dgm:cxn modelId="{950BA8F5-C6B5-40B4-B895-9D0955DA35F6}" type="presOf" srcId="{DA615B19-CC7E-4276-A043-B98B84FB9ED2}" destId="{B6C6DF4A-D162-4C3D-A5E0-9C4D40B2CED2}" srcOrd="0" destOrd="0" presId="urn:microsoft.com/office/officeart/2005/8/layout/chevron1"/>
    <dgm:cxn modelId="{6F84FDF7-E9B0-49FB-B180-6AB4DA8C3F3D}" type="presOf" srcId="{6DBB0229-EFD7-47FF-99AA-736B7F801EE3}" destId="{2ECA1516-B41C-4E0C-9E07-108BA3455852}" srcOrd="0" destOrd="0" presId="urn:microsoft.com/office/officeart/2005/8/layout/chevron1"/>
    <dgm:cxn modelId="{268689A0-EF4A-4024-9242-B420EFD5E954}" type="presParOf" srcId="{FFD9370E-60A7-479A-B0E1-628E83EE9CC9}" destId="{2ECA1516-B41C-4E0C-9E07-108BA3455852}" srcOrd="0" destOrd="0" presId="urn:microsoft.com/office/officeart/2005/8/layout/chevron1"/>
    <dgm:cxn modelId="{C586DCE4-D98B-45EF-BD16-001F01811368}" type="presParOf" srcId="{FFD9370E-60A7-479A-B0E1-628E83EE9CC9}" destId="{584528D2-498E-4578-A5B8-993A2EC89230}" srcOrd="1" destOrd="0" presId="urn:microsoft.com/office/officeart/2005/8/layout/chevron1"/>
    <dgm:cxn modelId="{D6A7E97A-EA91-4159-8F59-E65743270698}" type="presParOf" srcId="{FFD9370E-60A7-479A-B0E1-628E83EE9CC9}" destId="{B6C6DF4A-D162-4C3D-A5E0-9C4D40B2CED2}" srcOrd="2" destOrd="0" presId="urn:microsoft.com/office/officeart/2005/8/layout/chevron1"/>
    <dgm:cxn modelId="{2CFA4551-0E8D-48F2-BE54-FF3D15631C8F}" type="presParOf" srcId="{FFD9370E-60A7-479A-B0E1-628E83EE9CC9}" destId="{E1EE1EA0-B8C8-4338-9A11-80AD05D7662A}" srcOrd="3" destOrd="0" presId="urn:microsoft.com/office/officeart/2005/8/layout/chevron1"/>
    <dgm:cxn modelId="{30CD3A72-F5DD-4F13-B8ED-408A38DA597B}" type="presParOf" srcId="{FFD9370E-60A7-479A-B0E1-628E83EE9CC9}" destId="{78507604-3545-4713-82A5-E3FE3AC7A767}" srcOrd="4" destOrd="0" presId="urn:microsoft.com/office/officeart/2005/8/layout/chevron1"/>
    <dgm:cxn modelId="{EA89D1F2-A724-45BA-9A48-93AFCBF561F5}" type="presParOf" srcId="{FFD9370E-60A7-479A-B0E1-628E83EE9CC9}" destId="{31AD821E-639D-4CA1-A2D5-C12B77EF9C28}" srcOrd="5" destOrd="0" presId="urn:microsoft.com/office/officeart/2005/8/layout/chevron1"/>
    <dgm:cxn modelId="{8FC54E2E-AA15-4832-B4E1-8220EAC27EB4}" type="presParOf" srcId="{FFD9370E-60A7-479A-B0E1-628E83EE9CC9}" destId="{CA3B3DD8-6073-409A-A9A8-6E149999004B}"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4258" y="2356677"/>
          <a:ext cx="2478740" cy="991496"/>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it-IT" sz="2100" kern="1200" dirty="0"/>
            <a:t>GPU computing</a:t>
          </a:r>
        </a:p>
      </dsp:txBody>
      <dsp:txXfrm>
        <a:off x="500006" y="2356677"/>
        <a:ext cx="1487244" cy="991496"/>
      </dsp:txXfrm>
    </dsp:sp>
    <dsp:sp modelId="{B6C6DF4A-D162-4C3D-A5E0-9C4D40B2CED2}">
      <dsp:nvSpPr>
        <dsp:cNvPr id="0" name=""/>
        <dsp:cNvSpPr/>
      </dsp:nvSpPr>
      <dsp:spPr>
        <a:xfrm>
          <a:off x="2235125" y="2356677"/>
          <a:ext cx="2478740" cy="99149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it-IT" sz="2100" kern="1200" dirty="0"/>
            <a:t>Caso di studio</a:t>
          </a:r>
        </a:p>
      </dsp:txBody>
      <dsp:txXfrm>
        <a:off x="2730873" y="2356677"/>
        <a:ext cx="1487244" cy="991496"/>
      </dsp:txXfrm>
    </dsp:sp>
    <dsp:sp modelId="{78507604-3545-4713-82A5-E3FE3AC7A767}">
      <dsp:nvSpPr>
        <dsp:cNvPr id="0" name=""/>
        <dsp:cNvSpPr/>
      </dsp:nvSpPr>
      <dsp:spPr>
        <a:xfrm>
          <a:off x="4465991" y="2356677"/>
          <a:ext cx="2478740" cy="991496"/>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it-IT" sz="2100" kern="1200" dirty="0"/>
            <a:t>Risultati</a:t>
          </a:r>
        </a:p>
      </dsp:txBody>
      <dsp:txXfrm>
        <a:off x="4961739" y="2356677"/>
        <a:ext cx="1487244" cy="991496"/>
      </dsp:txXfrm>
    </dsp:sp>
    <dsp:sp modelId="{CA3B3DD8-6073-409A-A9A8-6E149999004B}">
      <dsp:nvSpPr>
        <dsp:cNvPr id="0" name=""/>
        <dsp:cNvSpPr/>
      </dsp:nvSpPr>
      <dsp:spPr>
        <a:xfrm>
          <a:off x="6696858" y="2356677"/>
          <a:ext cx="2478740" cy="99149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it-IT" sz="2100" kern="1200" dirty="0"/>
            <a:t>Conclusioni</a:t>
          </a:r>
        </a:p>
      </dsp:txBody>
      <dsp:txXfrm>
        <a:off x="7192606" y="2356677"/>
        <a:ext cx="1487244" cy="9914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A1516-B41C-4E0C-9E07-108BA3455852}">
      <dsp:nvSpPr>
        <dsp:cNvPr id="0" name=""/>
        <dsp:cNvSpPr/>
      </dsp:nvSpPr>
      <dsp:spPr>
        <a:xfrm>
          <a:off x="1950"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dsp:txBody>
      <dsp:txXfrm>
        <a:off x="229007" y="353897"/>
        <a:ext cx="681169" cy="454113"/>
      </dsp:txXfrm>
    </dsp:sp>
    <dsp:sp modelId="{B6C6DF4A-D162-4C3D-A5E0-9C4D40B2CED2}">
      <dsp:nvSpPr>
        <dsp:cNvPr id="0" name=""/>
        <dsp:cNvSpPr/>
      </dsp:nvSpPr>
      <dsp:spPr>
        <a:xfrm>
          <a:off x="1023704" y="353897"/>
          <a:ext cx="1135282" cy="454113"/>
        </a:xfrm>
        <a:prstGeom prst="chevron">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dsp:txBody>
      <dsp:txXfrm>
        <a:off x="1250761" y="353897"/>
        <a:ext cx="681169" cy="454113"/>
      </dsp:txXfrm>
    </dsp:sp>
    <dsp:sp modelId="{78507604-3545-4713-82A5-E3FE3AC7A767}">
      <dsp:nvSpPr>
        <dsp:cNvPr id="0" name=""/>
        <dsp:cNvSpPr/>
      </dsp:nvSpPr>
      <dsp:spPr>
        <a:xfrm>
          <a:off x="2045458"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dsp:txBody>
      <dsp:txXfrm>
        <a:off x="2272515" y="353897"/>
        <a:ext cx="681169" cy="454113"/>
      </dsp:txXfrm>
    </dsp:sp>
    <dsp:sp modelId="{CA3B3DD8-6073-409A-A9A8-6E149999004B}">
      <dsp:nvSpPr>
        <dsp:cNvPr id="0" name=""/>
        <dsp:cNvSpPr/>
      </dsp:nvSpPr>
      <dsp:spPr>
        <a:xfrm>
          <a:off x="3067213" y="353897"/>
          <a:ext cx="1135282" cy="454113"/>
        </a:xfrm>
        <a:prstGeom prst="chevron">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Conclusioni</a:t>
          </a:r>
        </a:p>
      </dsp:txBody>
      <dsp:txXfrm>
        <a:off x="3294270" y="353897"/>
        <a:ext cx="681169" cy="45411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48D65-FBC6-4899-B354-259F07F7749D}" type="datetimeFigureOut">
              <a:rPr lang="it-IT" smtClean="0"/>
              <a:t>15/07/2024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D82E6-3E13-4F35-9BBE-1996B81E0D86}" type="slidenum">
              <a:rPr lang="it-IT" smtClean="0"/>
              <a:t>‹N›</a:t>
            </a:fld>
            <a:endParaRPr lang="it-IT"/>
          </a:p>
        </p:txBody>
      </p:sp>
    </p:spTree>
    <p:extLst>
      <p:ext uri="{BB962C8B-B14F-4D97-AF65-F5344CB8AC3E}">
        <p14:creationId xmlns:p14="http://schemas.microsoft.com/office/powerpoint/2010/main" val="1106663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Salve a tutti, sono Federica Villani, il mio relatore è il professor Salvatore Filippone, il mio correlatore è il professor Damian </a:t>
            </a:r>
            <a:r>
              <a:rPr lang="it-IT" dirty="0" err="1"/>
              <a:t>Rouson</a:t>
            </a:r>
            <a:r>
              <a:rPr lang="it-IT" dirty="0"/>
              <a:t> e il titolo della mia tesi è «Analisi di strumenti di programmazione su </a:t>
            </a:r>
            <a:r>
              <a:rPr lang="it-IT" dirty="0" err="1"/>
              <a:t>gpu</a:t>
            </a:r>
            <a:r>
              <a:rPr lang="it-IT" dirty="0"/>
              <a:t> e machine learning con applicazioni nel calcolo scientifico». Questa tesi è stata svolta in collaborazione con il Lawrence Berkeley National </a:t>
            </a:r>
            <a:r>
              <a:rPr lang="it-IT" dirty="0" err="1"/>
              <a:t>Laboratory</a:t>
            </a:r>
            <a:r>
              <a:rPr lang="it-IT" dirty="0"/>
              <a:t> della California, presso il quale mi sono anche recata per un mese.</a:t>
            </a:r>
          </a:p>
        </p:txBody>
      </p:sp>
      <p:sp>
        <p:nvSpPr>
          <p:cNvPr id="4" name="Segnaposto numero diapositiva 3"/>
          <p:cNvSpPr>
            <a:spLocks noGrp="1"/>
          </p:cNvSpPr>
          <p:nvPr>
            <p:ph type="sldNum" sz="quarter" idx="5"/>
          </p:nvPr>
        </p:nvSpPr>
        <p:spPr/>
        <p:txBody>
          <a:bodyPr/>
          <a:lstStyle/>
          <a:p>
            <a:fld id="{077D82E6-3E13-4F35-9BBE-1996B81E0D86}" type="slidenum">
              <a:rPr lang="it-IT" smtClean="0"/>
              <a:t>1</a:t>
            </a:fld>
            <a:endParaRPr lang="it-IT"/>
          </a:p>
        </p:txBody>
      </p:sp>
    </p:spTree>
    <p:extLst>
      <p:ext uri="{BB962C8B-B14F-4D97-AF65-F5344CB8AC3E}">
        <p14:creationId xmlns:p14="http://schemas.microsoft.com/office/powerpoint/2010/main" val="1490317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Passiamo quindi ora alla descrizione del caso di studio, partendo da </a:t>
            </a:r>
            <a:r>
              <a:rPr lang="it-IT" dirty="0" err="1"/>
              <a:t>icar</a:t>
            </a:r>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10</a:t>
            </a:fld>
            <a:endParaRPr lang="it-IT"/>
          </a:p>
        </p:txBody>
      </p:sp>
    </p:spTree>
    <p:extLst>
      <p:ext uri="{BB962C8B-B14F-4D97-AF65-F5344CB8AC3E}">
        <p14:creationId xmlns:p14="http://schemas.microsoft.com/office/powerpoint/2010/main" val="345418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ICAR è un progetto sviluppato dal centro nazionale per gli studi atmosferici degli Stati Uniti ed implementa un modello microfisico di simulazione dell’atmosfera per la previsione di caratteristiche metereologiche utilizzando una soluzione del campo del vento che gli consente di evitare di risolvere direttamente le equazioni di </a:t>
            </a:r>
            <a:r>
              <a:rPr lang="it-IT" dirty="0" err="1"/>
              <a:t>Navier</a:t>
            </a:r>
            <a:r>
              <a:rPr lang="it-IT" dirty="0"/>
              <a:t> Stokes. Lo spazio è rappresentato da una griglia tridimensionale di punti con coordinate date dalla latitudine, longitudine e livello di altitudine. Attualmente i calcoli microfisici sono gestiti in tre modi: schema microfisico semplificato, schema microfisico Thompson e rete neurale implementata in </a:t>
            </a:r>
            <a:r>
              <a:rPr lang="it-IT" dirty="0" err="1"/>
              <a:t>inference</a:t>
            </a:r>
            <a:r>
              <a:rPr lang="it-IT" dirty="0"/>
              <a:t> </a:t>
            </a:r>
            <a:r>
              <a:rPr lang="it-IT" dirty="0" err="1"/>
              <a:t>engine</a:t>
            </a:r>
            <a:r>
              <a:rPr lang="it-IT" dirty="0"/>
              <a:t>. Attualmente, quest’ultima opzione risulta essere più lenta delle prime due, motivo per cui è oggetto di questo studio di parallelizzazione.</a:t>
            </a:r>
          </a:p>
        </p:txBody>
      </p:sp>
      <p:sp>
        <p:nvSpPr>
          <p:cNvPr id="4" name="Segnaposto numero diapositiva 3"/>
          <p:cNvSpPr>
            <a:spLocks noGrp="1"/>
          </p:cNvSpPr>
          <p:nvPr>
            <p:ph type="sldNum" sz="quarter" idx="5"/>
          </p:nvPr>
        </p:nvSpPr>
        <p:spPr/>
        <p:txBody>
          <a:bodyPr/>
          <a:lstStyle/>
          <a:p>
            <a:fld id="{077D82E6-3E13-4F35-9BBE-1996B81E0D86}" type="slidenum">
              <a:rPr lang="it-IT" smtClean="0"/>
              <a:t>11</a:t>
            </a:fld>
            <a:endParaRPr lang="it-IT"/>
          </a:p>
        </p:txBody>
      </p:sp>
    </p:spTree>
    <p:extLst>
      <p:ext uri="{BB962C8B-B14F-4D97-AF65-F5344CB8AC3E}">
        <p14:creationId xmlns:p14="http://schemas.microsoft.com/office/powerpoint/2010/main" val="390214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Inference</a:t>
            </a:r>
            <a:r>
              <a:rPr lang="it-IT" dirty="0"/>
              <a:t> Engine è un progetto sviluppato dal gruppo Computer </a:t>
            </a:r>
            <a:r>
              <a:rPr lang="it-IT" dirty="0" err="1"/>
              <a:t>Languages</a:t>
            </a:r>
            <a:r>
              <a:rPr lang="it-IT" dirty="0"/>
              <a:t> and systems software del </a:t>
            </a:r>
            <a:r>
              <a:rPr lang="it-IT" dirty="0" err="1"/>
              <a:t>berkeley</a:t>
            </a:r>
            <a:r>
              <a:rPr lang="it-IT" dirty="0"/>
              <a:t> lab ed implementa una rete neurale profonda, supportandone l’addestramento e l’inferenza. Nasce per essere compilato con </a:t>
            </a:r>
            <a:r>
              <a:rPr lang="it-IT" dirty="0" err="1"/>
              <a:t>gfortran</a:t>
            </a:r>
            <a:r>
              <a:rPr lang="it-IT" dirty="0"/>
              <a:t> ed ha un’architettura orientata a oggetti.</a:t>
            </a:r>
          </a:p>
        </p:txBody>
      </p:sp>
      <p:sp>
        <p:nvSpPr>
          <p:cNvPr id="4" name="Segnaposto numero diapositiva 3"/>
          <p:cNvSpPr>
            <a:spLocks noGrp="1"/>
          </p:cNvSpPr>
          <p:nvPr>
            <p:ph type="sldNum" sz="quarter" idx="5"/>
          </p:nvPr>
        </p:nvSpPr>
        <p:spPr/>
        <p:txBody>
          <a:bodyPr/>
          <a:lstStyle/>
          <a:p>
            <a:fld id="{077D82E6-3E13-4F35-9BBE-1996B81E0D86}" type="slidenum">
              <a:rPr lang="it-IT" smtClean="0"/>
              <a:t>12</a:t>
            </a:fld>
            <a:endParaRPr lang="it-IT"/>
          </a:p>
        </p:txBody>
      </p:sp>
    </p:spTree>
    <p:extLst>
      <p:ext uri="{BB962C8B-B14F-4D97-AF65-F5344CB8AC3E}">
        <p14:creationId xmlns:p14="http://schemas.microsoft.com/office/powerpoint/2010/main" val="1927699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cuore dell’applicazione è costituito da </a:t>
            </a:r>
            <a:r>
              <a:rPr lang="it-IT" dirty="0" err="1"/>
              <a:t>inference_engine_t</a:t>
            </a:r>
            <a:r>
              <a:rPr lang="it-IT" dirty="0"/>
              <a:t>, che incapsula le caratteristiche della rete neurale addestrata, ovvero il numero di nodi presenti in ogni livello, i pesi, i </a:t>
            </a:r>
            <a:r>
              <a:rPr lang="it-IT" dirty="0" err="1"/>
              <a:t>bias</a:t>
            </a:r>
            <a:r>
              <a:rPr lang="it-IT" dirty="0"/>
              <a:t> e la funzione di attivazione utilizzata. Tra i metodi esposti da questa classe, troviamo la funzione </a:t>
            </a:r>
            <a:r>
              <a:rPr lang="it-IT" dirty="0" err="1"/>
              <a:t>infer</a:t>
            </a:r>
            <a:r>
              <a:rPr lang="it-IT" dirty="0"/>
              <a:t>,  che è quella di interesse per questo studio. Questa funzione, come possiamo vedere, è </a:t>
            </a:r>
            <a:r>
              <a:rPr lang="it-IT" dirty="0" err="1"/>
              <a:t>elemental</a:t>
            </a:r>
            <a:r>
              <a:rPr lang="it-IT" dirty="0"/>
              <a:t> e di conseguenza anche pura, ovvero non produce side </a:t>
            </a:r>
            <a:r>
              <a:rPr lang="it-IT" dirty="0" err="1"/>
              <a:t>effects</a:t>
            </a:r>
            <a:r>
              <a:rPr lang="it-IT" dirty="0"/>
              <a:t> e può essere invocata sia su scalari che su array. In input e in output abbiamo degli oggetti di tipo </a:t>
            </a:r>
            <a:r>
              <a:rPr lang="it-IT" dirty="0" err="1"/>
              <a:t>tensor_t</a:t>
            </a:r>
            <a:r>
              <a:rPr lang="it-IT" dirty="0"/>
              <a:t>, che è una classe che presenta come unico attributo un vettore di numeri reali ed emula, quindi, il tensore.</a:t>
            </a:r>
          </a:p>
        </p:txBody>
      </p:sp>
      <p:sp>
        <p:nvSpPr>
          <p:cNvPr id="4" name="Segnaposto numero diapositiva 3"/>
          <p:cNvSpPr>
            <a:spLocks noGrp="1"/>
          </p:cNvSpPr>
          <p:nvPr>
            <p:ph type="sldNum" sz="quarter" idx="5"/>
          </p:nvPr>
        </p:nvSpPr>
        <p:spPr/>
        <p:txBody>
          <a:bodyPr/>
          <a:lstStyle/>
          <a:p>
            <a:fld id="{077D82E6-3E13-4F35-9BBE-1996B81E0D86}" type="slidenum">
              <a:rPr lang="it-IT" smtClean="0"/>
              <a:t>13</a:t>
            </a:fld>
            <a:endParaRPr lang="it-IT"/>
          </a:p>
        </p:txBody>
      </p:sp>
    </p:spTree>
    <p:extLst>
      <p:ext uri="{BB962C8B-B14F-4D97-AF65-F5344CB8AC3E}">
        <p14:creationId xmlns:p14="http://schemas.microsoft.com/office/powerpoint/2010/main" val="319047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Si è deciso, quindi, di creare un’altra funzione, chiamata </a:t>
            </a:r>
            <a:r>
              <a:rPr lang="it-IT" dirty="0" err="1"/>
              <a:t>parallel_infer</a:t>
            </a:r>
            <a:r>
              <a:rPr lang="it-IT" dirty="0"/>
              <a:t>, che come vediamo lavora direttamente con array di tensori tridimensionali in modo da parallelizzare l’applicazione dell’inferenza ai diversi punti della griglia internamente alla funzione stessa. Per questo motivo, a differenza della precedente, questa funzione non è di tipo </a:t>
            </a:r>
            <a:r>
              <a:rPr lang="it-IT" dirty="0" err="1"/>
              <a:t>elemental</a:t>
            </a:r>
            <a:r>
              <a:rPr lang="it-IT" dirty="0"/>
              <a:t>. Inoltre, non può essere neanche pura poiché, come vedremo, applicheremo al suo interno le direttive di </a:t>
            </a:r>
            <a:r>
              <a:rPr lang="it-IT" dirty="0" err="1"/>
              <a:t>OpenMP</a:t>
            </a:r>
            <a:r>
              <a:rPr lang="it-IT" dirty="0"/>
              <a:t> ed </a:t>
            </a:r>
            <a:r>
              <a:rPr lang="it-IT" dirty="0" err="1"/>
              <a:t>OpenACC</a:t>
            </a:r>
            <a:r>
              <a:rPr lang="it-IT" dirty="0"/>
              <a:t> che non sono compatibili con le funzioni pure. Le tecniche di parallelizzazione che sono state quindi applicate ai tre cicli indipendenti mostrati in figura sono: Multithreading con </a:t>
            </a:r>
            <a:r>
              <a:rPr lang="it-IT" dirty="0" err="1"/>
              <a:t>OpenMP</a:t>
            </a:r>
            <a:r>
              <a:rPr lang="it-IT" dirty="0"/>
              <a:t>, </a:t>
            </a:r>
            <a:r>
              <a:rPr lang="it-IT" dirty="0" err="1"/>
              <a:t>Offloading</a:t>
            </a:r>
            <a:r>
              <a:rPr lang="it-IT" dirty="0"/>
              <a:t> con </a:t>
            </a:r>
            <a:r>
              <a:rPr lang="it-IT" dirty="0" err="1"/>
              <a:t>OpenMP</a:t>
            </a:r>
            <a:r>
              <a:rPr lang="it-IT" dirty="0"/>
              <a:t>, </a:t>
            </a:r>
            <a:r>
              <a:rPr lang="it-IT" dirty="0" err="1"/>
              <a:t>Offloading</a:t>
            </a:r>
            <a:r>
              <a:rPr lang="it-IT" dirty="0"/>
              <a:t> con </a:t>
            </a:r>
            <a:r>
              <a:rPr lang="it-IT" dirty="0" err="1"/>
              <a:t>OpenACC</a:t>
            </a:r>
            <a:r>
              <a:rPr lang="it-IT" dirty="0"/>
              <a:t> e implementazione in CUDA.</a:t>
            </a:r>
          </a:p>
        </p:txBody>
      </p:sp>
      <p:sp>
        <p:nvSpPr>
          <p:cNvPr id="4" name="Segnaposto numero diapositiva 3"/>
          <p:cNvSpPr>
            <a:spLocks noGrp="1"/>
          </p:cNvSpPr>
          <p:nvPr>
            <p:ph type="sldNum" sz="quarter" idx="5"/>
          </p:nvPr>
        </p:nvSpPr>
        <p:spPr/>
        <p:txBody>
          <a:bodyPr/>
          <a:lstStyle/>
          <a:p>
            <a:fld id="{077D82E6-3E13-4F35-9BBE-1996B81E0D86}" type="slidenum">
              <a:rPr lang="it-IT" smtClean="0"/>
              <a:t>14</a:t>
            </a:fld>
            <a:endParaRPr lang="it-IT"/>
          </a:p>
        </p:txBody>
      </p:sp>
    </p:spTree>
    <p:extLst>
      <p:ext uri="{BB962C8B-B14F-4D97-AF65-F5344CB8AC3E}">
        <p14:creationId xmlns:p14="http://schemas.microsoft.com/office/powerpoint/2010/main" val="1750260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prima cosa, è stato preso in considerazione il compilatore </a:t>
            </a:r>
            <a:r>
              <a:rPr lang="it-IT" dirty="0" err="1"/>
              <a:t>gfortran</a:t>
            </a:r>
            <a:r>
              <a:rPr lang="it-IT" dirty="0"/>
              <a:t> versione 14, poiché riesce già a compilare completamente il progetto. E’ stata, quindi, applicata la direttiva di parallelizzazione per multithreading di </a:t>
            </a:r>
            <a:r>
              <a:rPr lang="it-IT" dirty="0" err="1"/>
              <a:t>OpenMP</a:t>
            </a:r>
            <a:r>
              <a:rPr lang="it-IT" dirty="0"/>
              <a:t> su CPU, utilizzando uno scheduling statico con </a:t>
            </a:r>
            <a:r>
              <a:rPr lang="it-IT" dirty="0" err="1"/>
              <a:t>chunk</a:t>
            </a:r>
            <a:r>
              <a:rPr lang="it-IT" dirty="0"/>
              <a:t> size pari ad 1. Questo non crea problemi di false cache sharing poiché, in questo caso, la dimensione di un oggetto di tipo </a:t>
            </a:r>
            <a:r>
              <a:rPr lang="it-IT" dirty="0" err="1"/>
              <a:t>tensor_t</a:t>
            </a:r>
            <a:r>
              <a:rPr lang="it-IT" dirty="0"/>
              <a:t> riempie esattamente una linea di cache. Tutte le variabili sono dichiarate come condivise, tranne il vettore delle attivazioni, che deve essere privato per ogni punto in cui si calcola l’inferenza. Poiché i tre cicli sono indipendenti sono stati collassati.</a:t>
            </a:r>
          </a:p>
        </p:txBody>
      </p:sp>
      <p:sp>
        <p:nvSpPr>
          <p:cNvPr id="4" name="Segnaposto numero diapositiva 3"/>
          <p:cNvSpPr>
            <a:spLocks noGrp="1"/>
          </p:cNvSpPr>
          <p:nvPr>
            <p:ph type="sldNum" sz="quarter" idx="5"/>
          </p:nvPr>
        </p:nvSpPr>
        <p:spPr/>
        <p:txBody>
          <a:bodyPr/>
          <a:lstStyle/>
          <a:p>
            <a:fld id="{077D82E6-3E13-4F35-9BBE-1996B81E0D86}" type="slidenum">
              <a:rPr lang="it-IT" smtClean="0"/>
              <a:t>15</a:t>
            </a:fld>
            <a:endParaRPr lang="it-IT"/>
          </a:p>
        </p:txBody>
      </p:sp>
    </p:spTree>
    <p:extLst>
      <p:ext uri="{BB962C8B-B14F-4D97-AF65-F5344CB8AC3E}">
        <p14:creationId xmlns:p14="http://schemas.microsoft.com/office/powerpoint/2010/main" val="4195203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t>
            </a:r>
            <a:r>
              <a:rPr lang="it-IT" dirty="0" err="1"/>
              <a:t>offloading</a:t>
            </a:r>
            <a:r>
              <a:rPr lang="it-IT" dirty="0"/>
              <a:t>, sono state trattate in maniera separate le direttive di trasferimento dati alla GPU e le direttive di parallelizzazione. Questo perché ci si aspetta che in futuro tale trasferimento possa essere ottimizzato o eliminato del tutto nel caso in cui l’applicazione venga eseguita direttamente su GPU o nel caso di esecuzione su nuove macchine come la NVIDIA Grace Hopper, che presenta uno spazio di indirizzamento unificato tra GPU e CPU. Con la prima direttiva vengono quindi copiati i dati di input sulla GPU e con la seconda vengono copiati i dati di output sulla CPU. Con </a:t>
            </a:r>
            <a:r>
              <a:rPr lang="it-IT" dirty="0" err="1"/>
              <a:t>OpenMP</a:t>
            </a:r>
            <a:r>
              <a:rPr lang="it-IT" dirty="0"/>
              <a:t> non è ancora possibile specificare che i dati debbano essere copiati solo se già non presenti ed è quindi necessario aggiungere anche la clausola di release per evitare errori. La differenza che notiamo rispetto alle direttive di multithreading è che in questo caso trasferiamo array quadridimensionali di reali e non array tridimensionali di tensori. Questo perché non è ancora supportato il trasferimento di oggetti che presentino come attributi array allocabili. Nella direttiva di parallelizzazione è specificata la distribuzione delle iterazioni dei tre cicli collassati tra i </a:t>
            </a:r>
            <a:r>
              <a:rPr lang="it-IT" dirty="0" err="1"/>
              <a:t>thread</a:t>
            </a:r>
            <a:r>
              <a:rPr lang="it-IT" dirty="0"/>
              <a:t> della </a:t>
            </a:r>
            <a:r>
              <a:rPr lang="it-IT" dirty="0" err="1"/>
              <a:t>gpu</a:t>
            </a:r>
            <a:r>
              <a:rPr lang="it-IT" dirty="0"/>
              <a:t>. Per attivare l’opzione di </a:t>
            </a:r>
            <a:r>
              <a:rPr lang="it-IT" dirty="0" err="1"/>
              <a:t>offloading</a:t>
            </a:r>
            <a:r>
              <a:rPr lang="it-IT" dirty="0"/>
              <a:t> sul compilatore </a:t>
            </a:r>
            <a:r>
              <a:rPr lang="it-IT" dirty="0" err="1"/>
              <a:t>gfortran</a:t>
            </a:r>
            <a:r>
              <a:rPr lang="it-IT" dirty="0"/>
              <a:t> è stato necessario riconfigurarlo per fare in modo che accettasse come flag di compilazione –</a:t>
            </a:r>
            <a:r>
              <a:rPr lang="it-IT" dirty="0" err="1"/>
              <a:t>foffload</a:t>
            </a:r>
            <a:r>
              <a:rPr lang="it-IT" dirty="0"/>
              <a:t>=</a:t>
            </a:r>
            <a:r>
              <a:rPr lang="it-IT" dirty="0" err="1"/>
              <a:t>nvptx</a:t>
            </a:r>
            <a:r>
              <a:rPr lang="it-IT" dirty="0"/>
              <a:t>-none.</a:t>
            </a:r>
          </a:p>
        </p:txBody>
      </p:sp>
      <p:sp>
        <p:nvSpPr>
          <p:cNvPr id="4" name="Segnaposto numero diapositiva 3"/>
          <p:cNvSpPr>
            <a:spLocks noGrp="1"/>
          </p:cNvSpPr>
          <p:nvPr>
            <p:ph type="sldNum" sz="quarter" idx="5"/>
          </p:nvPr>
        </p:nvSpPr>
        <p:spPr/>
        <p:txBody>
          <a:bodyPr/>
          <a:lstStyle/>
          <a:p>
            <a:fld id="{077D82E6-3E13-4F35-9BBE-1996B81E0D86}" type="slidenum">
              <a:rPr lang="it-IT" smtClean="0"/>
              <a:t>16</a:t>
            </a:fld>
            <a:endParaRPr lang="it-IT"/>
          </a:p>
        </p:txBody>
      </p:sp>
    </p:spTree>
    <p:extLst>
      <p:ext uri="{BB962C8B-B14F-4D97-AF65-F5344CB8AC3E}">
        <p14:creationId xmlns:p14="http://schemas.microsoft.com/office/powerpoint/2010/main" val="1068304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a:t>
            </a:r>
            <a:r>
              <a:rPr lang="it-IT" dirty="0" err="1"/>
              <a:t>openacc</a:t>
            </a:r>
            <a:r>
              <a:rPr lang="it-IT" dirty="0"/>
              <a:t>, le direttive appaiono simili alle precedenti ma in questo caso è possibile specificare la clausola </a:t>
            </a:r>
            <a:r>
              <a:rPr lang="it-IT" dirty="0" err="1"/>
              <a:t>present_or_copyin</a:t>
            </a:r>
            <a:r>
              <a:rPr lang="it-IT" dirty="0"/>
              <a:t> che copia i dati solo se non sono già presenti sulla </a:t>
            </a:r>
            <a:r>
              <a:rPr lang="it-IT" dirty="0" err="1"/>
              <a:t>gpu</a:t>
            </a:r>
            <a:r>
              <a:rPr lang="it-IT" dirty="0"/>
              <a:t>. Per quanto riguarda la direttiva di parallelizzazione, il compilatore </a:t>
            </a:r>
            <a:r>
              <a:rPr lang="it-IT" dirty="0" err="1"/>
              <a:t>gfortran</a:t>
            </a:r>
            <a:r>
              <a:rPr lang="it-IT" dirty="0"/>
              <a:t> presenta alcuni bug che si manifestano tramite degli </a:t>
            </a:r>
            <a:r>
              <a:rPr lang="it-IT" dirty="0" err="1"/>
              <a:t>internal</a:t>
            </a:r>
            <a:r>
              <a:rPr lang="it-IT" dirty="0"/>
              <a:t> </a:t>
            </a:r>
            <a:r>
              <a:rPr lang="it-IT" dirty="0" err="1"/>
              <a:t>compiler</a:t>
            </a:r>
            <a:r>
              <a:rPr lang="it-IT" dirty="0"/>
              <a:t> </a:t>
            </a:r>
            <a:r>
              <a:rPr lang="it-IT" dirty="0" err="1"/>
              <a:t>error</a:t>
            </a:r>
            <a:r>
              <a:rPr lang="it-IT" dirty="0"/>
              <a:t>. Non è possibile, infatti, collassare le due direttive in una sola ed è necessario dichiarare il vettore delle attivazioni con una dimensione fissa e non come un oggetto allocabile. Come vedremo, questi problemi non si presentano con </a:t>
            </a:r>
            <a:r>
              <a:rPr lang="it-IT" dirty="0" err="1"/>
              <a:t>nvfortran</a:t>
            </a:r>
            <a:r>
              <a:rPr lang="it-IT" dirty="0"/>
              <a:t>.</a:t>
            </a:r>
          </a:p>
        </p:txBody>
      </p:sp>
      <p:sp>
        <p:nvSpPr>
          <p:cNvPr id="4" name="Segnaposto numero diapositiva 3"/>
          <p:cNvSpPr>
            <a:spLocks noGrp="1"/>
          </p:cNvSpPr>
          <p:nvPr>
            <p:ph type="sldNum" sz="quarter" idx="5"/>
          </p:nvPr>
        </p:nvSpPr>
        <p:spPr/>
        <p:txBody>
          <a:bodyPr/>
          <a:lstStyle/>
          <a:p>
            <a:fld id="{077D82E6-3E13-4F35-9BBE-1996B81E0D86}" type="slidenum">
              <a:rPr lang="it-IT" smtClean="0"/>
              <a:t>17</a:t>
            </a:fld>
            <a:endParaRPr lang="it-IT"/>
          </a:p>
        </p:txBody>
      </p:sp>
    </p:spTree>
    <p:extLst>
      <p:ext uri="{BB962C8B-B14F-4D97-AF65-F5344CB8AC3E}">
        <p14:creationId xmlns:p14="http://schemas.microsoft.com/office/powerpoint/2010/main" val="3230355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Passiamo ora all’analisi dell’</a:t>
            </a:r>
            <a:r>
              <a:rPr lang="it-IT" dirty="0" err="1"/>
              <a:t>offloading</a:t>
            </a:r>
            <a:r>
              <a:rPr lang="it-IT" dirty="0"/>
              <a:t> con </a:t>
            </a:r>
            <a:r>
              <a:rPr lang="it-IT" dirty="0" err="1"/>
              <a:t>nvfortran</a:t>
            </a:r>
            <a:r>
              <a:rPr lang="it-IT" dirty="0"/>
              <a:t> versione 24.4. Ad oggi non è possibile compilare interamente </a:t>
            </a:r>
            <a:r>
              <a:rPr lang="it-IT" dirty="0" err="1"/>
              <a:t>inference</a:t>
            </a:r>
            <a:r>
              <a:rPr lang="it-IT" dirty="0"/>
              <a:t> </a:t>
            </a:r>
            <a:r>
              <a:rPr lang="it-IT" dirty="0" err="1"/>
              <a:t>engine</a:t>
            </a:r>
            <a:r>
              <a:rPr lang="it-IT" dirty="0"/>
              <a:t> con questo compilatore, questo perché il progetto fa uso dei Fortran </a:t>
            </a:r>
            <a:r>
              <a:rPr lang="it-IT" dirty="0" err="1"/>
              <a:t>Coarrays</a:t>
            </a:r>
            <a:r>
              <a:rPr lang="it-IT" dirty="0"/>
              <a:t> che non sono ancora supportati ed, inoltre, genera diversi </a:t>
            </a:r>
            <a:r>
              <a:rPr lang="it-IT" dirty="0" err="1"/>
              <a:t>internal</a:t>
            </a:r>
            <a:r>
              <a:rPr lang="it-IT" dirty="0"/>
              <a:t> </a:t>
            </a:r>
            <a:r>
              <a:rPr lang="it-IT" dirty="0" err="1"/>
              <a:t>compiler</a:t>
            </a:r>
            <a:r>
              <a:rPr lang="it-IT" dirty="0"/>
              <a:t> </a:t>
            </a:r>
            <a:r>
              <a:rPr lang="it-IT" dirty="0" err="1"/>
              <a:t>error</a:t>
            </a:r>
            <a:r>
              <a:rPr lang="it-IT" dirty="0"/>
              <a:t> dovuti a bug noti del compilatore che verranno risolti nelle prossime versioni. E’ stato, quindi, necessario creare una versione minimale del progetto contenente gli oggetti di interesse, eliminando le dipendenze dalle librerie </a:t>
            </a:r>
            <a:r>
              <a:rPr lang="it-IT" dirty="0" err="1"/>
              <a:t>sourcery</a:t>
            </a:r>
            <a:r>
              <a:rPr lang="it-IT" dirty="0"/>
              <a:t> ed </a:t>
            </a:r>
            <a:r>
              <a:rPr lang="it-IT" dirty="0" err="1"/>
              <a:t>assert</a:t>
            </a:r>
            <a:r>
              <a:rPr lang="it-IT" dirty="0"/>
              <a:t>, che creavano anch’esse problemi, eliminando tutti i moduli non utilizzati da </a:t>
            </a:r>
            <a:r>
              <a:rPr lang="it-IT" dirty="0" err="1"/>
              <a:t>inference_engine_t</a:t>
            </a:r>
            <a:r>
              <a:rPr lang="it-IT" dirty="0"/>
              <a:t> e modificando anche la fase di creazione di una sua istanza. Essendo un compilatore NVIDIA, non sono state, però, necessarie ulteriori configurazioni per attivare l’</a:t>
            </a:r>
            <a:r>
              <a:rPr lang="it-IT" dirty="0" err="1"/>
              <a:t>offloading</a:t>
            </a:r>
            <a:r>
              <a:rPr lang="it-IT" dirty="0"/>
              <a:t>.</a:t>
            </a:r>
          </a:p>
        </p:txBody>
      </p:sp>
      <p:sp>
        <p:nvSpPr>
          <p:cNvPr id="4" name="Segnaposto numero diapositiva 3"/>
          <p:cNvSpPr>
            <a:spLocks noGrp="1"/>
          </p:cNvSpPr>
          <p:nvPr>
            <p:ph type="sldNum" sz="quarter" idx="5"/>
          </p:nvPr>
        </p:nvSpPr>
        <p:spPr/>
        <p:txBody>
          <a:bodyPr/>
          <a:lstStyle/>
          <a:p>
            <a:fld id="{077D82E6-3E13-4F35-9BBE-1996B81E0D86}" type="slidenum">
              <a:rPr lang="it-IT" smtClean="0"/>
              <a:t>18</a:t>
            </a:fld>
            <a:endParaRPr lang="it-IT"/>
          </a:p>
        </p:txBody>
      </p:sp>
    </p:spTree>
    <p:extLst>
      <p:ext uri="{BB962C8B-B14F-4D97-AF65-F5344CB8AC3E}">
        <p14:creationId xmlns:p14="http://schemas.microsoft.com/office/powerpoint/2010/main" val="892568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le direttive di </a:t>
            </a:r>
            <a:r>
              <a:rPr lang="it-IT" dirty="0" err="1"/>
              <a:t>offloading</a:t>
            </a:r>
            <a:r>
              <a:rPr lang="it-IT" dirty="0"/>
              <a:t> di </a:t>
            </a:r>
            <a:r>
              <a:rPr lang="it-IT" dirty="0" err="1"/>
              <a:t>OpenMP</a:t>
            </a:r>
            <a:r>
              <a:rPr lang="it-IT" dirty="0"/>
              <a:t>, sono state utilizzate le stesse di </a:t>
            </a:r>
            <a:r>
              <a:rPr lang="it-IT" dirty="0" err="1"/>
              <a:t>gfortran</a:t>
            </a:r>
            <a:r>
              <a:rPr lang="it-IT" dirty="0"/>
              <a:t>. Per </a:t>
            </a:r>
            <a:r>
              <a:rPr lang="it-IT" dirty="0" err="1"/>
              <a:t>OpenACC</a:t>
            </a:r>
            <a:r>
              <a:rPr lang="it-IT" dirty="0"/>
              <a:t>, invece, come accennato in precedenza è stato possibile l’utilizzo della direttiva più compatta per quanto riguarda la parallelizzazione.</a:t>
            </a:r>
          </a:p>
        </p:txBody>
      </p:sp>
      <p:sp>
        <p:nvSpPr>
          <p:cNvPr id="4" name="Segnaposto numero diapositiva 3"/>
          <p:cNvSpPr>
            <a:spLocks noGrp="1"/>
          </p:cNvSpPr>
          <p:nvPr>
            <p:ph type="sldNum" sz="quarter" idx="5"/>
          </p:nvPr>
        </p:nvSpPr>
        <p:spPr/>
        <p:txBody>
          <a:bodyPr/>
          <a:lstStyle/>
          <a:p>
            <a:fld id="{077D82E6-3E13-4F35-9BBE-1996B81E0D86}" type="slidenum">
              <a:rPr lang="it-IT" smtClean="0"/>
              <a:t>19</a:t>
            </a:fld>
            <a:endParaRPr lang="it-IT"/>
          </a:p>
        </p:txBody>
      </p:sp>
    </p:spTree>
    <p:extLst>
      <p:ext uri="{BB962C8B-B14F-4D97-AF65-F5344CB8AC3E}">
        <p14:creationId xmlns:p14="http://schemas.microsoft.com/office/powerpoint/2010/main" val="217308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corso degli ultimi anni, il continuo sviluppo tecnologico sta creando delle sfide computazionali sempre più complesse. In particolare, i modelli di machine learning, che vengono utilizzati in molti settori diversi, sono diventati più grandi e complessi per via di un enorme numero di parametri da addestrare ed ottimizzare, che può arrivare anche al milione o al miliardo. Sono, quindi, necessarie delle risorse computazionali considerevoli e tra queste troviamo le GPU. Per «</a:t>
            </a:r>
            <a:r>
              <a:rPr lang="it-IT" dirty="0" err="1"/>
              <a:t>gpu</a:t>
            </a:r>
            <a:r>
              <a:rPr lang="it-IT" dirty="0"/>
              <a:t> computing» si intende, infatti, l’utilizzo dell’architettura fortemente parallela delle schede grafiche per accelerare il calcolo scientifico. Tuttavia, scrivere un codice per </a:t>
            </a:r>
            <a:r>
              <a:rPr lang="it-IT" dirty="0" err="1"/>
              <a:t>gpu</a:t>
            </a:r>
            <a:r>
              <a:rPr lang="it-IT" dirty="0"/>
              <a:t> che sia ottimizzato presenta una curva di apprendimento elevata, in quanto è necessario avere una conoscenza approfondita dell’hardware sottostante per sfruttare al meglio l’elevato numero di </a:t>
            </a:r>
            <a:r>
              <a:rPr lang="it-IT" dirty="0" err="1"/>
              <a:t>thread</a:t>
            </a:r>
            <a:r>
              <a:rPr lang="it-IT" dirty="0"/>
              <a:t> e la gerarchia di memoria. Inoltre, il codice che ne deriva è poco </a:t>
            </a:r>
            <a:r>
              <a:rPr lang="it-IT" dirty="0" err="1"/>
              <a:t>manutenibile</a:t>
            </a:r>
            <a:r>
              <a:rPr lang="it-IT" dirty="0"/>
              <a:t> e portabile, proprio per la stretta dipendenza dall’hardware. Per questo motivo, diversi ambienti di programmazione parallela a memoria condivisa, come </a:t>
            </a:r>
            <a:r>
              <a:rPr lang="it-IT" dirty="0" err="1"/>
              <a:t>OpenMP</a:t>
            </a:r>
            <a:r>
              <a:rPr lang="it-IT" dirty="0"/>
              <a:t> ed </a:t>
            </a:r>
            <a:r>
              <a:rPr lang="it-IT" dirty="0" err="1"/>
              <a:t>OpenACC</a:t>
            </a:r>
            <a:r>
              <a:rPr lang="it-IT" dirty="0"/>
              <a:t>, permettono di specificare delle direttive per la generazione automatica del codice su </a:t>
            </a:r>
            <a:r>
              <a:rPr lang="it-IT" dirty="0" err="1"/>
              <a:t>gpu</a:t>
            </a:r>
            <a:r>
              <a:rPr lang="it-IT" dirty="0"/>
              <a:t>.</a:t>
            </a:r>
          </a:p>
        </p:txBody>
      </p:sp>
      <p:sp>
        <p:nvSpPr>
          <p:cNvPr id="4" name="Segnaposto numero diapositiva 3"/>
          <p:cNvSpPr>
            <a:spLocks noGrp="1"/>
          </p:cNvSpPr>
          <p:nvPr>
            <p:ph type="sldNum" sz="quarter" idx="5"/>
          </p:nvPr>
        </p:nvSpPr>
        <p:spPr/>
        <p:txBody>
          <a:bodyPr/>
          <a:lstStyle/>
          <a:p>
            <a:fld id="{077D82E6-3E13-4F35-9BBE-1996B81E0D86}" type="slidenum">
              <a:rPr lang="it-IT" smtClean="0"/>
              <a:t>2</a:t>
            </a:fld>
            <a:endParaRPr lang="it-IT"/>
          </a:p>
        </p:txBody>
      </p:sp>
    </p:spTree>
    <p:extLst>
      <p:ext uri="{BB962C8B-B14F-4D97-AF65-F5344CB8AC3E}">
        <p14:creationId xmlns:p14="http://schemas.microsoft.com/office/powerpoint/2010/main" val="68010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Avendo costruito una versione del progetto in grado di essere compilata con </a:t>
            </a:r>
            <a:r>
              <a:rPr lang="it-IT" dirty="0" err="1"/>
              <a:t>nvfortran</a:t>
            </a:r>
            <a:r>
              <a:rPr lang="it-IT" dirty="0"/>
              <a:t>, è stato anche possibile implementare una versione della procedura di inferenza direttamente in CUDA, per effettuare dei confronti con le versioni del codice autogenerato. Il codice è stato implementato in modo che ogni punto della griglia venga gestito da un </a:t>
            </a:r>
            <a:r>
              <a:rPr lang="it-IT" dirty="0" err="1"/>
              <a:t>thread</a:t>
            </a:r>
            <a:r>
              <a:rPr lang="it-IT" dirty="0"/>
              <a:t> e, per velocizzare l’accesso ai dati, il vettore dei pesi è stato copiato nella memoria </a:t>
            </a:r>
            <a:r>
              <a:rPr lang="it-IT" dirty="0" err="1"/>
              <a:t>shared</a:t>
            </a:r>
            <a:r>
              <a:rPr lang="it-IT" dirty="0"/>
              <a:t> di ogni blocco. I blocchi utilizzati sono unidimensionali e la dimensione di ogni blocco è stata calcolata come il massimo tra il numero massimo di </a:t>
            </a:r>
            <a:r>
              <a:rPr lang="it-IT" dirty="0" err="1"/>
              <a:t>thread</a:t>
            </a:r>
            <a:r>
              <a:rPr lang="it-IT" dirty="0"/>
              <a:t> per blocco e il numero di punti della griglia. La dimensione della griglia, invece, è stata impostata al minimo tra il numero di blocchi necessari per gestire tutti i punti data la dimensione precedente e il numero massimo di blocchi in una griglia.</a:t>
            </a:r>
          </a:p>
        </p:txBody>
      </p:sp>
      <p:sp>
        <p:nvSpPr>
          <p:cNvPr id="4" name="Segnaposto numero diapositiva 3"/>
          <p:cNvSpPr>
            <a:spLocks noGrp="1"/>
          </p:cNvSpPr>
          <p:nvPr>
            <p:ph type="sldNum" sz="quarter" idx="5"/>
          </p:nvPr>
        </p:nvSpPr>
        <p:spPr/>
        <p:txBody>
          <a:bodyPr/>
          <a:lstStyle/>
          <a:p>
            <a:fld id="{077D82E6-3E13-4F35-9BBE-1996B81E0D86}" type="slidenum">
              <a:rPr lang="it-IT" smtClean="0"/>
              <a:t>20</a:t>
            </a:fld>
            <a:endParaRPr lang="it-IT"/>
          </a:p>
        </p:txBody>
      </p:sp>
    </p:spTree>
    <p:extLst>
      <p:ext uri="{BB962C8B-B14F-4D97-AF65-F5344CB8AC3E}">
        <p14:creationId xmlns:p14="http://schemas.microsoft.com/office/powerpoint/2010/main" val="295152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Procediamo ora con l’analisi dei risultati ottenuti</a:t>
            </a:r>
          </a:p>
        </p:txBody>
      </p:sp>
      <p:sp>
        <p:nvSpPr>
          <p:cNvPr id="4" name="Segnaposto numero diapositiva 3"/>
          <p:cNvSpPr>
            <a:spLocks noGrp="1"/>
          </p:cNvSpPr>
          <p:nvPr>
            <p:ph type="sldNum" sz="quarter" idx="5"/>
          </p:nvPr>
        </p:nvSpPr>
        <p:spPr/>
        <p:txBody>
          <a:bodyPr/>
          <a:lstStyle/>
          <a:p>
            <a:fld id="{077D82E6-3E13-4F35-9BBE-1996B81E0D86}" type="slidenum">
              <a:rPr lang="it-IT" smtClean="0"/>
              <a:t>21</a:t>
            </a:fld>
            <a:endParaRPr lang="it-IT"/>
          </a:p>
        </p:txBody>
      </p:sp>
    </p:spTree>
    <p:extLst>
      <p:ext uri="{BB962C8B-B14F-4D97-AF65-F5344CB8AC3E}">
        <p14:creationId xmlns:p14="http://schemas.microsoft.com/office/powerpoint/2010/main" val="995688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test sono stati eseguiti su una </a:t>
            </a:r>
            <a:r>
              <a:rPr lang="it-IT" dirty="0" err="1"/>
              <a:t>cpu</a:t>
            </a:r>
            <a:r>
              <a:rPr lang="it-IT" dirty="0"/>
              <a:t> </a:t>
            </a:r>
            <a:r>
              <a:rPr lang="it-IT" dirty="0" err="1"/>
              <a:t>intel</a:t>
            </a:r>
            <a:r>
              <a:rPr lang="it-IT" dirty="0"/>
              <a:t> i7 di 12° generazione e su una </a:t>
            </a:r>
            <a:r>
              <a:rPr lang="it-IT" dirty="0" err="1"/>
              <a:t>gpu</a:t>
            </a:r>
            <a:r>
              <a:rPr lang="it-IT" dirty="0"/>
              <a:t> </a:t>
            </a:r>
            <a:r>
              <a:rPr lang="it-IT" dirty="0" err="1"/>
              <a:t>nvidia</a:t>
            </a:r>
            <a:r>
              <a:rPr lang="it-IT" dirty="0"/>
              <a:t> quadro t1000. I risultati sono stati ottenuti andando a variare il numero di punti della griglia da 1 a 3150000, corrispondente a 350 longitudini, 450 livelli e 20 latitudini che rappresenta la dimensione tipica della griglia utilizzata da </a:t>
            </a:r>
            <a:r>
              <a:rPr lang="it-IT" dirty="0" err="1"/>
              <a:t>icar</a:t>
            </a:r>
            <a:r>
              <a:rPr lang="it-IT" dirty="0"/>
              <a:t>. La rete neurale presa in considerazione ha 3 livelli interni con 32 nodi ciascuno e come funzione di attivazione utilizza la </a:t>
            </a:r>
            <a:r>
              <a:rPr lang="it-IT" dirty="0" err="1"/>
              <a:t>sigmoide</a:t>
            </a:r>
            <a:r>
              <a:rPr lang="it-IT" dirty="0"/>
              <a:t>. Come discusso prima, il tempo di trasferimento dati e il tempo di esecuzione sono stati valutati separatamente.</a:t>
            </a:r>
          </a:p>
        </p:txBody>
      </p:sp>
      <p:sp>
        <p:nvSpPr>
          <p:cNvPr id="4" name="Segnaposto numero diapositiva 3"/>
          <p:cNvSpPr>
            <a:spLocks noGrp="1"/>
          </p:cNvSpPr>
          <p:nvPr>
            <p:ph type="sldNum" sz="quarter" idx="5"/>
          </p:nvPr>
        </p:nvSpPr>
        <p:spPr/>
        <p:txBody>
          <a:bodyPr/>
          <a:lstStyle/>
          <a:p>
            <a:fld id="{077D82E6-3E13-4F35-9BBE-1996B81E0D86}" type="slidenum">
              <a:rPr lang="it-IT" smtClean="0"/>
              <a:t>22</a:t>
            </a:fld>
            <a:endParaRPr lang="it-IT"/>
          </a:p>
        </p:txBody>
      </p:sp>
    </p:spTree>
    <p:extLst>
      <p:ext uri="{BB962C8B-B14F-4D97-AF65-F5344CB8AC3E}">
        <p14:creationId xmlns:p14="http://schemas.microsoft.com/office/powerpoint/2010/main" val="3231487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questi grafici possiamo osservare i tempi di esecuzione delle diverse tecniche di parallelizzazione con i due compilatori a confronto. Nel caso di </a:t>
            </a:r>
            <a:r>
              <a:rPr lang="it-IT" dirty="0" err="1"/>
              <a:t>gfortran</a:t>
            </a:r>
            <a:r>
              <a:rPr lang="it-IT" dirty="0"/>
              <a:t>, il codice autogenerato da </a:t>
            </a:r>
            <a:r>
              <a:rPr lang="it-IT" dirty="0" err="1"/>
              <a:t>openmp</a:t>
            </a:r>
            <a:r>
              <a:rPr lang="it-IT" dirty="0"/>
              <a:t> risulta particolarmente lento, anche più del seriale, mentre </a:t>
            </a:r>
            <a:r>
              <a:rPr lang="it-IT" dirty="0" err="1"/>
              <a:t>openacc</a:t>
            </a:r>
            <a:r>
              <a:rPr lang="it-IT" dirty="0"/>
              <a:t> si comporta meglio ma non riesce comunque ad essere più veloce della versione con il multithreading su </a:t>
            </a:r>
            <a:r>
              <a:rPr lang="it-IT" dirty="0" err="1"/>
              <a:t>cpu</a:t>
            </a:r>
            <a:r>
              <a:rPr lang="it-IT" dirty="0"/>
              <a:t>. Per la versione con </a:t>
            </a:r>
            <a:r>
              <a:rPr lang="it-IT" dirty="0" err="1"/>
              <a:t>nvfortran</a:t>
            </a:r>
            <a:r>
              <a:rPr lang="it-IT" dirty="0"/>
              <a:t> notiamo subito che il seriale impiega molto meno rispetto all’altro compilatore e le versioni di codice autogenerato risultano entrambe più lente, mentre la versione in CUDA, per quanto relativamente semplice, si colloca al di sotto del seriale ed ha tempi molto inferiori di quelli dell’</a:t>
            </a:r>
            <a:r>
              <a:rPr lang="it-IT" dirty="0" err="1"/>
              <a:t>offloading</a:t>
            </a:r>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23</a:t>
            </a:fld>
            <a:endParaRPr lang="it-IT"/>
          </a:p>
        </p:txBody>
      </p:sp>
    </p:spTree>
    <p:extLst>
      <p:ext uri="{BB962C8B-B14F-4D97-AF65-F5344CB8AC3E}">
        <p14:creationId xmlns:p14="http://schemas.microsoft.com/office/powerpoint/2010/main" val="136480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l’accuratezza del risultato calcolato, possiamo osservare che lavorando con numeri reali a singola precisione, si ottiene un errore relativo dell’ordine di 10^-6 per tutte le versioni parallele prese in considerazione, quindi otteniamo un’accuratezza abbastanza buona.</a:t>
            </a:r>
          </a:p>
        </p:txBody>
      </p:sp>
      <p:sp>
        <p:nvSpPr>
          <p:cNvPr id="4" name="Segnaposto numero diapositiva 3"/>
          <p:cNvSpPr>
            <a:spLocks noGrp="1"/>
          </p:cNvSpPr>
          <p:nvPr>
            <p:ph type="sldNum" sz="quarter" idx="5"/>
          </p:nvPr>
        </p:nvSpPr>
        <p:spPr/>
        <p:txBody>
          <a:bodyPr/>
          <a:lstStyle/>
          <a:p>
            <a:fld id="{077D82E6-3E13-4F35-9BBE-1996B81E0D86}" type="slidenum">
              <a:rPr lang="it-IT" smtClean="0"/>
              <a:t>24</a:t>
            </a:fld>
            <a:endParaRPr lang="it-IT"/>
          </a:p>
        </p:txBody>
      </p:sp>
    </p:spTree>
    <p:extLst>
      <p:ext uri="{BB962C8B-B14F-4D97-AF65-F5344CB8AC3E}">
        <p14:creationId xmlns:p14="http://schemas.microsoft.com/office/powerpoint/2010/main" val="128079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valutare quanto l’applicazione venga accelerata o rallentata dal codice parallelo rispetto a quello seriale, andiamo a considerare lo </a:t>
            </a:r>
            <a:r>
              <a:rPr lang="it-IT" dirty="0" err="1"/>
              <a:t>speedup</a:t>
            </a:r>
            <a:r>
              <a:rPr lang="it-IT" dirty="0"/>
              <a:t>, calcolato come il rapporto tra il tempo di esecuzione parallelo e il tempo di esecuzione seriale. Come possiamo osservare, </a:t>
            </a:r>
            <a:r>
              <a:rPr lang="it-IT" dirty="0" err="1"/>
              <a:t>OpenACC</a:t>
            </a:r>
            <a:r>
              <a:rPr lang="it-IT" dirty="0"/>
              <a:t> con </a:t>
            </a:r>
            <a:r>
              <a:rPr lang="it-IT" dirty="0" err="1"/>
              <a:t>gfortran</a:t>
            </a:r>
            <a:r>
              <a:rPr lang="it-IT" dirty="0"/>
              <a:t> riesce ad accelerare l’esecuzione quasi di un fattore 2, mentre con </a:t>
            </a:r>
            <a:r>
              <a:rPr lang="it-IT" dirty="0" err="1"/>
              <a:t>nvfortran</a:t>
            </a:r>
            <a:r>
              <a:rPr lang="it-IT" dirty="0"/>
              <a:t> risulta essere la soluzione che provoca il rallentamento peggiore, che va a più che dimezzare la velocità di esecuzione del seriale. Le due versioni di </a:t>
            </a:r>
            <a:r>
              <a:rPr lang="it-IT" dirty="0" err="1"/>
              <a:t>OpenMP</a:t>
            </a:r>
            <a:r>
              <a:rPr lang="it-IT" dirty="0"/>
              <a:t> sono invece confrontabili. Gli indici di prestazione visti fino ad ora dipendono tutti dal tempo di esecuzione del seriale, che però, abbiamo visto essere molto diverso tra i due compilatori. </a:t>
            </a:r>
          </a:p>
        </p:txBody>
      </p:sp>
      <p:sp>
        <p:nvSpPr>
          <p:cNvPr id="4" name="Segnaposto numero diapositiva 3"/>
          <p:cNvSpPr>
            <a:spLocks noGrp="1"/>
          </p:cNvSpPr>
          <p:nvPr>
            <p:ph type="sldNum" sz="quarter" idx="5"/>
          </p:nvPr>
        </p:nvSpPr>
        <p:spPr/>
        <p:txBody>
          <a:bodyPr/>
          <a:lstStyle/>
          <a:p>
            <a:fld id="{077D82E6-3E13-4F35-9BBE-1996B81E0D86}" type="slidenum">
              <a:rPr lang="it-IT" smtClean="0"/>
              <a:t>25</a:t>
            </a:fld>
            <a:endParaRPr lang="it-IT"/>
          </a:p>
        </p:txBody>
      </p:sp>
    </p:spTree>
    <p:extLst>
      <p:ext uri="{BB962C8B-B14F-4D97-AF65-F5344CB8AC3E}">
        <p14:creationId xmlns:p14="http://schemas.microsoft.com/office/powerpoint/2010/main" val="4277673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Prendiamo quindi ora in considerazione i gigaflops, ovvero il numero di operazioni in </a:t>
            </a:r>
            <a:r>
              <a:rPr lang="it-IT" dirty="0" err="1"/>
              <a:t>floating</a:t>
            </a:r>
            <a:r>
              <a:rPr lang="it-IT" dirty="0"/>
              <a:t> point eseguite nell’unità di tempo. Tale misura è indipendente dal tempo di esecuzione seriale ed è calcolata dividendo il numero di operazioni eseguite per il tempo di esecuzione. Come è possibile osservare l’andamento è costante nel numero di punti ed evidenzia che le prestazioni in termini di </a:t>
            </a:r>
            <a:r>
              <a:rPr lang="it-IT" dirty="0" err="1"/>
              <a:t>gflops</a:t>
            </a:r>
            <a:r>
              <a:rPr lang="it-IT" dirty="0"/>
              <a:t> ottenute con </a:t>
            </a:r>
            <a:r>
              <a:rPr lang="it-IT" dirty="0" err="1"/>
              <a:t>nvfortran</a:t>
            </a:r>
            <a:r>
              <a:rPr lang="it-IT" dirty="0"/>
              <a:t> siano comunque confrontabili e in certi casi anche migliori di quelle ottenute con </a:t>
            </a:r>
            <a:r>
              <a:rPr lang="it-IT" dirty="0" err="1"/>
              <a:t>gfortran</a:t>
            </a:r>
            <a:r>
              <a:rPr lang="it-IT" dirty="0"/>
              <a:t>, differentemente da come appariva in precedenza. In questo caso è, infatti, la versione di </a:t>
            </a:r>
            <a:r>
              <a:rPr lang="it-IT" dirty="0" err="1"/>
              <a:t>OpenMP</a:t>
            </a:r>
            <a:r>
              <a:rPr lang="it-IT" dirty="0"/>
              <a:t> con </a:t>
            </a:r>
            <a:r>
              <a:rPr lang="it-IT" dirty="0" err="1"/>
              <a:t>nvfortran</a:t>
            </a:r>
            <a:r>
              <a:rPr lang="it-IT" dirty="0"/>
              <a:t> a raggiungere prestazioni migliori. Tutte le versioni di </a:t>
            </a:r>
            <a:r>
              <a:rPr lang="it-IT" dirty="0" err="1"/>
              <a:t>offloading</a:t>
            </a:r>
            <a:r>
              <a:rPr lang="it-IT" dirty="0"/>
              <a:t> automatico sono, però, piuttosto lontane dalla versione implementata direttamente in CUDA.</a:t>
            </a:r>
          </a:p>
          <a:p>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26</a:t>
            </a:fld>
            <a:endParaRPr lang="it-IT"/>
          </a:p>
        </p:txBody>
      </p:sp>
    </p:spTree>
    <p:extLst>
      <p:ext uri="{BB962C8B-B14F-4D97-AF65-F5344CB8AC3E}">
        <p14:creationId xmlns:p14="http://schemas.microsoft.com/office/powerpoint/2010/main" val="2675518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seguito dei risultati ottenuti, è possibile trarre le seguenti conclusioni</a:t>
            </a:r>
          </a:p>
        </p:txBody>
      </p:sp>
      <p:sp>
        <p:nvSpPr>
          <p:cNvPr id="4" name="Segnaposto numero diapositiva 3"/>
          <p:cNvSpPr>
            <a:spLocks noGrp="1"/>
          </p:cNvSpPr>
          <p:nvPr>
            <p:ph type="sldNum" sz="quarter" idx="5"/>
          </p:nvPr>
        </p:nvSpPr>
        <p:spPr/>
        <p:txBody>
          <a:bodyPr/>
          <a:lstStyle/>
          <a:p>
            <a:fld id="{077D82E6-3E13-4F35-9BBE-1996B81E0D86}" type="slidenum">
              <a:rPr lang="it-IT" smtClean="0"/>
              <a:t>27</a:t>
            </a:fld>
            <a:endParaRPr lang="it-IT"/>
          </a:p>
        </p:txBody>
      </p:sp>
    </p:spTree>
    <p:extLst>
      <p:ext uri="{BB962C8B-B14F-4D97-AF65-F5344CB8AC3E}">
        <p14:creationId xmlns:p14="http://schemas.microsoft.com/office/powerpoint/2010/main" val="296613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t>
            </a:r>
            <a:r>
              <a:rPr lang="it-IT" dirty="0" err="1"/>
              <a:t>offloading</a:t>
            </a:r>
            <a:r>
              <a:rPr lang="it-IT" dirty="0"/>
              <a:t> automatico su </a:t>
            </a:r>
            <a:r>
              <a:rPr lang="it-IT" dirty="0" err="1"/>
              <a:t>gpu</a:t>
            </a:r>
            <a:r>
              <a:rPr lang="it-IT" dirty="0"/>
              <a:t> da parte di </a:t>
            </a:r>
            <a:r>
              <a:rPr lang="it-IT" dirty="0" err="1"/>
              <a:t>openmp</a:t>
            </a:r>
            <a:r>
              <a:rPr lang="it-IT" dirty="0"/>
              <a:t> ed </a:t>
            </a:r>
            <a:r>
              <a:rPr lang="it-IT" dirty="0" err="1"/>
              <a:t>openacc</a:t>
            </a:r>
            <a:r>
              <a:rPr lang="it-IT" dirty="0"/>
              <a:t>, con i compilatori presi in considerazione, risulta sicuramente interessante dal punto di vista della manutenibilità e portabilità ma dal punto di vista delle prestazioni risulta essere ancora lontano dalle prestazioni ottenute con un codice scritto manualmente in </a:t>
            </a:r>
            <a:r>
              <a:rPr lang="it-IT" dirty="0" err="1"/>
              <a:t>cuda</a:t>
            </a:r>
            <a:r>
              <a:rPr lang="it-IT" dirty="0"/>
              <a:t> e, pertanto, non ne costituisce ancora un’alternativa completa. Come abbiamo avuto modo di osservare, per l’applicazione in esame la versione più promettente è </a:t>
            </a:r>
            <a:r>
              <a:rPr lang="it-IT" dirty="0" err="1"/>
              <a:t>openacc</a:t>
            </a:r>
            <a:r>
              <a:rPr lang="it-IT" dirty="0"/>
              <a:t> con </a:t>
            </a:r>
            <a:r>
              <a:rPr lang="it-IT" dirty="0" err="1"/>
              <a:t>gfortran</a:t>
            </a:r>
            <a:r>
              <a:rPr lang="it-IT" dirty="0"/>
              <a:t>, in quanto è anche l’unica a generare un’accelerazione, mentre dal punto di vista dei </a:t>
            </a:r>
            <a:r>
              <a:rPr lang="it-IT" dirty="0" err="1"/>
              <a:t>gflops</a:t>
            </a:r>
            <a:r>
              <a:rPr lang="it-IT" dirty="0"/>
              <a:t> è interessante la versione di </a:t>
            </a:r>
            <a:r>
              <a:rPr lang="it-IT" dirty="0" err="1"/>
              <a:t>openmp</a:t>
            </a:r>
            <a:r>
              <a:rPr lang="it-IT" dirty="0"/>
              <a:t> con </a:t>
            </a:r>
            <a:r>
              <a:rPr lang="it-IT" dirty="0" err="1"/>
              <a:t>nvfortran</a:t>
            </a:r>
            <a:r>
              <a:rPr lang="it-IT" dirty="0"/>
              <a:t>. In futuro sarebbe interessante prendere in considerazione anche altri compilatori, come </a:t>
            </a:r>
            <a:r>
              <a:rPr lang="it-IT" dirty="0" err="1"/>
              <a:t>Flang</a:t>
            </a:r>
            <a:r>
              <a:rPr lang="it-IT" dirty="0"/>
              <a:t> o il compilatore Intel e applicare l’</a:t>
            </a:r>
            <a:r>
              <a:rPr lang="it-IT" dirty="0" err="1"/>
              <a:t>offloading</a:t>
            </a:r>
            <a:r>
              <a:rPr lang="it-IT" dirty="0"/>
              <a:t> anche alla procedura di addestramento, che essendo più onerosa dal punto di vista computazionale potrebbe portare a delle prestazioni del codice autogenerato diverse da quelle ottenute in questo studio. Infine, sarebbe interessante eseguire i test su una macchina Grace Hopper con spazio di indirizzamento unificato tra </a:t>
            </a:r>
            <a:r>
              <a:rPr lang="it-IT" dirty="0" err="1"/>
              <a:t>gpu</a:t>
            </a:r>
            <a:r>
              <a:rPr lang="it-IT" dirty="0"/>
              <a:t> e </a:t>
            </a:r>
            <a:r>
              <a:rPr lang="it-IT" dirty="0" err="1"/>
              <a:t>cpu</a:t>
            </a:r>
            <a:r>
              <a:rPr lang="it-IT" dirty="0"/>
              <a:t> per valutare se una gestione diversa dei dati porti ad un beneficio dal punto di vista prestazionale del codice autogenerato dal compilatore. </a:t>
            </a:r>
          </a:p>
        </p:txBody>
      </p:sp>
      <p:sp>
        <p:nvSpPr>
          <p:cNvPr id="4" name="Segnaposto numero diapositiva 3"/>
          <p:cNvSpPr>
            <a:spLocks noGrp="1"/>
          </p:cNvSpPr>
          <p:nvPr>
            <p:ph type="sldNum" sz="quarter" idx="5"/>
          </p:nvPr>
        </p:nvSpPr>
        <p:spPr/>
        <p:txBody>
          <a:bodyPr/>
          <a:lstStyle/>
          <a:p>
            <a:fld id="{077D82E6-3E13-4F35-9BBE-1996B81E0D86}" type="slidenum">
              <a:rPr lang="it-IT" smtClean="0"/>
              <a:t>28</a:t>
            </a:fld>
            <a:endParaRPr lang="it-IT"/>
          </a:p>
        </p:txBody>
      </p:sp>
    </p:spTree>
    <p:extLst>
      <p:ext uri="{BB962C8B-B14F-4D97-AF65-F5344CB8AC3E}">
        <p14:creationId xmlns:p14="http://schemas.microsoft.com/office/powerpoint/2010/main" val="949199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questo ho concluso e vi ringrazio per l’attenzione</a:t>
            </a:r>
          </a:p>
        </p:txBody>
      </p:sp>
      <p:sp>
        <p:nvSpPr>
          <p:cNvPr id="4" name="Segnaposto numero diapositiva 3"/>
          <p:cNvSpPr>
            <a:spLocks noGrp="1"/>
          </p:cNvSpPr>
          <p:nvPr>
            <p:ph type="sldNum" sz="quarter" idx="5"/>
          </p:nvPr>
        </p:nvSpPr>
        <p:spPr/>
        <p:txBody>
          <a:bodyPr/>
          <a:lstStyle/>
          <a:p>
            <a:fld id="{077D82E6-3E13-4F35-9BBE-1996B81E0D86}" type="slidenum">
              <a:rPr lang="it-IT" smtClean="0"/>
              <a:t>29</a:t>
            </a:fld>
            <a:endParaRPr lang="it-IT"/>
          </a:p>
        </p:txBody>
      </p:sp>
    </p:spTree>
    <p:extLst>
      <p:ext uri="{BB962C8B-B14F-4D97-AF65-F5344CB8AC3E}">
        <p14:creationId xmlns:p14="http://schemas.microsoft.com/office/powerpoint/2010/main" val="352141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di questo studio è, quindi, quello di valutare la maturità del codice autogenerato andando a considerare due diversi compilatori e confrontando le prestazioni ottenute con un codice scritto direttamente per GPU in CUDA. La parallelizzazione viene applicata al calcolo dell’inferenza di una rete neurale implementata nel progetto </a:t>
            </a:r>
            <a:r>
              <a:rPr lang="it-IT" dirty="0" err="1"/>
              <a:t>Inference</a:t>
            </a:r>
            <a:r>
              <a:rPr lang="it-IT" dirty="0"/>
              <a:t> Engine, la quale è utilizzata dal progetto ICAR per effettuare delle previsioni in campo atmosferico. Entrambi i progetti verranno descritti in seguito.</a:t>
            </a:r>
          </a:p>
        </p:txBody>
      </p:sp>
      <p:sp>
        <p:nvSpPr>
          <p:cNvPr id="4" name="Segnaposto numero diapositiva 3"/>
          <p:cNvSpPr>
            <a:spLocks noGrp="1"/>
          </p:cNvSpPr>
          <p:nvPr>
            <p:ph type="sldNum" sz="quarter" idx="5"/>
          </p:nvPr>
        </p:nvSpPr>
        <p:spPr/>
        <p:txBody>
          <a:bodyPr/>
          <a:lstStyle/>
          <a:p>
            <a:fld id="{077D82E6-3E13-4F35-9BBE-1996B81E0D86}" type="slidenum">
              <a:rPr lang="it-IT" smtClean="0"/>
              <a:t>3</a:t>
            </a:fld>
            <a:endParaRPr lang="it-IT"/>
          </a:p>
        </p:txBody>
      </p:sp>
    </p:spTree>
    <p:extLst>
      <p:ext uri="{BB962C8B-B14F-4D97-AF65-F5344CB8AC3E}">
        <p14:creationId xmlns:p14="http://schemas.microsoft.com/office/powerpoint/2010/main" val="1395415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33</a:t>
            </a:fld>
            <a:endParaRPr lang="it-IT"/>
          </a:p>
        </p:txBody>
      </p:sp>
    </p:spTree>
    <p:extLst>
      <p:ext uri="{BB962C8B-B14F-4D97-AF65-F5344CB8AC3E}">
        <p14:creationId xmlns:p14="http://schemas.microsoft.com/office/powerpoint/2010/main" val="4094080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35</a:t>
            </a:fld>
            <a:endParaRPr lang="it-IT"/>
          </a:p>
        </p:txBody>
      </p:sp>
    </p:spTree>
    <p:extLst>
      <p:ext uri="{BB962C8B-B14F-4D97-AF65-F5344CB8AC3E}">
        <p14:creationId xmlns:p14="http://schemas.microsoft.com/office/powerpoint/2010/main" val="757289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possiamo vedere, nel corpo della funzione troviamo effettivamente il calcolo dell’inferenza della rete neurale: infatti, per ogni livello viene considerato il vettore delle attivazioni, che per il livello di input viene impostato come il vettore degli input. </a:t>
            </a:r>
            <a:r>
              <a:rPr lang="it-IT" dirty="0" err="1"/>
              <a:t>Dopodichè</a:t>
            </a:r>
            <a:r>
              <a:rPr lang="it-IT" dirty="0"/>
              <a:t>, a partire dal secondo livello viene effettuato il prodotto tra la matrice dei pesi e le attivazioni del livello precedente, aggiungendo poi il </a:t>
            </a:r>
            <a:r>
              <a:rPr lang="it-IT" dirty="0" err="1"/>
              <a:t>bias</a:t>
            </a:r>
            <a:r>
              <a:rPr lang="it-IT" dirty="0"/>
              <a:t> e applicando, infine, la funzione di attivazione. L’output corrisponde alle attivazioni del livello di output. Ovviamente il ciclo presente nella funzione non è parallelizzabile perché le iterazioni non sono indipendenti. Questa funzione, viene, però, tipicamente invocata su un array, ad esempio con ICAR viene invocata su un array tridimensionale corrispondente alla griglia di punti che suddivide lo spazio atmosferico. </a:t>
            </a:r>
          </a:p>
        </p:txBody>
      </p:sp>
      <p:sp>
        <p:nvSpPr>
          <p:cNvPr id="4" name="Segnaposto numero diapositiva 3"/>
          <p:cNvSpPr>
            <a:spLocks noGrp="1"/>
          </p:cNvSpPr>
          <p:nvPr>
            <p:ph type="sldNum" sz="quarter" idx="5"/>
          </p:nvPr>
        </p:nvSpPr>
        <p:spPr/>
        <p:txBody>
          <a:bodyPr/>
          <a:lstStyle/>
          <a:p>
            <a:fld id="{077D82E6-3E13-4F35-9BBE-1996B81E0D86}" type="slidenum">
              <a:rPr lang="it-IT" smtClean="0"/>
              <a:t>38</a:t>
            </a:fld>
            <a:endParaRPr lang="it-IT"/>
          </a:p>
        </p:txBody>
      </p:sp>
    </p:spTree>
    <p:extLst>
      <p:ext uri="{BB962C8B-B14F-4D97-AF65-F5344CB8AC3E}">
        <p14:creationId xmlns:p14="http://schemas.microsoft.com/office/powerpoint/2010/main" val="2210389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Andiamo, infine, a considerare la velocità di trasferimento dei dati tra la GPU e la CPU andando a valutare la larghezza di banda, calcolata come il numero di byte trasferiti diviso il tempo di trasferimento. In questo caso, consideriamo reali di 4 byte per il trasferimento dei vettori di input e output per ogni punto della griglia, per il vettore dei pesi e per il vettore dei </a:t>
            </a:r>
            <a:r>
              <a:rPr lang="it-IT" dirty="0" err="1"/>
              <a:t>bias</a:t>
            </a:r>
            <a:r>
              <a:rPr lang="it-IT" dirty="0"/>
              <a:t>; consideriamo, invece, interi di 4 byte per il vettore del numero dei nodi per livello. Possiamo notare come, a parità di compilatore, la larghezza di banda sia simile e che il compilatore </a:t>
            </a:r>
            <a:r>
              <a:rPr lang="it-IT" dirty="0" err="1"/>
              <a:t>gfortran</a:t>
            </a:r>
            <a:r>
              <a:rPr lang="it-IT" dirty="0"/>
              <a:t> riesca a gestire il trasferimento dei dati il doppio più veloce rispetto a </a:t>
            </a:r>
            <a:r>
              <a:rPr lang="it-IT" dirty="0" err="1"/>
              <a:t>nvfortran</a:t>
            </a:r>
            <a:r>
              <a:rPr lang="it-IT" dirty="0"/>
              <a:t>.</a:t>
            </a:r>
          </a:p>
        </p:txBody>
      </p:sp>
      <p:sp>
        <p:nvSpPr>
          <p:cNvPr id="4" name="Segnaposto numero diapositiva 3"/>
          <p:cNvSpPr>
            <a:spLocks noGrp="1"/>
          </p:cNvSpPr>
          <p:nvPr>
            <p:ph type="sldNum" sz="quarter" idx="5"/>
          </p:nvPr>
        </p:nvSpPr>
        <p:spPr/>
        <p:txBody>
          <a:bodyPr/>
          <a:lstStyle/>
          <a:p>
            <a:fld id="{077D82E6-3E13-4F35-9BBE-1996B81E0D86}" type="slidenum">
              <a:rPr lang="it-IT" smtClean="0"/>
              <a:t>39</a:t>
            </a:fld>
            <a:endParaRPr lang="it-IT"/>
          </a:p>
        </p:txBody>
      </p:sp>
    </p:spTree>
    <p:extLst>
      <p:ext uri="{BB962C8B-B14F-4D97-AF65-F5344CB8AC3E}">
        <p14:creationId xmlns:p14="http://schemas.microsoft.com/office/powerpoint/2010/main" val="273060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Andremo prima quindi a descrivere gli strumenti hardware e software utilizzati per il </a:t>
            </a:r>
            <a:r>
              <a:rPr lang="it-IT" dirty="0" err="1"/>
              <a:t>gpu</a:t>
            </a:r>
            <a:r>
              <a:rPr lang="it-IT" dirty="0"/>
              <a:t> computing, descriveremo poi il caso di studio e come è stato affrontato il problema e passeremo poi all’analisi dei risultati ottenuti con le conseguenti conclusioni.	</a:t>
            </a:r>
          </a:p>
          <a:p>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4</a:t>
            </a:fld>
            <a:endParaRPr lang="it-IT"/>
          </a:p>
        </p:txBody>
      </p:sp>
    </p:spTree>
    <p:extLst>
      <p:ext uri="{BB962C8B-B14F-4D97-AF65-F5344CB8AC3E}">
        <p14:creationId xmlns:p14="http://schemas.microsoft.com/office/powerpoint/2010/main" val="85143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partendo dal </a:t>
            </a:r>
            <a:r>
              <a:rPr lang="it-IT" dirty="0" err="1"/>
              <a:t>gpu</a:t>
            </a:r>
            <a:r>
              <a:rPr lang="it-IT" dirty="0"/>
              <a:t> computing </a:t>
            </a:r>
            <a:r>
              <a:rPr lang="it-IT" dirty="0" err="1"/>
              <a:t>inziamo</a:t>
            </a:r>
            <a:r>
              <a:rPr lang="it-IT" dirty="0"/>
              <a:t> con il descrivere l’architettura della </a:t>
            </a:r>
            <a:r>
              <a:rPr lang="it-IT" dirty="0" err="1"/>
              <a:t>gpu</a:t>
            </a:r>
            <a:endParaRPr lang="it-IT" dirty="0"/>
          </a:p>
        </p:txBody>
      </p:sp>
      <p:sp>
        <p:nvSpPr>
          <p:cNvPr id="4" name="Segnaposto numero diapositiva 3"/>
          <p:cNvSpPr>
            <a:spLocks noGrp="1"/>
          </p:cNvSpPr>
          <p:nvPr>
            <p:ph type="sldNum" sz="quarter" idx="5"/>
          </p:nvPr>
        </p:nvSpPr>
        <p:spPr/>
        <p:txBody>
          <a:bodyPr/>
          <a:lstStyle/>
          <a:p>
            <a:fld id="{077D82E6-3E13-4F35-9BBE-1996B81E0D86}" type="slidenum">
              <a:rPr lang="it-IT" smtClean="0"/>
              <a:t>5</a:t>
            </a:fld>
            <a:endParaRPr lang="it-IT"/>
          </a:p>
        </p:txBody>
      </p:sp>
    </p:spTree>
    <p:extLst>
      <p:ext uri="{BB962C8B-B14F-4D97-AF65-F5344CB8AC3E}">
        <p14:creationId xmlns:p14="http://schemas.microsoft.com/office/powerpoint/2010/main" val="128656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GPU, prendendo in considerazione la tassonomia di Flynn, rientra nelle architetture Single </a:t>
            </a:r>
            <a:r>
              <a:rPr lang="it-IT" dirty="0" err="1"/>
              <a:t>Instruction</a:t>
            </a:r>
            <a:r>
              <a:rPr lang="it-IT" dirty="0"/>
              <a:t> Multiple Data ed è progettata per eccellere nell’esecuzione di migliaia di </a:t>
            </a:r>
            <a:r>
              <a:rPr lang="it-IT" dirty="0" err="1"/>
              <a:t>thread</a:t>
            </a:r>
            <a:r>
              <a:rPr lang="it-IT" dirty="0"/>
              <a:t> in parallelo. Le schede grafiche si presentano come un circuito separato dalla </a:t>
            </a:r>
            <a:r>
              <a:rPr lang="it-IT" dirty="0" err="1"/>
              <a:t>cpu</a:t>
            </a:r>
            <a:r>
              <a:rPr lang="it-IT" dirty="0"/>
              <a:t> ma hanno comunque bisogno di un sistema </a:t>
            </a:r>
            <a:r>
              <a:rPr lang="it-IT" dirty="0" err="1"/>
              <a:t>host</a:t>
            </a:r>
            <a:r>
              <a:rPr lang="it-IT" dirty="0"/>
              <a:t> che coordini l’esecuzione. I componenti principali della </a:t>
            </a:r>
            <a:r>
              <a:rPr lang="it-IT" dirty="0" err="1"/>
              <a:t>gpu</a:t>
            </a:r>
            <a:r>
              <a:rPr lang="it-IT" dirty="0"/>
              <a:t> sono i </a:t>
            </a:r>
            <a:r>
              <a:rPr lang="it-IT" dirty="0" err="1"/>
              <a:t>cuda</a:t>
            </a:r>
            <a:r>
              <a:rPr lang="it-IT" dirty="0"/>
              <a:t> core, ovvero dei core semplici in grado di eseguire operazioni aritmetiche e logiche di base, In particolare le </a:t>
            </a:r>
            <a:r>
              <a:rPr lang="it-IT" dirty="0" err="1"/>
              <a:t>gpu</a:t>
            </a:r>
            <a:r>
              <a:rPr lang="it-IT" dirty="0"/>
              <a:t> ne contengono migliaia. Abbiamo poi gli streaming </a:t>
            </a:r>
            <a:r>
              <a:rPr lang="it-IT" dirty="0" err="1"/>
              <a:t>multiprocessor</a:t>
            </a:r>
            <a:r>
              <a:rPr lang="it-IT" dirty="0"/>
              <a:t>, che rappresentano un gruppo di </a:t>
            </a:r>
            <a:r>
              <a:rPr lang="it-IT" dirty="0" err="1"/>
              <a:t>cuda</a:t>
            </a:r>
            <a:r>
              <a:rPr lang="it-IT" dirty="0"/>
              <a:t> core in grado di eseguire un blocco di </a:t>
            </a:r>
            <a:r>
              <a:rPr lang="it-IT" dirty="0" err="1"/>
              <a:t>thread</a:t>
            </a:r>
            <a:r>
              <a:rPr lang="it-IT" dirty="0"/>
              <a:t> in parallelo; la memoria </a:t>
            </a:r>
            <a:r>
              <a:rPr lang="it-IT" dirty="0" err="1"/>
              <a:t>shared</a:t>
            </a:r>
            <a:r>
              <a:rPr lang="it-IT" dirty="0"/>
              <a:t>, condivisa tra tutti i core dello streaming </a:t>
            </a:r>
            <a:r>
              <a:rPr lang="it-IT" dirty="0" err="1"/>
              <a:t>multiprocessor</a:t>
            </a:r>
            <a:r>
              <a:rPr lang="it-IT" dirty="0"/>
              <a:t> e quindi ai </a:t>
            </a:r>
            <a:r>
              <a:rPr lang="it-IT" dirty="0" err="1"/>
              <a:t>thread</a:t>
            </a:r>
            <a:r>
              <a:rPr lang="it-IT" dirty="0"/>
              <a:t> del blocco; La memoria globale che rappresenta la memoria principale della </a:t>
            </a:r>
            <a:r>
              <a:rPr lang="it-IT" dirty="0" err="1"/>
              <a:t>gpu</a:t>
            </a:r>
            <a:r>
              <a:rPr lang="it-IT" dirty="0"/>
              <a:t> e può essere acceduta da tutti i </a:t>
            </a:r>
            <a:r>
              <a:rPr lang="it-IT" dirty="0" err="1"/>
              <a:t>thread</a:t>
            </a:r>
            <a:r>
              <a:rPr lang="it-IT" dirty="0"/>
              <a:t> ed è anche utilizzata per il trasferimento dati con la </a:t>
            </a:r>
            <a:r>
              <a:rPr lang="it-IT" dirty="0" err="1"/>
              <a:t>cpu</a:t>
            </a:r>
            <a:r>
              <a:rPr lang="it-IT" dirty="0"/>
              <a:t>. Questa memoria è però molto più lenta della memoria </a:t>
            </a:r>
            <a:r>
              <a:rPr lang="it-IT" dirty="0" err="1"/>
              <a:t>shared</a:t>
            </a:r>
            <a:r>
              <a:rPr lang="it-IT" dirty="0"/>
              <a:t>, anche se più grande, ed è quindi necessario gestire bene la gerarchia per ottenere buone prestazioni.</a:t>
            </a:r>
          </a:p>
        </p:txBody>
      </p:sp>
      <p:sp>
        <p:nvSpPr>
          <p:cNvPr id="4" name="Segnaposto numero diapositiva 3"/>
          <p:cNvSpPr>
            <a:spLocks noGrp="1"/>
          </p:cNvSpPr>
          <p:nvPr>
            <p:ph type="sldNum" sz="quarter" idx="5"/>
          </p:nvPr>
        </p:nvSpPr>
        <p:spPr/>
        <p:txBody>
          <a:bodyPr/>
          <a:lstStyle/>
          <a:p>
            <a:fld id="{077D82E6-3E13-4F35-9BBE-1996B81E0D86}" type="slidenum">
              <a:rPr lang="it-IT" smtClean="0"/>
              <a:t>6</a:t>
            </a:fld>
            <a:endParaRPr lang="it-IT"/>
          </a:p>
        </p:txBody>
      </p:sp>
    </p:spTree>
    <p:extLst>
      <p:ext uri="{BB962C8B-B14F-4D97-AF65-F5344CB8AC3E}">
        <p14:creationId xmlns:p14="http://schemas.microsoft.com/office/powerpoint/2010/main" val="417221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All’interno della </a:t>
            </a:r>
            <a:r>
              <a:rPr lang="it-IT" dirty="0" err="1"/>
              <a:t>gpu</a:t>
            </a:r>
            <a:r>
              <a:rPr lang="it-IT" dirty="0"/>
              <a:t> i </a:t>
            </a:r>
            <a:r>
              <a:rPr lang="it-IT" dirty="0" err="1"/>
              <a:t>thread</a:t>
            </a:r>
            <a:r>
              <a:rPr lang="it-IT" dirty="0"/>
              <a:t> sono suddivisi in diverse unità organizzative. Il livello più alto della gerarchia è costituito dalla griglia, che contiene uno o più blocchi di </a:t>
            </a:r>
            <a:r>
              <a:rPr lang="it-IT" dirty="0" err="1"/>
              <a:t>thread</a:t>
            </a:r>
            <a:r>
              <a:rPr lang="it-IT" dirty="0"/>
              <a:t> e rappresenta lo spazio di esecuzione di un kernel, ovvero di una chiamata alla funzione lanciata sulla </a:t>
            </a:r>
            <a:r>
              <a:rPr lang="it-IT" dirty="0" err="1"/>
              <a:t>gpu</a:t>
            </a:r>
            <a:r>
              <a:rPr lang="it-IT" dirty="0"/>
              <a:t>. Può essere definita da una a tre dimensioni. Un blocco è un insieme di </a:t>
            </a:r>
            <a:r>
              <a:rPr lang="it-IT" dirty="0" err="1"/>
              <a:t>thread</a:t>
            </a:r>
            <a:r>
              <a:rPr lang="it-IT" dirty="0"/>
              <a:t> che possono collaborare tra loro tramite la </a:t>
            </a:r>
            <a:r>
              <a:rPr lang="it-IT" dirty="0" err="1"/>
              <a:t>shared</a:t>
            </a:r>
            <a:r>
              <a:rPr lang="it-IT" dirty="0"/>
              <a:t> </a:t>
            </a:r>
            <a:r>
              <a:rPr lang="it-IT" dirty="0" err="1"/>
              <a:t>memory</a:t>
            </a:r>
            <a:r>
              <a:rPr lang="it-IT" dirty="0"/>
              <a:t>. Anche i blocchi possono essere definiti fino a tre dimensioni ed è possibile eseguire contemporaneamente un numero di blocchi pari al numero degli streaming </a:t>
            </a:r>
            <a:r>
              <a:rPr lang="it-IT" dirty="0" err="1"/>
              <a:t>multiprocessor</a:t>
            </a:r>
            <a:r>
              <a:rPr lang="it-IT" dirty="0"/>
              <a:t> presenti. Il </a:t>
            </a:r>
            <a:r>
              <a:rPr lang="it-IT" dirty="0" err="1"/>
              <a:t>warp</a:t>
            </a:r>
            <a:r>
              <a:rPr lang="it-IT" dirty="0"/>
              <a:t> è l’unità di esecuzione fondamentale all’interno di un blocco e consiste tipicamente di 32 </a:t>
            </a:r>
            <a:r>
              <a:rPr lang="it-IT" dirty="0" err="1"/>
              <a:t>thread</a:t>
            </a:r>
            <a:r>
              <a:rPr lang="it-IT" dirty="0"/>
              <a:t> che vengono eseguiti contemporaneamente. Tutti i </a:t>
            </a:r>
            <a:r>
              <a:rPr lang="it-IT" dirty="0" err="1"/>
              <a:t>thread</a:t>
            </a:r>
            <a:r>
              <a:rPr lang="it-IT" dirty="0"/>
              <a:t> di un </a:t>
            </a:r>
            <a:r>
              <a:rPr lang="it-IT" dirty="0" err="1"/>
              <a:t>warp</a:t>
            </a:r>
            <a:r>
              <a:rPr lang="it-IT" dirty="0"/>
              <a:t> eseguono la stessa istruzione macchina nello stesso ciclo di clock su dati diversi. Per ottimizzare le prestazioni è necessario utilizzare la tecnica degli accessi coalescenti, che permette di combinare più richieste di memoria all’interno della stessa transazione.</a:t>
            </a:r>
          </a:p>
        </p:txBody>
      </p:sp>
      <p:sp>
        <p:nvSpPr>
          <p:cNvPr id="4" name="Segnaposto numero diapositiva 3"/>
          <p:cNvSpPr>
            <a:spLocks noGrp="1"/>
          </p:cNvSpPr>
          <p:nvPr>
            <p:ph type="sldNum" sz="quarter" idx="5"/>
          </p:nvPr>
        </p:nvSpPr>
        <p:spPr/>
        <p:txBody>
          <a:bodyPr/>
          <a:lstStyle/>
          <a:p>
            <a:fld id="{077D82E6-3E13-4F35-9BBE-1996B81E0D86}" type="slidenum">
              <a:rPr lang="it-IT" smtClean="0"/>
              <a:t>7</a:t>
            </a:fld>
            <a:endParaRPr lang="it-IT"/>
          </a:p>
        </p:txBody>
      </p:sp>
    </p:spTree>
    <p:extLst>
      <p:ext uri="{BB962C8B-B14F-4D97-AF65-F5344CB8AC3E}">
        <p14:creationId xmlns:p14="http://schemas.microsoft.com/office/powerpoint/2010/main" val="400317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scrivere codice per GPU, NVIDIA ha rilasciato la piattaforma di calcolo parallela CUDA. Le funzioni che vengono eseguite sul device sono soprannominate «kernel» e sono etichettate con l’attributo «global». La chiamata della funzione viene effettuata come mostrata in figura e all’interno di essa è possibile specificare la dimensione della griglia e dei blocchi, eventualmente la dimensione della memoria </a:t>
            </a:r>
            <a:r>
              <a:rPr lang="it-IT" dirty="0" err="1"/>
              <a:t>shared</a:t>
            </a:r>
            <a:r>
              <a:rPr lang="it-IT" dirty="0"/>
              <a:t> e i parametri del kernel, che devono essere dichiarati con l’attributo device.</a:t>
            </a:r>
          </a:p>
        </p:txBody>
      </p:sp>
      <p:sp>
        <p:nvSpPr>
          <p:cNvPr id="4" name="Segnaposto numero diapositiva 3"/>
          <p:cNvSpPr>
            <a:spLocks noGrp="1"/>
          </p:cNvSpPr>
          <p:nvPr>
            <p:ph type="sldNum" sz="quarter" idx="5"/>
          </p:nvPr>
        </p:nvSpPr>
        <p:spPr/>
        <p:txBody>
          <a:bodyPr/>
          <a:lstStyle/>
          <a:p>
            <a:fld id="{077D82E6-3E13-4F35-9BBE-1996B81E0D86}" type="slidenum">
              <a:rPr lang="it-IT" smtClean="0"/>
              <a:t>8</a:t>
            </a:fld>
            <a:endParaRPr lang="it-IT"/>
          </a:p>
        </p:txBody>
      </p:sp>
    </p:spTree>
    <p:extLst>
      <p:ext uri="{BB962C8B-B14F-4D97-AF65-F5344CB8AC3E}">
        <p14:creationId xmlns:p14="http://schemas.microsoft.com/office/powerpoint/2010/main" val="2548891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gli strumenti considerati per l’</a:t>
            </a:r>
            <a:r>
              <a:rPr lang="it-IT" dirty="0" err="1"/>
              <a:t>offloading</a:t>
            </a:r>
            <a:r>
              <a:rPr lang="it-IT" dirty="0"/>
              <a:t> automatico, consideriamo, quindi, </a:t>
            </a:r>
            <a:r>
              <a:rPr lang="it-IT" dirty="0" err="1"/>
              <a:t>openmp</a:t>
            </a:r>
            <a:r>
              <a:rPr lang="it-IT" dirty="0"/>
              <a:t> ed </a:t>
            </a:r>
            <a:r>
              <a:rPr lang="it-IT" dirty="0" err="1"/>
              <a:t>openacc</a:t>
            </a:r>
            <a:r>
              <a:rPr lang="it-IT" dirty="0"/>
              <a:t>. Entrambi sono delle API lato compilatore che forniscono supporto alla programmazione parallela. Seguono il modello di esecuzione </a:t>
            </a:r>
            <a:r>
              <a:rPr lang="it-IT" dirty="0" err="1"/>
              <a:t>fork</a:t>
            </a:r>
            <a:r>
              <a:rPr lang="it-IT" dirty="0"/>
              <a:t> &amp; join basato su </a:t>
            </a:r>
            <a:r>
              <a:rPr lang="it-IT" dirty="0" err="1"/>
              <a:t>thread</a:t>
            </a:r>
            <a:r>
              <a:rPr lang="it-IT" dirty="0"/>
              <a:t> e fanno uso delle direttive di compilazione per identificare le regioni da parallelizzare, con la possibilità di aggiungere delle clausole per specificare ulteriori comandi. Mentre </a:t>
            </a:r>
            <a:r>
              <a:rPr lang="it-IT" dirty="0" err="1"/>
              <a:t>OpenACC</a:t>
            </a:r>
            <a:r>
              <a:rPr lang="it-IT" dirty="0"/>
              <a:t> è specifico per la parallelizzazione su </a:t>
            </a:r>
            <a:r>
              <a:rPr lang="it-IT" dirty="0" err="1"/>
              <a:t>gpu</a:t>
            </a:r>
            <a:r>
              <a:rPr lang="it-IT" dirty="0"/>
              <a:t>, </a:t>
            </a:r>
            <a:r>
              <a:rPr lang="it-IT" dirty="0" err="1"/>
              <a:t>openMP</a:t>
            </a:r>
            <a:r>
              <a:rPr lang="it-IT" dirty="0"/>
              <a:t> nasce per la parallelizzazione su </a:t>
            </a:r>
            <a:r>
              <a:rPr lang="it-IT" dirty="0" err="1"/>
              <a:t>cpu</a:t>
            </a:r>
            <a:r>
              <a:rPr lang="it-IT" dirty="0"/>
              <a:t> e supporta l’</a:t>
            </a:r>
            <a:r>
              <a:rPr lang="it-IT" dirty="0" err="1"/>
              <a:t>offloading</a:t>
            </a:r>
            <a:r>
              <a:rPr lang="it-IT" dirty="0"/>
              <a:t> solo dalla versione 5.0. Necessita inoltre dell’utilizzo della direttiva target per identificare la porzione di codice da eseguire sulla </a:t>
            </a:r>
            <a:r>
              <a:rPr lang="it-IT" dirty="0" err="1"/>
              <a:t>gpu</a:t>
            </a:r>
            <a:r>
              <a:rPr lang="it-IT" dirty="0"/>
              <a:t>.</a:t>
            </a:r>
          </a:p>
        </p:txBody>
      </p:sp>
      <p:sp>
        <p:nvSpPr>
          <p:cNvPr id="4" name="Segnaposto numero diapositiva 3"/>
          <p:cNvSpPr>
            <a:spLocks noGrp="1"/>
          </p:cNvSpPr>
          <p:nvPr>
            <p:ph type="sldNum" sz="quarter" idx="5"/>
          </p:nvPr>
        </p:nvSpPr>
        <p:spPr/>
        <p:txBody>
          <a:bodyPr/>
          <a:lstStyle/>
          <a:p>
            <a:fld id="{077D82E6-3E13-4F35-9BBE-1996B81E0D86}" type="slidenum">
              <a:rPr lang="it-IT" smtClean="0"/>
              <a:t>9</a:t>
            </a:fld>
            <a:endParaRPr lang="it-IT"/>
          </a:p>
        </p:txBody>
      </p:sp>
    </p:spTree>
    <p:extLst>
      <p:ext uri="{BB962C8B-B14F-4D97-AF65-F5344CB8AC3E}">
        <p14:creationId xmlns:p14="http://schemas.microsoft.com/office/powerpoint/2010/main" val="200638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CBC3529-4168-416E-BD3B-7D00C2B36F9B}"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352193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E1975A-E02E-433D-83E3-9E2CCC84F0F0}"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429205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90FEFF9-24F4-4E51-B7EB-4F78327AC248}"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1836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4642663-2F05-451A-8DF6-3E1B1FDD6A79}"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2889315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E17B7E5-A3FB-434B-8013-B0B180CF2DF3}"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9714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C46BD4-BDDC-4D5E-802E-5B2CA080C6D2}"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751365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633CD55-9A4A-4F34-A5DA-A60D4E6EAD9B}"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3215093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343DB-72C6-406F-8D0C-017DA94DAB60}"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171167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B131467-323C-4FE1-B2DF-DB9DFFD66413}"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75277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964A3E8-2679-454F-B971-69F1B0A91226}" type="datetime1">
              <a:rPr lang="it-IT" smtClean="0"/>
              <a:t>15/07/2024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302784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B36DE44-43D7-4F2A-B28F-128B102667CB}" type="datetime1">
              <a:rPr lang="it-IT" smtClean="0"/>
              <a:t>15/07/2024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290148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932D46D-5D14-42DE-9F28-2B06DB1F481A}" type="datetime1">
              <a:rPr lang="it-IT" smtClean="0"/>
              <a:t>15/07/2024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26048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1268738-9FC2-47D5-8044-55891A569538}" type="datetime1">
              <a:rPr lang="it-IT" smtClean="0"/>
              <a:t>15/07/2024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58125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4C06D-1F1C-4BD6-97CA-1185035A14D8}" type="datetime1">
              <a:rPr lang="it-IT" smtClean="0"/>
              <a:t>15/07/2024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375991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D6AE9F-A414-4F66-AF29-3666CD163BDA}" type="datetime1">
              <a:rPr lang="it-IT" smtClean="0"/>
              <a:t>15/07/2024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16143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98EE80C-B043-4382-8D3C-A13FDFE11FB5}" type="datetime1">
              <a:rPr lang="it-IT" smtClean="0"/>
              <a:t>15/07/2024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3BB986B-C2AB-42D4-8F7A-2FF8002E0660}" type="slidenum">
              <a:rPr lang="it-IT" smtClean="0"/>
              <a:t>‹N›</a:t>
            </a:fld>
            <a:endParaRPr lang="it-IT"/>
          </a:p>
        </p:txBody>
      </p:sp>
    </p:spTree>
    <p:extLst>
      <p:ext uri="{BB962C8B-B14F-4D97-AF65-F5344CB8AC3E}">
        <p14:creationId xmlns:p14="http://schemas.microsoft.com/office/powerpoint/2010/main" val="62113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6F40D-F368-4014-884D-F9FA2219AC53}" type="datetime1">
              <a:rPr lang="it-IT" smtClean="0"/>
              <a:t>15/07/2024</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BB986B-C2AB-42D4-8F7A-2FF8002E0660}" type="slidenum">
              <a:rPr lang="it-IT" smtClean="0"/>
              <a:t>‹N›</a:t>
            </a:fld>
            <a:endParaRPr lang="it-IT"/>
          </a:p>
        </p:txBody>
      </p:sp>
    </p:spTree>
    <p:extLst>
      <p:ext uri="{BB962C8B-B14F-4D97-AF65-F5344CB8AC3E}">
        <p14:creationId xmlns:p14="http://schemas.microsoft.com/office/powerpoint/2010/main" val="4185255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2.png"/><Relationship Id="rId7" Type="http://schemas.openxmlformats.org/officeDocument/2006/relationships/diagramData" Target="../diagrams/data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7.xml"/><Relationship Id="rId5" Type="http://schemas.openxmlformats.org/officeDocument/2006/relationships/image" Target="../media/image21.png"/><Relationship Id="rId10" Type="http://schemas.openxmlformats.org/officeDocument/2006/relationships/diagramColors" Target="../diagrams/colors7.xml"/><Relationship Id="rId4" Type="http://schemas.openxmlformats.org/officeDocument/2006/relationships/image" Target="../media/image1.png"/><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image" Target="../media/image2.png"/><Relationship Id="rId7" Type="http://schemas.openxmlformats.org/officeDocument/2006/relationships/image" Target="../media/image23.jpeg"/><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diagramColors" Target="../diagrams/colors8.xml"/><Relationship Id="rId5" Type="http://schemas.openxmlformats.org/officeDocument/2006/relationships/image" Target="../media/image21.png"/><Relationship Id="rId10" Type="http://schemas.openxmlformats.org/officeDocument/2006/relationships/diagramQuickStyle" Target="../diagrams/quickStyle8.xml"/><Relationship Id="rId4" Type="http://schemas.openxmlformats.org/officeDocument/2006/relationships/image" Target="../media/image1.png"/><Relationship Id="rId9"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2.png"/><Relationship Id="rId7" Type="http://schemas.openxmlformats.org/officeDocument/2006/relationships/diagramData" Target="../diagrams/data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9.xml"/><Relationship Id="rId5" Type="http://schemas.openxmlformats.org/officeDocument/2006/relationships/image" Target="../media/image21.png"/><Relationship Id="rId10" Type="http://schemas.openxmlformats.org/officeDocument/2006/relationships/diagramColors" Target="../diagrams/colors9.xml"/><Relationship Id="rId4" Type="http://schemas.openxmlformats.org/officeDocument/2006/relationships/image" Target="../media/image1.png"/><Relationship Id="rId9"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image" Target="../media/image2.png"/><Relationship Id="rId7" Type="http://schemas.openxmlformats.org/officeDocument/2006/relationships/image" Target="../media/image24.png"/><Relationship Id="rId12"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diagramColors" Target="../diagrams/colors10.xml"/><Relationship Id="rId5" Type="http://schemas.openxmlformats.org/officeDocument/2006/relationships/image" Target="../media/image21.png"/><Relationship Id="rId10" Type="http://schemas.openxmlformats.org/officeDocument/2006/relationships/diagramQuickStyle" Target="../diagrams/quickStyle10.xml"/><Relationship Id="rId4" Type="http://schemas.openxmlformats.org/officeDocument/2006/relationships/image" Target="../media/image1.png"/><Relationship Id="rId9"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image" Target="../media/image25.png"/><Relationship Id="rId12" Type="http://schemas.openxmlformats.org/officeDocument/2006/relationships/diagramColors" Target="../diagrams/colors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diagramQuickStyle" Target="../diagrams/quickStyle11.xml"/><Relationship Id="rId5" Type="http://schemas.openxmlformats.org/officeDocument/2006/relationships/image" Target="../media/image21.png"/><Relationship Id="rId10" Type="http://schemas.openxmlformats.org/officeDocument/2006/relationships/diagramLayout" Target="../diagrams/layout11.xml"/><Relationship Id="rId4" Type="http://schemas.openxmlformats.org/officeDocument/2006/relationships/image" Target="../media/image1.png"/><Relationship Id="rId9"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2.png"/><Relationship Id="rId7" Type="http://schemas.openxmlformats.org/officeDocument/2006/relationships/diagramData" Target="../diagrams/data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12.xml"/><Relationship Id="rId5" Type="http://schemas.openxmlformats.org/officeDocument/2006/relationships/image" Target="../media/image21.png"/><Relationship Id="rId10" Type="http://schemas.openxmlformats.org/officeDocument/2006/relationships/diagramColors" Target="../diagrams/colors12.xml"/><Relationship Id="rId4" Type="http://schemas.openxmlformats.org/officeDocument/2006/relationships/image" Target="../media/image1.png"/><Relationship Id="rId9"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2.png"/><Relationship Id="rId7" Type="http://schemas.openxmlformats.org/officeDocument/2006/relationships/diagramData" Target="../diagrams/data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13.xml"/><Relationship Id="rId5" Type="http://schemas.openxmlformats.org/officeDocument/2006/relationships/image" Target="../media/image21.png"/><Relationship Id="rId10" Type="http://schemas.openxmlformats.org/officeDocument/2006/relationships/diagramColors" Target="../diagrams/colors13.xml"/><Relationship Id="rId4" Type="http://schemas.openxmlformats.org/officeDocument/2006/relationships/image" Target="../media/image1.png"/><Relationship Id="rId9"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image" Target="../media/image2.png"/><Relationship Id="rId7" Type="http://schemas.openxmlformats.org/officeDocument/2006/relationships/diagramData" Target="../diagrams/data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14.xml"/><Relationship Id="rId5" Type="http://schemas.openxmlformats.org/officeDocument/2006/relationships/image" Target="../media/image21.png"/><Relationship Id="rId10" Type="http://schemas.openxmlformats.org/officeDocument/2006/relationships/diagramColors" Target="../diagrams/colors14.xml"/><Relationship Id="rId4" Type="http://schemas.openxmlformats.org/officeDocument/2006/relationships/image" Target="../media/image1.png"/><Relationship Id="rId9"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image" Target="../media/image2.png"/><Relationship Id="rId7" Type="http://schemas.openxmlformats.org/officeDocument/2006/relationships/diagramData" Target="../diagrams/data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15.xml"/><Relationship Id="rId5" Type="http://schemas.openxmlformats.org/officeDocument/2006/relationships/image" Target="../media/image21.png"/><Relationship Id="rId10" Type="http://schemas.openxmlformats.org/officeDocument/2006/relationships/diagramColors" Target="../diagrams/colors15.xml"/><Relationship Id="rId4" Type="http://schemas.openxmlformats.org/officeDocument/2006/relationships/image" Target="../media/image1.png"/><Relationship Id="rId9"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image" Target="../media/image2.png"/><Relationship Id="rId7" Type="http://schemas.openxmlformats.org/officeDocument/2006/relationships/diagramData" Target="../diagrams/data1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diagramDrawing" Target="../diagrams/drawing16.xml"/><Relationship Id="rId5" Type="http://schemas.openxmlformats.org/officeDocument/2006/relationships/image" Target="../media/image21.png"/><Relationship Id="rId10" Type="http://schemas.openxmlformats.org/officeDocument/2006/relationships/diagramColors" Target="../diagrams/colors16.xml"/><Relationship Id="rId4" Type="http://schemas.openxmlformats.org/officeDocument/2006/relationships/image" Target="../media/image1.png"/><Relationship Id="rId9"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image" Target="../media/image27.png"/><Relationship Id="rId7" Type="http://schemas.openxmlformats.org/officeDocument/2006/relationships/image" Target="../media/image22.svg"/><Relationship Id="rId12" Type="http://schemas.microsoft.com/office/2007/relationships/diagramDrawing" Target="../diagrams/drawing1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diagramColors" Target="../diagrams/colors17.xml"/><Relationship Id="rId5" Type="http://schemas.openxmlformats.org/officeDocument/2006/relationships/image" Target="../media/image1.png"/><Relationship Id="rId10" Type="http://schemas.openxmlformats.org/officeDocument/2006/relationships/diagramQuickStyle" Target="../diagrams/quickStyle17.xml"/><Relationship Id="rId4" Type="http://schemas.openxmlformats.org/officeDocument/2006/relationships/image" Target="../media/image2.png"/><Relationship Id="rId9" Type="http://schemas.openxmlformats.org/officeDocument/2006/relationships/diagramLayout" Target="../diagrams/layout1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2.png"/><Relationship Id="rId7" Type="http://schemas.openxmlformats.org/officeDocument/2006/relationships/diagramData" Target="../diagrams/data1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svg"/><Relationship Id="rId11" Type="http://schemas.microsoft.com/office/2007/relationships/diagramDrawing" Target="../diagrams/drawing18.xml"/><Relationship Id="rId5" Type="http://schemas.openxmlformats.org/officeDocument/2006/relationships/image" Target="../media/image28.png"/><Relationship Id="rId10" Type="http://schemas.openxmlformats.org/officeDocument/2006/relationships/diagramColors" Target="../diagrams/colors18.xml"/><Relationship Id="rId4" Type="http://schemas.openxmlformats.org/officeDocument/2006/relationships/image" Target="../media/image1.png"/><Relationship Id="rId9"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2.png"/><Relationship Id="rId7" Type="http://schemas.openxmlformats.org/officeDocument/2006/relationships/diagramData" Target="../diagrams/data1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svg"/><Relationship Id="rId11" Type="http://schemas.microsoft.com/office/2007/relationships/diagramDrawing" Target="../diagrams/drawing19.xml"/><Relationship Id="rId5" Type="http://schemas.openxmlformats.org/officeDocument/2006/relationships/image" Target="../media/image28.png"/><Relationship Id="rId10" Type="http://schemas.openxmlformats.org/officeDocument/2006/relationships/diagramColors" Target="../diagrams/colors19.xml"/><Relationship Id="rId4" Type="http://schemas.openxmlformats.org/officeDocument/2006/relationships/image" Target="../media/image1.png"/><Relationship Id="rId9"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13" Type="http://schemas.microsoft.com/office/2007/relationships/diagramDrawing" Target="../diagrams/drawing20.xml"/><Relationship Id="rId3" Type="http://schemas.openxmlformats.org/officeDocument/2006/relationships/image" Target="../media/image2.png"/><Relationship Id="rId7" Type="http://schemas.openxmlformats.org/officeDocument/2006/relationships/image" Target="../media/image30.png"/><Relationship Id="rId12" Type="http://schemas.openxmlformats.org/officeDocument/2006/relationships/diagramColors" Target="../diagrams/colors2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diagramQuickStyle" Target="../diagrams/quickStyle20.xml"/><Relationship Id="rId5" Type="http://schemas.openxmlformats.org/officeDocument/2006/relationships/image" Target="../media/image28.png"/><Relationship Id="rId10" Type="http://schemas.openxmlformats.org/officeDocument/2006/relationships/diagramLayout" Target="../diagrams/layout20.xml"/><Relationship Id="rId4" Type="http://schemas.openxmlformats.org/officeDocument/2006/relationships/image" Target="../media/image1.png"/><Relationship Id="rId9" Type="http://schemas.openxmlformats.org/officeDocument/2006/relationships/diagramData" Target="../diagrams/data20.xml"/></Relationships>
</file>

<file path=ppt/slides/_rels/slide24.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diagramColors" Target="../diagrams/colors21.xml"/><Relationship Id="rId3" Type="http://schemas.openxmlformats.org/officeDocument/2006/relationships/image" Target="../media/image32.png"/><Relationship Id="rId7" Type="http://schemas.openxmlformats.org/officeDocument/2006/relationships/image" Target="../media/image29.svg"/><Relationship Id="rId12" Type="http://schemas.openxmlformats.org/officeDocument/2006/relationships/diagramQuickStyle" Target="../diagrams/quickStyle2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diagramLayout" Target="../diagrams/layout21.xml"/><Relationship Id="rId5" Type="http://schemas.openxmlformats.org/officeDocument/2006/relationships/image" Target="../media/image1.png"/><Relationship Id="rId10" Type="http://schemas.openxmlformats.org/officeDocument/2006/relationships/diagramData" Target="../diagrams/data21.xml"/><Relationship Id="rId4" Type="http://schemas.openxmlformats.org/officeDocument/2006/relationships/image" Target="../media/image2.png"/><Relationship Id="rId9" Type="http://schemas.openxmlformats.org/officeDocument/2006/relationships/image" Target="../media/image300.png"/><Relationship Id="rId14" Type="http://schemas.microsoft.com/office/2007/relationships/diagramDrawing" Target="../diagrams/drawing21.xml"/></Relationships>
</file>

<file path=ppt/slides/_rels/slide25.xml.rels><?xml version="1.0" encoding="UTF-8" standalone="yes"?>
<Relationships xmlns="http://schemas.openxmlformats.org/package/2006/relationships"><Relationship Id="rId8" Type="http://schemas.openxmlformats.org/officeDocument/2006/relationships/image" Target="../media/image331.png"/><Relationship Id="rId13" Type="http://schemas.microsoft.com/office/2007/relationships/diagramDrawing" Target="../diagrams/drawing22.xml"/><Relationship Id="rId3" Type="http://schemas.openxmlformats.org/officeDocument/2006/relationships/image" Target="../media/image2.png"/><Relationship Id="rId7" Type="http://schemas.openxmlformats.org/officeDocument/2006/relationships/image" Target="../media/image33.png"/><Relationship Id="rId12" Type="http://schemas.openxmlformats.org/officeDocument/2006/relationships/diagramColors" Target="../diagrams/colors2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diagramQuickStyle" Target="../diagrams/quickStyle22.xml"/><Relationship Id="rId5" Type="http://schemas.openxmlformats.org/officeDocument/2006/relationships/image" Target="../media/image28.png"/><Relationship Id="rId10" Type="http://schemas.openxmlformats.org/officeDocument/2006/relationships/diagramLayout" Target="../diagrams/layout22.xml"/><Relationship Id="rId4" Type="http://schemas.openxmlformats.org/officeDocument/2006/relationships/image" Target="../media/image1.png"/><Relationship Id="rId9" Type="http://schemas.openxmlformats.org/officeDocument/2006/relationships/diagramData" Target="../diagrams/data22.xml"/></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13" Type="http://schemas.microsoft.com/office/2007/relationships/diagramDrawing" Target="../diagrams/drawing23.xml"/><Relationship Id="rId3" Type="http://schemas.openxmlformats.org/officeDocument/2006/relationships/image" Target="../media/image34.png"/><Relationship Id="rId7" Type="http://schemas.openxmlformats.org/officeDocument/2006/relationships/image" Target="../media/image29.svg"/><Relationship Id="rId12" Type="http://schemas.openxmlformats.org/officeDocument/2006/relationships/diagramColors" Target="../diagrams/colors2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diagramQuickStyle" Target="../diagrams/quickStyle23.xml"/><Relationship Id="rId5" Type="http://schemas.openxmlformats.org/officeDocument/2006/relationships/image" Target="../media/image1.png"/><Relationship Id="rId10" Type="http://schemas.openxmlformats.org/officeDocument/2006/relationships/diagramLayout" Target="../diagrams/layout23.xml"/><Relationship Id="rId4" Type="http://schemas.openxmlformats.org/officeDocument/2006/relationships/image" Target="../media/image2.png"/><Relationship Id="rId9" Type="http://schemas.openxmlformats.org/officeDocument/2006/relationships/diagramData" Target="../diagrams/data23.xm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24.xml"/><Relationship Id="rId3" Type="http://schemas.openxmlformats.org/officeDocument/2006/relationships/image" Target="../media/image2.png"/><Relationship Id="rId7" Type="http://schemas.openxmlformats.org/officeDocument/2006/relationships/diagramQuickStyle" Target="../diagrams/quickStyle2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24.xml"/><Relationship Id="rId5" Type="http://schemas.openxmlformats.org/officeDocument/2006/relationships/diagramData" Target="../diagrams/data24.xml"/><Relationship Id="rId4" Type="http://schemas.openxmlformats.org/officeDocument/2006/relationships/image" Target="../media/image1.png"/><Relationship Id="rId9" Type="http://schemas.microsoft.com/office/2007/relationships/diagramDrawing" Target="../diagrams/drawing24.xml"/></Relationships>
</file>

<file path=ppt/slides/_rels/slide28.xml.rels><?xml version="1.0" encoding="UTF-8" standalone="yes"?>
<Relationships xmlns="http://schemas.openxmlformats.org/package/2006/relationships"><Relationship Id="rId8" Type="http://schemas.openxmlformats.org/officeDocument/2006/relationships/image" Target="../media/image39.svg"/><Relationship Id="rId13" Type="http://schemas.microsoft.com/office/2007/relationships/diagramDrawing" Target="../diagrams/drawing25.xml"/><Relationship Id="rId3" Type="http://schemas.openxmlformats.org/officeDocument/2006/relationships/image" Target="../media/image2.png"/><Relationship Id="rId7" Type="http://schemas.openxmlformats.org/officeDocument/2006/relationships/image" Target="../media/image38.png"/><Relationship Id="rId12" Type="http://schemas.openxmlformats.org/officeDocument/2006/relationships/diagramColors" Target="../diagrams/colors2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diagramQuickStyle" Target="../diagrams/quickStyle25.xml"/><Relationship Id="rId5" Type="http://schemas.openxmlformats.org/officeDocument/2006/relationships/image" Target="../media/image36.png"/><Relationship Id="rId10" Type="http://schemas.openxmlformats.org/officeDocument/2006/relationships/diagramLayout" Target="../diagrams/layout25.xml"/><Relationship Id="rId4" Type="http://schemas.openxmlformats.org/officeDocument/2006/relationships/image" Target="../media/image1.png"/><Relationship Id="rId9" Type="http://schemas.openxmlformats.org/officeDocument/2006/relationships/diagramData" Target="../diagrams/data2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1.sv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sv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13" Type="http://schemas.microsoft.com/office/2007/relationships/diagramDrawing" Target="../diagrams/drawing26.xml"/><Relationship Id="rId3" Type="http://schemas.openxmlformats.org/officeDocument/2006/relationships/image" Target="../media/image2.png"/><Relationship Id="rId7" Type="http://schemas.openxmlformats.org/officeDocument/2006/relationships/image" Target="../media/image48.png"/><Relationship Id="rId12" Type="http://schemas.openxmlformats.org/officeDocument/2006/relationships/diagramColors" Target="../diagrams/colors2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diagramQuickStyle" Target="../diagrams/quickStyle26.xml"/><Relationship Id="rId5" Type="http://schemas.openxmlformats.org/officeDocument/2006/relationships/image" Target="../media/image21.png"/><Relationship Id="rId10" Type="http://schemas.openxmlformats.org/officeDocument/2006/relationships/diagramLayout" Target="../diagrams/layout26.xml"/><Relationship Id="rId4" Type="http://schemas.openxmlformats.org/officeDocument/2006/relationships/image" Target="../media/image1.png"/><Relationship Id="rId9" Type="http://schemas.openxmlformats.org/officeDocument/2006/relationships/diagramData" Target="../diagrams/data26.xml"/></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13" Type="http://schemas.microsoft.com/office/2007/relationships/diagramDrawing" Target="../diagrams/drawing27.xml"/><Relationship Id="rId3" Type="http://schemas.openxmlformats.org/officeDocument/2006/relationships/image" Target="../media/image49.png"/><Relationship Id="rId7" Type="http://schemas.openxmlformats.org/officeDocument/2006/relationships/image" Target="../media/image29.svg"/><Relationship Id="rId12" Type="http://schemas.openxmlformats.org/officeDocument/2006/relationships/diagramColors" Target="../diagrams/colors2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diagramQuickStyle" Target="../diagrams/quickStyle27.xml"/><Relationship Id="rId5" Type="http://schemas.openxmlformats.org/officeDocument/2006/relationships/image" Target="../media/image1.png"/><Relationship Id="rId10" Type="http://schemas.openxmlformats.org/officeDocument/2006/relationships/diagramLayout" Target="../diagrams/layout27.xml"/><Relationship Id="rId4" Type="http://schemas.openxmlformats.org/officeDocument/2006/relationships/image" Target="../media/image2.png"/><Relationship Id="rId9" Type="http://schemas.openxmlformats.org/officeDocument/2006/relationships/diagramData" Target="../diagrams/data2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6.pn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11" Type="http://schemas.microsoft.com/office/2007/relationships/diagramDrawing" Target="../diagrams/drawing1.xml"/><Relationship Id="rId5" Type="http://schemas.openxmlformats.org/officeDocument/2006/relationships/image" Target="../media/image2.png"/><Relationship Id="rId10" Type="http://schemas.openxmlformats.org/officeDocument/2006/relationships/diagramColors" Target="../diagrams/colors1.xml"/><Relationship Id="rId4" Type="http://schemas.openxmlformats.org/officeDocument/2006/relationships/image" Target="../media/image7.svg"/><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diagramQuickStyle" Target="../diagrams/quickStyle2.xml"/><Relationship Id="rId5" Type="http://schemas.openxmlformats.org/officeDocument/2006/relationships/image" Target="../media/image8.png"/><Relationship Id="rId10" Type="http://schemas.openxmlformats.org/officeDocument/2006/relationships/diagramLayout" Target="../diagrams/layout2.xml"/><Relationship Id="rId4" Type="http://schemas.openxmlformats.org/officeDocument/2006/relationships/image" Target="../media/image1.png"/><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diagramColors" Target="../diagrams/colors3.xml"/><Relationship Id="rId3" Type="http://schemas.openxmlformats.org/officeDocument/2006/relationships/image" Target="../media/image12.png"/><Relationship Id="rId7" Type="http://schemas.openxmlformats.org/officeDocument/2006/relationships/image" Target="../media/image9.svg"/><Relationship Id="rId12" Type="http://schemas.openxmlformats.org/officeDocument/2006/relationships/diagramQuickStyle" Target="../diagrams/quickStyl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diagramLayout" Target="../diagrams/layout3.xml"/><Relationship Id="rId5" Type="http://schemas.openxmlformats.org/officeDocument/2006/relationships/image" Target="../media/image1.png"/><Relationship Id="rId10" Type="http://schemas.openxmlformats.org/officeDocument/2006/relationships/diagramData" Target="../diagrams/data3.xml"/><Relationship Id="rId4" Type="http://schemas.openxmlformats.org/officeDocument/2006/relationships/image" Target="../media/image2.png"/><Relationship Id="rId9" Type="http://schemas.openxmlformats.org/officeDocument/2006/relationships/image" Target="../media/image11.svg"/><Relationship Id="rId14"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diagramColors" Target="../diagrams/colors4.xml"/><Relationship Id="rId3" Type="http://schemas.openxmlformats.org/officeDocument/2006/relationships/image" Target="../media/image13.png"/><Relationship Id="rId7" Type="http://schemas.openxmlformats.org/officeDocument/2006/relationships/image" Target="../media/image9.svg"/><Relationship Id="rId12"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diagramLayout" Target="../diagrams/layout4.xml"/><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diagramData" Target="../diagrams/data4.xml"/><Relationship Id="rId4" Type="http://schemas.openxmlformats.org/officeDocument/2006/relationships/image" Target="../media/image2.png"/><Relationship Id="rId9" Type="http://schemas.openxmlformats.org/officeDocument/2006/relationships/image" Target="../media/image11.svg"/><Relationship Id="rId14"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diagramLayout" Target="../diagrams/layout5.xml"/><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diagramData" Target="../diagrams/data5.xml"/><Relationship Id="rId2" Type="http://schemas.openxmlformats.org/officeDocument/2006/relationships/notesSlide" Target="../notesSlides/notesSlide8.xml"/><Relationship Id="rId16" Type="http://schemas.microsoft.com/office/2007/relationships/diagramDrawing" Target="../diagrams/drawing5.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7.png"/><Relationship Id="rId5" Type="http://schemas.openxmlformats.org/officeDocument/2006/relationships/image" Target="../media/image8.png"/><Relationship Id="rId15" Type="http://schemas.openxmlformats.org/officeDocument/2006/relationships/diagramColors" Target="../diagrams/colors5.xml"/><Relationship Id="rId10"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15.png"/><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diagramLayout" Target="../diagrams/layout6.xml"/><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diagramData" Target="../diagrams/data6.xml"/><Relationship Id="rId2" Type="http://schemas.openxmlformats.org/officeDocument/2006/relationships/notesSlide" Target="../notesSlides/notesSlide9.xml"/><Relationship Id="rId16" Type="http://schemas.microsoft.com/office/2007/relationships/diagramDrawing" Target="../diagrams/drawing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diagramColors" Target="../diagrams/colors6.xml"/><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8.png"/><Relationship Id="rId1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Google Shape;184;p11">
            <a:extLst>
              <a:ext uri="{FF2B5EF4-FFF2-40B4-BE49-F238E27FC236}">
                <a16:creationId xmlns:a16="http://schemas.microsoft.com/office/drawing/2014/main" id="{C351DB8C-AEF9-9F01-6BA7-6A0B27C254F8}"/>
              </a:ext>
            </a:extLst>
          </p:cNvPr>
          <p:cNvSpPr txBox="1">
            <a:spLocks/>
          </p:cNvSpPr>
          <p:nvPr/>
        </p:nvSpPr>
        <p:spPr>
          <a:xfrm>
            <a:off x="329086" y="1848818"/>
            <a:ext cx="9630077" cy="2961900"/>
          </a:xfrm>
          <a:prstGeom prst="rect">
            <a:avLst/>
          </a:prstGeom>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it-IT" sz="3800" dirty="0">
                <a:cs typeface="Times New Roman" panose="02020603050405020304" pitchFamily="18" charset="0"/>
              </a:rPr>
              <a:t>ANALISI DI STRUMENTI DI PROGRAMMAZIONE SU GPU E MACHINE LEARNING CON APPLICAZIONI NEL CALCOLO SCIENTIFICO</a:t>
            </a:r>
          </a:p>
        </p:txBody>
      </p:sp>
      <p:sp>
        <p:nvSpPr>
          <p:cNvPr id="7" name="CasellaDiTesto 6">
            <a:extLst>
              <a:ext uri="{FF2B5EF4-FFF2-40B4-BE49-F238E27FC236}">
                <a16:creationId xmlns:a16="http://schemas.microsoft.com/office/drawing/2014/main" id="{AD6417A6-4CF0-09B7-8A59-3C3B168843EF}"/>
              </a:ext>
            </a:extLst>
          </p:cNvPr>
          <p:cNvSpPr txBox="1"/>
          <p:nvPr/>
        </p:nvSpPr>
        <p:spPr>
          <a:xfrm>
            <a:off x="350363" y="5167887"/>
            <a:ext cx="6543079" cy="1015663"/>
          </a:xfrm>
          <a:prstGeom prst="rect">
            <a:avLst/>
          </a:prstGeom>
          <a:noFill/>
        </p:spPr>
        <p:txBody>
          <a:bodyPr wrap="square" rtlCol="0">
            <a:spAutoFit/>
          </a:bodyPr>
          <a:lstStyle/>
          <a:p>
            <a:r>
              <a:rPr lang="it-IT" sz="2000" dirty="0">
                <a:solidFill>
                  <a:schemeClr val="bg2">
                    <a:lumMod val="50000"/>
                  </a:schemeClr>
                </a:solidFill>
                <a:latin typeface="Times New Roman" panose="02020603050405020304" pitchFamily="18" charset="0"/>
                <a:ea typeface="Roboto Condensed" panose="020B0604020202020204" pitchFamily="2" charset="0"/>
                <a:cs typeface="Times New Roman" panose="02020603050405020304" pitchFamily="18" charset="0"/>
              </a:rPr>
              <a:t>Relatore: Prof. Ing. Salvatore Filippone			</a:t>
            </a:r>
          </a:p>
          <a:p>
            <a:r>
              <a:rPr lang="it-IT" sz="2000" dirty="0">
                <a:solidFill>
                  <a:schemeClr val="bg2">
                    <a:lumMod val="50000"/>
                  </a:schemeClr>
                </a:solidFill>
                <a:latin typeface="Times New Roman" panose="02020603050405020304" pitchFamily="18" charset="0"/>
                <a:ea typeface="Roboto Condensed" panose="020B0604020202020204" pitchFamily="2" charset="0"/>
                <a:cs typeface="Times New Roman" panose="02020603050405020304" pitchFamily="18" charset="0"/>
              </a:rPr>
              <a:t>Correlatore: Prof. Ing. Damian </a:t>
            </a:r>
            <a:r>
              <a:rPr lang="it-IT" sz="2000" dirty="0" err="1">
                <a:solidFill>
                  <a:schemeClr val="bg2">
                    <a:lumMod val="50000"/>
                  </a:schemeClr>
                </a:solidFill>
                <a:latin typeface="Times New Roman" panose="02020603050405020304" pitchFamily="18" charset="0"/>
                <a:ea typeface="Roboto Condensed" panose="020B0604020202020204" pitchFamily="2" charset="0"/>
                <a:cs typeface="Times New Roman" panose="02020603050405020304" pitchFamily="18" charset="0"/>
              </a:rPr>
              <a:t>Rouson</a:t>
            </a:r>
            <a:endParaRPr lang="it-IT" sz="2000" dirty="0">
              <a:solidFill>
                <a:schemeClr val="bg2">
                  <a:lumMod val="50000"/>
                </a:schemeClr>
              </a:solidFill>
              <a:latin typeface="Times New Roman" panose="02020603050405020304" pitchFamily="18" charset="0"/>
              <a:ea typeface="Roboto Condensed" panose="020B0604020202020204" pitchFamily="2" charset="0"/>
              <a:cs typeface="Times New Roman" panose="02020603050405020304" pitchFamily="18" charset="0"/>
            </a:endParaRPr>
          </a:p>
          <a:p>
            <a:r>
              <a:rPr lang="it-IT" sz="2000" dirty="0">
                <a:solidFill>
                  <a:schemeClr val="bg2">
                    <a:lumMod val="50000"/>
                  </a:schemeClr>
                </a:solidFill>
                <a:latin typeface="Times New Roman" panose="02020603050405020304" pitchFamily="18" charset="0"/>
                <a:ea typeface="Roboto Condensed" panose="020B0604020202020204" pitchFamily="2" charset="0"/>
                <a:cs typeface="Times New Roman" panose="02020603050405020304" pitchFamily="18" charset="0"/>
              </a:rPr>
              <a:t>Candidato: Federica Villani</a:t>
            </a:r>
          </a:p>
        </p:txBody>
      </p:sp>
      <p:pic>
        <p:nvPicPr>
          <p:cNvPr id="35" name="Immagine 34" descr="Immagine che contiene Carattere, Elementi grafici, logo, grafica&#10;&#10;Descrizione generata automaticamente">
            <a:extLst>
              <a:ext uri="{FF2B5EF4-FFF2-40B4-BE49-F238E27FC236}">
                <a16:creationId xmlns:a16="http://schemas.microsoft.com/office/drawing/2014/main" id="{7495B64B-2BA6-D24B-2BF2-B17D514B5AD3}"/>
              </a:ext>
            </a:extLst>
          </p:cNvPr>
          <p:cNvPicPr>
            <a:picLocks noChangeAspect="1"/>
          </p:cNvPicPr>
          <p:nvPr/>
        </p:nvPicPr>
        <p:blipFill>
          <a:blip r:embed="rId3"/>
          <a:stretch>
            <a:fillRect/>
          </a:stretch>
        </p:blipFill>
        <p:spPr>
          <a:xfrm>
            <a:off x="4429358" y="85630"/>
            <a:ext cx="4320000" cy="1177640"/>
          </a:xfrm>
          <a:prstGeom prst="rect">
            <a:avLst/>
          </a:prstGeom>
        </p:spPr>
      </p:pic>
      <p:pic>
        <p:nvPicPr>
          <p:cNvPr id="37" name="Immagine 36" descr="Immagine che contiene testo, Carattere, Elementi grafici, grafica&#10;&#10;Descrizione generata automaticamente">
            <a:extLst>
              <a:ext uri="{FF2B5EF4-FFF2-40B4-BE49-F238E27FC236}">
                <a16:creationId xmlns:a16="http://schemas.microsoft.com/office/drawing/2014/main" id="{38A389A4-3A9C-CF46-F725-B2991B0058B7}"/>
              </a:ext>
            </a:extLst>
          </p:cNvPr>
          <p:cNvPicPr>
            <a:picLocks noChangeAspect="1"/>
          </p:cNvPicPr>
          <p:nvPr/>
        </p:nvPicPr>
        <p:blipFill>
          <a:blip r:embed="rId4"/>
          <a:stretch>
            <a:fillRect/>
          </a:stretch>
        </p:blipFill>
        <p:spPr>
          <a:xfrm>
            <a:off x="350363" y="318507"/>
            <a:ext cx="3960000" cy="944763"/>
          </a:xfrm>
          <a:prstGeom prst="rect">
            <a:avLst/>
          </a:prstGeom>
        </p:spPr>
      </p:pic>
    </p:spTree>
    <p:extLst>
      <p:ext uri="{BB962C8B-B14F-4D97-AF65-F5344CB8AC3E}">
        <p14:creationId xmlns:p14="http://schemas.microsoft.com/office/powerpoint/2010/main" val="79510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o 8">
            <a:extLst>
              <a:ext uri="{FF2B5EF4-FFF2-40B4-BE49-F238E27FC236}">
                <a16:creationId xmlns:a16="http://schemas.microsoft.com/office/drawing/2014/main" id="{09E9DA09-8FB8-6417-DD5F-9A63C86435B1}"/>
              </a:ext>
            </a:extLst>
          </p:cNvPr>
          <p:cNvGrpSpPr/>
          <p:nvPr/>
        </p:nvGrpSpPr>
        <p:grpSpPr>
          <a:xfrm>
            <a:off x="5644527" y="6223924"/>
            <a:ext cx="1135282" cy="454113"/>
            <a:chOff x="1950" y="353897"/>
            <a:chExt cx="1135282" cy="454113"/>
          </a:xfrm>
        </p:grpSpPr>
        <p:sp>
          <p:nvSpPr>
            <p:cNvPr id="10" name="Freccia a gallone 9">
              <a:extLst>
                <a:ext uri="{FF2B5EF4-FFF2-40B4-BE49-F238E27FC236}">
                  <a16:creationId xmlns:a16="http://schemas.microsoft.com/office/drawing/2014/main" id="{E45F902D-23BD-68BF-18C5-A8BB20038084}"/>
                </a:ext>
              </a:extLst>
            </p:cNvPr>
            <p:cNvSpPr/>
            <p:nvPr/>
          </p:nvSpPr>
          <p:spPr>
            <a:xfrm>
              <a:off x="1950" y="353897"/>
              <a:ext cx="1135282" cy="454113"/>
            </a:xfrm>
            <a:prstGeom prst="chevron">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a:p>
          </p:txBody>
        </p:sp>
        <p:sp>
          <p:nvSpPr>
            <p:cNvPr id="12" name="Freccia a gallone 4">
              <a:extLst>
                <a:ext uri="{FF2B5EF4-FFF2-40B4-BE49-F238E27FC236}">
                  <a16:creationId xmlns:a16="http://schemas.microsoft.com/office/drawing/2014/main" id="{BC918951-0867-F5EE-9970-5B52D57986E9}"/>
                </a:ext>
              </a:extLst>
            </p:cNvPr>
            <p:cNvSpPr txBox="1"/>
            <p:nvPr/>
          </p:nvSpPr>
          <p:spPr>
            <a:xfrm>
              <a:off x="229007" y="353897"/>
              <a:ext cx="681169" cy="454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GPU computing</a:t>
              </a:r>
            </a:p>
          </p:txBody>
        </p:sp>
      </p:gr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10</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2" name="Connettore diritto 1">
            <a:extLst>
              <a:ext uri="{FF2B5EF4-FFF2-40B4-BE49-F238E27FC236}">
                <a16:creationId xmlns:a16="http://schemas.microsoft.com/office/drawing/2014/main" id="{43A3EED8-831A-8D4F-2197-9DB5432B5CC9}"/>
              </a:ext>
            </a:extLst>
          </p:cNvPr>
          <p:cNvCxnSpPr>
            <a:cxnSpLocks/>
          </p:cNvCxnSpPr>
          <p:nvPr/>
        </p:nvCxnSpPr>
        <p:spPr>
          <a:xfrm>
            <a:off x="0" y="198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C81420F3-0553-F90C-411F-9BC13DB03458}"/>
              </a:ext>
            </a:extLst>
          </p:cNvPr>
          <p:cNvCxnSpPr>
            <a:cxnSpLocks/>
          </p:cNvCxnSpPr>
          <p:nvPr/>
        </p:nvCxnSpPr>
        <p:spPr>
          <a:xfrm>
            <a:off x="4904390" y="486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D5B7B026-9362-6B10-356E-15E52BBA85DC}"/>
              </a:ext>
            </a:extLst>
          </p:cNvPr>
          <p:cNvSpPr txBox="1">
            <a:spLocks/>
          </p:cNvSpPr>
          <p:nvPr/>
        </p:nvSpPr>
        <p:spPr>
          <a:xfrm>
            <a:off x="3273730" y="2979566"/>
            <a:ext cx="5140167"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t>Caso di studio</a:t>
            </a:r>
          </a:p>
        </p:txBody>
      </p:sp>
      <p:pic>
        <p:nvPicPr>
          <p:cNvPr id="11" name="Elemento grafico 10" descr="Web design contorno">
            <a:extLst>
              <a:ext uri="{FF2B5EF4-FFF2-40B4-BE49-F238E27FC236}">
                <a16:creationId xmlns:a16="http://schemas.microsoft.com/office/drawing/2014/main" id="{7F242FF3-72C9-2928-5C2A-3A64839A76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1730" y="2844396"/>
            <a:ext cx="1332000" cy="1332000"/>
          </a:xfrm>
          <a:prstGeom prst="rect">
            <a:avLst/>
          </a:prstGeom>
        </p:spPr>
      </p:pic>
      <p:graphicFrame>
        <p:nvGraphicFramePr>
          <p:cNvPr id="8" name="Diagramma 7">
            <a:extLst>
              <a:ext uri="{FF2B5EF4-FFF2-40B4-BE49-F238E27FC236}">
                <a16:creationId xmlns:a16="http://schemas.microsoft.com/office/drawing/2014/main" id="{3E93374A-C132-C684-AF3F-350E4584DB8D}"/>
              </a:ext>
            </a:extLst>
          </p:cNvPr>
          <p:cNvGraphicFramePr/>
          <p:nvPr>
            <p:extLst>
              <p:ext uri="{D42A27DB-BD31-4B8C-83A1-F6EECF244321}">
                <p14:modId xmlns:p14="http://schemas.microsoft.com/office/powerpoint/2010/main" val="2494741736"/>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933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ICAR</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464682" y="2037737"/>
            <a:ext cx="5351781" cy="3880773"/>
          </a:xfrm>
        </p:spPr>
        <p:txBody>
          <a:bodyPr/>
          <a:lstStyle/>
          <a:p>
            <a:r>
              <a:rPr lang="it-IT" dirty="0">
                <a:solidFill>
                  <a:srgbClr val="00333E"/>
                </a:solidFill>
                <a:highlight>
                  <a:srgbClr val="FFFFFF"/>
                </a:highlight>
              </a:rPr>
              <a:t>S</a:t>
            </a:r>
            <a:r>
              <a:rPr lang="it-IT" b="0" i="0" dirty="0">
                <a:solidFill>
                  <a:srgbClr val="00333E"/>
                </a:solidFill>
                <a:effectLst/>
                <a:highlight>
                  <a:srgbClr val="FFFFFF"/>
                </a:highlight>
              </a:rPr>
              <a:t>viluppato dal centro nazionale per gli studi atmosferici degli Stati Uniti (NCAR)</a:t>
            </a:r>
          </a:p>
          <a:p>
            <a:r>
              <a:rPr lang="it-IT" dirty="0">
                <a:solidFill>
                  <a:srgbClr val="00333E"/>
                </a:solidFill>
                <a:highlight>
                  <a:srgbClr val="FFFFFF"/>
                </a:highlight>
              </a:rPr>
              <a:t>Modello microfisico di simulazione dell’atmosfera per la previsione di caratteristiche metereologiche</a:t>
            </a:r>
          </a:p>
          <a:p>
            <a:r>
              <a:rPr lang="it-IT" dirty="0">
                <a:solidFill>
                  <a:srgbClr val="00333E"/>
                </a:solidFill>
                <a:highlight>
                  <a:srgbClr val="FFFFFF"/>
                </a:highlight>
              </a:rPr>
              <a:t>Atmosfera suddivisa in griglia 3D</a:t>
            </a:r>
          </a:p>
          <a:p>
            <a:r>
              <a:rPr lang="it-IT" dirty="0">
                <a:solidFill>
                  <a:srgbClr val="00333E"/>
                </a:solidFill>
                <a:highlight>
                  <a:srgbClr val="FFFFFF"/>
                </a:highlight>
              </a:rPr>
              <a:t>Calcoli microfisici gestiti in tre modi:</a:t>
            </a:r>
          </a:p>
          <a:p>
            <a:pPr lvl="1"/>
            <a:r>
              <a:rPr lang="it-IT" dirty="0">
                <a:solidFill>
                  <a:srgbClr val="00333E"/>
                </a:solidFill>
              </a:rPr>
              <a:t>Schema microfisico semplificato</a:t>
            </a:r>
          </a:p>
          <a:p>
            <a:pPr lvl="1"/>
            <a:r>
              <a:rPr lang="it-IT" dirty="0">
                <a:solidFill>
                  <a:srgbClr val="00333E"/>
                </a:solidFill>
              </a:rPr>
              <a:t>Schema microfisico Thompson</a:t>
            </a:r>
          </a:p>
          <a:p>
            <a:pPr lvl="1"/>
            <a:r>
              <a:rPr lang="it-IT" dirty="0">
                <a:solidFill>
                  <a:srgbClr val="00333E"/>
                </a:solidFill>
              </a:rPr>
              <a:t>Rete neurale implementata in </a:t>
            </a:r>
            <a:r>
              <a:rPr lang="it-IT" dirty="0" err="1">
                <a:solidFill>
                  <a:srgbClr val="00333E"/>
                </a:solidFill>
              </a:rPr>
              <a:t>Inference</a:t>
            </a:r>
            <a:r>
              <a:rPr lang="it-IT" dirty="0">
                <a:solidFill>
                  <a:srgbClr val="00333E"/>
                </a:solidFill>
              </a:rPr>
              <a:t> Engine</a:t>
            </a:r>
          </a:p>
          <a:p>
            <a:pPr lvl="1"/>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11</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pic>
        <p:nvPicPr>
          <p:cNvPr id="12" name="Immagine 11" descr="Immagine che contiene testo, diagramma, linea, Piano&#10;&#10;Descrizione generata automaticamente">
            <a:extLst>
              <a:ext uri="{FF2B5EF4-FFF2-40B4-BE49-F238E27FC236}">
                <a16:creationId xmlns:a16="http://schemas.microsoft.com/office/drawing/2014/main" id="{96121075-B564-A074-FD21-5DF99F2AD866}"/>
              </a:ext>
            </a:extLst>
          </p:cNvPr>
          <p:cNvPicPr>
            <a:picLocks noChangeAspect="1"/>
          </p:cNvPicPr>
          <p:nvPr/>
        </p:nvPicPr>
        <p:blipFill rotWithShape="1">
          <a:blip r:embed="rId7">
            <a:extLst>
              <a:ext uri="{28A0092B-C50C-407E-A947-70E740481C1C}">
                <a14:useLocalDpi xmlns:a14="http://schemas.microsoft.com/office/drawing/2010/main" val="0"/>
              </a:ext>
            </a:extLst>
          </a:blip>
          <a:srcRect l="1027" t="2555" r="1322" b="1757"/>
          <a:stretch/>
        </p:blipFill>
        <p:spPr>
          <a:xfrm>
            <a:off x="5663608" y="2232838"/>
            <a:ext cx="3946056" cy="3129366"/>
          </a:xfrm>
          <a:prstGeom prst="rect">
            <a:avLst/>
          </a:prstGeom>
        </p:spPr>
      </p:pic>
      <p:graphicFrame>
        <p:nvGraphicFramePr>
          <p:cNvPr id="8" name="Diagramma 7">
            <a:extLst>
              <a:ext uri="{FF2B5EF4-FFF2-40B4-BE49-F238E27FC236}">
                <a16:creationId xmlns:a16="http://schemas.microsoft.com/office/drawing/2014/main" id="{DB67A3E1-2378-D590-2046-8CCDE74FF890}"/>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9726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819096" y="2160589"/>
            <a:ext cx="8289458" cy="3880773"/>
          </a:xfrm>
        </p:spPr>
        <p:txBody>
          <a:bodyPr/>
          <a:lstStyle/>
          <a:p>
            <a:r>
              <a:rPr lang="it-IT" dirty="0">
                <a:solidFill>
                  <a:srgbClr val="00333E"/>
                </a:solidFill>
                <a:highlight>
                  <a:srgbClr val="FFFFFF"/>
                </a:highlight>
              </a:rPr>
              <a:t>S</a:t>
            </a:r>
            <a:r>
              <a:rPr lang="it-IT" b="0" i="0" dirty="0">
                <a:solidFill>
                  <a:srgbClr val="00333E"/>
                </a:solidFill>
                <a:effectLst/>
                <a:highlight>
                  <a:srgbClr val="FFFFFF"/>
                </a:highlight>
              </a:rPr>
              <a:t>viluppato dal gruppo Computer </a:t>
            </a:r>
            <a:r>
              <a:rPr lang="it-IT" b="0" i="0" dirty="0" err="1">
                <a:solidFill>
                  <a:srgbClr val="00333E"/>
                </a:solidFill>
                <a:effectLst/>
                <a:highlight>
                  <a:srgbClr val="FFFFFF"/>
                </a:highlight>
              </a:rPr>
              <a:t>Languages</a:t>
            </a:r>
            <a:r>
              <a:rPr lang="it-IT" b="0" i="0" dirty="0">
                <a:solidFill>
                  <a:srgbClr val="00333E"/>
                </a:solidFill>
                <a:effectLst/>
                <a:highlight>
                  <a:srgbClr val="FFFFFF"/>
                </a:highlight>
              </a:rPr>
              <a:t> and Systems Software del Berkeley Lab</a:t>
            </a:r>
          </a:p>
          <a:p>
            <a:r>
              <a:rPr lang="it-IT" dirty="0">
                <a:solidFill>
                  <a:srgbClr val="00333E"/>
                </a:solidFill>
                <a:highlight>
                  <a:srgbClr val="FFFFFF"/>
                </a:highlight>
              </a:rPr>
              <a:t>Supporta la ricerca sull’inferenza e sull’addestramento di reti neurali profonde</a:t>
            </a:r>
          </a:p>
          <a:p>
            <a:r>
              <a:rPr lang="it-IT" dirty="0">
                <a:solidFill>
                  <a:srgbClr val="00333E"/>
                </a:solidFill>
              </a:rPr>
              <a:t>Prima applicazione: modello di microfisica ICAR</a:t>
            </a:r>
          </a:p>
          <a:p>
            <a:r>
              <a:rPr lang="it-IT" dirty="0">
                <a:solidFill>
                  <a:srgbClr val="00333E"/>
                </a:solidFill>
              </a:rPr>
              <a:t>Sviluppato in Fortran con architettura orientata ad oggetti</a:t>
            </a:r>
          </a:p>
          <a:p>
            <a:r>
              <a:rPr lang="it-IT" dirty="0">
                <a:solidFill>
                  <a:srgbClr val="00333E"/>
                </a:solidFill>
              </a:rPr>
              <a:t>Nasce per essere compilato con GNU </a:t>
            </a:r>
            <a:r>
              <a:rPr lang="it-IT" dirty="0" err="1">
                <a:solidFill>
                  <a:srgbClr val="00333E"/>
                </a:solidFill>
              </a:rPr>
              <a:t>gfortran</a:t>
            </a:r>
            <a:endParaRPr lang="it-IT" dirty="0">
              <a:solidFill>
                <a:srgbClr val="00333E"/>
              </a:solidFill>
            </a:endParaRPr>
          </a:p>
          <a:p>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12</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graphicFrame>
        <p:nvGraphicFramePr>
          <p:cNvPr id="8" name="Diagramma 7">
            <a:extLst>
              <a:ext uri="{FF2B5EF4-FFF2-40B4-BE49-F238E27FC236}">
                <a16:creationId xmlns:a16="http://schemas.microsoft.com/office/drawing/2014/main" id="{A22D1C48-5930-3200-EBAB-3A2D16EB980F}"/>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93470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a:t>
            </a:r>
            <a:r>
              <a:rPr lang="it-IT" dirty="0" err="1"/>
              <a:t>infer</a:t>
            </a:r>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13</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pic>
        <p:nvPicPr>
          <p:cNvPr id="18" name="Immagine 17" descr="Immagine che contiene testo, Carattere, schermata, bianco&#10;&#10;Descrizione generata automaticamente">
            <a:extLst>
              <a:ext uri="{FF2B5EF4-FFF2-40B4-BE49-F238E27FC236}">
                <a16:creationId xmlns:a16="http://schemas.microsoft.com/office/drawing/2014/main" id="{11859FC2-4307-A061-A1EB-852C5F2506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416" y="4036789"/>
            <a:ext cx="7794247" cy="1838316"/>
          </a:xfrm>
          <a:prstGeom prst="rect">
            <a:avLst/>
          </a:prstGeom>
        </p:spPr>
      </p:pic>
      <p:sp>
        <p:nvSpPr>
          <p:cNvPr id="15" name="Segnaposto contenuto 14">
            <a:extLst>
              <a:ext uri="{FF2B5EF4-FFF2-40B4-BE49-F238E27FC236}">
                <a16:creationId xmlns:a16="http://schemas.microsoft.com/office/drawing/2014/main" id="{0906EAE1-FCCB-D5F6-AF3B-ABA430CFC134}"/>
              </a:ext>
            </a:extLst>
          </p:cNvPr>
          <p:cNvSpPr>
            <a:spLocks noGrp="1"/>
          </p:cNvSpPr>
          <p:nvPr>
            <p:ph idx="1"/>
          </p:nvPr>
        </p:nvSpPr>
        <p:spPr>
          <a:xfrm>
            <a:off x="506236" y="1752157"/>
            <a:ext cx="9160278" cy="2251225"/>
          </a:xfrm>
        </p:spPr>
        <p:txBody>
          <a:bodyPr>
            <a:normAutofit/>
          </a:bodyPr>
          <a:lstStyle/>
          <a:p>
            <a:r>
              <a:rPr lang="it-IT" dirty="0">
                <a:solidFill>
                  <a:srgbClr val="00333E"/>
                </a:solidFill>
              </a:rPr>
              <a:t>Oggetto che incapsula caratteristiche rete neurale addestrata: </a:t>
            </a:r>
            <a:r>
              <a:rPr lang="it-IT" b="1" i="1" dirty="0" err="1">
                <a:solidFill>
                  <a:srgbClr val="00333E"/>
                </a:solidFill>
              </a:rPr>
              <a:t>inference_engine_t</a:t>
            </a:r>
            <a:endParaRPr lang="it-IT" b="1" i="1" dirty="0">
              <a:solidFill>
                <a:srgbClr val="00333E"/>
              </a:solidFill>
            </a:endParaRPr>
          </a:p>
          <a:p>
            <a:r>
              <a:rPr lang="it-IT" dirty="0">
                <a:solidFill>
                  <a:srgbClr val="00333E"/>
                </a:solidFill>
              </a:rPr>
              <a:t>Funzione di </a:t>
            </a:r>
            <a:r>
              <a:rPr lang="it-IT" dirty="0" err="1">
                <a:solidFill>
                  <a:srgbClr val="00333E"/>
                </a:solidFill>
              </a:rPr>
              <a:t>infer</a:t>
            </a:r>
            <a:r>
              <a:rPr lang="it-IT" dirty="0">
                <a:solidFill>
                  <a:srgbClr val="00333E"/>
                </a:solidFill>
              </a:rPr>
              <a:t>:</a:t>
            </a:r>
          </a:p>
          <a:p>
            <a:pPr lvl="1"/>
            <a:r>
              <a:rPr lang="it-IT" dirty="0">
                <a:solidFill>
                  <a:srgbClr val="00333E"/>
                </a:solidFill>
              </a:rPr>
              <a:t>Metodo della classe </a:t>
            </a:r>
            <a:r>
              <a:rPr lang="it-IT" i="1" dirty="0" err="1">
                <a:solidFill>
                  <a:srgbClr val="00333E"/>
                </a:solidFill>
              </a:rPr>
              <a:t>inference_engine_t</a:t>
            </a:r>
            <a:endParaRPr lang="it-IT" i="1" dirty="0">
              <a:solidFill>
                <a:srgbClr val="00333E"/>
              </a:solidFill>
            </a:endParaRPr>
          </a:p>
          <a:p>
            <a:pPr lvl="1"/>
            <a:r>
              <a:rPr lang="it-IT" dirty="0">
                <a:solidFill>
                  <a:srgbClr val="00333E"/>
                </a:solidFill>
              </a:rPr>
              <a:t>Elementare e pura</a:t>
            </a:r>
          </a:p>
          <a:p>
            <a:pPr lvl="1"/>
            <a:r>
              <a:rPr lang="it-IT" dirty="0">
                <a:solidFill>
                  <a:srgbClr val="00333E"/>
                </a:solidFill>
              </a:rPr>
              <a:t>In ingresso e uscita oggetti di tipo </a:t>
            </a:r>
            <a:r>
              <a:rPr lang="it-IT" i="1" dirty="0" err="1">
                <a:solidFill>
                  <a:srgbClr val="00333E"/>
                </a:solidFill>
              </a:rPr>
              <a:t>tensor_t</a:t>
            </a:r>
            <a:endParaRPr lang="it-IT" i="1" dirty="0">
              <a:solidFill>
                <a:srgbClr val="00333E"/>
              </a:solidFill>
            </a:endParaRPr>
          </a:p>
        </p:txBody>
      </p:sp>
      <p:graphicFrame>
        <p:nvGraphicFramePr>
          <p:cNvPr id="3" name="Diagramma 2">
            <a:extLst>
              <a:ext uri="{FF2B5EF4-FFF2-40B4-BE49-F238E27FC236}">
                <a16:creationId xmlns:a16="http://schemas.microsoft.com/office/drawing/2014/main" id="{71B19B24-CA75-064E-A401-A3C6AE59067B}"/>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3266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a:t>
            </a:r>
            <a:r>
              <a:rPr lang="it-IT" dirty="0" err="1"/>
              <a:t>parallel</a:t>
            </a:r>
            <a:r>
              <a:rPr lang="it-IT" dirty="0"/>
              <a:t> </a:t>
            </a:r>
            <a:r>
              <a:rPr lang="it-IT" dirty="0" err="1"/>
              <a:t>infer</a:t>
            </a:r>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14</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pic>
        <p:nvPicPr>
          <p:cNvPr id="13" name="Segnaposto contenuto 12" descr="Immagine che contiene testo, Carattere, schermata&#10;&#10;Descrizione generata automaticamente">
            <a:extLst>
              <a:ext uri="{FF2B5EF4-FFF2-40B4-BE49-F238E27FC236}">
                <a16:creationId xmlns:a16="http://schemas.microsoft.com/office/drawing/2014/main" id="{58130BDA-D63D-793A-74AD-A3665C76EFC1}"/>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761058" y="2662432"/>
            <a:ext cx="5952075" cy="1398330"/>
          </a:xfrm>
        </p:spPr>
      </p:pic>
      <p:sp>
        <p:nvSpPr>
          <p:cNvPr id="14" name="Segnaposto contenuto 14">
            <a:extLst>
              <a:ext uri="{FF2B5EF4-FFF2-40B4-BE49-F238E27FC236}">
                <a16:creationId xmlns:a16="http://schemas.microsoft.com/office/drawing/2014/main" id="{1AA9D591-7610-5AB9-7A2A-CE570C998FFA}"/>
              </a:ext>
            </a:extLst>
          </p:cNvPr>
          <p:cNvSpPr txBox="1">
            <a:spLocks/>
          </p:cNvSpPr>
          <p:nvPr/>
        </p:nvSpPr>
        <p:spPr>
          <a:xfrm>
            <a:off x="506237" y="1557416"/>
            <a:ext cx="8596668" cy="15193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rgbClr val="00333E"/>
                </a:solidFill>
              </a:rPr>
              <a:t>Funzione di </a:t>
            </a:r>
            <a:r>
              <a:rPr lang="it-IT" dirty="0" err="1">
                <a:solidFill>
                  <a:srgbClr val="00333E"/>
                </a:solidFill>
              </a:rPr>
              <a:t>parallel</a:t>
            </a:r>
            <a:r>
              <a:rPr lang="it-IT" dirty="0">
                <a:solidFill>
                  <a:srgbClr val="00333E"/>
                </a:solidFill>
              </a:rPr>
              <a:t> </a:t>
            </a:r>
            <a:r>
              <a:rPr lang="it-IT" dirty="0" err="1">
                <a:solidFill>
                  <a:srgbClr val="00333E"/>
                </a:solidFill>
              </a:rPr>
              <a:t>infer</a:t>
            </a:r>
            <a:r>
              <a:rPr lang="it-IT" dirty="0">
                <a:solidFill>
                  <a:srgbClr val="00333E"/>
                </a:solidFill>
              </a:rPr>
              <a:t>:</a:t>
            </a:r>
          </a:p>
          <a:p>
            <a:pPr lvl="1"/>
            <a:r>
              <a:rPr lang="it-IT" dirty="0">
                <a:solidFill>
                  <a:srgbClr val="00333E"/>
                </a:solidFill>
              </a:rPr>
              <a:t>Non elementare: in ingresso e uscita vettori relativi a tutti i punti della griglia</a:t>
            </a:r>
          </a:p>
          <a:p>
            <a:pPr lvl="1"/>
            <a:r>
              <a:rPr lang="it-IT" dirty="0">
                <a:solidFill>
                  <a:srgbClr val="00333E"/>
                </a:solidFill>
              </a:rPr>
              <a:t>Non pura</a:t>
            </a:r>
          </a:p>
        </p:txBody>
      </p:sp>
      <p:sp>
        <p:nvSpPr>
          <p:cNvPr id="3" name="Segnaposto contenuto 14">
            <a:extLst>
              <a:ext uri="{FF2B5EF4-FFF2-40B4-BE49-F238E27FC236}">
                <a16:creationId xmlns:a16="http://schemas.microsoft.com/office/drawing/2014/main" id="{B893831C-52DF-C21A-CCFC-319CF89234EF}"/>
              </a:ext>
            </a:extLst>
          </p:cNvPr>
          <p:cNvSpPr txBox="1">
            <a:spLocks/>
          </p:cNvSpPr>
          <p:nvPr/>
        </p:nvSpPr>
        <p:spPr>
          <a:xfrm>
            <a:off x="461756" y="4114047"/>
            <a:ext cx="4275339" cy="22813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dirty="0">
                <a:solidFill>
                  <a:srgbClr val="00333E"/>
                </a:solidFill>
              </a:rPr>
              <a:t>Tecniche di parallelizzazione:</a:t>
            </a:r>
          </a:p>
          <a:p>
            <a:pPr lvl="1"/>
            <a:r>
              <a:rPr lang="it-IT" sz="1800" dirty="0">
                <a:solidFill>
                  <a:srgbClr val="00333E"/>
                </a:solidFill>
              </a:rPr>
              <a:t>Multithreading con </a:t>
            </a:r>
            <a:r>
              <a:rPr lang="it-IT" sz="1800" dirty="0" err="1">
                <a:solidFill>
                  <a:srgbClr val="00333E"/>
                </a:solidFill>
              </a:rPr>
              <a:t>OpenMP</a:t>
            </a:r>
            <a:endParaRPr lang="it-IT" sz="1800" dirty="0">
              <a:solidFill>
                <a:srgbClr val="00333E"/>
              </a:solidFill>
            </a:endParaRPr>
          </a:p>
          <a:p>
            <a:pPr lvl="1"/>
            <a:r>
              <a:rPr lang="it-IT" sz="1800" dirty="0" err="1">
                <a:solidFill>
                  <a:srgbClr val="00333E"/>
                </a:solidFill>
              </a:rPr>
              <a:t>Offloading</a:t>
            </a:r>
            <a:r>
              <a:rPr lang="it-IT" sz="1800" dirty="0">
                <a:solidFill>
                  <a:srgbClr val="00333E"/>
                </a:solidFill>
              </a:rPr>
              <a:t> con </a:t>
            </a:r>
            <a:r>
              <a:rPr lang="it-IT" sz="1800" dirty="0" err="1">
                <a:solidFill>
                  <a:srgbClr val="00333E"/>
                </a:solidFill>
              </a:rPr>
              <a:t>OpenMP</a:t>
            </a:r>
            <a:endParaRPr lang="it-IT" sz="1800" dirty="0">
              <a:solidFill>
                <a:srgbClr val="00333E"/>
              </a:solidFill>
            </a:endParaRPr>
          </a:p>
          <a:p>
            <a:pPr lvl="1"/>
            <a:r>
              <a:rPr lang="it-IT" sz="1800" dirty="0" err="1">
                <a:solidFill>
                  <a:srgbClr val="00333E"/>
                </a:solidFill>
              </a:rPr>
              <a:t>Offloading</a:t>
            </a:r>
            <a:r>
              <a:rPr lang="it-IT" sz="1800" dirty="0">
                <a:solidFill>
                  <a:srgbClr val="00333E"/>
                </a:solidFill>
              </a:rPr>
              <a:t> con </a:t>
            </a:r>
            <a:r>
              <a:rPr lang="it-IT" sz="1800" dirty="0" err="1">
                <a:solidFill>
                  <a:srgbClr val="00333E"/>
                </a:solidFill>
              </a:rPr>
              <a:t>OpenACC</a:t>
            </a:r>
            <a:endParaRPr lang="it-IT" sz="1800" dirty="0">
              <a:solidFill>
                <a:srgbClr val="00333E"/>
              </a:solidFill>
            </a:endParaRPr>
          </a:p>
          <a:p>
            <a:pPr lvl="1"/>
            <a:r>
              <a:rPr lang="it-IT" sz="1800" dirty="0">
                <a:solidFill>
                  <a:srgbClr val="00333E"/>
                </a:solidFill>
              </a:rPr>
              <a:t>Implementazione in CUDA</a:t>
            </a:r>
          </a:p>
        </p:txBody>
      </p:sp>
      <p:pic>
        <p:nvPicPr>
          <p:cNvPr id="8" name="Immagine 7" descr="Immagine che contiene testo, schermata, Carattere, numero&#10;&#10;Descrizione generata automaticamente">
            <a:extLst>
              <a:ext uri="{FF2B5EF4-FFF2-40B4-BE49-F238E27FC236}">
                <a16:creationId xmlns:a16="http://schemas.microsoft.com/office/drawing/2014/main" id="{4761523A-A41E-989C-8209-A552F9CD58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0336" y="4380028"/>
            <a:ext cx="3862642" cy="1519365"/>
          </a:xfrm>
          <a:prstGeom prst="rect">
            <a:avLst/>
          </a:prstGeom>
        </p:spPr>
      </p:pic>
      <p:graphicFrame>
        <p:nvGraphicFramePr>
          <p:cNvPr id="9" name="Diagramma 8">
            <a:extLst>
              <a:ext uri="{FF2B5EF4-FFF2-40B4-BE49-F238E27FC236}">
                <a16:creationId xmlns:a16="http://schemas.microsoft.com/office/drawing/2014/main" id="{9547E186-2F23-38D8-387F-E3A3C1FDE7F8}"/>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77521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 </a:t>
            </a:r>
            <a:r>
              <a:rPr lang="it-IT" dirty="0" err="1"/>
              <a:t>gfortran</a:t>
            </a:r>
            <a:r>
              <a:rPr lang="it-IT" dirty="0"/>
              <a:t> v14</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15</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sp>
        <p:nvSpPr>
          <p:cNvPr id="9" name="Segnaposto contenuto 2">
            <a:extLst>
              <a:ext uri="{FF2B5EF4-FFF2-40B4-BE49-F238E27FC236}">
                <a16:creationId xmlns:a16="http://schemas.microsoft.com/office/drawing/2014/main" id="{4A2977A9-651E-F2F9-18E8-C1BEDA94E87C}"/>
              </a:ext>
            </a:extLst>
          </p:cNvPr>
          <p:cNvSpPr txBox="1">
            <a:spLocks/>
          </p:cNvSpPr>
          <p:nvPr/>
        </p:nvSpPr>
        <p:spPr>
          <a:xfrm>
            <a:off x="364542" y="1930979"/>
            <a:ext cx="1038052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sz="2000" b="1" dirty="0">
                <a:solidFill>
                  <a:srgbClr val="00333E"/>
                </a:solidFill>
              </a:rPr>
              <a:t>Multithreading con </a:t>
            </a:r>
            <a:r>
              <a:rPr lang="it-IT" sz="2000" b="1" dirty="0" err="1">
                <a:solidFill>
                  <a:srgbClr val="00333E"/>
                </a:solidFill>
              </a:rPr>
              <a:t>OpenMP</a:t>
            </a:r>
            <a:r>
              <a:rPr lang="it-IT" sz="2000" b="1" dirty="0">
                <a:solidFill>
                  <a:srgbClr val="00333E"/>
                </a:solidFill>
              </a:rPr>
              <a:t>:</a:t>
            </a:r>
          </a:p>
          <a:p>
            <a:r>
              <a:rPr lang="it-IT" dirty="0">
                <a:solidFill>
                  <a:srgbClr val="00333E"/>
                </a:solidFill>
              </a:rPr>
              <a:t>Direttiva di parallelizzazione</a:t>
            </a:r>
          </a:p>
          <a:p>
            <a:pPr marL="457200" lvl="1" indent="0">
              <a:buNone/>
            </a:pPr>
            <a:r>
              <a:rPr lang="en-US" sz="1800" dirty="0">
                <a:solidFill>
                  <a:schemeClr val="accent1"/>
                </a:solidFill>
              </a:rPr>
              <a:t>!$</a:t>
            </a:r>
            <a:r>
              <a:rPr lang="en-US" sz="1800" dirty="0" err="1">
                <a:solidFill>
                  <a:schemeClr val="accent1"/>
                </a:solidFill>
              </a:rPr>
              <a:t>omp</a:t>
            </a:r>
            <a:r>
              <a:rPr lang="en-US" sz="1800" dirty="0">
                <a:solidFill>
                  <a:schemeClr val="accent1"/>
                </a:solidFill>
              </a:rPr>
              <a:t> parallel do private(a) shared(</a:t>
            </a:r>
            <a:r>
              <a:rPr lang="en-US" sz="1800" dirty="0" err="1">
                <a:solidFill>
                  <a:schemeClr val="accent1"/>
                </a:solidFill>
              </a:rPr>
              <a:t>inputs,outputs,n,w,b</a:t>
            </a:r>
            <a:r>
              <a:rPr lang="en-US" sz="1800" dirty="0">
                <a:solidFill>
                  <a:schemeClr val="accent1"/>
                </a:solidFill>
              </a:rPr>
              <a:t>) collapse(3)</a:t>
            </a:r>
          </a:p>
          <a:p>
            <a:r>
              <a:rPr lang="it-IT" dirty="0">
                <a:solidFill>
                  <a:srgbClr val="00333E"/>
                </a:solidFill>
              </a:rPr>
              <a:t>Flag di compilazione: -</a:t>
            </a:r>
            <a:r>
              <a:rPr lang="it-IT" dirty="0" err="1">
                <a:solidFill>
                  <a:srgbClr val="00333E"/>
                </a:solidFill>
              </a:rPr>
              <a:t>fopenmp</a:t>
            </a:r>
            <a:endParaRPr lang="it-IT" dirty="0">
              <a:solidFill>
                <a:srgbClr val="00333E"/>
              </a:solidFill>
            </a:endParaRPr>
          </a:p>
          <a:p>
            <a:r>
              <a:rPr lang="it-IT" dirty="0">
                <a:solidFill>
                  <a:srgbClr val="00333E"/>
                </a:solidFill>
              </a:rPr>
              <a:t>Scheduling statico con </a:t>
            </a:r>
            <a:r>
              <a:rPr lang="it-IT" dirty="0" err="1">
                <a:solidFill>
                  <a:srgbClr val="00333E"/>
                </a:solidFill>
              </a:rPr>
              <a:t>chunk</a:t>
            </a:r>
            <a:r>
              <a:rPr lang="it-IT" dirty="0">
                <a:solidFill>
                  <a:srgbClr val="00333E"/>
                </a:solidFill>
              </a:rPr>
              <a:t> size = 1</a:t>
            </a:r>
          </a:p>
          <a:p>
            <a:pPr marL="457200" lvl="1" indent="0">
              <a:buNone/>
            </a:pPr>
            <a:endParaRPr lang="en-US" sz="1600" dirty="0">
              <a:solidFill>
                <a:schemeClr val="accent1"/>
              </a:solidFill>
            </a:endParaRPr>
          </a:p>
        </p:txBody>
      </p:sp>
      <p:graphicFrame>
        <p:nvGraphicFramePr>
          <p:cNvPr id="3" name="Diagramma 2">
            <a:extLst>
              <a:ext uri="{FF2B5EF4-FFF2-40B4-BE49-F238E27FC236}">
                <a16:creationId xmlns:a16="http://schemas.microsoft.com/office/drawing/2014/main" id="{A16FE57C-F7BE-A0C1-0FD1-642C9B921E0E}"/>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6467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 </a:t>
            </a:r>
            <a:r>
              <a:rPr lang="it-IT" dirty="0" err="1"/>
              <a:t>gfortran</a:t>
            </a:r>
            <a:r>
              <a:rPr lang="it-IT" dirty="0"/>
              <a:t> v14</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364542" y="1930979"/>
            <a:ext cx="10380527" cy="3880773"/>
          </a:xfrm>
        </p:spPr>
        <p:txBody>
          <a:bodyPr/>
          <a:lstStyle/>
          <a:p>
            <a:pPr marL="0" indent="0">
              <a:buNone/>
            </a:pPr>
            <a:r>
              <a:rPr lang="it-IT" sz="2000" b="1" dirty="0" err="1">
                <a:solidFill>
                  <a:srgbClr val="00333E"/>
                </a:solidFill>
              </a:rPr>
              <a:t>Offloading</a:t>
            </a:r>
            <a:r>
              <a:rPr lang="it-IT" sz="2000" b="1" dirty="0">
                <a:solidFill>
                  <a:srgbClr val="00333E"/>
                </a:solidFill>
              </a:rPr>
              <a:t> con </a:t>
            </a:r>
            <a:r>
              <a:rPr lang="it-IT" sz="2000" b="1" dirty="0" err="1">
                <a:solidFill>
                  <a:srgbClr val="00333E"/>
                </a:solidFill>
              </a:rPr>
              <a:t>OpenMP</a:t>
            </a:r>
            <a:r>
              <a:rPr lang="it-IT" sz="2000" b="1" dirty="0">
                <a:solidFill>
                  <a:srgbClr val="00333E"/>
                </a:solidFill>
              </a:rPr>
              <a:t>:</a:t>
            </a:r>
          </a:p>
          <a:p>
            <a:r>
              <a:rPr lang="it-IT" dirty="0">
                <a:solidFill>
                  <a:srgbClr val="00333E"/>
                </a:solidFill>
              </a:rPr>
              <a:t>Direttive di trasferimento dati</a:t>
            </a:r>
          </a:p>
          <a:p>
            <a:pPr marL="457200" lvl="1" indent="0">
              <a:buNone/>
            </a:pPr>
            <a:r>
              <a:rPr lang="en-US" sz="1700" dirty="0">
                <a:solidFill>
                  <a:schemeClr val="accent1"/>
                </a:solidFill>
              </a:rPr>
              <a:t>!$</a:t>
            </a:r>
            <a:r>
              <a:rPr lang="en-US" sz="1700" dirty="0" err="1">
                <a:solidFill>
                  <a:schemeClr val="accent1"/>
                </a:solidFill>
              </a:rPr>
              <a:t>omp</a:t>
            </a:r>
            <a:r>
              <a:rPr lang="en-US" sz="1700" dirty="0">
                <a:solidFill>
                  <a:schemeClr val="accent1"/>
                </a:solidFill>
              </a:rPr>
              <a:t> target enter data map(</a:t>
            </a:r>
            <a:r>
              <a:rPr lang="en-US" sz="1700" dirty="0" err="1">
                <a:solidFill>
                  <a:schemeClr val="accent1"/>
                </a:solidFill>
              </a:rPr>
              <a:t>to:input_components,n,w,b</a:t>
            </a:r>
            <a:r>
              <a:rPr lang="en-US" sz="1700" dirty="0">
                <a:solidFill>
                  <a:schemeClr val="accent1"/>
                </a:solidFill>
              </a:rPr>
              <a:t>)    </a:t>
            </a:r>
          </a:p>
          <a:p>
            <a:pPr marL="457200" lvl="1" indent="0">
              <a:buNone/>
            </a:pPr>
            <a:r>
              <a:rPr lang="en-US" sz="1700" dirty="0">
                <a:solidFill>
                  <a:schemeClr val="accent1"/>
                </a:solidFill>
              </a:rPr>
              <a:t>[inference code...]</a:t>
            </a:r>
          </a:p>
          <a:p>
            <a:pPr marL="457200" lvl="1" indent="0">
              <a:buNone/>
            </a:pPr>
            <a:r>
              <a:rPr lang="en-US" sz="1700" dirty="0">
                <a:solidFill>
                  <a:schemeClr val="accent1"/>
                </a:solidFill>
              </a:rPr>
              <a:t>!$</a:t>
            </a:r>
            <a:r>
              <a:rPr lang="en-US" sz="1700" dirty="0" err="1">
                <a:solidFill>
                  <a:schemeClr val="accent1"/>
                </a:solidFill>
              </a:rPr>
              <a:t>omp</a:t>
            </a:r>
            <a:r>
              <a:rPr lang="en-US" sz="1700" dirty="0">
                <a:solidFill>
                  <a:schemeClr val="accent1"/>
                </a:solidFill>
              </a:rPr>
              <a:t> target exit data map(</a:t>
            </a:r>
            <a:r>
              <a:rPr lang="en-US" sz="1700" dirty="0" err="1">
                <a:solidFill>
                  <a:schemeClr val="accent1"/>
                </a:solidFill>
              </a:rPr>
              <a:t>from:output_components</a:t>
            </a:r>
            <a:r>
              <a:rPr lang="en-US" sz="1700" dirty="0">
                <a:solidFill>
                  <a:schemeClr val="accent1"/>
                </a:solidFill>
              </a:rPr>
              <a:t>) map(</a:t>
            </a:r>
            <a:r>
              <a:rPr lang="en-US" sz="1700" dirty="0" err="1">
                <a:solidFill>
                  <a:schemeClr val="accent1"/>
                </a:solidFill>
              </a:rPr>
              <a:t>release:input_components,n,w,b</a:t>
            </a:r>
            <a:r>
              <a:rPr lang="en-US" sz="1700" dirty="0">
                <a:solidFill>
                  <a:schemeClr val="accent1"/>
                </a:solidFill>
              </a:rPr>
              <a:t>)</a:t>
            </a:r>
          </a:p>
          <a:p>
            <a:r>
              <a:rPr lang="it-IT" dirty="0">
                <a:solidFill>
                  <a:srgbClr val="00333E"/>
                </a:solidFill>
              </a:rPr>
              <a:t>Direttive di parallelizzazione</a:t>
            </a:r>
          </a:p>
          <a:p>
            <a:pPr marL="0" indent="0">
              <a:buNone/>
            </a:pPr>
            <a:r>
              <a:rPr lang="it-IT" sz="2000" dirty="0">
                <a:solidFill>
                  <a:srgbClr val="00333E"/>
                </a:solidFill>
              </a:rPr>
              <a:t>	</a:t>
            </a:r>
            <a:r>
              <a:rPr lang="it-IT" sz="1700" dirty="0">
                <a:solidFill>
                  <a:schemeClr val="accent1"/>
                </a:solidFill>
              </a:rPr>
              <a:t>!$</a:t>
            </a:r>
            <a:r>
              <a:rPr lang="it-IT" sz="1700" dirty="0" err="1">
                <a:solidFill>
                  <a:schemeClr val="accent1"/>
                </a:solidFill>
              </a:rPr>
              <a:t>omp</a:t>
            </a:r>
            <a:r>
              <a:rPr lang="it-IT" sz="1700" dirty="0">
                <a:solidFill>
                  <a:schemeClr val="accent1"/>
                </a:solidFill>
              </a:rPr>
              <a:t> target teams </a:t>
            </a:r>
            <a:r>
              <a:rPr lang="it-IT" sz="1700" dirty="0" err="1">
                <a:solidFill>
                  <a:schemeClr val="accent1"/>
                </a:solidFill>
              </a:rPr>
              <a:t>distribute</a:t>
            </a:r>
            <a:r>
              <a:rPr lang="it-IT" sz="1700" dirty="0">
                <a:solidFill>
                  <a:schemeClr val="accent1"/>
                </a:solidFill>
              </a:rPr>
              <a:t> </a:t>
            </a:r>
            <a:r>
              <a:rPr lang="it-IT" sz="1700" dirty="0" err="1">
                <a:solidFill>
                  <a:schemeClr val="accent1"/>
                </a:solidFill>
              </a:rPr>
              <a:t>parallel</a:t>
            </a:r>
            <a:r>
              <a:rPr lang="it-IT" sz="1700" dirty="0">
                <a:solidFill>
                  <a:schemeClr val="accent1"/>
                </a:solidFill>
              </a:rPr>
              <a:t> do private(a) </a:t>
            </a:r>
            <a:r>
              <a:rPr lang="it-IT" sz="1700" dirty="0" err="1">
                <a:solidFill>
                  <a:schemeClr val="accent1"/>
                </a:solidFill>
              </a:rPr>
              <a:t>collapse</a:t>
            </a:r>
            <a:r>
              <a:rPr lang="it-IT" sz="1700" dirty="0">
                <a:solidFill>
                  <a:schemeClr val="accent1"/>
                </a:solidFill>
              </a:rPr>
              <a:t>(3)</a:t>
            </a:r>
          </a:p>
          <a:p>
            <a:r>
              <a:rPr lang="it-IT" dirty="0">
                <a:solidFill>
                  <a:srgbClr val="00333E"/>
                </a:solidFill>
              </a:rPr>
              <a:t>Flag di compilazione:  -</a:t>
            </a:r>
            <a:r>
              <a:rPr lang="it-IT" dirty="0" err="1">
                <a:solidFill>
                  <a:srgbClr val="00333E"/>
                </a:solidFill>
              </a:rPr>
              <a:t>fopenmp</a:t>
            </a:r>
            <a:r>
              <a:rPr lang="it-IT" dirty="0">
                <a:solidFill>
                  <a:srgbClr val="00333E"/>
                </a:solidFill>
              </a:rPr>
              <a:t> -</a:t>
            </a:r>
            <a:r>
              <a:rPr lang="it-IT" b="0" i="0" dirty="0" err="1">
                <a:solidFill>
                  <a:srgbClr val="00333E"/>
                </a:solidFill>
                <a:effectLst/>
                <a:highlight>
                  <a:srgbClr val="FFFFFF"/>
                </a:highlight>
              </a:rPr>
              <a:t>foffload</a:t>
            </a:r>
            <a:r>
              <a:rPr lang="it-IT" b="0" i="0" dirty="0">
                <a:solidFill>
                  <a:srgbClr val="00333E"/>
                </a:solidFill>
                <a:effectLst/>
                <a:highlight>
                  <a:srgbClr val="FFFFFF"/>
                </a:highlight>
              </a:rPr>
              <a:t>=</a:t>
            </a:r>
            <a:r>
              <a:rPr lang="it-IT" b="0" i="0" dirty="0" err="1">
                <a:solidFill>
                  <a:srgbClr val="00333E"/>
                </a:solidFill>
                <a:effectLst/>
                <a:highlight>
                  <a:srgbClr val="FFFFFF"/>
                </a:highlight>
              </a:rPr>
              <a:t>nvptx</a:t>
            </a:r>
            <a:r>
              <a:rPr lang="it-IT" b="0" i="0" dirty="0">
                <a:solidFill>
                  <a:srgbClr val="00333E"/>
                </a:solidFill>
                <a:effectLst/>
                <a:highlight>
                  <a:srgbClr val="FFFFFF"/>
                </a:highlight>
              </a:rPr>
              <a:t>-none </a:t>
            </a:r>
          </a:p>
          <a:p>
            <a:pPr marL="0" indent="0">
              <a:buNone/>
            </a:pPr>
            <a:r>
              <a:rPr lang="it-IT" b="0" i="0" dirty="0">
                <a:solidFill>
                  <a:srgbClr val="00333E"/>
                </a:solidFill>
                <a:effectLst/>
                <a:highlight>
                  <a:srgbClr val="FFFFFF"/>
                </a:highlight>
              </a:rPr>
              <a:t>					</a:t>
            </a:r>
            <a:r>
              <a:rPr lang="it-IT" dirty="0">
                <a:solidFill>
                  <a:srgbClr val="00333E"/>
                </a:solidFill>
                <a:highlight>
                  <a:srgbClr val="FFFFFF"/>
                </a:highlight>
              </a:rPr>
              <a:t>      </a:t>
            </a:r>
            <a:r>
              <a:rPr lang="it-IT" b="0" i="0" dirty="0">
                <a:solidFill>
                  <a:srgbClr val="00333E"/>
                </a:solidFill>
                <a:effectLst/>
                <a:highlight>
                  <a:srgbClr val="FFFFFF"/>
                </a:highlight>
              </a:rPr>
              <a:t>-</a:t>
            </a:r>
            <a:r>
              <a:rPr lang="it-IT" b="0" i="0" dirty="0" err="1">
                <a:solidFill>
                  <a:srgbClr val="00333E"/>
                </a:solidFill>
                <a:effectLst/>
                <a:highlight>
                  <a:srgbClr val="FFFFFF"/>
                </a:highlight>
              </a:rPr>
              <a:t>foffload</a:t>
            </a:r>
            <a:r>
              <a:rPr lang="it-IT" b="0" i="0" dirty="0">
                <a:solidFill>
                  <a:srgbClr val="00333E"/>
                </a:solidFill>
                <a:effectLst/>
                <a:highlight>
                  <a:srgbClr val="FFFFFF"/>
                </a:highlight>
              </a:rPr>
              <a:t>-options='-lm -</a:t>
            </a:r>
            <a:r>
              <a:rPr lang="it-IT" b="0" i="0" dirty="0" err="1">
                <a:solidFill>
                  <a:srgbClr val="00333E"/>
                </a:solidFill>
                <a:effectLst/>
                <a:highlight>
                  <a:srgbClr val="FFFFFF"/>
                </a:highlight>
              </a:rPr>
              <a:t>lgfortran</a:t>
            </a:r>
            <a:r>
              <a:rPr lang="it-IT" b="0" i="0" dirty="0">
                <a:solidFill>
                  <a:srgbClr val="00333E"/>
                </a:solidFill>
                <a:effectLst/>
                <a:highlight>
                  <a:srgbClr val="FFFFFF"/>
                </a:highlight>
              </a:rPr>
              <a:t> -</a:t>
            </a:r>
            <a:r>
              <a:rPr lang="it-IT" b="0" i="0" dirty="0" err="1">
                <a:solidFill>
                  <a:srgbClr val="00333E"/>
                </a:solidFill>
                <a:effectLst/>
                <a:highlight>
                  <a:srgbClr val="FFFFFF"/>
                </a:highlight>
              </a:rPr>
              <a:t>fexternal</a:t>
            </a:r>
            <a:r>
              <a:rPr lang="it-IT" b="0" i="0" dirty="0">
                <a:solidFill>
                  <a:srgbClr val="00333E"/>
                </a:solidFill>
                <a:effectLst/>
                <a:highlight>
                  <a:srgbClr val="FFFFFF"/>
                </a:highlight>
              </a:rPr>
              <a:t>-blas'</a:t>
            </a:r>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16</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graphicFrame>
        <p:nvGraphicFramePr>
          <p:cNvPr id="8" name="Diagramma 7">
            <a:extLst>
              <a:ext uri="{FF2B5EF4-FFF2-40B4-BE49-F238E27FC236}">
                <a16:creationId xmlns:a16="http://schemas.microsoft.com/office/drawing/2014/main" id="{1BD96ABB-45D3-FA6D-9CA3-D5B99D6D457C}"/>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24865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 </a:t>
            </a:r>
            <a:r>
              <a:rPr lang="it-IT" dirty="0" err="1"/>
              <a:t>gfortran</a:t>
            </a:r>
            <a:r>
              <a:rPr lang="it-IT" dirty="0"/>
              <a:t> v14</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364542" y="1994771"/>
            <a:ext cx="10380527" cy="4245562"/>
          </a:xfrm>
        </p:spPr>
        <p:txBody>
          <a:bodyPr>
            <a:normAutofit fontScale="92500" lnSpcReduction="20000"/>
          </a:bodyPr>
          <a:lstStyle/>
          <a:p>
            <a:pPr marL="0" indent="0">
              <a:buNone/>
            </a:pPr>
            <a:r>
              <a:rPr lang="it-IT" sz="2200" b="1" dirty="0" err="1">
                <a:solidFill>
                  <a:srgbClr val="00333E"/>
                </a:solidFill>
              </a:rPr>
              <a:t>Offloading</a:t>
            </a:r>
            <a:r>
              <a:rPr lang="it-IT" sz="2200" b="1" dirty="0">
                <a:solidFill>
                  <a:srgbClr val="00333E"/>
                </a:solidFill>
              </a:rPr>
              <a:t> con </a:t>
            </a:r>
            <a:r>
              <a:rPr lang="it-IT" sz="2200" b="1" dirty="0" err="1">
                <a:solidFill>
                  <a:srgbClr val="00333E"/>
                </a:solidFill>
              </a:rPr>
              <a:t>OpenACC</a:t>
            </a:r>
            <a:r>
              <a:rPr lang="it-IT" sz="2200" b="1" dirty="0">
                <a:solidFill>
                  <a:srgbClr val="00333E"/>
                </a:solidFill>
              </a:rPr>
              <a:t>:</a:t>
            </a:r>
          </a:p>
          <a:p>
            <a:r>
              <a:rPr lang="it-IT" sz="1900" dirty="0">
                <a:solidFill>
                  <a:srgbClr val="00333E"/>
                </a:solidFill>
              </a:rPr>
              <a:t>Direttive di trasferimento dati</a:t>
            </a:r>
          </a:p>
          <a:p>
            <a:pPr marL="457200" lvl="1" indent="0">
              <a:buNone/>
            </a:pPr>
            <a:r>
              <a:rPr lang="en-US" sz="1800" dirty="0">
                <a:solidFill>
                  <a:schemeClr val="accent1"/>
                </a:solidFill>
              </a:rPr>
              <a:t>!$acc data </a:t>
            </a:r>
            <a:r>
              <a:rPr lang="en-US" sz="1800" dirty="0" err="1">
                <a:solidFill>
                  <a:schemeClr val="accent1"/>
                </a:solidFill>
              </a:rPr>
              <a:t>copyout</a:t>
            </a:r>
            <a:r>
              <a:rPr lang="en-US" sz="1800" dirty="0">
                <a:solidFill>
                  <a:schemeClr val="accent1"/>
                </a:solidFill>
              </a:rPr>
              <a:t>(</a:t>
            </a:r>
            <a:r>
              <a:rPr lang="en-US" sz="1800" dirty="0" err="1">
                <a:solidFill>
                  <a:schemeClr val="accent1"/>
                </a:solidFill>
              </a:rPr>
              <a:t>output_components</a:t>
            </a:r>
            <a:r>
              <a:rPr lang="en-US" sz="1800" dirty="0">
                <a:solidFill>
                  <a:schemeClr val="accent1"/>
                </a:solidFill>
              </a:rPr>
              <a:t>) </a:t>
            </a:r>
            <a:r>
              <a:rPr lang="en-US" sz="1800" dirty="0" err="1">
                <a:solidFill>
                  <a:schemeClr val="accent1"/>
                </a:solidFill>
              </a:rPr>
              <a:t>present_or_copyin</a:t>
            </a:r>
            <a:r>
              <a:rPr lang="en-US" sz="1800" dirty="0">
                <a:solidFill>
                  <a:schemeClr val="accent1"/>
                </a:solidFill>
              </a:rPr>
              <a:t>(</a:t>
            </a:r>
            <a:r>
              <a:rPr lang="en-US" sz="1800" dirty="0" err="1">
                <a:solidFill>
                  <a:schemeClr val="accent1"/>
                </a:solidFill>
              </a:rPr>
              <a:t>input_components,n,w,b</a:t>
            </a:r>
            <a:r>
              <a:rPr lang="en-US" sz="1800" dirty="0">
                <a:solidFill>
                  <a:schemeClr val="accent1"/>
                </a:solidFill>
              </a:rPr>
              <a:t>)  </a:t>
            </a:r>
          </a:p>
          <a:p>
            <a:pPr marL="457200" lvl="1" indent="0">
              <a:buNone/>
            </a:pPr>
            <a:r>
              <a:rPr lang="en-US" sz="1800" dirty="0">
                <a:solidFill>
                  <a:schemeClr val="accent1"/>
                </a:solidFill>
              </a:rPr>
              <a:t>	[inference code...]</a:t>
            </a:r>
          </a:p>
          <a:p>
            <a:pPr marL="457200" lvl="1" indent="0">
              <a:buNone/>
            </a:pPr>
            <a:r>
              <a:rPr lang="en-US" sz="1800" dirty="0">
                <a:solidFill>
                  <a:schemeClr val="accent1"/>
                </a:solidFill>
              </a:rPr>
              <a:t>!$acc end data </a:t>
            </a:r>
          </a:p>
          <a:p>
            <a:r>
              <a:rPr lang="it-IT" sz="1900" dirty="0">
                <a:solidFill>
                  <a:srgbClr val="00333E"/>
                </a:solidFill>
              </a:rPr>
              <a:t>Direttive di parallelizzazione</a:t>
            </a:r>
          </a:p>
          <a:p>
            <a:pPr marL="0" indent="0">
              <a:buNone/>
            </a:pPr>
            <a:r>
              <a:rPr lang="it-IT" sz="2000" dirty="0">
                <a:solidFill>
                  <a:srgbClr val="00333E"/>
                </a:solidFill>
              </a:rPr>
              <a:t>	</a:t>
            </a:r>
            <a:r>
              <a:rPr lang="it-IT" dirty="0">
                <a:solidFill>
                  <a:schemeClr val="accent1"/>
                </a:solidFill>
              </a:rPr>
              <a:t>!$</a:t>
            </a:r>
            <a:r>
              <a:rPr lang="it-IT" dirty="0" err="1">
                <a:solidFill>
                  <a:schemeClr val="accent1"/>
                </a:solidFill>
              </a:rPr>
              <a:t>acc</a:t>
            </a:r>
            <a:r>
              <a:rPr lang="it-IT" dirty="0">
                <a:solidFill>
                  <a:schemeClr val="accent1"/>
                </a:solidFill>
              </a:rPr>
              <a:t> </a:t>
            </a:r>
            <a:r>
              <a:rPr lang="it-IT" dirty="0" err="1">
                <a:solidFill>
                  <a:schemeClr val="accent1"/>
                </a:solidFill>
              </a:rPr>
              <a:t>parallel</a:t>
            </a:r>
            <a:r>
              <a:rPr lang="it-IT" dirty="0">
                <a:solidFill>
                  <a:schemeClr val="accent1"/>
                </a:solidFill>
              </a:rPr>
              <a:t> private(a)				</a:t>
            </a:r>
            <a:r>
              <a:rPr lang="it-IT" sz="1800" dirty="0">
                <a:solidFill>
                  <a:srgbClr val="00333E"/>
                </a:solidFill>
              </a:rPr>
              <a:t> </a:t>
            </a:r>
            <a:r>
              <a:rPr lang="it-IT" sz="1800" dirty="0">
                <a:solidFill>
                  <a:schemeClr val="accent1"/>
                </a:solidFill>
              </a:rPr>
              <a:t>!$</a:t>
            </a:r>
            <a:r>
              <a:rPr lang="it-IT" sz="1800" dirty="0" err="1">
                <a:solidFill>
                  <a:schemeClr val="accent1"/>
                </a:solidFill>
              </a:rPr>
              <a:t>acc</a:t>
            </a:r>
            <a:r>
              <a:rPr lang="it-IT" sz="1800" dirty="0">
                <a:solidFill>
                  <a:schemeClr val="accent1"/>
                </a:solidFill>
              </a:rPr>
              <a:t> </a:t>
            </a:r>
            <a:r>
              <a:rPr lang="it-IT" sz="1800" dirty="0" err="1">
                <a:solidFill>
                  <a:schemeClr val="accent1"/>
                </a:solidFill>
              </a:rPr>
              <a:t>parallel</a:t>
            </a:r>
            <a:r>
              <a:rPr lang="it-IT" sz="1800" dirty="0">
                <a:solidFill>
                  <a:schemeClr val="accent1"/>
                </a:solidFill>
              </a:rPr>
              <a:t> loop </a:t>
            </a:r>
            <a:r>
              <a:rPr lang="it-IT" sz="1800" dirty="0" err="1">
                <a:solidFill>
                  <a:schemeClr val="accent1"/>
                </a:solidFill>
              </a:rPr>
              <a:t>collapse</a:t>
            </a:r>
            <a:r>
              <a:rPr lang="it-IT" sz="1800" dirty="0">
                <a:solidFill>
                  <a:schemeClr val="accent1"/>
                </a:solidFill>
              </a:rPr>
              <a:t>(3) private(a)</a:t>
            </a:r>
            <a:endParaRPr lang="it-IT" dirty="0">
              <a:solidFill>
                <a:schemeClr val="accent1"/>
              </a:solidFill>
            </a:endParaRPr>
          </a:p>
          <a:p>
            <a:pPr marL="0" indent="0">
              <a:buNone/>
            </a:pPr>
            <a:r>
              <a:rPr lang="it-IT" dirty="0">
                <a:solidFill>
                  <a:schemeClr val="accent1"/>
                </a:solidFill>
              </a:rPr>
              <a:t>	!$</a:t>
            </a:r>
            <a:r>
              <a:rPr lang="it-IT" dirty="0" err="1">
                <a:solidFill>
                  <a:schemeClr val="accent1"/>
                </a:solidFill>
              </a:rPr>
              <a:t>acc</a:t>
            </a:r>
            <a:r>
              <a:rPr lang="it-IT" dirty="0">
                <a:solidFill>
                  <a:schemeClr val="accent1"/>
                </a:solidFill>
              </a:rPr>
              <a:t> loop </a:t>
            </a:r>
            <a:r>
              <a:rPr lang="it-IT" dirty="0" err="1">
                <a:solidFill>
                  <a:schemeClr val="accent1"/>
                </a:solidFill>
              </a:rPr>
              <a:t>collapse</a:t>
            </a:r>
            <a:r>
              <a:rPr lang="it-IT" dirty="0">
                <a:solidFill>
                  <a:schemeClr val="accent1"/>
                </a:solidFill>
              </a:rPr>
              <a:t>(3)</a:t>
            </a:r>
          </a:p>
          <a:p>
            <a:pPr marL="0" indent="0">
              <a:buNone/>
            </a:pPr>
            <a:r>
              <a:rPr lang="it-IT" dirty="0">
                <a:solidFill>
                  <a:schemeClr val="accent1"/>
                </a:solidFill>
              </a:rPr>
              <a:t>		[...cicli da parallelizzare]			</a:t>
            </a:r>
          </a:p>
          <a:p>
            <a:pPr marL="0" indent="0">
              <a:buNone/>
            </a:pPr>
            <a:r>
              <a:rPr lang="it-IT" dirty="0">
                <a:solidFill>
                  <a:schemeClr val="accent1"/>
                </a:solidFill>
              </a:rPr>
              <a:t>	!$</a:t>
            </a:r>
            <a:r>
              <a:rPr lang="it-IT" dirty="0" err="1">
                <a:solidFill>
                  <a:schemeClr val="accent1"/>
                </a:solidFill>
              </a:rPr>
              <a:t>acc</a:t>
            </a:r>
            <a:r>
              <a:rPr lang="it-IT" dirty="0">
                <a:solidFill>
                  <a:schemeClr val="accent1"/>
                </a:solidFill>
              </a:rPr>
              <a:t> end </a:t>
            </a:r>
            <a:r>
              <a:rPr lang="it-IT" dirty="0" err="1">
                <a:solidFill>
                  <a:schemeClr val="accent1"/>
                </a:solidFill>
              </a:rPr>
              <a:t>parallel</a:t>
            </a:r>
            <a:endParaRPr lang="it-IT" dirty="0">
              <a:solidFill>
                <a:schemeClr val="accent1"/>
              </a:solidFill>
            </a:endParaRPr>
          </a:p>
          <a:p>
            <a:r>
              <a:rPr lang="it-IT" sz="1900" dirty="0">
                <a:solidFill>
                  <a:srgbClr val="00333E"/>
                </a:solidFill>
              </a:rPr>
              <a:t>Flag di compilazione:  </a:t>
            </a:r>
            <a:r>
              <a:rPr lang="it-IT" dirty="0">
                <a:solidFill>
                  <a:srgbClr val="00333E"/>
                </a:solidFill>
              </a:rPr>
              <a:t>-</a:t>
            </a:r>
            <a:r>
              <a:rPr lang="it-IT" dirty="0" err="1">
                <a:solidFill>
                  <a:srgbClr val="00333E"/>
                </a:solidFill>
              </a:rPr>
              <a:t>fopenacc</a:t>
            </a:r>
            <a:r>
              <a:rPr lang="it-IT" dirty="0">
                <a:solidFill>
                  <a:srgbClr val="00333E"/>
                </a:solidFill>
              </a:rPr>
              <a:t> -</a:t>
            </a:r>
            <a:r>
              <a:rPr lang="it-IT" b="0" i="0" dirty="0" err="1">
                <a:solidFill>
                  <a:srgbClr val="00333E"/>
                </a:solidFill>
                <a:effectLst/>
                <a:highlight>
                  <a:srgbClr val="FFFFFF"/>
                </a:highlight>
              </a:rPr>
              <a:t>foffload</a:t>
            </a:r>
            <a:r>
              <a:rPr lang="it-IT" b="0" i="0" dirty="0">
                <a:solidFill>
                  <a:srgbClr val="00333E"/>
                </a:solidFill>
                <a:effectLst/>
                <a:highlight>
                  <a:srgbClr val="FFFFFF"/>
                </a:highlight>
              </a:rPr>
              <a:t>=</a:t>
            </a:r>
            <a:r>
              <a:rPr lang="it-IT" b="0" i="0" dirty="0" err="1">
                <a:solidFill>
                  <a:srgbClr val="00333E"/>
                </a:solidFill>
                <a:effectLst/>
                <a:highlight>
                  <a:srgbClr val="FFFFFF"/>
                </a:highlight>
              </a:rPr>
              <a:t>nvptx</a:t>
            </a:r>
            <a:r>
              <a:rPr lang="it-IT" b="0" i="0" dirty="0">
                <a:solidFill>
                  <a:srgbClr val="00333E"/>
                </a:solidFill>
                <a:effectLst/>
                <a:highlight>
                  <a:srgbClr val="FFFFFF"/>
                </a:highlight>
              </a:rPr>
              <a:t>-none </a:t>
            </a:r>
          </a:p>
          <a:p>
            <a:pPr marL="0" indent="0">
              <a:buNone/>
            </a:pPr>
            <a:r>
              <a:rPr lang="it-IT" b="0" i="0" dirty="0">
                <a:solidFill>
                  <a:srgbClr val="00333E"/>
                </a:solidFill>
                <a:effectLst/>
                <a:highlight>
                  <a:srgbClr val="FFFFFF"/>
                </a:highlight>
              </a:rPr>
              <a:t>					      -</a:t>
            </a:r>
            <a:r>
              <a:rPr lang="it-IT" b="0" i="0" dirty="0" err="1">
                <a:solidFill>
                  <a:srgbClr val="00333E"/>
                </a:solidFill>
                <a:effectLst/>
                <a:highlight>
                  <a:srgbClr val="FFFFFF"/>
                </a:highlight>
              </a:rPr>
              <a:t>foffload</a:t>
            </a:r>
            <a:r>
              <a:rPr lang="it-IT" b="0" i="0" dirty="0">
                <a:solidFill>
                  <a:srgbClr val="00333E"/>
                </a:solidFill>
                <a:effectLst/>
                <a:highlight>
                  <a:srgbClr val="FFFFFF"/>
                </a:highlight>
              </a:rPr>
              <a:t>-options='-lm -</a:t>
            </a:r>
            <a:r>
              <a:rPr lang="it-IT" b="0" i="0" dirty="0" err="1">
                <a:solidFill>
                  <a:srgbClr val="00333E"/>
                </a:solidFill>
                <a:effectLst/>
                <a:highlight>
                  <a:srgbClr val="FFFFFF"/>
                </a:highlight>
              </a:rPr>
              <a:t>lgfortran</a:t>
            </a:r>
            <a:r>
              <a:rPr lang="it-IT" b="0" i="0" dirty="0">
                <a:solidFill>
                  <a:srgbClr val="00333E"/>
                </a:solidFill>
                <a:effectLst/>
                <a:highlight>
                  <a:srgbClr val="FFFFFF"/>
                </a:highlight>
              </a:rPr>
              <a:t> -</a:t>
            </a:r>
            <a:r>
              <a:rPr lang="it-IT" b="0" i="0" dirty="0" err="1">
                <a:solidFill>
                  <a:srgbClr val="00333E"/>
                </a:solidFill>
                <a:effectLst/>
                <a:highlight>
                  <a:srgbClr val="FFFFFF"/>
                </a:highlight>
              </a:rPr>
              <a:t>fexternal</a:t>
            </a:r>
            <a:r>
              <a:rPr lang="it-IT" b="0" i="0" dirty="0">
                <a:solidFill>
                  <a:srgbClr val="00333E"/>
                </a:solidFill>
                <a:effectLst/>
                <a:highlight>
                  <a:srgbClr val="FFFFFF"/>
                </a:highlight>
              </a:rPr>
              <a:t>-blas'</a:t>
            </a:r>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17</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graphicFrame>
        <p:nvGraphicFramePr>
          <p:cNvPr id="8" name="Diagramma 7">
            <a:extLst>
              <a:ext uri="{FF2B5EF4-FFF2-40B4-BE49-F238E27FC236}">
                <a16:creationId xmlns:a16="http://schemas.microsoft.com/office/drawing/2014/main" id="{BAC2E9BA-84F6-7F86-B729-4D78C10E8BD3}"/>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2" name="Connettore diritto 11">
            <a:extLst>
              <a:ext uri="{FF2B5EF4-FFF2-40B4-BE49-F238E27FC236}">
                <a16:creationId xmlns:a16="http://schemas.microsoft.com/office/drawing/2014/main" id="{BAF13636-AA0C-8C53-7C4B-0E3070310E01}"/>
              </a:ext>
            </a:extLst>
          </p:cNvPr>
          <p:cNvCxnSpPr/>
          <p:nvPr/>
        </p:nvCxnSpPr>
        <p:spPr>
          <a:xfrm>
            <a:off x="6472517" y="3765178"/>
            <a:ext cx="1008000" cy="1008000"/>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cxnSp>
        <p:nvCxnSpPr>
          <p:cNvPr id="14" name="Connettore diritto 13">
            <a:extLst>
              <a:ext uri="{FF2B5EF4-FFF2-40B4-BE49-F238E27FC236}">
                <a16:creationId xmlns:a16="http://schemas.microsoft.com/office/drawing/2014/main" id="{4755A408-61C8-A041-8BD5-1E2EA2A96063}"/>
              </a:ext>
            </a:extLst>
          </p:cNvPr>
          <p:cNvCxnSpPr>
            <a:cxnSpLocks/>
          </p:cNvCxnSpPr>
          <p:nvPr/>
        </p:nvCxnSpPr>
        <p:spPr>
          <a:xfrm flipV="1">
            <a:off x="6382870" y="3765176"/>
            <a:ext cx="1008000" cy="1008000"/>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722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 </a:t>
            </a:r>
            <a:r>
              <a:rPr lang="it-IT" dirty="0" err="1"/>
              <a:t>nvfortran</a:t>
            </a:r>
            <a:r>
              <a:rPr lang="it-IT" dirty="0"/>
              <a:t> v24.4</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p:txBody>
          <a:bodyPr/>
          <a:lstStyle/>
          <a:p>
            <a:r>
              <a:rPr lang="it-IT" dirty="0">
                <a:solidFill>
                  <a:srgbClr val="00333E"/>
                </a:solidFill>
              </a:rPr>
              <a:t>Ad oggi non è possibile compilare interamente il progetto con </a:t>
            </a:r>
            <a:r>
              <a:rPr lang="it-IT" dirty="0" err="1">
                <a:solidFill>
                  <a:srgbClr val="00333E"/>
                </a:solidFill>
              </a:rPr>
              <a:t>nvfortran</a:t>
            </a:r>
            <a:endParaRPr lang="it-IT" dirty="0">
              <a:solidFill>
                <a:srgbClr val="00333E"/>
              </a:solidFill>
            </a:endParaRPr>
          </a:p>
          <a:p>
            <a:pPr lvl="1"/>
            <a:r>
              <a:rPr lang="it-IT" dirty="0">
                <a:solidFill>
                  <a:srgbClr val="00333E"/>
                </a:solidFill>
              </a:rPr>
              <a:t>Fortran </a:t>
            </a:r>
            <a:r>
              <a:rPr lang="it-IT" dirty="0" err="1">
                <a:solidFill>
                  <a:srgbClr val="00333E"/>
                </a:solidFill>
              </a:rPr>
              <a:t>coarrays</a:t>
            </a:r>
            <a:r>
              <a:rPr lang="it-IT" dirty="0">
                <a:solidFill>
                  <a:srgbClr val="00333E"/>
                </a:solidFill>
              </a:rPr>
              <a:t> non ancora supportati</a:t>
            </a:r>
          </a:p>
          <a:p>
            <a:pPr lvl="1"/>
            <a:r>
              <a:rPr lang="it-IT" i="1" dirty="0" err="1">
                <a:solidFill>
                  <a:srgbClr val="00333E"/>
                </a:solidFill>
              </a:rPr>
              <a:t>Internal</a:t>
            </a:r>
            <a:r>
              <a:rPr lang="it-IT" i="1" dirty="0">
                <a:solidFill>
                  <a:srgbClr val="00333E"/>
                </a:solidFill>
              </a:rPr>
              <a:t> Compiler </a:t>
            </a:r>
            <a:r>
              <a:rPr lang="it-IT" i="1" dirty="0" err="1">
                <a:solidFill>
                  <a:srgbClr val="00333E"/>
                </a:solidFill>
              </a:rPr>
              <a:t>Error</a:t>
            </a:r>
            <a:r>
              <a:rPr lang="it-IT" i="1" dirty="0">
                <a:solidFill>
                  <a:srgbClr val="00333E"/>
                </a:solidFill>
              </a:rPr>
              <a:t> </a:t>
            </a:r>
            <a:r>
              <a:rPr lang="it-IT" dirty="0">
                <a:solidFill>
                  <a:srgbClr val="00333E"/>
                </a:solidFill>
              </a:rPr>
              <a:t>dovuti a bug noti del compilatore che saranno risolti in prossime versioni</a:t>
            </a:r>
            <a:endParaRPr lang="it-IT" i="1" dirty="0">
              <a:solidFill>
                <a:srgbClr val="00333E"/>
              </a:solidFill>
            </a:endParaRPr>
          </a:p>
          <a:p>
            <a:r>
              <a:rPr lang="it-IT" dirty="0">
                <a:solidFill>
                  <a:srgbClr val="00333E"/>
                </a:solidFill>
              </a:rPr>
              <a:t>Per valutare anche </a:t>
            </a:r>
            <a:r>
              <a:rPr lang="it-IT" dirty="0" err="1">
                <a:solidFill>
                  <a:srgbClr val="00333E"/>
                </a:solidFill>
              </a:rPr>
              <a:t>nvfortran</a:t>
            </a:r>
            <a:r>
              <a:rPr lang="it-IT" dirty="0">
                <a:solidFill>
                  <a:srgbClr val="00333E"/>
                </a:solidFill>
              </a:rPr>
              <a:t> è stato necessario estrarre una porzione di progetto in grado di essere compilata</a:t>
            </a:r>
          </a:p>
          <a:p>
            <a:pPr lvl="1"/>
            <a:r>
              <a:rPr lang="it-IT" dirty="0">
                <a:solidFill>
                  <a:srgbClr val="00333E"/>
                </a:solidFill>
              </a:rPr>
              <a:t>Eliminazione delle dipendenze dalle librerie </a:t>
            </a:r>
            <a:r>
              <a:rPr lang="it-IT" i="1" dirty="0" err="1">
                <a:solidFill>
                  <a:srgbClr val="00333E"/>
                </a:solidFill>
              </a:rPr>
              <a:t>Sourcery</a:t>
            </a:r>
            <a:r>
              <a:rPr lang="it-IT" dirty="0">
                <a:solidFill>
                  <a:srgbClr val="00333E"/>
                </a:solidFill>
              </a:rPr>
              <a:t> ed </a:t>
            </a:r>
            <a:r>
              <a:rPr lang="it-IT" i="1" dirty="0" err="1">
                <a:solidFill>
                  <a:srgbClr val="00333E"/>
                </a:solidFill>
              </a:rPr>
              <a:t>Assert</a:t>
            </a:r>
            <a:endParaRPr lang="it-IT" i="1" dirty="0">
              <a:solidFill>
                <a:srgbClr val="00333E"/>
              </a:solidFill>
            </a:endParaRPr>
          </a:p>
          <a:p>
            <a:pPr lvl="1"/>
            <a:r>
              <a:rPr lang="it-IT" dirty="0">
                <a:solidFill>
                  <a:srgbClr val="00333E"/>
                </a:solidFill>
              </a:rPr>
              <a:t>Eliminazione di tutti i moduli non utilizzati da </a:t>
            </a:r>
            <a:r>
              <a:rPr lang="it-IT" i="1" dirty="0" err="1">
                <a:solidFill>
                  <a:srgbClr val="00333E"/>
                </a:solidFill>
              </a:rPr>
              <a:t>inference_engine_t</a:t>
            </a:r>
            <a:endParaRPr lang="it-IT" dirty="0">
              <a:solidFill>
                <a:srgbClr val="00333E"/>
              </a:solidFill>
            </a:endParaRPr>
          </a:p>
          <a:p>
            <a:pPr lvl="1"/>
            <a:r>
              <a:rPr lang="it-IT" dirty="0">
                <a:solidFill>
                  <a:srgbClr val="00333E"/>
                </a:solidFill>
              </a:rPr>
              <a:t>Modificata la fase di creazione dell’istanza di </a:t>
            </a:r>
            <a:r>
              <a:rPr lang="it-IT" i="1" dirty="0" err="1">
                <a:solidFill>
                  <a:srgbClr val="00333E"/>
                </a:solidFill>
              </a:rPr>
              <a:t>inference_engine_t</a:t>
            </a:r>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18</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cxnSp>
        <p:nvCxnSpPr>
          <p:cNvPr id="8" name="Connettore diritto 7">
            <a:extLst>
              <a:ext uri="{FF2B5EF4-FFF2-40B4-BE49-F238E27FC236}">
                <a16:creationId xmlns:a16="http://schemas.microsoft.com/office/drawing/2014/main" id="{31F29ECC-FCD0-4462-F91E-F3171E51989D}"/>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9" name="Diagramma 8">
            <a:extLst>
              <a:ext uri="{FF2B5EF4-FFF2-40B4-BE49-F238E27FC236}">
                <a16:creationId xmlns:a16="http://schemas.microsoft.com/office/drawing/2014/main" id="{129AA4E0-CF47-8D81-3651-95735D5730ED}"/>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1877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 </a:t>
            </a:r>
            <a:r>
              <a:rPr lang="it-IT" dirty="0" err="1"/>
              <a:t>nvfortran</a:t>
            </a:r>
            <a:r>
              <a:rPr lang="it-IT" dirty="0"/>
              <a:t> v24.4</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p:txBody>
          <a:bodyPr>
            <a:normAutofit lnSpcReduction="10000"/>
          </a:bodyPr>
          <a:lstStyle/>
          <a:p>
            <a:r>
              <a:rPr lang="it-IT" dirty="0" err="1">
                <a:solidFill>
                  <a:srgbClr val="00333E"/>
                </a:solidFill>
              </a:rPr>
              <a:t>OpenMP</a:t>
            </a:r>
            <a:r>
              <a:rPr lang="it-IT" dirty="0">
                <a:solidFill>
                  <a:srgbClr val="00333E"/>
                </a:solidFill>
              </a:rPr>
              <a:t> stesse direttive di </a:t>
            </a:r>
            <a:r>
              <a:rPr lang="it-IT" dirty="0" err="1">
                <a:solidFill>
                  <a:srgbClr val="00333E"/>
                </a:solidFill>
              </a:rPr>
              <a:t>gfortran</a:t>
            </a:r>
            <a:endParaRPr lang="it-IT" dirty="0">
              <a:solidFill>
                <a:srgbClr val="00333E"/>
              </a:solidFill>
            </a:endParaRPr>
          </a:p>
          <a:p>
            <a:pPr lvl="1"/>
            <a:r>
              <a:rPr lang="it-IT" dirty="0">
                <a:solidFill>
                  <a:srgbClr val="00333E"/>
                </a:solidFill>
              </a:rPr>
              <a:t>Non è necessario effettuare la release dei dati</a:t>
            </a:r>
          </a:p>
          <a:p>
            <a:r>
              <a:rPr lang="it-IT" dirty="0" err="1">
                <a:solidFill>
                  <a:srgbClr val="00333E"/>
                </a:solidFill>
              </a:rPr>
              <a:t>OpenACC</a:t>
            </a:r>
            <a:endParaRPr lang="it-IT" dirty="0">
              <a:solidFill>
                <a:srgbClr val="00333E"/>
              </a:solidFill>
            </a:endParaRPr>
          </a:p>
          <a:p>
            <a:pPr lvl="1"/>
            <a:r>
              <a:rPr lang="it-IT" dirty="0">
                <a:solidFill>
                  <a:srgbClr val="00333E"/>
                </a:solidFill>
              </a:rPr>
              <a:t>Stesse direttive di trasferimento</a:t>
            </a:r>
          </a:p>
          <a:p>
            <a:pPr lvl="1"/>
            <a:r>
              <a:rPr lang="it-IT" dirty="0">
                <a:solidFill>
                  <a:srgbClr val="00333E"/>
                </a:solidFill>
              </a:rPr>
              <a:t>Per la parallelizzazione dei cicli:</a:t>
            </a:r>
          </a:p>
          <a:p>
            <a:pPr marL="914400" lvl="2" indent="0">
              <a:buNone/>
            </a:pPr>
            <a:r>
              <a:rPr lang="it-IT" sz="1600" dirty="0">
                <a:solidFill>
                  <a:srgbClr val="00333E"/>
                </a:solidFill>
              </a:rPr>
              <a:t> </a:t>
            </a:r>
            <a:r>
              <a:rPr lang="it-IT" sz="1600" dirty="0">
                <a:solidFill>
                  <a:schemeClr val="accent1"/>
                </a:solidFill>
              </a:rPr>
              <a:t>!$</a:t>
            </a:r>
            <a:r>
              <a:rPr lang="it-IT" sz="1600" dirty="0" err="1">
                <a:solidFill>
                  <a:schemeClr val="accent1"/>
                </a:solidFill>
              </a:rPr>
              <a:t>acc</a:t>
            </a:r>
            <a:r>
              <a:rPr lang="it-IT" sz="1600" dirty="0">
                <a:solidFill>
                  <a:schemeClr val="accent1"/>
                </a:solidFill>
              </a:rPr>
              <a:t> </a:t>
            </a:r>
            <a:r>
              <a:rPr lang="it-IT" sz="1600" dirty="0" err="1">
                <a:solidFill>
                  <a:schemeClr val="accent1"/>
                </a:solidFill>
              </a:rPr>
              <a:t>parallel</a:t>
            </a:r>
            <a:r>
              <a:rPr lang="it-IT" sz="1600" dirty="0">
                <a:solidFill>
                  <a:schemeClr val="accent1"/>
                </a:solidFill>
              </a:rPr>
              <a:t> loop </a:t>
            </a:r>
            <a:r>
              <a:rPr lang="it-IT" sz="1600" dirty="0" err="1">
                <a:solidFill>
                  <a:schemeClr val="accent1"/>
                </a:solidFill>
              </a:rPr>
              <a:t>collapse</a:t>
            </a:r>
            <a:r>
              <a:rPr lang="it-IT" sz="1600" dirty="0">
                <a:solidFill>
                  <a:schemeClr val="accent1"/>
                </a:solidFill>
              </a:rPr>
              <a:t>(3) private(a)</a:t>
            </a:r>
          </a:p>
          <a:p>
            <a:r>
              <a:rPr lang="it-IT" sz="2000" dirty="0">
                <a:solidFill>
                  <a:srgbClr val="00333E"/>
                </a:solidFill>
              </a:rPr>
              <a:t>Flag di compilazione:</a:t>
            </a:r>
            <a:r>
              <a:rPr lang="it-IT" sz="2000" dirty="0">
                <a:solidFill>
                  <a:schemeClr val="accent1"/>
                </a:solidFill>
              </a:rPr>
              <a:t> </a:t>
            </a:r>
          </a:p>
          <a:p>
            <a:pPr lvl="1"/>
            <a:r>
              <a:rPr lang="it-IT" sz="1800" dirty="0">
                <a:solidFill>
                  <a:srgbClr val="00333E"/>
                </a:solidFill>
              </a:rPr>
              <a:t>-</a:t>
            </a:r>
            <a:r>
              <a:rPr lang="it-IT" sz="1800" dirty="0" err="1">
                <a:solidFill>
                  <a:srgbClr val="00333E"/>
                </a:solidFill>
              </a:rPr>
              <a:t>gpu</a:t>
            </a:r>
            <a:r>
              <a:rPr lang="it-IT" sz="1800" dirty="0">
                <a:solidFill>
                  <a:srgbClr val="00333E"/>
                </a:solidFill>
              </a:rPr>
              <a:t>=[…] per specificare l’architettura</a:t>
            </a:r>
          </a:p>
          <a:p>
            <a:pPr lvl="1"/>
            <a:r>
              <a:rPr lang="it-IT" sz="1800" dirty="0">
                <a:solidFill>
                  <a:srgbClr val="00333E"/>
                </a:solidFill>
              </a:rPr>
              <a:t>-mp=</a:t>
            </a:r>
            <a:r>
              <a:rPr lang="it-IT" sz="1800" dirty="0" err="1">
                <a:solidFill>
                  <a:srgbClr val="00333E"/>
                </a:solidFill>
              </a:rPr>
              <a:t>gpu</a:t>
            </a:r>
            <a:endParaRPr lang="it-IT" sz="1800" dirty="0">
              <a:solidFill>
                <a:srgbClr val="00333E"/>
              </a:solidFill>
            </a:endParaRPr>
          </a:p>
          <a:p>
            <a:pPr lvl="1"/>
            <a:r>
              <a:rPr lang="it-IT" sz="1800" dirty="0">
                <a:solidFill>
                  <a:srgbClr val="00333E"/>
                </a:solidFill>
              </a:rPr>
              <a:t>-</a:t>
            </a:r>
            <a:r>
              <a:rPr lang="it-IT" sz="1800" dirty="0" err="1">
                <a:solidFill>
                  <a:srgbClr val="00333E"/>
                </a:solidFill>
              </a:rPr>
              <a:t>acc</a:t>
            </a:r>
            <a:endParaRPr lang="it-IT" sz="1800" dirty="0">
              <a:solidFill>
                <a:srgbClr val="00333E"/>
              </a:solidFill>
            </a:endParaRPr>
          </a:p>
          <a:p>
            <a:pPr lvl="1"/>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19</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cxnSp>
        <p:nvCxnSpPr>
          <p:cNvPr id="8" name="Connettore diritto 7">
            <a:extLst>
              <a:ext uri="{FF2B5EF4-FFF2-40B4-BE49-F238E27FC236}">
                <a16:creationId xmlns:a16="http://schemas.microsoft.com/office/drawing/2014/main" id="{31F29ECC-FCD0-4462-F91E-F3171E51989D}"/>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9" name="Diagramma 8">
            <a:extLst>
              <a:ext uri="{FF2B5EF4-FFF2-40B4-BE49-F238E27FC236}">
                <a16:creationId xmlns:a16="http://schemas.microsoft.com/office/drawing/2014/main" id="{240B702B-70D5-882B-C07E-18724420E3E1}"/>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7142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677334" y="581254"/>
            <a:ext cx="8596668" cy="1320800"/>
          </a:xfrm>
        </p:spPr>
        <p:txBody>
          <a:bodyPr/>
          <a:lstStyle/>
          <a:p>
            <a:r>
              <a:rPr lang="it-IT" dirty="0"/>
              <a:t>Introduzione</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677334" y="1671584"/>
            <a:ext cx="8596668" cy="1204512"/>
          </a:xfrm>
        </p:spPr>
        <p:txBody>
          <a:bodyPr/>
          <a:lstStyle/>
          <a:p>
            <a:r>
              <a:rPr lang="it-IT" dirty="0">
                <a:solidFill>
                  <a:srgbClr val="00333E"/>
                </a:solidFill>
              </a:rPr>
              <a:t>Il continuo sviluppo tecnologico sta creando sfide computazionali sempre più complesse</a:t>
            </a:r>
          </a:p>
          <a:p>
            <a:r>
              <a:rPr lang="it-IT" dirty="0">
                <a:solidFill>
                  <a:srgbClr val="00333E"/>
                </a:solidFill>
              </a:rPr>
              <a:t>Modelli di Machine Learning sempre più grandi e complicati</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7" name="Connettore diritto 6">
            <a:extLst>
              <a:ext uri="{FF2B5EF4-FFF2-40B4-BE49-F238E27FC236}">
                <a16:creationId xmlns:a16="http://schemas.microsoft.com/office/drawing/2014/main" id="{F95D1B68-B45A-3004-C28E-A1FD31491531}"/>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Segnaposto contenuto 2">
            <a:extLst>
              <a:ext uri="{FF2B5EF4-FFF2-40B4-BE49-F238E27FC236}">
                <a16:creationId xmlns:a16="http://schemas.microsoft.com/office/drawing/2014/main" id="{7AF68801-5889-5DB5-24FA-19E50E1FFCEB}"/>
              </a:ext>
            </a:extLst>
          </p:cNvPr>
          <p:cNvSpPr txBox="1">
            <a:spLocks/>
          </p:cNvSpPr>
          <p:nvPr/>
        </p:nvSpPr>
        <p:spPr>
          <a:xfrm>
            <a:off x="677334" y="2881754"/>
            <a:ext cx="8596668" cy="21855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b="1" dirty="0">
                <a:solidFill>
                  <a:srgbClr val="00333E"/>
                </a:solidFill>
              </a:rPr>
              <a:t>GPU computing: </a:t>
            </a:r>
            <a:r>
              <a:rPr lang="it-IT" dirty="0">
                <a:solidFill>
                  <a:srgbClr val="00333E"/>
                </a:solidFill>
              </a:rPr>
              <a:t>utilizzo della potenza di calcolo in parallelo delle schede grafiche per il calcolo scientifico</a:t>
            </a:r>
          </a:p>
          <a:p>
            <a:r>
              <a:rPr lang="it-IT" dirty="0">
                <a:solidFill>
                  <a:srgbClr val="00333E"/>
                </a:solidFill>
              </a:rPr>
              <a:t>Scrittura del codice per GPU è complicata e poco </a:t>
            </a:r>
            <a:r>
              <a:rPr lang="it-IT" dirty="0" err="1">
                <a:solidFill>
                  <a:srgbClr val="00333E"/>
                </a:solidFill>
              </a:rPr>
              <a:t>manutenibile</a:t>
            </a:r>
            <a:r>
              <a:rPr lang="it-IT" dirty="0">
                <a:solidFill>
                  <a:srgbClr val="00333E"/>
                </a:solidFill>
              </a:rPr>
              <a:t>:</a:t>
            </a:r>
          </a:p>
          <a:p>
            <a:pPr lvl="1"/>
            <a:r>
              <a:rPr lang="it-IT" dirty="0">
                <a:solidFill>
                  <a:srgbClr val="00333E"/>
                </a:solidFill>
              </a:rPr>
              <a:t>Sfruttare correttamente grande numero di </a:t>
            </a:r>
            <a:r>
              <a:rPr lang="it-IT" dirty="0" err="1">
                <a:solidFill>
                  <a:srgbClr val="00333E"/>
                </a:solidFill>
              </a:rPr>
              <a:t>thread</a:t>
            </a:r>
            <a:r>
              <a:rPr lang="it-IT" dirty="0">
                <a:solidFill>
                  <a:srgbClr val="00333E"/>
                </a:solidFill>
              </a:rPr>
              <a:t> e gerarchia di memoria</a:t>
            </a:r>
          </a:p>
          <a:p>
            <a:pPr lvl="1"/>
            <a:r>
              <a:rPr lang="it-IT" dirty="0">
                <a:solidFill>
                  <a:srgbClr val="00333E"/>
                </a:solidFill>
              </a:rPr>
              <a:t>Conoscenza approfondita dell’hardware sottostante</a:t>
            </a:r>
          </a:p>
          <a:p>
            <a:pPr lvl="1"/>
            <a:r>
              <a:rPr lang="it-IT" dirty="0">
                <a:solidFill>
                  <a:srgbClr val="00333E"/>
                </a:solidFill>
              </a:rPr>
              <a:t>Poco portabile</a:t>
            </a:r>
          </a:p>
          <a:p>
            <a:pPr lvl="1"/>
            <a:endParaRPr lang="it-IT" dirty="0">
              <a:solidFill>
                <a:srgbClr val="00333E"/>
              </a:solidFill>
            </a:endParaRPr>
          </a:p>
          <a:p>
            <a:pPr lvl="1"/>
            <a:endParaRPr lang="it-IT" dirty="0">
              <a:solidFill>
                <a:srgbClr val="00333E"/>
              </a:solidFill>
            </a:endParaRPr>
          </a:p>
          <a:p>
            <a:endParaRPr lang="it-IT" dirty="0"/>
          </a:p>
        </p:txBody>
      </p:sp>
      <p:sp>
        <p:nvSpPr>
          <p:cNvPr id="11" name="Freccia in giù 10">
            <a:extLst>
              <a:ext uri="{FF2B5EF4-FFF2-40B4-BE49-F238E27FC236}">
                <a16:creationId xmlns:a16="http://schemas.microsoft.com/office/drawing/2014/main" id="{B984A301-A5A0-3302-2976-31EE8310A9B1}"/>
              </a:ext>
            </a:extLst>
          </p:cNvPr>
          <p:cNvSpPr/>
          <p:nvPr/>
        </p:nvSpPr>
        <p:spPr>
          <a:xfrm>
            <a:off x="772426" y="4011041"/>
            <a:ext cx="149660" cy="1175376"/>
          </a:xfrm>
          <a:prstGeom prst="downArrow">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B15905D1-0363-70F6-A621-540D56989C86}"/>
              </a:ext>
            </a:extLst>
          </p:cNvPr>
          <p:cNvSpPr txBox="1"/>
          <p:nvPr/>
        </p:nvSpPr>
        <p:spPr>
          <a:xfrm>
            <a:off x="695584" y="5343472"/>
            <a:ext cx="5260670" cy="707886"/>
          </a:xfrm>
          <a:prstGeom prst="rect">
            <a:avLst/>
          </a:prstGeom>
          <a:noFill/>
        </p:spPr>
        <p:txBody>
          <a:bodyPr wrap="square" rtlCol="0">
            <a:spAutoFit/>
          </a:bodyPr>
          <a:lstStyle/>
          <a:p>
            <a:r>
              <a:rPr lang="it-IT" sz="2000" b="1" dirty="0">
                <a:solidFill>
                  <a:srgbClr val="00333E"/>
                </a:solidFill>
              </a:rPr>
              <a:t>Utilizzo di strumenti che effettuano l’</a:t>
            </a:r>
            <a:r>
              <a:rPr lang="it-IT" sz="2000" b="1" dirty="0" err="1">
                <a:solidFill>
                  <a:srgbClr val="00333E"/>
                </a:solidFill>
              </a:rPr>
              <a:t>offloading</a:t>
            </a:r>
            <a:r>
              <a:rPr lang="it-IT" sz="2000" b="1" dirty="0">
                <a:solidFill>
                  <a:srgbClr val="00333E"/>
                </a:solidFill>
              </a:rPr>
              <a:t> automatico del codice su GPU</a:t>
            </a:r>
          </a:p>
        </p:txBody>
      </p:sp>
      <p:pic>
        <p:nvPicPr>
          <p:cNvPr id="13" name="Segnaposto contenuto 9" descr="Immagine che contiene elettronica, tifosi, Raffreddamento del computer, Hardware del computer&#10;&#10;Descrizione generata automaticamente">
            <a:extLst>
              <a:ext uri="{FF2B5EF4-FFF2-40B4-BE49-F238E27FC236}">
                <a16:creationId xmlns:a16="http://schemas.microsoft.com/office/drawing/2014/main" id="{BAE81A25-46BB-0530-FF50-2EC11BEB5E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4504" y="4254674"/>
            <a:ext cx="3549495" cy="1863485"/>
          </a:xfrm>
          <a:prstGeom prst="rect">
            <a:avLst/>
          </a:prstGeom>
        </p:spPr>
      </p:pic>
    </p:spTree>
    <p:extLst>
      <p:ext uri="{BB962C8B-B14F-4D97-AF65-F5344CB8AC3E}">
        <p14:creationId xmlns:p14="http://schemas.microsoft.com/office/powerpoint/2010/main" val="3816652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 </a:t>
            </a:r>
            <a:r>
              <a:rPr lang="it-IT" dirty="0" err="1"/>
              <a:t>nvfortran</a:t>
            </a:r>
            <a:r>
              <a:rPr lang="it-IT" dirty="0"/>
              <a:t> v24.4</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p:txBody>
              <a:bodyPr/>
              <a:lstStyle/>
              <a:p>
                <a:pPr marL="0" indent="0">
                  <a:buNone/>
                </a:pPr>
                <a:r>
                  <a:rPr lang="it-IT" sz="2000" b="1" dirty="0">
                    <a:solidFill>
                      <a:srgbClr val="00333E"/>
                    </a:solidFill>
                  </a:rPr>
                  <a:t>Versione in CUDA:</a:t>
                </a:r>
              </a:p>
              <a:p>
                <a:pPr lvl="1"/>
                <a:r>
                  <a:rPr lang="it-IT" dirty="0">
                    <a:solidFill>
                      <a:srgbClr val="00333E"/>
                    </a:solidFill>
                  </a:rPr>
                  <a:t>Ogni punto della griglia gestito da un </a:t>
                </a:r>
                <a:r>
                  <a:rPr lang="it-IT" dirty="0" err="1">
                    <a:solidFill>
                      <a:srgbClr val="00333E"/>
                    </a:solidFill>
                  </a:rPr>
                  <a:t>thread</a:t>
                </a:r>
                <a:endParaRPr lang="it-IT" dirty="0">
                  <a:solidFill>
                    <a:srgbClr val="00333E"/>
                  </a:solidFill>
                </a:endParaRPr>
              </a:p>
              <a:p>
                <a:pPr lvl="1"/>
                <a:r>
                  <a:rPr lang="it-IT" dirty="0">
                    <a:solidFill>
                      <a:srgbClr val="00333E"/>
                    </a:solidFill>
                  </a:rPr>
                  <a:t>Blocchi unidimensionali</a:t>
                </a:r>
              </a:p>
              <a:p>
                <a:pPr marL="457200" lvl="1" indent="0">
                  <a:buNone/>
                </a:pPr>
                <a:endParaRPr lang="it-IT" dirty="0">
                  <a:solidFill>
                    <a:srgbClr val="00333E"/>
                  </a:solidFill>
                </a:endParaRPr>
              </a:p>
              <a:p>
                <a:pPr marL="914400" lvl="2" indent="0">
                  <a:buNone/>
                </a:pPr>
                <a14:m>
                  <m:oMathPara xmlns:m="http://schemas.openxmlformats.org/officeDocument/2006/math">
                    <m:oMathParaPr>
                      <m:jc m:val="centerGroup"/>
                    </m:oMathParaPr>
                    <m:oMath xmlns:m="http://schemas.openxmlformats.org/officeDocument/2006/math">
                      <m:r>
                        <a:rPr lang="it-IT" sz="1600" b="0" i="1" smtClean="0">
                          <a:solidFill>
                            <a:srgbClr val="00333E"/>
                          </a:solidFill>
                          <a:latin typeface="Cambria Math" panose="02040503050406030204" pitchFamily="18" charset="0"/>
                        </a:rPr>
                        <m:t>𝐵𝑙𝑜𝑐𝑘𝐷𝑖𝑚</m:t>
                      </m:r>
                      <m:r>
                        <a:rPr lang="it-IT" sz="1600" b="0" i="1" smtClean="0">
                          <a:solidFill>
                            <a:srgbClr val="00333E"/>
                          </a:solidFill>
                          <a:latin typeface="Cambria Math" panose="02040503050406030204" pitchFamily="18" charset="0"/>
                        </a:rPr>
                        <m:t>=</m:t>
                      </m:r>
                      <m:r>
                        <m:rPr>
                          <m:sty m:val="p"/>
                        </m:rPr>
                        <a:rPr lang="it-IT" sz="1600" b="0" i="0" smtClean="0">
                          <a:solidFill>
                            <a:srgbClr val="00333E"/>
                          </a:solidFill>
                          <a:latin typeface="Cambria Math" panose="02040503050406030204" pitchFamily="18" charset="0"/>
                        </a:rPr>
                        <m:t>max</m:t>
                      </m:r>
                      <m:r>
                        <a:rPr lang="it-IT" sz="1600" b="0" i="1" smtClean="0">
                          <a:solidFill>
                            <a:srgbClr val="00333E"/>
                          </a:solidFill>
                          <a:latin typeface="Cambria Math" panose="02040503050406030204" pitchFamily="18" charset="0"/>
                        </a:rPr>
                        <m:t>⁡{</m:t>
                      </m:r>
                      <m:r>
                        <a:rPr lang="it-IT" sz="1600" b="0" i="1" smtClean="0">
                          <a:solidFill>
                            <a:srgbClr val="00333E"/>
                          </a:solidFill>
                          <a:latin typeface="Cambria Math" panose="02040503050406030204" pitchFamily="18" charset="0"/>
                        </a:rPr>
                        <m:t>𝑚𝑎𝑥𝑇h𝑟𝑒𝑎𝑑𝑠𝐼𝑛𝐵𝑙𝑜𝑐𝑘</m:t>
                      </m:r>
                      <m:r>
                        <a:rPr lang="it-IT" sz="1600" b="0" i="1" smtClean="0">
                          <a:solidFill>
                            <a:srgbClr val="00333E"/>
                          </a:solidFill>
                          <a:latin typeface="Cambria Math" panose="02040503050406030204" pitchFamily="18" charset="0"/>
                        </a:rPr>
                        <m:t>,</m:t>
                      </m:r>
                      <m:r>
                        <a:rPr lang="it-IT" sz="1600" b="0" i="1" smtClean="0">
                          <a:solidFill>
                            <a:srgbClr val="00333E"/>
                          </a:solidFill>
                          <a:latin typeface="Cambria Math" panose="02040503050406030204" pitchFamily="18" charset="0"/>
                        </a:rPr>
                        <m:t>𝑛𝑃𝑜𝑖𝑛𝑡𝑠</m:t>
                      </m:r>
                      <m:r>
                        <a:rPr lang="it-IT" sz="1600" b="0" i="1" smtClean="0">
                          <a:solidFill>
                            <a:srgbClr val="00333E"/>
                          </a:solidFill>
                          <a:latin typeface="Cambria Math" panose="02040503050406030204" pitchFamily="18" charset="0"/>
                        </a:rPr>
                        <m:t>}</m:t>
                      </m:r>
                    </m:oMath>
                  </m:oMathPara>
                </a14:m>
                <a:endParaRPr lang="it-IT" sz="1600" dirty="0">
                  <a:solidFill>
                    <a:srgbClr val="00333E"/>
                  </a:solidFill>
                </a:endParaRPr>
              </a:p>
              <a:p>
                <a:pPr marL="914400" lvl="2" indent="0">
                  <a:buNone/>
                </a:pPr>
                <a14:m>
                  <m:oMathPara xmlns:m="http://schemas.openxmlformats.org/officeDocument/2006/math">
                    <m:oMathParaPr>
                      <m:jc m:val="centerGroup"/>
                    </m:oMathParaPr>
                    <m:oMath xmlns:m="http://schemas.openxmlformats.org/officeDocument/2006/math">
                      <m:r>
                        <a:rPr lang="it-IT" sz="1600" b="0" i="1" smtClean="0">
                          <a:solidFill>
                            <a:srgbClr val="00333E"/>
                          </a:solidFill>
                          <a:latin typeface="Cambria Math" panose="02040503050406030204" pitchFamily="18" charset="0"/>
                        </a:rPr>
                        <m:t>𝑛𝐵𝑙𝑜𝑐𝑘𝑠</m:t>
                      </m:r>
                      <m:r>
                        <a:rPr lang="it-IT" sz="1600" b="0" i="1" smtClean="0">
                          <a:solidFill>
                            <a:srgbClr val="00333E"/>
                          </a:solidFill>
                          <a:latin typeface="Cambria Math" panose="02040503050406030204" pitchFamily="18" charset="0"/>
                        </a:rPr>
                        <m:t>=</m:t>
                      </m:r>
                      <m:r>
                        <m:rPr>
                          <m:sty m:val="p"/>
                        </m:rPr>
                        <a:rPr lang="it-IT" sz="1600" b="0" i="0" smtClean="0">
                          <a:solidFill>
                            <a:srgbClr val="00333E"/>
                          </a:solidFill>
                          <a:latin typeface="Cambria Math" panose="02040503050406030204" pitchFamily="18" charset="0"/>
                        </a:rPr>
                        <m:t>min</m:t>
                      </m:r>
                      <m:r>
                        <a:rPr lang="it-IT" sz="1600" b="0" i="1" smtClean="0">
                          <a:solidFill>
                            <a:srgbClr val="00333E"/>
                          </a:solidFill>
                          <a:latin typeface="Cambria Math" panose="02040503050406030204" pitchFamily="18" charset="0"/>
                        </a:rPr>
                        <m:t>⁡{</m:t>
                      </m:r>
                      <m:d>
                        <m:dPr>
                          <m:begChr m:val="⌈"/>
                          <m:endChr m:val="⌉"/>
                          <m:ctrlPr>
                            <a:rPr lang="it-IT" sz="1600" b="0" i="1" smtClean="0">
                              <a:solidFill>
                                <a:srgbClr val="00333E"/>
                              </a:solidFill>
                              <a:latin typeface="Cambria Math" panose="02040503050406030204" pitchFamily="18" charset="0"/>
                            </a:rPr>
                          </m:ctrlPr>
                        </m:dPr>
                        <m:e>
                          <m:f>
                            <m:fPr>
                              <m:ctrlPr>
                                <a:rPr lang="it-IT" sz="1600" b="0" i="1" smtClean="0">
                                  <a:solidFill>
                                    <a:srgbClr val="00333E"/>
                                  </a:solidFill>
                                  <a:latin typeface="Cambria Math" panose="02040503050406030204" pitchFamily="18" charset="0"/>
                                </a:rPr>
                              </m:ctrlPr>
                            </m:fPr>
                            <m:num>
                              <m:r>
                                <a:rPr lang="it-IT" sz="1600" b="0" i="1" smtClean="0">
                                  <a:solidFill>
                                    <a:srgbClr val="00333E"/>
                                  </a:solidFill>
                                  <a:latin typeface="Cambria Math" panose="02040503050406030204" pitchFamily="18" charset="0"/>
                                </a:rPr>
                                <m:t>𝑛𝑃𝑜𝑖𝑛𝑡𝑠</m:t>
                              </m:r>
                            </m:num>
                            <m:den>
                              <m:r>
                                <a:rPr lang="it-IT" sz="1600" b="0" i="1" smtClean="0">
                                  <a:solidFill>
                                    <a:srgbClr val="00333E"/>
                                  </a:solidFill>
                                  <a:latin typeface="Cambria Math" panose="02040503050406030204" pitchFamily="18" charset="0"/>
                                </a:rPr>
                                <m:t>𝑏𝑙𝑜𝑐𝑘𝐷𝑖𝑚</m:t>
                              </m:r>
                            </m:den>
                          </m:f>
                        </m:e>
                      </m:d>
                      <m:r>
                        <a:rPr lang="it-IT" sz="1600" b="0" i="1" smtClean="0">
                          <a:solidFill>
                            <a:srgbClr val="00333E"/>
                          </a:solidFill>
                          <a:latin typeface="Cambria Math" panose="02040503050406030204" pitchFamily="18" charset="0"/>
                        </a:rPr>
                        <m:t>,</m:t>
                      </m:r>
                      <m:r>
                        <a:rPr lang="it-IT" sz="1600" b="0" i="1" smtClean="0">
                          <a:solidFill>
                            <a:srgbClr val="00333E"/>
                          </a:solidFill>
                          <a:latin typeface="Cambria Math" panose="02040503050406030204" pitchFamily="18" charset="0"/>
                        </a:rPr>
                        <m:t>𝑚𝑎𝑥𝐵𝑙𝑜𝑐𝑘𝑠𝐼𝑛𝐺𝑟𝑖𝑑</m:t>
                      </m:r>
                      <m:r>
                        <a:rPr lang="it-IT" sz="1600" b="0" i="1" smtClean="0">
                          <a:solidFill>
                            <a:srgbClr val="00333E"/>
                          </a:solidFill>
                          <a:latin typeface="Cambria Math" panose="02040503050406030204" pitchFamily="18" charset="0"/>
                        </a:rPr>
                        <m:t>}</m:t>
                      </m:r>
                    </m:oMath>
                  </m:oMathPara>
                </a14:m>
                <a:endParaRPr lang="it-IT" sz="1600" dirty="0">
                  <a:solidFill>
                    <a:srgbClr val="00333E"/>
                  </a:solidFill>
                </a:endParaRPr>
              </a:p>
              <a:p>
                <a:pPr lvl="1"/>
                <a:r>
                  <a:rPr lang="it-IT" dirty="0">
                    <a:solidFill>
                      <a:srgbClr val="00333E"/>
                    </a:solidFill>
                  </a:rPr>
                  <a:t>Il vettore dei pesi viene copiato nella memoria </a:t>
                </a:r>
                <a:r>
                  <a:rPr lang="it-IT" dirty="0" err="1">
                    <a:solidFill>
                      <a:srgbClr val="00333E"/>
                    </a:solidFill>
                  </a:rPr>
                  <a:t>shared</a:t>
                </a:r>
                <a:r>
                  <a:rPr lang="it-IT" dirty="0">
                    <a:solidFill>
                      <a:srgbClr val="00333E"/>
                    </a:solidFill>
                  </a:rPr>
                  <a:t> per velocizzarne l’accesso</a:t>
                </a:r>
              </a:p>
            </p:txBody>
          </p:sp>
        </mc:Choice>
        <mc:Fallback xmlns="">
          <p:sp>
            <p:nvSpPr>
              <p:cNvPr id="3" name="Segnaposto contenuto 2">
                <a:extLst>
                  <a:ext uri="{FF2B5EF4-FFF2-40B4-BE49-F238E27FC236}">
                    <a16:creationId xmlns:a16="http://schemas.microsoft.com/office/drawing/2014/main" id="{9B6DA098-0122-97A8-486A-6129DBBB9003}"/>
                  </a:ext>
                </a:extLst>
              </p:cNvPr>
              <p:cNvSpPr>
                <a:spLocks noGrp="1" noRot="1" noChangeAspect="1" noMove="1" noResize="1" noEditPoints="1" noAdjustHandles="1" noChangeArrowheads="1" noChangeShapeType="1" noTextEdit="1"/>
              </p:cNvSpPr>
              <p:nvPr>
                <p:ph idx="1"/>
              </p:nvPr>
            </p:nvSpPr>
            <p:spPr>
              <a:blipFill>
                <a:blip r:embed="rId3"/>
                <a:stretch>
                  <a:fillRect l="-709" t="-942"/>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20</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4"/>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5"/>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3520" y="536220"/>
            <a:ext cx="705434" cy="705434"/>
          </a:xfrm>
          <a:prstGeom prst="rect">
            <a:avLst/>
          </a:prstGeom>
        </p:spPr>
      </p:pic>
      <p:cxnSp>
        <p:nvCxnSpPr>
          <p:cNvPr id="8" name="Connettore diritto 7">
            <a:extLst>
              <a:ext uri="{FF2B5EF4-FFF2-40B4-BE49-F238E27FC236}">
                <a16:creationId xmlns:a16="http://schemas.microsoft.com/office/drawing/2014/main" id="{31F29ECC-FCD0-4462-F91E-F3171E51989D}"/>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9" name="Diagramma 8">
            <a:extLst>
              <a:ext uri="{FF2B5EF4-FFF2-40B4-BE49-F238E27FC236}">
                <a16:creationId xmlns:a16="http://schemas.microsoft.com/office/drawing/2014/main" id="{12D91C8A-303D-8A32-5193-B2DE540C844C}"/>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4735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05176FB5-CA43-8ACE-176E-D40F3FB79727}"/>
              </a:ext>
            </a:extLst>
          </p:cNvPr>
          <p:cNvGrpSpPr/>
          <p:nvPr/>
        </p:nvGrpSpPr>
        <p:grpSpPr>
          <a:xfrm>
            <a:off x="6656294" y="6223879"/>
            <a:ext cx="1135282" cy="454113"/>
            <a:chOff x="1023704" y="353897"/>
            <a:chExt cx="1135282" cy="454113"/>
          </a:xfrm>
        </p:grpSpPr>
        <p:sp>
          <p:nvSpPr>
            <p:cNvPr id="11" name="Freccia a gallone 10">
              <a:extLst>
                <a:ext uri="{FF2B5EF4-FFF2-40B4-BE49-F238E27FC236}">
                  <a16:creationId xmlns:a16="http://schemas.microsoft.com/office/drawing/2014/main" id="{710FC1EB-30C5-A121-397A-13BF64276D96}"/>
                </a:ext>
              </a:extLst>
            </p:cNvPr>
            <p:cNvSpPr/>
            <p:nvPr/>
          </p:nvSpPr>
          <p:spPr>
            <a:xfrm>
              <a:off x="1023704" y="353897"/>
              <a:ext cx="1135282" cy="454113"/>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a:p>
          </p:txBody>
        </p:sp>
        <p:sp>
          <p:nvSpPr>
            <p:cNvPr id="12" name="Freccia a gallone 4">
              <a:extLst>
                <a:ext uri="{FF2B5EF4-FFF2-40B4-BE49-F238E27FC236}">
                  <a16:creationId xmlns:a16="http://schemas.microsoft.com/office/drawing/2014/main" id="{DEA42CAD-06AD-9E59-84B4-59739C4133CE}"/>
                </a:ext>
              </a:extLst>
            </p:cNvPr>
            <p:cNvSpPr txBox="1"/>
            <p:nvPr/>
          </p:nvSpPr>
          <p:spPr>
            <a:xfrm>
              <a:off x="1250761" y="353897"/>
              <a:ext cx="681169" cy="454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Caso di studio</a:t>
              </a:r>
            </a:p>
          </p:txBody>
        </p:sp>
      </p:gr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21</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2" name="Connettore diritto 1">
            <a:extLst>
              <a:ext uri="{FF2B5EF4-FFF2-40B4-BE49-F238E27FC236}">
                <a16:creationId xmlns:a16="http://schemas.microsoft.com/office/drawing/2014/main" id="{43A3EED8-831A-8D4F-2197-9DB5432B5CC9}"/>
              </a:ext>
            </a:extLst>
          </p:cNvPr>
          <p:cNvCxnSpPr>
            <a:cxnSpLocks/>
          </p:cNvCxnSpPr>
          <p:nvPr/>
        </p:nvCxnSpPr>
        <p:spPr>
          <a:xfrm>
            <a:off x="0" y="198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C81420F3-0553-F90C-411F-9BC13DB03458}"/>
              </a:ext>
            </a:extLst>
          </p:cNvPr>
          <p:cNvCxnSpPr>
            <a:cxnSpLocks/>
          </p:cNvCxnSpPr>
          <p:nvPr/>
        </p:nvCxnSpPr>
        <p:spPr>
          <a:xfrm>
            <a:off x="4904390" y="486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D5B7B026-9362-6B10-356E-15E52BBA85DC}"/>
              </a:ext>
            </a:extLst>
          </p:cNvPr>
          <p:cNvSpPr txBox="1">
            <a:spLocks/>
          </p:cNvSpPr>
          <p:nvPr/>
        </p:nvSpPr>
        <p:spPr>
          <a:xfrm>
            <a:off x="3273730" y="2979566"/>
            <a:ext cx="5140167"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t>Risultati</a:t>
            </a:r>
          </a:p>
        </p:txBody>
      </p:sp>
      <p:pic>
        <p:nvPicPr>
          <p:cNvPr id="9" name="Elemento grafico 8" descr="Grafico a barre contorno">
            <a:extLst>
              <a:ext uri="{FF2B5EF4-FFF2-40B4-BE49-F238E27FC236}">
                <a16:creationId xmlns:a16="http://schemas.microsoft.com/office/drawing/2014/main" id="{8EE913AC-01E1-BC2E-9762-6911CBDA14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1730" y="2736132"/>
            <a:ext cx="1332000" cy="1332000"/>
          </a:xfrm>
          <a:prstGeom prst="rect">
            <a:avLst/>
          </a:prstGeom>
        </p:spPr>
      </p:pic>
      <p:graphicFrame>
        <p:nvGraphicFramePr>
          <p:cNvPr id="8" name="Diagramma 7">
            <a:extLst>
              <a:ext uri="{FF2B5EF4-FFF2-40B4-BE49-F238E27FC236}">
                <a16:creationId xmlns:a16="http://schemas.microsoft.com/office/drawing/2014/main" id="{F4AF1175-3ABE-7834-B649-622E638FB5DF}"/>
              </a:ext>
            </a:extLst>
          </p:cNvPr>
          <p:cNvGraphicFramePr/>
          <p:nvPr>
            <p:extLst>
              <p:ext uri="{D42A27DB-BD31-4B8C-83A1-F6EECF244321}">
                <p14:modId xmlns:p14="http://schemas.microsoft.com/office/powerpoint/2010/main" val="2220157309"/>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29898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Esecuzione dei test</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p:txBody>
          <a:bodyPr>
            <a:normAutofit/>
          </a:bodyPr>
          <a:lstStyle/>
          <a:p>
            <a:r>
              <a:rPr lang="it-IT" b="1" dirty="0">
                <a:solidFill>
                  <a:srgbClr val="00333E"/>
                </a:solidFill>
              </a:rPr>
              <a:t>Ambiente di esecuzione:</a:t>
            </a:r>
          </a:p>
          <a:p>
            <a:pPr lvl="1"/>
            <a:r>
              <a:rPr lang="it-IT" dirty="0">
                <a:solidFill>
                  <a:srgbClr val="00333E"/>
                </a:solidFill>
              </a:rPr>
              <a:t>CPU Intel i7 di 12° gen.</a:t>
            </a:r>
          </a:p>
          <a:p>
            <a:pPr lvl="1"/>
            <a:r>
              <a:rPr lang="it-IT" dirty="0">
                <a:solidFill>
                  <a:srgbClr val="00333E"/>
                </a:solidFill>
              </a:rPr>
              <a:t>GPU NVIDIA Quadro T1000</a:t>
            </a:r>
          </a:p>
          <a:p>
            <a:pPr lvl="1"/>
            <a:r>
              <a:rPr lang="it-IT" dirty="0" err="1">
                <a:solidFill>
                  <a:srgbClr val="00333E"/>
                </a:solidFill>
              </a:rPr>
              <a:t>Gfortran</a:t>
            </a:r>
            <a:r>
              <a:rPr lang="it-IT" dirty="0">
                <a:solidFill>
                  <a:srgbClr val="00333E"/>
                </a:solidFill>
              </a:rPr>
              <a:t> versione 14</a:t>
            </a:r>
          </a:p>
          <a:p>
            <a:pPr lvl="1"/>
            <a:r>
              <a:rPr lang="it-IT" dirty="0" err="1">
                <a:solidFill>
                  <a:srgbClr val="00333E"/>
                </a:solidFill>
              </a:rPr>
              <a:t>Nvfortran</a:t>
            </a:r>
            <a:r>
              <a:rPr lang="it-IT" dirty="0">
                <a:solidFill>
                  <a:srgbClr val="00333E"/>
                </a:solidFill>
              </a:rPr>
              <a:t> versione 24.4</a:t>
            </a:r>
          </a:p>
          <a:p>
            <a:r>
              <a:rPr lang="it-IT" b="1" dirty="0">
                <a:solidFill>
                  <a:srgbClr val="00333E"/>
                </a:solidFill>
              </a:rPr>
              <a:t>Esecuzione test:</a:t>
            </a:r>
          </a:p>
          <a:p>
            <a:pPr lvl="1"/>
            <a:r>
              <a:rPr lang="it-IT" dirty="0">
                <a:solidFill>
                  <a:srgbClr val="00333E"/>
                </a:solidFill>
              </a:rPr>
              <a:t>Variazione del numero di punti in cui effettuare l’inferenza: da 1 a 3 150 000</a:t>
            </a:r>
          </a:p>
          <a:p>
            <a:pPr lvl="1"/>
            <a:r>
              <a:rPr lang="it-IT" dirty="0">
                <a:solidFill>
                  <a:srgbClr val="00333E"/>
                </a:solidFill>
              </a:rPr>
              <a:t>Rete neurale: 3 </a:t>
            </a:r>
            <a:r>
              <a:rPr lang="it-IT" dirty="0" err="1">
                <a:solidFill>
                  <a:srgbClr val="00333E"/>
                </a:solidFill>
              </a:rPr>
              <a:t>hidden</a:t>
            </a:r>
            <a:r>
              <a:rPr lang="it-IT" dirty="0">
                <a:solidFill>
                  <a:srgbClr val="00333E"/>
                </a:solidFill>
              </a:rPr>
              <a:t> </a:t>
            </a:r>
            <a:r>
              <a:rPr lang="it-IT" dirty="0" err="1">
                <a:solidFill>
                  <a:srgbClr val="00333E"/>
                </a:solidFill>
              </a:rPr>
              <a:t>layers</a:t>
            </a:r>
            <a:r>
              <a:rPr lang="it-IT" dirty="0">
                <a:solidFill>
                  <a:srgbClr val="00333E"/>
                </a:solidFill>
              </a:rPr>
              <a:t> da 32 nodi e </a:t>
            </a:r>
            <a:r>
              <a:rPr lang="it-IT" dirty="0" err="1">
                <a:solidFill>
                  <a:srgbClr val="00333E"/>
                </a:solidFill>
              </a:rPr>
              <a:t>sigmoide</a:t>
            </a:r>
            <a:endParaRPr lang="it-IT" dirty="0">
              <a:solidFill>
                <a:srgbClr val="00333E"/>
              </a:solidFill>
            </a:endParaRPr>
          </a:p>
          <a:p>
            <a:pPr lvl="1"/>
            <a:r>
              <a:rPr lang="it-IT" dirty="0">
                <a:solidFill>
                  <a:srgbClr val="00333E"/>
                </a:solidFill>
              </a:rPr>
              <a:t>Media su tre esecuzioni per ogni valore calcolato</a:t>
            </a:r>
          </a:p>
          <a:p>
            <a:pPr lvl="1"/>
            <a:r>
              <a:rPr lang="it-IT" dirty="0">
                <a:solidFill>
                  <a:srgbClr val="00333E"/>
                </a:solidFill>
              </a:rPr>
              <a:t>Tempo di trasferimento dati e tempo di esecuzione valutati separatamente</a:t>
            </a:r>
          </a:p>
          <a:p>
            <a:endParaRPr lang="it-IT" b="1"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22</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548" y="438551"/>
            <a:ext cx="770548" cy="770548"/>
          </a:xfrm>
          <a:prstGeom prst="rect">
            <a:avLst/>
          </a:prstGeom>
        </p:spPr>
      </p:pic>
      <p:graphicFrame>
        <p:nvGraphicFramePr>
          <p:cNvPr id="7" name="Diagramma 6">
            <a:extLst>
              <a:ext uri="{FF2B5EF4-FFF2-40B4-BE49-F238E27FC236}">
                <a16:creationId xmlns:a16="http://schemas.microsoft.com/office/drawing/2014/main" id="{51A9B011-E8E2-504E-32A2-D0A4CAEC5C6F}"/>
              </a:ext>
            </a:extLst>
          </p:cNvPr>
          <p:cNvGraphicFramePr/>
          <p:nvPr>
            <p:extLst>
              <p:ext uri="{D42A27DB-BD31-4B8C-83A1-F6EECF244321}">
                <p14:modId xmlns:p14="http://schemas.microsoft.com/office/powerpoint/2010/main" val="370117078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6069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Tempi di esecuzione: </a:t>
            </a:r>
            <a:r>
              <a:rPr lang="it-IT" dirty="0" err="1"/>
              <a:t>gfortran</a:t>
            </a:r>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23</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548" y="438551"/>
            <a:ext cx="770548" cy="770548"/>
          </a:xfrm>
          <a:prstGeom prst="rect">
            <a:avLst/>
          </a:prstGeom>
        </p:spPr>
      </p:pic>
      <p:pic>
        <p:nvPicPr>
          <p:cNvPr id="12" name="Immagine 11" descr="Immagine che contiene testo, schermata, Diagramma, linea&#10;&#10;Descrizione generata automaticamente">
            <a:extLst>
              <a:ext uri="{FF2B5EF4-FFF2-40B4-BE49-F238E27FC236}">
                <a16:creationId xmlns:a16="http://schemas.microsoft.com/office/drawing/2014/main" id="{17B4A850-A9DB-AB0E-10D9-C467225D1E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794" y="2258480"/>
            <a:ext cx="4682797" cy="3010064"/>
          </a:xfrm>
          <a:prstGeom prst="rect">
            <a:avLst/>
          </a:prstGeom>
        </p:spPr>
      </p:pic>
      <p:pic>
        <p:nvPicPr>
          <p:cNvPr id="11" name="Immagine 10">
            <a:extLst>
              <a:ext uri="{FF2B5EF4-FFF2-40B4-BE49-F238E27FC236}">
                <a16:creationId xmlns:a16="http://schemas.microsoft.com/office/drawing/2014/main" id="{FF58C3C0-9B76-4C35-36FA-A6342584BE4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975668" y="2258480"/>
            <a:ext cx="4682796" cy="3010064"/>
          </a:xfrm>
          <a:prstGeom prst="rect">
            <a:avLst/>
          </a:prstGeom>
        </p:spPr>
      </p:pic>
      <p:graphicFrame>
        <p:nvGraphicFramePr>
          <p:cNvPr id="13" name="Diagramma 12">
            <a:extLst>
              <a:ext uri="{FF2B5EF4-FFF2-40B4-BE49-F238E27FC236}">
                <a16:creationId xmlns:a16="http://schemas.microsoft.com/office/drawing/2014/main" id="{B82336BF-DD91-152E-6957-B2A9D6357819}"/>
              </a:ext>
            </a:extLst>
          </p:cNvPr>
          <p:cNvGraphicFramePr/>
          <p:nvPr>
            <p:extLst>
              <p:ext uri="{D42A27DB-BD31-4B8C-83A1-F6EECF244321}">
                <p14:modId xmlns:p14="http://schemas.microsoft.com/office/powerpoint/2010/main" val="370117078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4378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Errori relativi</a:t>
            </a:r>
          </a:p>
        </p:txBody>
      </p:sp>
      <p:pic>
        <p:nvPicPr>
          <p:cNvPr id="9" name="Segnaposto contenuto 8" descr="Immagine che contiene testo, schermata, Diagramma, linea&#10;&#10;Descrizione generata automaticamente">
            <a:extLst>
              <a:ext uri="{FF2B5EF4-FFF2-40B4-BE49-F238E27FC236}">
                <a16:creationId xmlns:a16="http://schemas.microsoft.com/office/drawing/2014/main" id="{1C75D172-E0EB-9806-839C-B70114D8FF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039" y="2435912"/>
            <a:ext cx="4683263" cy="3009600"/>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24</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4"/>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5"/>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548" y="438551"/>
            <a:ext cx="770548" cy="770548"/>
          </a:xfrm>
          <a:prstGeom prst="rect">
            <a:avLst/>
          </a:prstGeom>
        </p:spPr>
      </p:pic>
      <mc:AlternateContent xmlns:mc="http://schemas.openxmlformats.org/markup-compatibility/2006" xmlns:a14="http://schemas.microsoft.com/office/drawing/2010/main">
        <mc:Choice Requires="a14">
          <p:sp>
            <p:nvSpPr>
              <p:cNvPr id="11" name="Segnaposto contenuto 2">
                <a:extLst>
                  <a:ext uri="{FF2B5EF4-FFF2-40B4-BE49-F238E27FC236}">
                    <a16:creationId xmlns:a16="http://schemas.microsoft.com/office/drawing/2014/main" id="{049BABE1-45D5-4BC8-FA7F-265C40DCACF9}"/>
                  </a:ext>
                </a:extLst>
              </p:cNvPr>
              <p:cNvSpPr txBox="1">
                <a:spLocks/>
              </p:cNvSpPr>
              <p:nvPr/>
            </p:nvSpPr>
            <p:spPr>
              <a:xfrm>
                <a:off x="4975923" y="2955851"/>
                <a:ext cx="4528818" cy="2435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it-IT" dirty="0">
                  <a:solidFill>
                    <a:srgbClr val="00333E"/>
                  </a:solidFill>
                </a:endParaRPr>
              </a:p>
              <a:p>
                <a:r>
                  <a:rPr lang="it-IT" dirty="0">
                    <a:solidFill>
                      <a:srgbClr val="00333E"/>
                    </a:solidFill>
                  </a:rPr>
                  <a:t>Valori a singola precisione</a:t>
                </a:r>
              </a:p>
              <a:p>
                <a:r>
                  <a:rPr lang="it-IT" dirty="0">
                    <a:solidFill>
                      <a:srgbClr val="00333E"/>
                    </a:solidFill>
                  </a:rPr>
                  <a:t>Buona accuratezza nel risultato di tutte le versioni (</a:t>
                </a:r>
                <a14:m>
                  <m:oMath xmlns:m="http://schemas.openxmlformats.org/officeDocument/2006/math">
                    <m:r>
                      <a:rPr lang="it-IT" i="1" smtClean="0">
                        <a:solidFill>
                          <a:srgbClr val="00333E"/>
                        </a:solidFill>
                        <a:latin typeface="Cambria Math" panose="02040503050406030204" pitchFamily="18" charset="0"/>
                        <a:ea typeface="Cambria Math" panose="02040503050406030204" pitchFamily="18" charset="0"/>
                      </a:rPr>
                      <m:t>~</m:t>
                    </m:r>
                    <m:sSup>
                      <m:sSupPr>
                        <m:ctrlPr>
                          <a:rPr lang="it-IT" i="1" smtClean="0">
                            <a:solidFill>
                              <a:srgbClr val="00333E"/>
                            </a:solidFill>
                            <a:latin typeface="Cambria Math" panose="02040503050406030204" pitchFamily="18" charset="0"/>
                            <a:ea typeface="Cambria Math" panose="02040503050406030204" pitchFamily="18" charset="0"/>
                          </a:rPr>
                        </m:ctrlPr>
                      </m:sSupPr>
                      <m:e>
                        <m:r>
                          <a:rPr lang="it-IT" b="0" i="1" smtClean="0">
                            <a:solidFill>
                              <a:srgbClr val="00333E"/>
                            </a:solidFill>
                            <a:latin typeface="Cambria Math" panose="02040503050406030204" pitchFamily="18" charset="0"/>
                            <a:ea typeface="Cambria Math" panose="02040503050406030204" pitchFamily="18" charset="0"/>
                          </a:rPr>
                          <m:t>10</m:t>
                        </m:r>
                      </m:e>
                      <m:sup>
                        <m:r>
                          <a:rPr lang="it-IT" b="0" i="1" smtClean="0">
                            <a:solidFill>
                              <a:srgbClr val="00333E"/>
                            </a:solidFill>
                            <a:latin typeface="Cambria Math" panose="02040503050406030204" pitchFamily="18" charset="0"/>
                            <a:ea typeface="Cambria Math" panose="02040503050406030204" pitchFamily="18" charset="0"/>
                          </a:rPr>
                          <m:t>−6</m:t>
                        </m:r>
                      </m:sup>
                    </m:sSup>
                  </m:oMath>
                </a14:m>
                <a:r>
                  <a:rPr lang="it-IT" dirty="0">
                    <a:solidFill>
                      <a:srgbClr val="00333E"/>
                    </a:solidFill>
                  </a:rPr>
                  <a:t>)</a:t>
                </a:r>
              </a:p>
            </p:txBody>
          </p:sp>
        </mc:Choice>
        <mc:Fallback xmlns="">
          <p:sp>
            <p:nvSpPr>
              <p:cNvPr id="11" name="Segnaposto contenuto 2">
                <a:extLst>
                  <a:ext uri="{FF2B5EF4-FFF2-40B4-BE49-F238E27FC236}">
                    <a16:creationId xmlns:a16="http://schemas.microsoft.com/office/drawing/2014/main" id="{049BABE1-45D5-4BC8-FA7F-265C40DCACF9}"/>
                  </a:ext>
                </a:extLst>
              </p:cNvPr>
              <p:cNvSpPr txBox="1">
                <a:spLocks noRot="1" noChangeAspect="1" noMove="1" noResize="1" noEditPoints="1" noAdjustHandles="1" noChangeArrowheads="1" noChangeShapeType="1" noTextEdit="1"/>
              </p:cNvSpPr>
              <p:nvPr/>
            </p:nvSpPr>
            <p:spPr>
              <a:xfrm>
                <a:off x="4975923" y="2955851"/>
                <a:ext cx="4528818" cy="2435073"/>
              </a:xfrm>
              <a:prstGeom prst="rect">
                <a:avLst/>
              </a:prstGeom>
              <a:blipFill>
                <a:blip r:embed="rId8"/>
                <a:stretch>
                  <a:fillRect l="-2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BA279619-697D-DBDC-A64A-5E60D26D218F}"/>
                  </a:ext>
                </a:extLst>
              </p:cNvPr>
              <p:cNvSpPr txBox="1"/>
              <p:nvPr/>
            </p:nvSpPr>
            <p:spPr>
              <a:xfrm>
                <a:off x="2445866" y="1467076"/>
                <a:ext cx="5060114" cy="9932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1" i="1" smtClean="0">
                          <a:solidFill>
                            <a:srgbClr val="00333E"/>
                          </a:solidFill>
                          <a:latin typeface="Cambria Math" panose="02040503050406030204" pitchFamily="18" charset="0"/>
                        </a:rPr>
                        <m:t>𝑬𝒓𝒓𝒐𝒓𝒆</m:t>
                      </m:r>
                      <m:r>
                        <a:rPr lang="it-IT" b="1" i="1" smtClean="0">
                          <a:solidFill>
                            <a:srgbClr val="00333E"/>
                          </a:solidFill>
                          <a:latin typeface="Cambria Math" panose="02040503050406030204" pitchFamily="18" charset="0"/>
                        </a:rPr>
                        <m:t> </m:t>
                      </m:r>
                      <m:r>
                        <a:rPr lang="it-IT" b="1" i="1" smtClean="0">
                          <a:solidFill>
                            <a:srgbClr val="00333E"/>
                          </a:solidFill>
                          <a:latin typeface="Cambria Math" panose="02040503050406030204" pitchFamily="18" charset="0"/>
                        </a:rPr>
                        <m:t>𝒓𝒆𝒍𝒂𝒕𝒊𝒗𝒐</m:t>
                      </m:r>
                      <m:r>
                        <a:rPr lang="it-IT" b="0" i="1" smtClean="0">
                          <a:solidFill>
                            <a:srgbClr val="00333E"/>
                          </a:solidFill>
                          <a:latin typeface="Cambria Math" panose="02040503050406030204" pitchFamily="18" charset="0"/>
                        </a:rPr>
                        <m:t>=</m:t>
                      </m:r>
                      <m:f>
                        <m:fPr>
                          <m:ctrlPr>
                            <a:rPr lang="it-IT" b="0" i="1" smtClean="0">
                              <a:solidFill>
                                <a:srgbClr val="00333E"/>
                              </a:solidFill>
                              <a:latin typeface="Cambria Math" panose="02040503050406030204" pitchFamily="18" charset="0"/>
                            </a:rPr>
                          </m:ctrlPr>
                        </m:fPr>
                        <m:num>
                          <m:d>
                            <m:dPr>
                              <m:begChr m:val="|"/>
                              <m:endChr m:val="|"/>
                              <m:ctrlPr>
                                <a:rPr lang="it-IT" b="0" i="1" smtClean="0">
                                  <a:solidFill>
                                    <a:srgbClr val="00333E"/>
                                  </a:solidFill>
                                  <a:latin typeface="Cambria Math" panose="02040503050406030204" pitchFamily="18" charset="0"/>
                                </a:rPr>
                              </m:ctrlPr>
                            </m:dPr>
                            <m:e>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𝑅𝑒𝑠</m:t>
                                  </m:r>
                                </m:e>
                                <m:sub>
                                  <m:r>
                                    <a:rPr lang="it-IT" b="0" i="1" smtClean="0">
                                      <a:solidFill>
                                        <a:srgbClr val="00333E"/>
                                      </a:solidFill>
                                      <a:latin typeface="Cambria Math" panose="02040503050406030204" pitchFamily="18" charset="0"/>
                                    </a:rPr>
                                    <m:t>𝑝𝑎𝑟𝑎𝑙𝑙𝑒𝑙𝑜</m:t>
                                  </m:r>
                                </m:sub>
                              </m:sSub>
                              <m:r>
                                <a:rPr lang="it-IT" b="0" i="1" smtClean="0">
                                  <a:solidFill>
                                    <a:srgbClr val="00333E"/>
                                  </a:solidFill>
                                  <a:latin typeface="Cambria Math" panose="02040503050406030204" pitchFamily="18" charset="0"/>
                                </a:rPr>
                                <m:t>−</m:t>
                              </m:r>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𝑅𝑒𝑠</m:t>
                                  </m:r>
                                </m:e>
                                <m:sub>
                                  <m:r>
                                    <a:rPr lang="it-IT" b="0" i="1" smtClean="0">
                                      <a:solidFill>
                                        <a:srgbClr val="00333E"/>
                                      </a:solidFill>
                                      <a:latin typeface="Cambria Math" panose="02040503050406030204" pitchFamily="18" charset="0"/>
                                    </a:rPr>
                                    <m:t>𝑠𝑒𝑟𝑖𝑎𝑙𝑒</m:t>
                                  </m:r>
                                </m:sub>
                              </m:sSub>
                            </m:e>
                          </m:d>
                        </m:num>
                        <m:den>
                          <m:d>
                            <m:dPr>
                              <m:begChr m:val="|"/>
                              <m:endChr m:val="|"/>
                              <m:ctrlPr>
                                <a:rPr lang="it-IT" b="0" i="1" smtClean="0">
                                  <a:solidFill>
                                    <a:srgbClr val="00333E"/>
                                  </a:solidFill>
                                  <a:latin typeface="Cambria Math" panose="02040503050406030204" pitchFamily="18" charset="0"/>
                                </a:rPr>
                              </m:ctrlPr>
                            </m:dPr>
                            <m:e>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𝑅𝑒𝑠</m:t>
                                  </m:r>
                                </m:e>
                                <m:sub>
                                  <m:r>
                                    <a:rPr lang="it-IT" b="0" i="1" smtClean="0">
                                      <a:solidFill>
                                        <a:srgbClr val="00333E"/>
                                      </a:solidFill>
                                      <a:latin typeface="Cambria Math" panose="02040503050406030204" pitchFamily="18" charset="0"/>
                                    </a:rPr>
                                    <m:t>𝑠𝑒𝑟𝑖𝑎𝑙𝑒</m:t>
                                  </m:r>
                                </m:sub>
                              </m:sSub>
                            </m:e>
                          </m:d>
                        </m:den>
                      </m:f>
                    </m:oMath>
                  </m:oMathPara>
                </a14:m>
                <a:endParaRPr lang="it-IT" dirty="0"/>
              </a:p>
              <a:p>
                <a:endParaRPr lang="it-IT" dirty="0"/>
              </a:p>
            </p:txBody>
          </p:sp>
        </mc:Choice>
        <mc:Fallback xmlns="">
          <p:sp>
            <p:nvSpPr>
              <p:cNvPr id="12" name="CasellaDiTesto 11">
                <a:extLst>
                  <a:ext uri="{FF2B5EF4-FFF2-40B4-BE49-F238E27FC236}">
                    <a16:creationId xmlns:a16="http://schemas.microsoft.com/office/drawing/2014/main" id="{BA279619-697D-DBDC-A64A-5E60D26D218F}"/>
                  </a:ext>
                </a:extLst>
              </p:cNvPr>
              <p:cNvSpPr txBox="1">
                <a:spLocks noRot="1" noChangeAspect="1" noMove="1" noResize="1" noEditPoints="1" noAdjustHandles="1" noChangeArrowheads="1" noChangeShapeType="1" noTextEdit="1"/>
              </p:cNvSpPr>
              <p:nvPr/>
            </p:nvSpPr>
            <p:spPr>
              <a:xfrm>
                <a:off x="2445866" y="1467076"/>
                <a:ext cx="5060114" cy="993285"/>
              </a:xfrm>
              <a:prstGeom prst="rect">
                <a:avLst/>
              </a:prstGeom>
              <a:blipFill>
                <a:blip r:embed="rId9"/>
                <a:stretch>
                  <a:fillRect/>
                </a:stretch>
              </a:blipFill>
            </p:spPr>
            <p:txBody>
              <a:bodyPr/>
              <a:lstStyle/>
              <a:p>
                <a:r>
                  <a:rPr lang="it-IT">
                    <a:noFill/>
                  </a:rPr>
                  <a:t> </a:t>
                </a:r>
              </a:p>
            </p:txBody>
          </p:sp>
        </mc:Fallback>
      </mc:AlternateContent>
      <p:graphicFrame>
        <p:nvGraphicFramePr>
          <p:cNvPr id="3" name="Diagramma 2">
            <a:extLst>
              <a:ext uri="{FF2B5EF4-FFF2-40B4-BE49-F238E27FC236}">
                <a16:creationId xmlns:a16="http://schemas.microsoft.com/office/drawing/2014/main" id="{C9132671-6F66-7D7B-4273-22B9B9ABDC33}"/>
              </a:ext>
            </a:extLst>
          </p:cNvPr>
          <p:cNvGraphicFramePr/>
          <p:nvPr>
            <p:extLst>
              <p:ext uri="{D42A27DB-BD31-4B8C-83A1-F6EECF244321}">
                <p14:modId xmlns:p14="http://schemas.microsoft.com/office/powerpoint/2010/main" val="370117078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99911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Speedup</a:t>
            </a:r>
            <a:endParaRPr lang="it-IT" dirty="0"/>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4951670" y="2607490"/>
            <a:ext cx="4528818" cy="2435073"/>
          </a:xfrm>
        </p:spPr>
        <p:txBody>
          <a:bodyPr/>
          <a:lstStyle/>
          <a:p>
            <a:pPr marL="0" indent="0">
              <a:buNone/>
            </a:pPr>
            <a:endParaRPr lang="it-IT" dirty="0"/>
          </a:p>
          <a:p>
            <a:r>
              <a:rPr lang="it-IT" dirty="0" err="1">
                <a:solidFill>
                  <a:srgbClr val="00333E"/>
                </a:solidFill>
              </a:rPr>
              <a:t>OpenACC</a:t>
            </a:r>
            <a:r>
              <a:rPr lang="it-IT" dirty="0">
                <a:solidFill>
                  <a:srgbClr val="00333E"/>
                </a:solidFill>
              </a:rPr>
              <a:t> con </a:t>
            </a:r>
            <a:r>
              <a:rPr lang="it-IT" dirty="0" err="1">
                <a:solidFill>
                  <a:srgbClr val="00333E"/>
                </a:solidFill>
              </a:rPr>
              <a:t>gfortran</a:t>
            </a:r>
            <a:r>
              <a:rPr lang="it-IT" dirty="0">
                <a:solidFill>
                  <a:srgbClr val="00333E"/>
                </a:solidFill>
              </a:rPr>
              <a:t> accelera il seriale quasi di un fattore 2</a:t>
            </a:r>
          </a:p>
          <a:p>
            <a:r>
              <a:rPr lang="it-IT" dirty="0" err="1">
                <a:solidFill>
                  <a:srgbClr val="00333E"/>
                </a:solidFill>
              </a:rPr>
              <a:t>OpenACC</a:t>
            </a:r>
            <a:r>
              <a:rPr lang="it-IT" dirty="0">
                <a:solidFill>
                  <a:srgbClr val="00333E"/>
                </a:solidFill>
              </a:rPr>
              <a:t> con </a:t>
            </a:r>
            <a:r>
              <a:rPr lang="it-IT" dirty="0" err="1">
                <a:solidFill>
                  <a:srgbClr val="00333E"/>
                </a:solidFill>
              </a:rPr>
              <a:t>nvfortran</a:t>
            </a:r>
            <a:r>
              <a:rPr lang="it-IT" dirty="0">
                <a:solidFill>
                  <a:srgbClr val="00333E"/>
                </a:solidFill>
              </a:rPr>
              <a:t> risulta essere il peggiore</a:t>
            </a:r>
          </a:p>
          <a:p>
            <a:r>
              <a:rPr lang="it-IT" dirty="0" err="1">
                <a:solidFill>
                  <a:srgbClr val="00333E"/>
                </a:solidFill>
              </a:rPr>
              <a:t>OpenMP</a:t>
            </a:r>
            <a:r>
              <a:rPr lang="it-IT" dirty="0">
                <a:solidFill>
                  <a:srgbClr val="00333E"/>
                </a:solidFill>
              </a:rPr>
              <a:t> con i due compilatori dimezza la velocità dell’esecuzione</a:t>
            </a:r>
          </a:p>
          <a:p>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25</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548" y="438551"/>
            <a:ext cx="770548" cy="770548"/>
          </a:xfrm>
          <a:prstGeom prst="rect">
            <a:avLst/>
          </a:prstGeom>
        </p:spPr>
      </p:pic>
      <p:pic>
        <p:nvPicPr>
          <p:cNvPr id="9" name="Immagine 8" descr="Immagine che contiene testo, schermata, Diagramma, linea&#10;&#10;Descrizione generata automaticamente">
            <a:extLst>
              <a:ext uri="{FF2B5EF4-FFF2-40B4-BE49-F238E27FC236}">
                <a16:creationId xmlns:a16="http://schemas.microsoft.com/office/drawing/2014/main" id="{E5BDC6E4-B695-FA26-4C4C-B804AD58A3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052" y="2508770"/>
            <a:ext cx="4676618" cy="3009600"/>
          </a:xfrm>
          <a:prstGeom prst="rect">
            <a:avLst/>
          </a:prstGeo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D0DBDED-3860-3F87-1849-3FF32AF9F734}"/>
                  </a:ext>
                </a:extLst>
              </p:cNvPr>
              <p:cNvSpPr txBox="1"/>
              <p:nvPr/>
            </p:nvSpPr>
            <p:spPr>
              <a:xfrm>
                <a:off x="2382676" y="1487156"/>
                <a:ext cx="4182139" cy="9651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1" i="1" smtClean="0">
                          <a:solidFill>
                            <a:srgbClr val="00333E"/>
                          </a:solidFill>
                          <a:latin typeface="Cambria Math" panose="02040503050406030204" pitchFamily="18" charset="0"/>
                        </a:rPr>
                        <m:t>𝑺𝒑𝒆𝒆𝒅𝒖𝒑</m:t>
                      </m:r>
                      <m:r>
                        <a:rPr lang="it-IT" b="0" i="1" smtClean="0">
                          <a:solidFill>
                            <a:srgbClr val="00333E"/>
                          </a:solidFill>
                          <a:latin typeface="Cambria Math" panose="02040503050406030204" pitchFamily="18" charset="0"/>
                        </a:rPr>
                        <m:t>=</m:t>
                      </m:r>
                      <m:f>
                        <m:fPr>
                          <m:ctrlPr>
                            <a:rPr lang="it-IT" b="0" i="1" smtClean="0">
                              <a:solidFill>
                                <a:srgbClr val="00333E"/>
                              </a:solidFill>
                              <a:latin typeface="Cambria Math" panose="02040503050406030204" pitchFamily="18" charset="0"/>
                            </a:rPr>
                          </m:ctrlPr>
                        </m:fPr>
                        <m:num>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𝑇</m:t>
                              </m:r>
                            </m:e>
                            <m:sub>
                              <m:r>
                                <a:rPr lang="it-IT" b="0" i="1" smtClean="0">
                                  <a:solidFill>
                                    <a:srgbClr val="00333E"/>
                                  </a:solidFill>
                                  <a:latin typeface="Cambria Math" panose="02040503050406030204" pitchFamily="18" charset="0"/>
                                </a:rPr>
                                <m:t>𝑠𝑒𝑟𝑖𝑎𝑙𝑒</m:t>
                              </m:r>
                            </m:sub>
                          </m:sSub>
                        </m:num>
                        <m:den>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𝑇</m:t>
                              </m:r>
                            </m:e>
                            <m:sub>
                              <m:r>
                                <a:rPr lang="it-IT" b="0" i="1" smtClean="0">
                                  <a:solidFill>
                                    <a:srgbClr val="00333E"/>
                                  </a:solidFill>
                                  <a:latin typeface="Cambria Math" panose="02040503050406030204" pitchFamily="18" charset="0"/>
                                </a:rPr>
                                <m:t>𝑝𝑎𝑟𝑎𝑙𝑙𝑒𝑙𝑜</m:t>
                              </m:r>
                            </m:sub>
                          </m:sSub>
                        </m:den>
                      </m:f>
                    </m:oMath>
                  </m:oMathPara>
                </a14:m>
                <a:endParaRPr lang="it-IT" dirty="0"/>
              </a:p>
              <a:p>
                <a:endParaRPr lang="it-IT" dirty="0"/>
              </a:p>
            </p:txBody>
          </p:sp>
        </mc:Choice>
        <mc:Fallback xmlns="">
          <p:sp>
            <p:nvSpPr>
              <p:cNvPr id="11" name="CasellaDiTesto 10">
                <a:extLst>
                  <a:ext uri="{FF2B5EF4-FFF2-40B4-BE49-F238E27FC236}">
                    <a16:creationId xmlns:a16="http://schemas.microsoft.com/office/drawing/2014/main" id="{ED0DBDED-3860-3F87-1849-3FF32AF9F734}"/>
                  </a:ext>
                </a:extLst>
              </p:cNvPr>
              <p:cNvSpPr txBox="1">
                <a:spLocks noRot="1" noChangeAspect="1" noMove="1" noResize="1" noEditPoints="1" noAdjustHandles="1" noChangeArrowheads="1" noChangeShapeType="1" noTextEdit="1"/>
              </p:cNvSpPr>
              <p:nvPr/>
            </p:nvSpPr>
            <p:spPr>
              <a:xfrm>
                <a:off x="2382676" y="1487156"/>
                <a:ext cx="4182139" cy="965136"/>
              </a:xfrm>
              <a:prstGeom prst="rect">
                <a:avLst/>
              </a:prstGeom>
              <a:blipFill>
                <a:blip r:embed="rId8"/>
                <a:stretch>
                  <a:fillRect/>
                </a:stretch>
              </a:blipFill>
            </p:spPr>
            <p:txBody>
              <a:bodyPr/>
              <a:lstStyle/>
              <a:p>
                <a:r>
                  <a:rPr lang="it-IT">
                    <a:noFill/>
                  </a:rPr>
                  <a:t> </a:t>
                </a:r>
              </a:p>
            </p:txBody>
          </p:sp>
        </mc:Fallback>
      </mc:AlternateContent>
      <p:graphicFrame>
        <p:nvGraphicFramePr>
          <p:cNvPr id="7" name="Diagramma 6">
            <a:extLst>
              <a:ext uri="{FF2B5EF4-FFF2-40B4-BE49-F238E27FC236}">
                <a16:creationId xmlns:a16="http://schemas.microsoft.com/office/drawing/2014/main" id="{8FABDDFC-58E7-ECDE-E6F9-29632AB3B430}"/>
              </a:ext>
            </a:extLst>
          </p:cNvPr>
          <p:cNvGraphicFramePr/>
          <p:nvPr>
            <p:extLst>
              <p:ext uri="{D42A27DB-BD31-4B8C-83A1-F6EECF244321}">
                <p14:modId xmlns:p14="http://schemas.microsoft.com/office/powerpoint/2010/main" val="370117078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58311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GFLOPS</a:t>
            </a:r>
          </a:p>
        </p:txBody>
      </p:sp>
      <p:pic>
        <p:nvPicPr>
          <p:cNvPr id="9" name="Segnaposto contenuto 8" descr="Immagine che contiene testo, schermata, linea, Diagramma&#10;&#10;Descrizione generata automaticamente">
            <a:extLst>
              <a:ext uri="{FF2B5EF4-FFF2-40B4-BE49-F238E27FC236}">
                <a16:creationId xmlns:a16="http://schemas.microsoft.com/office/drawing/2014/main" id="{A1D5D737-BFAD-48DA-8A89-96A9C7A194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614" y="2691094"/>
            <a:ext cx="4682076" cy="3009600"/>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26</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4"/>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5"/>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548" y="438551"/>
            <a:ext cx="770548" cy="770548"/>
          </a:xfrm>
          <a:prstGeom prst="rect">
            <a:avLst/>
          </a:prstGeom>
        </p:spPr>
      </p:pic>
      <p:sp>
        <p:nvSpPr>
          <p:cNvPr id="12" name="Segnaposto contenuto 2">
            <a:extLst>
              <a:ext uri="{FF2B5EF4-FFF2-40B4-BE49-F238E27FC236}">
                <a16:creationId xmlns:a16="http://schemas.microsoft.com/office/drawing/2014/main" id="{2AA2A3DF-E388-D02C-86EA-B9BEC383FCFF}"/>
              </a:ext>
            </a:extLst>
          </p:cNvPr>
          <p:cNvSpPr txBox="1">
            <a:spLocks/>
          </p:cNvSpPr>
          <p:nvPr/>
        </p:nvSpPr>
        <p:spPr>
          <a:xfrm>
            <a:off x="349733" y="3140315"/>
            <a:ext cx="4260140" cy="27792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rgbClr val="00333E"/>
                </a:solidFill>
              </a:rPr>
              <a:t>Andamento costante al crescere del numero dei punti</a:t>
            </a:r>
          </a:p>
          <a:p>
            <a:r>
              <a:rPr lang="it-IT" dirty="0">
                <a:solidFill>
                  <a:srgbClr val="00333E"/>
                </a:solidFill>
              </a:rPr>
              <a:t>Prestazioni di </a:t>
            </a:r>
            <a:r>
              <a:rPr lang="it-IT" dirty="0" err="1">
                <a:solidFill>
                  <a:srgbClr val="00333E"/>
                </a:solidFill>
              </a:rPr>
              <a:t>nvfortran</a:t>
            </a:r>
            <a:r>
              <a:rPr lang="it-IT" dirty="0">
                <a:solidFill>
                  <a:srgbClr val="00333E"/>
                </a:solidFill>
              </a:rPr>
              <a:t> comparabili con </a:t>
            </a:r>
            <a:r>
              <a:rPr lang="it-IT" dirty="0" err="1">
                <a:solidFill>
                  <a:srgbClr val="00333E"/>
                </a:solidFill>
              </a:rPr>
              <a:t>gfortran</a:t>
            </a:r>
            <a:endParaRPr lang="it-IT" dirty="0">
              <a:solidFill>
                <a:srgbClr val="00333E"/>
              </a:solidFill>
            </a:endParaRPr>
          </a:p>
          <a:p>
            <a:r>
              <a:rPr lang="it-IT" dirty="0">
                <a:solidFill>
                  <a:srgbClr val="00333E"/>
                </a:solidFill>
              </a:rPr>
              <a:t>Codice scritto in CUDA nettamente superiore agli altri</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7A9AD6C-4863-6B7E-AD9E-E97C637D3FF8}"/>
                  </a:ext>
                </a:extLst>
              </p:cNvPr>
              <p:cNvSpPr txBox="1"/>
              <p:nvPr/>
            </p:nvSpPr>
            <p:spPr>
              <a:xfrm>
                <a:off x="531064" y="1479826"/>
                <a:ext cx="9485312" cy="9659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1600" b="1" i="1" smtClean="0">
                          <a:solidFill>
                            <a:srgbClr val="00333E"/>
                          </a:solidFill>
                          <a:latin typeface="Cambria Math" panose="02040503050406030204" pitchFamily="18" charset="0"/>
                        </a:rPr>
                        <m:t>𝑮𝑭𝑳𝑶𝑷𝑺</m:t>
                      </m:r>
                      <m:r>
                        <a:rPr lang="it-IT" sz="1600" b="0" i="1" smtClean="0">
                          <a:solidFill>
                            <a:srgbClr val="00333E"/>
                          </a:solidFill>
                          <a:latin typeface="Cambria Math" panose="02040503050406030204" pitchFamily="18" charset="0"/>
                        </a:rPr>
                        <m:t>=</m:t>
                      </m:r>
                      <m:f>
                        <m:fPr>
                          <m:ctrlPr>
                            <a:rPr lang="it-IT" sz="1600" b="0" i="1" smtClean="0">
                              <a:solidFill>
                                <a:srgbClr val="00333E"/>
                              </a:solidFill>
                              <a:latin typeface="Cambria Math" panose="02040503050406030204" pitchFamily="18" charset="0"/>
                            </a:rPr>
                          </m:ctrlPr>
                        </m:fPr>
                        <m:num>
                          <m:r>
                            <a:rPr lang="it-IT" sz="1600" b="0" i="1" smtClean="0">
                              <a:solidFill>
                                <a:srgbClr val="00333E"/>
                              </a:solidFill>
                              <a:latin typeface="Cambria Math" panose="02040503050406030204" pitchFamily="18" charset="0"/>
                            </a:rPr>
                            <m:t>𝐹𝐿𝑂𝑃</m:t>
                          </m:r>
                        </m:num>
                        <m:den>
                          <m:sSub>
                            <m:sSubPr>
                              <m:ctrlPr>
                                <a:rPr lang="it-IT" sz="1600" b="0" i="1" smtClean="0">
                                  <a:solidFill>
                                    <a:srgbClr val="00333E"/>
                                  </a:solidFill>
                                  <a:latin typeface="Cambria Math" panose="02040503050406030204" pitchFamily="18" charset="0"/>
                                </a:rPr>
                              </m:ctrlPr>
                            </m:sSubPr>
                            <m:e>
                              <m:r>
                                <a:rPr lang="it-IT" sz="1600" b="0" i="1" smtClean="0">
                                  <a:solidFill>
                                    <a:srgbClr val="00333E"/>
                                  </a:solidFill>
                                  <a:latin typeface="Cambria Math" panose="02040503050406030204" pitchFamily="18" charset="0"/>
                                </a:rPr>
                                <m:t>𝑇</m:t>
                              </m:r>
                            </m:e>
                            <m:sub>
                              <m:r>
                                <a:rPr lang="it-IT" sz="1600" b="0" i="1" smtClean="0">
                                  <a:solidFill>
                                    <a:srgbClr val="00333E"/>
                                  </a:solidFill>
                                  <a:latin typeface="Cambria Math" panose="02040503050406030204" pitchFamily="18" charset="0"/>
                                </a:rPr>
                                <m:t>𝑝𝑎𝑟𝑎𝑙𝑙𝑒𝑙𝑜</m:t>
                              </m:r>
                            </m:sub>
                          </m:sSub>
                          <m:r>
                            <a:rPr lang="it-IT" sz="1600" b="0" i="1" smtClean="0">
                              <a:solidFill>
                                <a:srgbClr val="00333E"/>
                              </a:solidFill>
                              <a:latin typeface="Cambria Math" panose="02040503050406030204" pitchFamily="18" charset="0"/>
                            </a:rPr>
                            <m:t>∗</m:t>
                          </m:r>
                          <m:sSup>
                            <m:sSupPr>
                              <m:ctrlPr>
                                <a:rPr lang="it-IT" sz="1600" b="0" i="1" smtClean="0">
                                  <a:solidFill>
                                    <a:srgbClr val="00333E"/>
                                  </a:solidFill>
                                  <a:latin typeface="Cambria Math" panose="02040503050406030204" pitchFamily="18" charset="0"/>
                                </a:rPr>
                              </m:ctrlPr>
                            </m:sSupPr>
                            <m:e>
                              <m:r>
                                <a:rPr lang="it-IT" sz="1600" b="0" i="1" smtClean="0">
                                  <a:solidFill>
                                    <a:srgbClr val="00333E"/>
                                  </a:solidFill>
                                  <a:latin typeface="Cambria Math" panose="02040503050406030204" pitchFamily="18" charset="0"/>
                                </a:rPr>
                                <m:t>10</m:t>
                              </m:r>
                            </m:e>
                            <m:sup>
                              <m:r>
                                <a:rPr lang="it-IT" sz="1600" b="0" i="1" smtClean="0">
                                  <a:solidFill>
                                    <a:srgbClr val="00333E"/>
                                  </a:solidFill>
                                  <a:latin typeface="Cambria Math" panose="02040503050406030204" pitchFamily="18" charset="0"/>
                                </a:rPr>
                                <m:t>9</m:t>
                              </m:r>
                            </m:sup>
                          </m:sSup>
                        </m:den>
                      </m:f>
                      <m:r>
                        <a:rPr lang="it-IT" sz="1600" b="0" i="1" smtClean="0">
                          <a:solidFill>
                            <a:srgbClr val="00333E"/>
                          </a:solidFill>
                          <a:latin typeface="Cambria Math" panose="02040503050406030204" pitchFamily="18" charset="0"/>
                        </a:rPr>
                        <m:t>= </m:t>
                      </m:r>
                      <m:f>
                        <m:fPr>
                          <m:ctrlPr>
                            <a:rPr lang="it-IT" sz="1600" b="0" i="1" smtClean="0">
                              <a:solidFill>
                                <a:srgbClr val="00333E"/>
                              </a:solidFill>
                              <a:latin typeface="Cambria Math" panose="02040503050406030204" pitchFamily="18" charset="0"/>
                            </a:rPr>
                          </m:ctrlPr>
                        </m:fPr>
                        <m:num>
                          <m:r>
                            <a:rPr lang="it-IT" sz="1600" b="0" i="1" smtClean="0">
                              <a:solidFill>
                                <a:srgbClr val="00333E"/>
                              </a:solidFill>
                              <a:latin typeface="Cambria Math" panose="02040503050406030204" pitchFamily="18" charset="0"/>
                            </a:rPr>
                            <m:t>𝑛𝑃𝑜𝑖𝑛𝑡𝑠</m:t>
                          </m:r>
                          <m:r>
                            <a:rPr lang="it-IT" sz="1600" b="0" i="1" smtClean="0">
                              <a:solidFill>
                                <a:srgbClr val="00333E"/>
                              </a:solidFill>
                              <a:latin typeface="Cambria Math" panose="02040503050406030204" pitchFamily="18" charset="0"/>
                            </a:rPr>
                            <m:t>∗</m:t>
                          </m:r>
                          <m:nary>
                            <m:naryPr>
                              <m:chr m:val="∑"/>
                              <m:ctrlPr>
                                <a:rPr lang="it-IT" sz="1600" b="0" i="1" smtClean="0">
                                  <a:solidFill>
                                    <a:srgbClr val="00333E"/>
                                  </a:solidFill>
                                  <a:latin typeface="Cambria Math" panose="02040503050406030204" pitchFamily="18" charset="0"/>
                                </a:rPr>
                              </m:ctrlPr>
                            </m:naryPr>
                            <m:sub>
                              <m:r>
                                <m:rPr>
                                  <m:brk m:alnAt="23"/>
                                </m:rPr>
                                <a:rPr lang="it-IT" sz="1600" b="0" i="1" smtClean="0">
                                  <a:solidFill>
                                    <a:srgbClr val="00333E"/>
                                  </a:solidFill>
                                  <a:latin typeface="Cambria Math" panose="02040503050406030204" pitchFamily="18" charset="0"/>
                                </a:rPr>
                                <m:t>𝑖</m:t>
                              </m:r>
                              <m:r>
                                <a:rPr lang="it-IT" sz="1600" b="0" i="1" smtClean="0">
                                  <a:solidFill>
                                    <a:srgbClr val="00333E"/>
                                  </a:solidFill>
                                  <a:latin typeface="Cambria Math" panose="02040503050406030204" pitchFamily="18" charset="0"/>
                                </a:rPr>
                                <m:t>=</m:t>
                              </m:r>
                              <m:r>
                                <a:rPr lang="it-IT" sz="1600" b="0" i="1" smtClean="0">
                                  <a:solidFill>
                                    <a:srgbClr val="00333E"/>
                                  </a:solidFill>
                                  <a:latin typeface="Cambria Math" panose="02040503050406030204" pitchFamily="18" charset="0"/>
                                </a:rPr>
                                <m:t>𝑖𝑛𝑝𝑢𝑡𝐿𝑎𝑦𝑒𝑟</m:t>
                              </m:r>
                              <m:r>
                                <a:rPr lang="it-IT" sz="1600" b="0" i="1" smtClean="0">
                                  <a:solidFill>
                                    <a:srgbClr val="00333E"/>
                                  </a:solidFill>
                                  <a:latin typeface="Cambria Math" panose="02040503050406030204" pitchFamily="18" charset="0"/>
                                </a:rPr>
                                <m:t>+1</m:t>
                              </m:r>
                            </m:sub>
                            <m:sup>
                              <m:r>
                                <a:rPr lang="it-IT" sz="1600" b="0" i="1" smtClean="0">
                                  <a:solidFill>
                                    <a:srgbClr val="00333E"/>
                                  </a:solidFill>
                                  <a:latin typeface="Cambria Math" panose="02040503050406030204" pitchFamily="18" charset="0"/>
                                </a:rPr>
                                <m:t>𝑜𝑢𝑡𝑝𝑢𝑡</m:t>
                              </m:r>
                              <m:r>
                                <a:rPr lang="it-IT" sz="1600" b="0" i="1" smtClean="0">
                                  <a:solidFill>
                                    <a:srgbClr val="00333E"/>
                                  </a:solidFill>
                                  <a:latin typeface="Cambria Math" panose="02040503050406030204" pitchFamily="18" charset="0"/>
                                </a:rPr>
                                <m:t> </m:t>
                              </m:r>
                              <m:r>
                                <a:rPr lang="it-IT" sz="1600" b="0" i="1" smtClean="0">
                                  <a:solidFill>
                                    <a:srgbClr val="00333E"/>
                                  </a:solidFill>
                                  <a:latin typeface="Cambria Math" panose="02040503050406030204" pitchFamily="18" charset="0"/>
                                </a:rPr>
                                <m:t>𝑙𝑎𝑦𝑒𝑟</m:t>
                              </m:r>
                            </m:sup>
                            <m:e>
                              <m:r>
                                <a:rPr lang="it-IT" sz="1600" b="0" i="1" smtClean="0">
                                  <a:solidFill>
                                    <a:srgbClr val="00333E"/>
                                  </a:solidFill>
                                  <a:latin typeface="Cambria Math" panose="02040503050406030204" pitchFamily="18" charset="0"/>
                                </a:rPr>
                                <m:t>(2∗</m:t>
                              </m:r>
                              <m:r>
                                <a:rPr lang="it-IT" sz="1600" b="0" i="1" smtClean="0">
                                  <a:solidFill>
                                    <a:srgbClr val="00333E"/>
                                  </a:solidFill>
                                  <a:latin typeface="Cambria Math" panose="02040503050406030204" pitchFamily="18" charset="0"/>
                                </a:rPr>
                                <m:t>𝑛𝑜𝑑𝑖</m:t>
                              </m:r>
                              <m:d>
                                <m:dPr>
                                  <m:ctrlPr>
                                    <a:rPr lang="it-IT" sz="1600" b="0" i="1" smtClean="0">
                                      <a:solidFill>
                                        <a:srgbClr val="00333E"/>
                                      </a:solidFill>
                                      <a:latin typeface="Cambria Math" panose="02040503050406030204" pitchFamily="18" charset="0"/>
                                    </a:rPr>
                                  </m:ctrlPr>
                                </m:dPr>
                                <m:e>
                                  <m:r>
                                    <a:rPr lang="it-IT" sz="1600" b="0" i="1" smtClean="0">
                                      <a:solidFill>
                                        <a:srgbClr val="00333E"/>
                                      </a:solidFill>
                                      <a:latin typeface="Cambria Math" panose="02040503050406030204" pitchFamily="18" charset="0"/>
                                    </a:rPr>
                                    <m:t>𝑖</m:t>
                                  </m:r>
                                </m:e>
                              </m:d>
                              <m:r>
                                <a:rPr lang="it-IT" sz="1600" b="0" i="1" smtClean="0">
                                  <a:solidFill>
                                    <a:srgbClr val="00333E"/>
                                  </a:solidFill>
                                  <a:latin typeface="Cambria Math" panose="02040503050406030204" pitchFamily="18" charset="0"/>
                                </a:rPr>
                                <m:t>∗</m:t>
                              </m:r>
                              <m:r>
                                <a:rPr lang="it-IT" sz="1600" b="0" i="1" smtClean="0">
                                  <a:solidFill>
                                    <a:srgbClr val="00333E"/>
                                  </a:solidFill>
                                  <a:latin typeface="Cambria Math" panose="02040503050406030204" pitchFamily="18" charset="0"/>
                                </a:rPr>
                                <m:t>𝑛𝑜𝑑𝑖</m:t>
                              </m:r>
                              <m:d>
                                <m:dPr>
                                  <m:ctrlPr>
                                    <a:rPr lang="it-IT" sz="1600" b="0" i="1" smtClean="0">
                                      <a:solidFill>
                                        <a:srgbClr val="00333E"/>
                                      </a:solidFill>
                                      <a:latin typeface="Cambria Math" panose="02040503050406030204" pitchFamily="18" charset="0"/>
                                    </a:rPr>
                                  </m:ctrlPr>
                                </m:dPr>
                                <m:e>
                                  <m:r>
                                    <a:rPr lang="it-IT" sz="1600" b="0" i="1" smtClean="0">
                                      <a:solidFill>
                                        <a:srgbClr val="00333E"/>
                                      </a:solidFill>
                                      <a:latin typeface="Cambria Math" panose="02040503050406030204" pitchFamily="18" charset="0"/>
                                    </a:rPr>
                                    <m:t>𝑖</m:t>
                                  </m:r>
                                  <m:r>
                                    <a:rPr lang="it-IT" sz="1600" b="0" i="1" smtClean="0">
                                      <a:solidFill>
                                        <a:srgbClr val="00333E"/>
                                      </a:solidFill>
                                      <a:latin typeface="Cambria Math" panose="02040503050406030204" pitchFamily="18" charset="0"/>
                                    </a:rPr>
                                    <m:t>−1</m:t>
                                  </m:r>
                                </m:e>
                              </m:d>
                              <m:r>
                                <a:rPr lang="it-IT" sz="1600" b="0" i="1" smtClean="0">
                                  <a:solidFill>
                                    <a:srgbClr val="00333E"/>
                                  </a:solidFill>
                                  <a:latin typeface="Cambria Math" panose="02040503050406030204" pitchFamily="18" charset="0"/>
                                </a:rPr>
                                <m:t>+2∗</m:t>
                              </m:r>
                              <m:r>
                                <a:rPr lang="it-IT" sz="1600" b="0" i="1" smtClean="0">
                                  <a:solidFill>
                                    <a:srgbClr val="00333E"/>
                                  </a:solidFill>
                                  <a:latin typeface="Cambria Math" panose="02040503050406030204" pitchFamily="18" charset="0"/>
                                </a:rPr>
                                <m:t>𝑛𝑜𝑑𝑖</m:t>
                              </m:r>
                              <m:d>
                                <m:dPr>
                                  <m:ctrlPr>
                                    <a:rPr lang="it-IT" sz="1600" b="0" i="1" smtClean="0">
                                      <a:solidFill>
                                        <a:srgbClr val="00333E"/>
                                      </a:solidFill>
                                      <a:latin typeface="Cambria Math" panose="02040503050406030204" pitchFamily="18" charset="0"/>
                                    </a:rPr>
                                  </m:ctrlPr>
                                </m:dPr>
                                <m:e>
                                  <m:r>
                                    <a:rPr lang="it-IT" sz="1600" b="0" i="1" smtClean="0">
                                      <a:solidFill>
                                        <a:srgbClr val="00333E"/>
                                      </a:solidFill>
                                      <a:latin typeface="Cambria Math" panose="02040503050406030204" pitchFamily="18" charset="0"/>
                                    </a:rPr>
                                    <m:t>𝑖</m:t>
                                  </m:r>
                                </m:e>
                              </m:d>
                              <m:r>
                                <a:rPr lang="it-IT" sz="1600" b="0" i="1" smtClean="0">
                                  <a:solidFill>
                                    <a:srgbClr val="00333E"/>
                                  </a:solidFill>
                                  <a:latin typeface="Cambria Math" panose="02040503050406030204" pitchFamily="18" charset="0"/>
                                </a:rPr>
                                <m:t>)</m:t>
                              </m:r>
                            </m:e>
                          </m:nary>
                        </m:num>
                        <m:den>
                          <m:sSub>
                            <m:sSubPr>
                              <m:ctrlPr>
                                <a:rPr lang="it-IT" sz="1600" b="0" i="1" smtClean="0">
                                  <a:solidFill>
                                    <a:srgbClr val="00333E"/>
                                  </a:solidFill>
                                  <a:latin typeface="Cambria Math" panose="02040503050406030204" pitchFamily="18" charset="0"/>
                                </a:rPr>
                              </m:ctrlPr>
                            </m:sSubPr>
                            <m:e>
                              <m:r>
                                <a:rPr lang="it-IT" sz="1600" b="0" i="1" smtClean="0">
                                  <a:solidFill>
                                    <a:srgbClr val="00333E"/>
                                  </a:solidFill>
                                  <a:latin typeface="Cambria Math" panose="02040503050406030204" pitchFamily="18" charset="0"/>
                                </a:rPr>
                                <m:t>𝑇</m:t>
                              </m:r>
                            </m:e>
                            <m:sub>
                              <m:r>
                                <a:rPr lang="it-IT" sz="1600" b="0" i="1" smtClean="0">
                                  <a:solidFill>
                                    <a:srgbClr val="00333E"/>
                                  </a:solidFill>
                                  <a:latin typeface="Cambria Math" panose="02040503050406030204" pitchFamily="18" charset="0"/>
                                </a:rPr>
                                <m:t>𝑝𝑎𝑟𝑎𝑙𝑙𝑒𝑙𝑜</m:t>
                              </m:r>
                            </m:sub>
                          </m:sSub>
                          <m:r>
                            <a:rPr lang="it-IT" sz="1600" b="0" i="1" smtClean="0">
                              <a:solidFill>
                                <a:srgbClr val="00333E"/>
                              </a:solidFill>
                              <a:latin typeface="Cambria Math" panose="02040503050406030204" pitchFamily="18" charset="0"/>
                            </a:rPr>
                            <m:t>∗</m:t>
                          </m:r>
                          <m:sSup>
                            <m:sSupPr>
                              <m:ctrlPr>
                                <a:rPr lang="it-IT" sz="1600" b="0" i="1" smtClean="0">
                                  <a:solidFill>
                                    <a:srgbClr val="00333E"/>
                                  </a:solidFill>
                                  <a:latin typeface="Cambria Math" panose="02040503050406030204" pitchFamily="18" charset="0"/>
                                </a:rPr>
                              </m:ctrlPr>
                            </m:sSupPr>
                            <m:e>
                              <m:r>
                                <a:rPr lang="it-IT" sz="1600" b="0" i="1" smtClean="0">
                                  <a:solidFill>
                                    <a:srgbClr val="00333E"/>
                                  </a:solidFill>
                                  <a:latin typeface="Cambria Math" panose="02040503050406030204" pitchFamily="18" charset="0"/>
                                </a:rPr>
                                <m:t>10</m:t>
                              </m:r>
                            </m:e>
                            <m:sup>
                              <m:r>
                                <a:rPr lang="it-IT" sz="1600" b="0" i="1" smtClean="0">
                                  <a:solidFill>
                                    <a:srgbClr val="00333E"/>
                                  </a:solidFill>
                                  <a:latin typeface="Cambria Math" panose="02040503050406030204" pitchFamily="18" charset="0"/>
                                </a:rPr>
                                <m:t>9</m:t>
                              </m:r>
                            </m:sup>
                          </m:sSup>
                        </m:den>
                      </m:f>
                    </m:oMath>
                  </m:oMathPara>
                </a14:m>
                <a:endParaRPr lang="it-IT" sz="1600" dirty="0"/>
              </a:p>
              <a:p>
                <a:endParaRPr lang="it-IT" sz="1600" dirty="0"/>
              </a:p>
            </p:txBody>
          </p:sp>
        </mc:Choice>
        <mc:Fallback xmlns="">
          <p:sp>
            <p:nvSpPr>
              <p:cNvPr id="3" name="CasellaDiTesto 2">
                <a:extLst>
                  <a:ext uri="{FF2B5EF4-FFF2-40B4-BE49-F238E27FC236}">
                    <a16:creationId xmlns:a16="http://schemas.microsoft.com/office/drawing/2014/main" id="{27A9AD6C-4863-6B7E-AD9E-E97C637D3FF8}"/>
                  </a:ext>
                </a:extLst>
              </p:cNvPr>
              <p:cNvSpPr txBox="1">
                <a:spLocks noRot="1" noChangeAspect="1" noMove="1" noResize="1" noEditPoints="1" noAdjustHandles="1" noChangeArrowheads="1" noChangeShapeType="1" noTextEdit="1"/>
              </p:cNvSpPr>
              <p:nvPr/>
            </p:nvSpPr>
            <p:spPr>
              <a:xfrm>
                <a:off x="531064" y="1479826"/>
                <a:ext cx="9485312" cy="965970"/>
              </a:xfrm>
              <a:prstGeom prst="rect">
                <a:avLst/>
              </a:prstGeom>
              <a:blipFill>
                <a:blip r:embed="rId8"/>
                <a:stretch>
                  <a:fillRect/>
                </a:stretch>
              </a:blipFill>
            </p:spPr>
            <p:txBody>
              <a:bodyPr/>
              <a:lstStyle/>
              <a:p>
                <a:r>
                  <a:rPr lang="it-IT">
                    <a:noFill/>
                  </a:rPr>
                  <a:t> </a:t>
                </a:r>
              </a:p>
            </p:txBody>
          </p:sp>
        </mc:Fallback>
      </mc:AlternateContent>
      <p:graphicFrame>
        <p:nvGraphicFramePr>
          <p:cNvPr id="7" name="Diagramma 6">
            <a:extLst>
              <a:ext uri="{FF2B5EF4-FFF2-40B4-BE49-F238E27FC236}">
                <a16:creationId xmlns:a16="http://schemas.microsoft.com/office/drawing/2014/main" id="{2FD378BF-E677-DD33-66C3-1CFBC7598797}"/>
              </a:ext>
            </a:extLst>
          </p:cNvPr>
          <p:cNvGraphicFramePr/>
          <p:nvPr>
            <p:extLst>
              <p:ext uri="{D42A27DB-BD31-4B8C-83A1-F6EECF244321}">
                <p14:modId xmlns:p14="http://schemas.microsoft.com/office/powerpoint/2010/main" val="370117078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2755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1A04F258-A352-0AC3-D08D-E6A745DEAA06}"/>
              </a:ext>
            </a:extLst>
          </p:cNvPr>
          <p:cNvGrpSpPr/>
          <p:nvPr/>
        </p:nvGrpSpPr>
        <p:grpSpPr>
          <a:xfrm>
            <a:off x="7685988" y="6203552"/>
            <a:ext cx="1135282" cy="454113"/>
            <a:chOff x="2045458" y="353897"/>
            <a:chExt cx="1135282" cy="454113"/>
          </a:xfrm>
        </p:grpSpPr>
        <p:sp>
          <p:nvSpPr>
            <p:cNvPr id="13" name="Freccia a gallone 12">
              <a:extLst>
                <a:ext uri="{FF2B5EF4-FFF2-40B4-BE49-F238E27FC236}">
                  <a16:creationId xmlns:a16="http://schemas.microsoft.com/office/drawing/2014/main" id="{A45E2858-1188-B59C-6FA0-3AAA3CEB8748}"/>
                </a:ext>
              </a:extLst>
            </p:cNvPr>
            <p:cNvSpPr/>
            <p:nvPr/>
          </p:nvSpPr>
          <p:spPr>
            <a:xfrm>
              <a:off x="2045458" y="353897"/>
              <a:ext cx="1135282" cy="454113"/>
            </a:xfrm>
            <a:prstGeom prst="chevron">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a:p>
          </p:txBody>
        </p:sp>
        <p:sp>
          <p:nvSpPr>
            <p:cNvPr id="14" name="Freccia a gallone 4">
              <a:extLst>
                <a:ext uri="{FF2B5EF4-FFF2-40B4-BE49-F238E27FC236}">
                  <a16:creationId xmlns:a16="http://schemas.microsoft.com/office/drawing/2014/main" id="{0C3201B1-9733-9564-BF17-4239BB34AD09}"/>
                </a:ext>
              </a:extLst>
            </p:cNvPr>
            <p:cNvSpPr txBox="1"/>
            <p:nvPr/>
          </p:nvSpPr>
          <p:spPr>
            <a:xfrm>
              <a:off x="2272515" y="353897"/>
              <a:ext cx="681169" cy="454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it-IT" sz="900" kern="1200" dirty="0"/>
                <a:t>Risultati</a:t>
              </a:r>
            </a:p>
          </p:txBody>
        </p:sp>
      </p:gr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27</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2" name="Connettore diritto 1">
            <a:extLst>
              <a:ext uri="{FF2B5EF4-FFF2-40B4-BE49-F238E27FC236}">
                <a16:creationId xmlns:a16="http://schemas.microsoft.com/office/drawing/2014/main" id="{43A3EED8-831A-8D4F-2197-9DB5432B5CC9}"/>
              </a:ext>
            </a:extLst>
          </p:cNvPr>
          <p:cNvCxnSpPr>
            <a:cxnSpLocks/>
          </p:cNvCxnSpPr>
          <p:nvPr/>
        </p:nvCxnSpPr>
        <p:spPr>
          <a:xfrm>
            <a:off x="0" y="198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C81420F3-0553-F90C-411F-9BC13DB03458}"/>
              </a:ext>
            </a:extLst>
          </p:cNvPr>
          <p:cNvCxnSpPr>
            <a:cxnSpLocks/>
          </p:cNvCxnSpPr>
          <p:nvPr/>
        </p:nvCxnSpPr>
        <p:spPr>
          <a:xfrm>
            <a:off x="4904390" y="486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D5B7B026-9362-6B10-356E-15E52BBA85DC}"/>
              </a:ext>
            </a:extLst>
          </p:cNvPr>
          <p:cNvSpPr txBox="1">
            <a:spLocks/>
          </p:cNvSpPr>
          <p:nvPr/>
        </p:nvSpPr>
        <p:spPr>
          <a:xfrm>
            <a:off x="498206" y="2873488"/>
            <a:ext cx="9608457" cy="164630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t>Conclusioni e sviluppi futuri</a:t>
            </a:r>
          </a:p>
        </p:txBody>
      </p:sp>
      <p:graphicFrame>
        <p:nvGraphicFramePr>
          <p:cNvPr id="8" name="Diagramma 7">
            <a:extLst>
              <a:ext uri="{FF2B5EF4-FFF2-40B4-BE49-F238E27FC236}">
                <a16:creationId xmlns:a16="http://schemas.microsoft.com/office/drawing/2014/main" id="{526E3F5F-5FCB-2523-F547-C79D2D0BCBF7}"/>
              </a:ext>
            </a:extLst>
          </p:cNvPr>
          <p:cNvGraphicFramePr/>
          <p:nvPr>
            <p:extLst>
              <p:ext uri="{D42A27DB-BD31-4B8C-83A1-F6EECF244321}">
                <p14:modId xmlns:p14="http://schemas.microsoft.com/office/powerpoint/2010/main" val="1901965092"/>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34054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404037" y="1849170"/>
            <a:ext cx="9381408" cy="3991649"/>
          </a:xfrm>
        </p:spPr>
        <p:txBody>
          <a:bodyPr>
            <a:normAutofit fontScale="85000" lnSpcReduction="10000"/>
          </a:bodyPr>
          <a:lstStyle/>
          <a:p>
            <a:r>
              <a:rPr lang="it-IT" sz="2100" dirty="0" err="1">
                <a:solidFill>
                  <a:srgbClr val="00333E"/>
                </a:solidFill>
              </a:rPr>
              <a:t>Offloading</a:t>
            </a:r>
            <a:r>
              <a:rPr lang="it-IT" sz="2100" dirty="0">
                <a:solidFill>
                  <a:srgbClr val="00333E"/>
                </a:solidFill>
              </a:rPr>
              <a:t> automatico su GPU</a:t>
            </a:r>
            <a:r>
              <a:rPr lang="it-IT" sz="1900" dirty="0">
                <a:solidFill>
                  <a:srgbClr val="00333E"/>
                </a:solidFill>
              </a:rPr>
              <a:t>:</a:t>
            </a:r>
          </a:p>
          <a:p>
            <a:pPr marL="457200" lvl="1" indent="0">
              <a:buNone/>
            </a:pPr>
            <a:r>
              <a:rPr lang="it-IT" sz="1900" dirty="0">
                <a:solidFill>
                  <a:srgbClr val="00333E"/>
                </a:solidFill>
              </a:rPr>
              <a:t>interessante dal punto di vista della manutenibilità</a:t>
            </a:r>
          </a:p>
          <a:p>
            <a:pPr marL="457200" lvl="1" indent="0">
              <a:buNone/>
            </a:pPr>
            <a:r>
              <a:rPr lang="it-IT" sz="1900" dirty="0">
                <a:solidFill>
                  <a:srgbClr val="00333E"/>
                </a:solidFill>
              </a:rPr>
              <a:t>Dal punto di vista delle prestazioni, non costituisce ancora un’alternativa completa al codice in CUDA</a:t>
            </a:r>
          </a:p>
          <a:p>
            <a:r>
              <a:rPr lang="it-IT" sz="2100" dirty="0">
                <a:solidFill>
                  <a:srgbClr val="00333E"/>
                </a:solidFill>
              </a:rPr>
              <a:t>Versione più promettente: </a:t>
            </a:r>
          </a:p>
          <a:p>
            <a:pPr lvl="1"/>
            <a:r>
              <a:rPr lang="it-IT" sz="1900" dirty="0">
                <a:solidFill>
                  <a:srgbClr val="00333E"/>
                </a:solidFill>
              </a:rPr>
              <a:t>Per l’applicazione in esame: </a:t>
            </a:r>
            <a:r>
              <a:rPr lang="it-IT" sz="1900" dirty="0" err="1">
                <a:solidFill>
                  <a:srgbClr val="00333E"/>
                </a:solidFill>
              </a:rPr>
              <a:t>OpenACC</a:t>
            </a:r>
            <a:r>
              <a:rPr lang="it-IT" sz="1900" dirty="0">
                <a:solidFill>
                  <a:srgbClr val="00333E"/>
                </a:solidFill>
              </a:rPr>
              <a:t> con </a:t>
            </a:r>
            <a:r>
              <a:rPr lang="it-IT" sz="1900" dirty="0" err="1">
                <a:solidFill>
                  <a:srgbClr val="00333E"/>
                </a:solidFill>
              </a:rPr>
              <a:t>gfortran</a:t>
            </a:r>
            <a:endParaRPr lang="it-IT" sz="1900" dirty="0">
              <a:solidFill>
                <a:srgbClr val="00333E"/>
              </a:solidFill>
            </a:endParaRPr>
          </a:p>
          <a:p>
            <a:pPr lvl="1"/>
            <a:r>
              <a:rPr lang="it-IT" sz="1900" dirty="0">
                <a:solidFill>
                  <a:srgbClr val="00333E"/>
                </a:solidFill>
              </a:rPr>
              <a:t>Dal punto di vista dei GFLOPS: </a:t>
            </a:r>
            <a:r>
              <a:rPr lang="it-IT" sz="1900" dirty="0" err="1">
                <a:solidFill>
                  <a:srgbClr val="00333E"/>
                </a:solidFill>
              </a:rPr>
              <a:t>OpenMP</a:t>
            </a:r>
            <a:r>
              <a:rPr lang="it-IT" sz="1900" dirty="0">
                <a:solidFill>
                  <a:srgbClr val="00333E"/>
                </a:solidFill>
              </a:rPr>
              <a:t> con </a:t>
            </a:r>
            <a:r>
              <a:rPr lang="it-IT" sz="1900" dirty="0" err="1">
                <a:solidFill>
                  <a:srgbClr val="00333E"/>
                </a:solidFill>
              </a:rPr>
              <a:t>nvfortran</a:t>
            </a:r>
            <a:endParaRPr lang="it-IT" sz="1900" dirty="0">
              <a:solidFill>
                <a:srgbClr val="00333E"/>
              </a:solidFill>
            </a:endParaRPr>
          </a:p>
          <a:p>
            <a:r>
              <a:rPr lang="it-IT" sz="2100" dirty="0">
                <a:solidFill>
                  <a:srgbClr val="00333E"/>
                </a:solidFill>
              </a:rPr>
              <a:t>Sviluppi futuri:</a:t>
            </a:r>
          </a:p>
          <a:p>
            <a:pPr lvl="1"/>
            <a:r>
              <a:rPr lang="it-IT" sz="1900" dirty="0">
                <a:solidFill>
                  <a:srgbClr val="00333E"/>
                </a:solidFill>
              </a:rPr>
              <a:t>Applicazione dell’</a:t>
            </a:r>
            <a:r>
              <a:rPr lang="it-IT" sz="1900" dirty="0" err="1">
                <a:solidFill>
                  <a:srgbClr val="00333E"/>
                </a:solidFill>
              </a:rPr>
              <a:t>offloading</a:t>
            </a:r>
            <a:r>
              <a:rPr lang="it-IT" sz="1900" dirty="0">
                <a:solidFill>
                  <a:srgbClr val="00333E"/>
                </a:solidFill>
              </a:rPr>
              <a:t> alla procedura di training, più onerosa </a:t>
            </a:r>
            <a:r>
              <a:rPr lang="it-IT" sz="1900" dirty="0" err="1">
                <a:solidFill>
                  <a:srgbClr val="00333E"/>
                </a:solidFill>
              </a:rPr>
              <a:t>computazionalmente</a:t>
            </a:r>
            <a:endParaRPr lang="it-IT" sz="1900" dirty="0">
              <a:solidFill>
                <a:srgbClr val="00333E"/>
              </a:solidFill>
            </a:endParaRPr>
          </a:p>
          <a:p>
            <a:pPr lvl="1"/>
            <a:r>
              <a:rPr lang="it-IT" sz="1900" dirty="0">
                <a:solidFill>
                  <a:srgbClr val="00333E"/>
                </a:solidFill>
              </a:rPr>
              <a:t>Analisi del codice prodotto da altri compilatori, come </a:t>
            </a:r>
            <a:r>
              <a:rPr lang="it-IT" sz="1900" dirty="0" err="1">
                <a:solidFill>
                  <a:srgbClr val="00333E"/>
                </a:solidFill>
              </a:rPr>
              <a:t>Flang</a:t>
            </a:r>
            <a:r>
              <a:rPr lang="it-IT" sz="1900" dirty="0">
                <a:solidFill>
                  <a:srgbClr val="00333E"/>
                </a:solidFill>
              </a:rPr>
              <a:t> e compilatore Intel</a:t>
            </a:r>
          </a:p>
          <a:p>
            <a:pPr lvl="1"/>
            <a:r>
              <a:rPr lang="it-IT" sz="1900" dirty="0">
                <a:solidFill>
                  <a:srgbClr val="00333E"/>
                </a:solidFill>
              </a:rPr>
              <a:t>Esecuzione su Nvidia Grace-Hopper, che presenta uno spazio di indirizzamento unificato tra CPU e GPU</a:t>
            </a:r>
          </a:p>
          <a:p>
            <a:pPr lvl="1"/>
            <a:endParaRPr lang="it-IT" dirty="0">
              <a:solidFill>
                <a:srgbClr val="00333E"/>
              </a:solidFill>
            </a:endParaRPr>
          </a:p>
          <a:p>
            <a:endParaRPr lang="it-IT" dirty="0">
              <a:solidFill>
                <a:srgbClr val="00333E"/>
              </a:solidFill>
            </a:endParaRPr>
          </a:p>
          <a:p>
            <a:pPr lvl="1"/>
            <a:endParaRPr lang="it-IT" dirty="0">
              <a:solidFill>
                <a:srgbClr val="00333E"/>
              </a:solidFill>
            </a:endParaRPr>
          </a:p>
          <a:p>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28</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844A2C9A-0978-CB7B-77EB-C3E0E3F0E634}"/>
              </a:ext>
            </a:extLst>
          </p:cNvPr>
          <p:cNvSpPr txBox="1">
            <a:spLocks/>
          </p:cNvSpPr>
          <p:nvPr/>
        </p:nvSpPr>
        <p:spPr>
          <a:xfrm>
            <a:off x="249102" y="654827"/>
            <a:ext cx="7412417" cy="7770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Conclusioni e sviluppi futuri</a:t>
            </a:r>
          </a:p>
        </p:txBody>
      </p:sp>
      <p:pic>
        <p:nvPicPr>
          <p:cNvPr id="13" name="Elemento grafico 12" descr="Segno di spunta con riempimento a tinta unita">
            <a:extLst>
              <a:ext uri="{FF2B5EF4-FFF2-40B4-BE49-F238E27FC236}">
                <a16:creationId xmlns:a16="http://schemas.microsoft.com/office/drawing/2014/main" id="{1F6A6DC8-46BD-D3FD-B792-9AFE4A435A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098" y="2275252"/>
            <a:ext cx="180000" cy="180000"/>
          </a:xfrm>
          <a:prstGeom prst="rect">
            <a:avLst/>
          </a:prstGeom>
        </p:spPr>
      </p:pic>
      <p:pic>
        <p:nvPicPr>
          <p:cNvPr id="15" name="Elemento grafico 14" descr="Chiudi con riempimento a tinta unita">
            <a:extLst>
              <a:ext uri="{FF2B5EF4-FFF2-40B4-BE49-F238E27FC236}">
                <a16:creationId xmlns:a16="http://schemas.microsoft.com/office/drawing/2014/main" id="{BE075C7E-DA80-CF0D-7C4E-82BF9322CE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6098" y="2615414"/>
            <a:ext cx="180000" cy="180000"/>
          </a:xfrm>
          <a:prstGeom prst="rect">
            <a:avLst/>
          </a:prstGeom>
        </p:spPr>
      </p:pic>
      <p:graphicFrame>
        <p:nvGraphicFramePr>
          <p:cNvPr id="2" name="Diagramma 1">
            <a:extLst>
              <a:ext uri="{FF2B5EF4-FFF2-40B4-BE49-F238E27FC236}">
                <a16:creationId xmlns:a16="http://schemas.microsoft.com/office/drawing/2014/main" id="{95A0EAFF-38E8-66E8-147A-A991BF79C15D}"/>
              </a:ext>
            </a:extLst>
          </p:cNvPr>
          <p:cNvGraphicFramePr/>
          <p:nvPr>
            <p:extLst>
              <p:ext uri="{D42A27DB-BD31-4B8C-83A1-F6EECF244321}">
                <p14:modId xmlns:p14="http://schemas.microsoft.com/office/powerpoint/2010/main" val="2020160690"/>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54710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7" name="Isosceles Triangle 4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4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5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51" name="Isosceles Triangle 5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52" name="Isosceles Triangle 5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6" name="Google Shape;184;p11">
            <a:extLst>
              <a:ext uri="{FF2B5EF4-FFF2-40B4-BE49-F238E27FC236}">
                <a16:creationId xmlns:a16="http://schemas.microsoft.com/office/drawing/2014/main" id="{C351DB8C-AEF9-9F01-6BA7-6A0B27C254F8}"/>
              </a:ext>
            </a:extLst>
          </p:cNvPr>
          <p:cNvSpPr txBox="1">
            <a:spLocks/>
          </p:cNvSpPr>
          <p:nvPr/>
        </p:nvSpPr>
        <p:spPr>
          <a:xfrm>
            <a:off x="1435987" y="3424766"/>
            <a:ext cx="8288035" cy="1095059"/>
          </a:xfrm>
          <a:prstGeom prst="rect">
            <a:avLst/>
          </a:prstGeom>
        </p:spPr>
        <p:txBody>
          <a:bodyPr spcFirstLastPara="1" vert="horz" lIns="91440" tIns="45720" rIns="91440" bIns="4572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800" dirty="0"/>
              <a:t>GRAZIE PER L’ATTENZIONE</a:t>
            </a:r>
          </a:p>
        </p:txBody>
      </p:sp>
      <p:pic>
        <p:nvPicPr>
          <p:cNvPr id="4" name="Immagine 3" descr="Immagine che contiene testo, Carattere, Elementi grafici, grafica&#10;&#10;Descrizione generata automaticamente">
            <a:extLst>
              <a:ext uri="{FF2B5EF4-FFF2-40B4-BE49-F238E27FC236}">
                <a16:creationId xmlns:a16="http://schemas.microsoft.com/office/drawing/2014/main" id="{46B824CE-359B-1CA1-3C63-CB62029AD29F}"/>
              </a:ext>
            </a:extLst>
          </p:cNvPr>
          <p:cNvPicPr>
            <a:picLocks noChangeAspect="1"/>
          </p:cNvPicPr>
          <p:nvPr/>
        </p:nvPicPr>
        <p:blipFill>
          <a:blip r:embed="rId3"/>
          <a:stretch>
            <a:fillRect/>
          </a:stretch>
        </p:blipFill>
        <p:spPr>
          <a:xfrm>
            <a:off x="783199" y="1888800"/>
            <a:ext cx="4858821" cy="1159200"/>
          </a:xfrm>
          <a:prstGeom prst="rect">
            <a:avLst/>
          </a:prstGeom>
        </p:spPr>
      </p:pic>
      <p:pic>
        <p:nvPicPr>
          <p:cNvPr id="5" name="Immagine 4" descr="Immagine che contiene Carattere, Elementi grafici, logo, grafica&#10;&#10;Descrizione generata automaticamente">
            <a:extLst>
              <a:ext uri="{FF2B5EF4-FFF2-40B4-BE49-F238E27FC236}">
                <a16:creationId xmlns:a16="http://schemas.microsoft.com/office/drawing/2014/main" id="{C4164D5C-011C-CBAD-64C8-3CD1567F65DB}"/>
              </a:ext>
            </a:extLst>
          </p:cNvPr>
          <p:cNvPicPr>
            <a:picLocks noChangeAspect="1"/>
          </p:cNvPicPr>
          <p:nvPr/>
        </p:nvPicPr>
        <p:blipFill>
          <a:blip r:embed="rId4"/>
          <a:stretch>
            <a:fillRect/>
          </a:stretch>
        </p:blipFill>
        <p:spPr>
          <a:xfrm>
            <a:off x="5753936" y="1825453"/>
            <a:ext cx="4092003" cy="1115488"/>
          </a:xfrm>
          <a:prstGeom prst="rect">
            <a:avLst/>
          </a:prstGeom>
        </p:spPr>
      </p:pic>
    </p:spTree>
    <p:extLst>
      <p:ext uri="{BB962C8B-B14F-4D97-AF65-F5344CB8AC3E}">
        <p14:creationId xmlns:p14="http://schemas.microsoft.com/office/powerpoint/2010/main" val="5689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677334" y="581254"/>
            <a:ext cx="8596668" cy="1320800"/>
          </a:xfrm>
        </p:spPr>
        <p:txBody>
          <a:bodyPr/>
          <a:lstStyle/>
          <a:p>
            <a:r>
              <a:rPr lang="it-IT" dirty="0"/>
              <a:t>Obiettivi</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pic>
        <p:nvPicPr>
          <p:cNvPr id="8" name="Segnaposto contenuto 7" descr="Tiro a segno contorno">
            <a:extLst>
              <a:ext uri="{FF2B5EF4-FFF2-40B4-BE49-F238E27FC236}">
                <a16:creationId xmlns:a16="http://schemas.microsoft.com/office/drawing/2014/main" id="{71E3D9A3-887B-5CBD-E99A-7E234DE9E0DA}"/>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72017" y="544866"/>
            <a:ext cx="696788" cy="696788"/>
          </a:xfrm>
        </p:spPr>
      </p:pic>
      <p:cxnSp>
        <p:nvCxnSpPr>
          <p:cNvPr id="3" name="Connettore diritto 2">
            <a:extLst>
              <a:ext uri="{FF2B5EF4-FFF2-40B4-BE49-F238E27FC236}">
                <a16:creationId xmlns:a16="http://schemas.microsoft.com/office/drawing/2014/main" id="{1D7247BF-98DA-59BE-EC13-E821D68E11E0}"/>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Segnaposto contenuto 2">
            <a:extLst>
              <a:ext uri="{FF2B5EF4-FFF2-40B4-BE49-F238E27FC236}">
                <a16:creationId xmlns:a16="http://schemas.microsoft.com/office/drawing/2014/main" id="{ECC2BE78-DA55-938C-BF5C-7C8029F7C8AF}"/>
              </a:ext>
            </a:extLst>
          </p:cNvPr>
          <p:cNvSpPr txBox="1">
            <a:spLocks/>
          </p:cNvSpPr>
          <p:nvPr/>
        </p:nvSpPr>
        <p:spPr>
          <a:xfrm>
            <a:off x="570349" y="2349640"/>
            <a:ext cx="8596668" cy="13208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solidFill>
                  <a:srgbClr val="00333E"/>
                </a:solidFill>
              </a:rPr>
              <a:t>Valutare la maturità del codice per GPU autogenerato dal compilatore tramite le direttive di </a:t>
            </a:r>
            <a:r>
              <a:rPr lang="it-IT" sz="2000" dirty="0" err="1">
                <a:solidFill>
                  <a:srgbClr val="00333E"/>
                </a:solidFill>
              </a:rPr>
              <a:t>OpenMP</a:t>
            </a:r>
            <a:r>
              <a:rPr lang="it-IT" sz="2000" dirty="0">
                <a:solidFill>
                  <a:srgbClr val="00333E"/>
                </a:solidFill>
              </a:rPr>
              <a:t> ed </a:t>
            </a:r>
            <a:r>
              <a:rPr lang="it-IT" sz="2000" dirty="0" err="1">
                <a:solidFill>
                  <a:srgbClr val="00333E"/>
                </a:solidFill>
              </a:rPr>
              <a:t>OpenACC</a:t>
            </a:r>
            <a:r>
              <a:rPr lang="it-IT" sz="2000" dirty="0">
                <a:solidFill>
                  <a:srgbClr val="00333E"/>
                </a:solidFill>
              </a:rPr>
              <a:t> </a:t>
            </a:r>
          </a:p>
          <a:p>
            <a:r>
              <a:rPr lang="it-IT" sz="2000" dirty="0">
                <a:solidFill>
                  <a:srgbClr val="00333E"/>
                </a:solidFill>
              </a:rPr>
              <a:t>Diversi compilatori presi in considerazione</a:t>
            </a:r>
          </a:p>
          <a:p>
            <a:r>
              <a:rPr lang="it-IT" sz="2000" dirty="0">
                <a:solidFill>
                  <a:srgbClr val="00333E"/>
                </a:solidFill>
              </a:rPr>
              <a:t>Confronto con codice scritto direttamente per GPU</a:t>
            </a:r>
          </a:p>
        </p:txBody>
      </p:sp>
      <p:sp>
        <p:nvSpPr>
          <p:cNvPr id="9" name="CasellaDiTesto 8">
            <a:extLst>
              <a:ext uri="{FF2B5EF4-FFF2-40B4-BE49-F238E27FC236}">
                <a16:creationId xmlns:a16="http://schemas.microsoft.com/office/drawing/2014/main" id="{D757F825-2884-B5FD-7C79-A311D6ADAA4F}"/>
              </a:ext>
            </a:extLst>
          </p:cNvPr>
          <p:cNvSpPr txBox="1"/>
          <p:nvPr/>
        </p:nvSpPr>
        <p:spPr>
          <a:xfrm>
            <a:off x="570349" y="4593997"/>
            <a:ext cx="8962852" cy="707886"/>
          </a:xfrm>
          <a:prstGeom prst="rect">
            <a:avLst/>
          </a:prstGeom>
          <a:noFill/>
        </p:spPr>
        <p:txBody>
          <a:bodyPr wrap="square" rtlCol="0">
            <a:spAutoFit/>
          </a:bodyPr>
          <a:lstStyle/>
          <a:p>
            <a:r>
              <a:rPr lang="it-IT" sz="2000" b="1" dirty="0">
                <a:solidFill>
                  <a:srgbClr val="00333E"/>
                </a:solidFill>
              </a:rPr>
              <a:t>Caso di studio</a:t>
            </a:r>
            <a:r>
              <a:rPr lang="it-IT" sz="2000" dirty="0">
                <a:solidFill>
                  <a:srgbClr val="00333E"/>
                </a:solidFill>
              </a:rPr>
              <a:t>: parallelizzazione su GPU del calcolo d’inferenza della rete neurale implementata in </a:t>
            </a:r>
            <a:r>
              <a:rPr lang="it-IT" sz="2000" i="1" dirty="0" err="1">
                <a:solidFill>
                  <a:srgbClr val="00333E"/>
                </a:solidFill>
              </a:rPr>
              <a:t>Inference</a:t>
            </a:r>
            <a:r>
              <a:rPr lang="it-IT" sz="2000" i="1" dirty="0">
                <a:solidFill>
                  <a:srgbClr val="00333E"/>
                </a:solidFill>
              </a:rPr>
              <a:t> Engine</a:t>
            </a:r>
            <a:r>
              <a:rPr lang="it-IT" sz="2000" dirty="0">
                <a:solidFill>
                  <a:srgbClr val="00333E"/>
                </a:solidFill>
              </a:rPr>
              <a:t> </a:t>
            </a:r>
          </a:p>
        </p:txBody>
      </p:sp>
    </p:spTree>
    <p:extLst>
      <p:ext uri="{BB962C8B-B14F-4D97-AF65-F5344CB8AC3E}">
        <p14:creationId xmlns:p14="http://schemas.microsoft.com/office/powerpoint/2010/main" val="18135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Reti neurali</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677334" y="2160589"/>
            <a:ext cx="4908304" cy="3880773"/>
          </a:xfrm>
        </p:spPr>
        <p:txBody>
          <a:bodyPr/>
          <a:lstStyle/>
          <a:p>
            <a:r>
              <a:rPr lang="it-IT" dirty="0">
                <a:solidFill>
                  <a:srgbClr val="00333E"/>
                </a:solidFill>
              </a:rPr>
              <a:t>Modelli computazionali per risolvere problemi di predizione e classificazione</a:t>
            </a:r>
          </a:p>
          <a:p>
            <a:r>
              <a:rPr lang="it-IT" dirty="0">
                <a:solidFill>
                  <a:srgbClr val="00333E"/>
                </a:solidFill>
              </a:rPr>
              <a:t>Nodi raggruppati in più livelli e interconnessi tra loro</a:t>
            </a:r>
          </a:p>
          <a:p>
            <a:r>
              <a:rPr lang="it-IT" dirty="0">
                <a:solidFill>
                  <a:srgbClr val="00333E"/>
                </a:solidFill>
              </a:rPr>
              <a:t>Due fasi:</a:t>
            </a:r>
          </a:p>
          <a:p>
            <a:pPr lvl="1"/>
            <a:r>
              <a:rPr lang="it-IT" dirty="0">
                <a:solidFill>
                  <a:srgbClr val="00333E"/>
                </a:solidFill>
              </a:rPr>
              <a:t>Addestramento</a:t>
            </a:r>
          </a:p>
          <a:p>
            <a:pPr lvl="1"/>
            <a:r>
              <a:rPr lang="it-IT" dirty="0">
                <a:solidFill>
                  <a:srgbClr val="00333E"/>
                </a:solidFill>
              </a:rPr>
              <a:t>Inferenza</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30</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2"/>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3"/>
          <a:stretch>
            <a:fillRect/>
          </a:stretch>
        </p:blipFill>
        <p:spPr>
          <a:xfrm>
            <a:off x="2217127" y="6147263"/>
            <a:ext cx="2113209" cy="576065"/>
          </a:xfrm>
          <a:prstGeom prst="rect">
            <a:avLst/>
          </a:prstGeom>
        </p:spPr>
      </p:pic>
      <p:pic>
        <p:nvPicPr>
          <p:cNvPr id="7" name="Elemento grafico 6" descr="Cervello in testa contorno">
            <a:extLst>
              <a:ext uri="{FF2B5EF4-FFF2-40B4-BE49-F238E27FC236}">
                <a16:creationId xmlns:a16="http://schemas.microsoft.com/office/drawing/2014/main" id="{4B091EDB-EF79-7A01-99B9-BD49DCBDCB7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2676" y="475353"/>
            <a:ext cx="772364" cy="772364"/>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Immagine 8" descr="Immagine che contiene cerchio, diagramma, linea, schermata&#10;&#10;Descrizione generata automaticamente">
            <a:extLst>
              <a:ext uri="{FF2B5EF4-FFF2-40B4-BE49-F238E27FC236}">
                <a16:creationId xmlns:a16="http://schemas.microsoft.com/office/drawing/2014/main" id="{743A1644-B6E1-6872-909D-0E80342167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9668" y="2638882"/>
            <a:ext cx="4329338" cy="2440172"/>
          </a:xfrm>
          <a:prstGeom prst="rect">
            <a:avLst/>
          </a:prstGeom>
        </p:spPr>
      </p:pic>
    </p:spTree>
    <p:extLst>
      <p:ext uri="{BB962C8B-B14F-4D97-AF65-F5344CB8AC3E}">
        <p14:creationId xmlns:p14="http://schemas.microsoft.com/office/powerpoint/2010/main" val="213893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Reti neurali: </a:t>
            </a:r>
            <a:r>
              <a:rPr lang="it-IT" dirty="0" err="1"/>
              <a:t>Percettrone</a:t>
            </a:r>
            <a:endParaRPr lang="it-IT" dirty="0"/>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677334" y="4805916"/>
            <a:ext cx="7910622" cy="1235446"/>
          </a:xfrm>
        </p:spPr>
        <p:txBody>
          <a:bodyPr/>
          <a:lstStyle/>
          <a:p>
            <a:pPr marL="0" indent="0">
              <a:buNone/>
            </a:pPr>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31</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2"/>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3"/>
          <a:stretch>
            <a:fillRect/>
          </a:stretch>
        </p:blipFill>
        <p:spPr>
          <a:xfrm>
            <a:off x="2217127" y="6147263"/>
            <a:ext cx="2113209" cy="576065"/>
          </a:xfrm>
          <a:prstGeom prst="rect">
            <a:avLst/>
          </a:prstGeom>
        </p:spPr>
      </p:pic>
      <p:pic>
        <p:nvPicPr>
          <p:cNvPr id="7" name="Elemento grafico 6" descr="Cervello in testa contorno">
            <a:extLst>
              <a:ext uri="{FF2B5EF4-FFF2-40B4-BE49-F238E27FC236}">
                <a16:creationId xmlns:a16="http://schemas.microsoft.com/office/drawing/2014/main" id="{4B091EDB-EF79-7A01-99B9-BD49DCBDCB7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2676" y="475353"/>
            <a:ext cx="772364" cy="772364"/>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Immagine 10" descr="Immagine che contiene schermata, cerchio&#10;&#10;Descrizione generata automaticamente">
            <a:extLst>
              <a:ext uri="{FF2B5EF4-FFF2-40B4-BE49-F238E27FC236}">
                <a16:creationId xmlns:a16="http://schemas.microsoft.com/office/drawing/2014/main" id="{D49227C3-C2CE-17A4-DB5E-02A96A53E1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5844" y="1607793"/>
            <a:ext cx="5713602" cy="3022037"/>
          </a:xfrm>
          <a:prstGeom prst="rect">
            <a:avLst/>
          </a:prstGeom>
        </p:spPr>
      </p:pic>
    </p:spTree>
    <p:extLst>
      <p:ext uri="{BB962C8B-B14F-4D97-AF65-F5344CB8AC3E}">
        <p14:creationId xmlns:p14="http://schemas.microsoft.com/office/powerpoint/2010/main" val="220310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Reti neurali feed </a:t>
            </a:r>
            <a:r>
              <a:rPr lang="it-IT" dirty="0" err="1"/>
              <a:t>forward</a:t>
            </a:r>
            <a:endParaRPr lang="it-IT" dirty="0"/>
          </a:p>
        </p:txBody>
      </p:sp>
      <p:pic>
        <p:nvPicPr>
          <p:cNvPr id="9" name="Segnaposto contenuto 8" descr="Immagine che contiene diagramma, cerchio, linea&#10;&#10;Descrizione generata automaticamente">
            <a:extLst>
              <a:ext uri="{FF2B5EF4-FFF2-40B4-BE49-F238E27FC236}">
                <a16:creationId xmlns:a16="http://schemas.microsoft.com/office/drawing/2014/main" id="{D0866F79-D036-CC5A-0719-667FB3537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336" y="2178043"/>
            <a:ext cx="5095006" cy="3247956"/>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32</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pic>
        <p:nvPicPr>
          <p:cNvPr id="7" name="Elemento grafico 6" descr="Cervello in testa contorno">
            <a:extLst>
              <a:ext uri="{FF2B5EF4-FFF2-40B4-BE49-F238E27FC236}">
                <a16:creationId xmlns:a16="http://schemas.microsoft.com/office/drawing/2014/main" id="{4B091EDB-EF79-7A01-99B9-BD49DCBDCB7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2676" y="475353"/>
            <a:ext cx="772364" cy="772364"/>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862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33</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pic>
        <p:nvPicPr>
          <p:cNvPr id="16" name="Segnaposto contenuto 15" descr="Immagine che contiene testo, Carattere, schermata&#10;&#10;Descrizione generata automaticamente">
            <a:extLst>
              <a:ext uri="{FF2B5EF4-FFF2-40B4-BE49-F238E27FC236}">
                <a16:creationId xmlns:a16="http://schemas.microsoft.com/office/drawing/2014/main" id="{3570988B-0F9B-7EF9-BDB6-16027CFCA8E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78281" y="2646257"/>
            <a:ext cx="7340521" cy="2234511"/>
          </a:xfrm>
        </p:spPr>
      </p:pic>
      <p:sp>
        <p:nvSpPr>
          <p:cNvPr id="19" name="Segnaposto contenuto 2">
            <a:extLst>
              <a:ext uri="{FF2B5EF4-FFF2-40B4-BE49-F238E27FC236}">
                <a16:creationId xmlns:a16="http://schemas.microsoft.com/office/drawing/2014/main" id="{7904A981-558A-5ACE-BB23-DC0FDD804E07}"/>
              </a:ext>
            </a:extLst>
          </p:cNvPr>
          <p:cNvSpPr txBox="1">
            <a:spLocks/>
          </p:cNvSpPr>
          <p:nvPr/>
        </p:nvSpPr>
        <p:spPr>
          <a:xfrm>
            <a:off x="506237" y="1947089"/>
            <a:ext cx="8289458" cy="699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rgbClr val="00333E"/>
                </a:solidFill>
                <a:highlight>
                  <a:srgbClr val="FFFFFF"/>
                </a:highlight>
              </a:rPr>
              <a:t>Oggetto che incapsula le caratteristiche della rete neurale addestrata:</a:t>
            </a:r>
          </a:p>
          <a:p>
            <a:endParaRPr lang="it-IT" dirty="0">
              <a:solidFill>
                <a:srgbClr val="00333E"/>
              </a:solidFill>
            </a:endParaRPr>
          </a:p>
        </p:txBody>
      </p:sp>
    </p:spTree>
    <p:extLst>
      <p:ext uri="{BB962C8B-B14F-4D97-AF65-F5344CB8AC3E}">
        <p14:creationId xmlns:p14="http://schemas.microsoft.com/office/powerpoint/2010/main" val="2675262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Tempi di esecuzione: </a:t>
            </a:r>
            <a:r>
              <a:rPr lang="it-IT" dirty="0" err="1"/>
              <a:t>nvfortran</a:t>
            </a:r>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34</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2"/>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3"/>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48" y="438551"/>
            <a:ext cx="770548" cy="770548"/>
          </a:xfrm>
          <a:prstGeom prst="rect">
            <a:avLst/>
          </a:prstGeom>
        </p:spPr>
      </p:pic>
      <p:pic>
        <p:nvPicPr>
          <p:cNvPr id="7" name="Immagine 6">
            <a:extLst>
              <a:ext uri="{FF2B5EF4-FFF2-40B4-BE49-F238E27FC236}">
                <a16:creationId xmlns:a16="http://schemas.microsoft.com/office/drawing/2014/main" id="{AAAABF88-D681-A0A5-F733-7E298EAB617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909125" y="2258480"/>
            <a:ext cx="4682796" cy="3010064"/>
          </a:xfrm>
          <a:prstGeom prst="rect">
            <a:avLst/>
          </a:prstGeom>
        </p:spPr>
      </p:pic>
      <p:sp>
        <p:nvSpPr>
          <p:cNvPr id="9" name="Segnaposto contenuto 2">
            <a:extLst>
              <a:ext uri="{FF2B5EF4-FFF2-40B4-BE49-F238E27FC236}">
                <a16:creationId xmlns:a16="http://schemas.microsoft.com/office/drawing/2014/main" id="{CE124FB4-8826-99EC-8D1A-F2421A9E2BAA}"/>
              </a:ext>
            </a:extLst>
          </p:cNvPr>
          <p:cNvSpPr txBox="1">
            <a:spLocks/>
          </p:cNvSpPr>
          <p:nvPr/>
        </p:nvSpPr>
        <p:spPr>
          <a:xfrm>
            <a:off x="441851" y="2160589"/>
            <a:ext cx="426014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rgbClr val="00333E"/>
                </a:solidFill>
              </a:rPr>
              <a:t>Seriale più efficiente della versione in </a:t>
            </a:r>
            <a:r>
              <a:rPr lang="it-IT" dirty="0" err="1">
                <a:solidFill>
                  <a:srgbClr val="00333E"/>
                </a:solidFill>
              </a:rPr>
              <a:t>gfortran</a:t>
            </a:r>
            <a:endParaRPr lang="it-IT" dirty="0">
              <a:solidFill>
                <a:srgbClr val="00333E"/>
              </a:solidFill>
            </a:endParaRPr>
          </a:p>
          <a:p>
            <a:r>
              <a:rPr lang="it-IT" dirty="0">
                <a:solidFill>
                  <a:srgbClr val="00333E"/>
                </a:solidFill>
              </a:rPr>
              <a:t>Entrambe le versioni di </a:t>
            </a:r>
            <a:r>
              <a:rPr lang="it-IT" dirty="0" err="1">
                <a:solidFill>
                  <a:srgbClr val="00333E"/>
                </a:solidFill>
              </a:rPr>
              <a:t>offloading</a:t>
            </a:r>
            <a:r>
              <a:rPr lang="it-IT" dirty="0">
                <a:solidFill>
                  <a:srgbClr val="00333E"/>
                </a:solidFill>
              </a:rPr>
              <a:t> peggiori del seriale</a:t>
            </a:r>
          </a:p>
          <a:p>
            <a:r>
              <a:rPr lang="it-IT" dirty="0">
                <a:solidFill>
                  <a:srgbClr val="00333E"/>
                </a:solidFill>
              </a:rPr>
              <a:t>In questo caso, </a:t>
            </a:r>
            <a:r>
              <a:rPr lang="it-IT" dirty="0" err="1">
                <a:solidFill>
                  <a:srgbClr val="00333E"/>
                </a:solidFill>
              </a:rPr>
              <a:t>OpenMP</a:t>
            </a:r>
            <a:r>
              <a:rPr lang="it-IT" dirty="0">
                <a:solidFill>
                  <a:srgbClr val="00333E"/>
                </a:solidFill>
              </a:rPr>
              <a:t> migliore di </a:t>
            </a:r>
            <a:r>
              <a:rPr lang="it-IT" dirty="0" err="1">
                <a:solidFill>
                  <a:srgbClr val="00333E"/>
                </a:solidFill>
              </a:rPr>
              <a:t>OpenACC</a:t>
            </a:r>
            <a:endParaRPr lang="it-IT" dirty="0">
              <a:solidFill>
                <a:srgbClr val="00333E"/>
              </a:solidFill>
            </a:endParaRPr>
          </a:p>
          <a:p>
            <a:r>
              <a:rPr lang="it-IT" dirty="0">
                <a:solidFill>
                  <a:srgbClr val="00333E"/>
                </a:solidFill>
              </a:rPr>
              <a:t>Implementazione in CUDA più veloce del seriale</a:t>
            </a:r>
          </a:p>
        </p:txBody>
      </p:sp>
    </p:spTree>
    <p:extLst>
      <p:ext uri="{BB962C8B-B14F-4D97-AF65-F5344CB8AC3E}">
        <p14:creationId xmlns:p14="http://schemas.microsoft.com/office/powerpoint/2010/main" val="103973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GFLOPS</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35</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548" y="438551"/>
            <a:ext cx="770548" cy="770548"/>
          </a:xfrm>
          <a:prstGeom prst="rect">
            <a:avLst/>
          </a:prstGeo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3B1AB16D-E603-9658-ADD4-D4F28792AEC5}"/>
                  </a:ext>
                </a:extLst>
              </p:cNvPr>
              <p:cNvSpPr txBox="1"/>
              <p:nvPr/>
            </p:nvSpPr>
            <p:spPr>
              <a:xfrm>
                <a:off x="89121" y="3200992"/>
                <a:ext cx="11875048" cy="11298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1900" b="1" i="1" smtClean="0">
                          <a:solidFill>
                            <a:srgbClr val="00333E"/>
                          </a:solidFill>
                          <a:latin typeface="Cambria Math" panose="02040503050406030204" pitchFamily="18" charset="0"/>
                        </a:rPr>
                        <m:t>𝑮𝑭𝑳𝑶𝑷𝑺</m:t>
                      </m:r>
                      <m:r>
                        <a:rPr lang="it-IT" sz="1900" b="0" i="1" smtClean="0">
                          <a:solidFill>
                            <a:srgbClr val="00333E"/>
                          </a:solidFill>
                          <a:latin typeface="Cambria Math" panose="02040503050406030204" pitchFamily="18" charset="0"/>
                        </a:rPr>
                        <m:t>=</m:t>
                      </m:r>
                      <m:f>
                        <m:fPr>
                          <m:ctrlPr>
                            <a:rPr lang="it-IT" sz="1900" b="0" i="1" smtClean="0">
                              <a:solidFill>
                                <a:srgbClr val="00333E"/>
                              </a:solidFill>
                              <a:latin typeface="Cambria Math" panose="02040503050406030204" pitchFamily="18" charset="0"/>
                            </a:rPr>
                          </m:ctrlPr>
                        </m:fPr>
                        <m:num>
                          <m:r>
                            <a:rPr lang="it-IT" sz="1900" b="0" i="1" smtClean="0">
                              <a:solidFill>
                                <a:srgbClr val="00333E"/>
                              </a:solidFill>
                              <a:latin typeface="Cambria Math" panose="02040503050406030204" pitchFamily="18" charset="0"/>
                            </a:rPr>
                            <m:t>𝐹𝐿𝑂𝑃</m:t>
                          </m:r>
                        </m:num>
                        <m:den>
                          <m:sSub>
                            <m:sSubPr>
                              <m:ctrlPr>
                                <a:rPr lang="it-IT" sz="1900" b="0" i="1" smtClean="0">
                                  <a:solidFill>
                                    <a:srgbClr val="00333E"/>
                                  </a:solidFill>
                                  <a:latin typeface="Cambria Math" panose="02040503050406030204" pitchFamily="18" charset="0"/>
                                </a:rPr>
                              </m:ctrlPr>
                            </m:sSubPr>
                            <m:e>
                              <m:r>
                                <a:rPr lang="it-IT" sz="1900" b="0" i="1" smtClean="0">
                                  <a:solidFill>
                                    <a:srgbClr val="00333E"/>
                                  </a:solidFill>
                                  <a:latin typeface="Cambria Math" panose="02040503050406030204" pitchFamily="18" charset="0"/>
                                </a:rPr>
                                <m:t>𝑇</m:t>
                              </m:r>
                            </m:e>
                            <m:sub>
                              <m:r>
                                <a:rPr lang="it-IT" sz="1900" b="0" i="1" smtClean="0">
                                  <a:solidFill>
                                    <a:srgbClr val="00333E"/>
                                  </a:solidFill>
                                  <a:latin typeface="Cambria Math" panose="02040503050406030204" pitchFamily="18" charset="0"/>
                                </a:rPr>
                                <m:t>𝑝𝑎𝑟𝑎𝑙𝑙𝑒𝑙𝑜</m:t>
                              </m:r>
                            </m:sub>
                          </m:sSub>
                          <m:r>
                            <a:rPr lang="it-IT" sz="1900" b="0" i="1" smtClean="0">
                              <a:solidFill>
                                <a:srgbClr val="00333E"/>
                              </a:solidFill>
                              <a:latin typeface="Cambria Math" panose="02040503050406030204" pitchFamily="18" charset="0"/>
                            </a:rPr>
                            <m:t>∗</m:t>
                          </m:r>
                          <m:sSup>
                            <m:sSupPr>
                              <m:ctrlPr>
                                <a:rPr lang="it-IT" sz="1900" b="0" i="1" smtClean="0">
                                  <a:solidFill>
                                    <a:srgbClr val="00333E"/>
                                  </a:solidFill>
                                  <a:latin typeface="Cambria Math" panose="02040503050406030204" pitchFamily="18" charset="0"/>
                                </a:rPr>
                              </m:ctrlPr>
                            </m:sSupPr>
                            <m:e>
                              <m:r>
                                <a:rPr lang="it-IT" sz="1900" b="0" i="1" smtClean="0">
                                  <a:solidFill>
                                    <a:srgbClr val="00333E"/>
                                  </a:solidFill>
                                  <a:latin typeface="Cambria Math" panose="02040503050406030204" pitchFamily="18" charset="0"/>
                                </a:rPr>
                                <m:t>10</m:t>
                              </m:r>
                            </m:e>
                            <m:sup>
                              <m:r>
                                <a:rPr lang="it-IT" sz="1900" b="0" i="1" smtClean="0">
                                  <a:solidFill>
                                    <a:srgbClr val="00333E"/>
                                  </a:solidFill>
                                  <a:latin typeface="Cambria Math" panose="02040503050406030204" pitchFamily="18" charset="0"/>
                                </a:rPr>
                                <m:t>9</m:t>
                              </m:r>
                            </m:sup>
                          </m:sSup>
                        </m:den>
                      </m:f>
                      <m:r>
                        <a:rPr lang="it-IT" sz="1900" b="0" i="1" smtClean="0">
                          <a:solidFill>
                            <a:srgbClr val="00333E"/>
                          </a:solidFill>
                          <a:latin typeface="Cambria Math" panose="02040503050406030204" pitchFamily="18" charset="0"/>
                        </a:rPr>
                        <m:t>= </m:t>
                      </m:r>
                      <m:f>
                        <m:fPr>
                          <m:ctrlPr>
                            <a:rPr lang="it-IT" sz="1900" b="0" i="1" smtClean="0">
                              <a:solidFill>
                                <a:srgbClr val="00333E"/>
                              </a:solidFill>
                              <a:latin typeface="Cambria Math" panose="02040503050406030204" pitchFamily="18" charset="0"/>
                            </a:rPr>
                          </m:ctrlPr>
                        </m:fPr>
                        <m:num>
                          <m:r>
                            <a:rPr lang="it-IT" sz="1900" b="0" i="1" smtClean="0">
                              <a:solidFill>
                                <a:srgbClr val="00333E"/>
                              </a:solidFill>
                              <a:latin typeface="Cambria Math" panose="02040503050406030204" pitchFamily="18" charset="0"/>
                            </a:rPr>
                            <m:t>𝑛𝑃𝑜𝑖𝑛𝑡𝑠</m:t>
                          </m:r>
                          <m:r>
                            <a:rPr lang="it-IT" sz="1900" b="0" i="1" smtClean="0">
                              <a:solidFill>
                                <a:srgbClr val="00333E"/>
                              </a:solidFill>
                              <a:latin typeface="Cambria Math" panose="02040503050406030204" pitchFamily="18" charset="0"/>
                            </a:rPr>
                            <m:t>∗</m:t>
                          </m:r>
                          <m:nary>
                            <m:naryPr>
                              <m:chr m:val="∑"/>
                              <m:ctrlPr>
                                <a:rPr lang="it-IT" sz="1900" b="0" i="1" smtClean="0">
                                  <a:solidFill>
                                    <a:srgbClr val="00333E"/>
                                  </a:solidFill>
                                  <a:latin typeface="Cambria Math" panose="02040503050406030204" pitchFamily="18" charset="0"/>
                                </a:rPr>
                              </m:ctrlPr>
                            </m:naryPr>
                            <m:sub>
                              <m:r>
                                <m:rPr>
                                  <m:brk m:alnAt="23"/>
                                </m:rPr>
                                <a:rPr lang="it-IT" sz="1900" b="0" i="1" smtClean="0">
                                  <a:solidFill>
                                    <a:srgbClr val="00333E"/>
                                  </a:solidFill>
                                  <a:latin typeface="Cambria Math" panose="02040503050406030204" pitchFamily="18" charset="0"/>
                                </a:rPr>
                                <m:t>𝑖</m:t>
                              </m:r>
                              <m:r>
                                <a:rPr lang="it-IT" sz="1900" b="0" i="1" smtClean="0">
                                  <a:solidFill>
                                    <a:srgbClr val="00333E"/>
                                  </a:solidFill>
                                  <a:latin typeface="Cambria Math" panose="02040503050406030204" pitchFamily="18" charset="0"/>
                                </a:rPr>
                                <m:t>=</m:t>
                              </m:r>
                              <m:r>
                                <a:rPr lang="it-IT" sz="1900" b="0" i="1" smtClean="0">
                                  <a:solidFill>
                                    <a:srgbClr val="00333E"/>
                                  </a:solidFill>
                                  <a:latin typeface="Cambria Math" panose="02040503050406030204" pitchFamily="18" charset="0"/>
                                </a:rPr>
                                <m:t>𝑖𝑛𝑝𝑢𝑡𝐿𝑎𝑦𝑒𝑟</m:t>
                              </m:r>
                              <m:r>
                                <a:rPr lang="it-IT" sz="1900" b="0" i="1" smtClean="0">
                                  <a:solidFill>
                                    <a:srgbClr val="00333E"/>
                                  </a:solidFill>
                                  <a:latin typeface="Cambria Math" panose="02040503050406030204" pitchFamily="18" charset="0"/>
                                </a:rPr>
                                <m:t>+1</m:t>
                              </m:r>
                            </m:sub>
                            <m:sup>
                              <m:r>
                                <a:rPr lang="it-IT" sz="1900" b="0" i="1" smtClean="0">
                                  <a:solidFill>
                                    <a:srgbClr val="00333E"/>
                                  </a:solidFill>
                                  <a:latin typeface="Cambria Math" panose="02040503050406030204" pitchFamily="18" charset="0"/>
                                </a:rPr>
                                <m:t>𝑜𝑢𝑡𝑝𝑢𝑡</m:t>
                              </m:r>
                              <m:r>
                                <a:rPr lang="it-IT" sz="1900" b="0" i="1" smtClean="0">
                                  <a:solidFill>
                                    <a:srgbClr val="00333E"/>
                                  </a:solidFill>
                                  <a:latin typeface="Cambria Math" panose="02040503050406030204" pitchFamily="18" charset="0"/>
                                </a:rPr>
                                <m:t> </m:t>
                              </m:r>
                              <m:r>
                                <a:rPr lang="it-IT" sz="1900" b="0" i="1" smtClean="0">
                                  <a:solidFill>
                                    <a:srgbClr val="00333E"/>
                                  </a:solidFill>
                                  <a:latin typeface="Cambria Math" panose="02040503050406030204" pitchFamily="18" charset="0"/>
                                </a:rPr>
                                <m:t>𝑙𝑎𝑦𝑒𝑟</m:t>
                              </m:r>
                            </m:sup>
                            <m:e>
                              <m:r>
                                <a:rPr lang="it-IT" sz="1900" b="0" i="1" smtClean="0">
                                  <a:solidFill>
                                    <a:srgbClr val="00333E"/>
                                  </a:solidFill>
                                  <a:latin typeface="Cambria Math" panose="02040503050406030204" pitchFamily="18" charset="0"/>
                                </a:rPr>
                                <m:t>(2∗</m:t>
                              </m:r>
                              <m:r>
                                <a:rPr lang="it-IT" sz="1900" b="0" i="1" smtClean="0">
                                  <a:solidFill>
                                    <a:srgbClr val="00333E"/>
                                  </a:solidFill>
                                  <a:latin typeface="Cambria Math" panose="02040503050406030204" pitchFamily="18" charset="0"/>
                                </a:rPr>
                                <m:t>𝑛𝑜𝑑𝑖</m:t>
                              </m:r>
                              <m:d>
                                <m:dPr>
                                  <m:ctrlPr>
                                    <a:rPr lang="it-IT" sz="1900" b="0" i="1" smtClean="0">
                                      <a:solidFill>
                                        <a:srgbClr val="00333E"/>
                                      </a:solidFill>
                                      <a:latin typeface="Cambria Math" panose="02040503050406030204" pitchFamily="18" charset="0"/>
                                    </a:rPr>
                                  </m:ctrlPr>
                                </m:dPr>
                                <m:e>
                                  <m:r>
                                    <a:rPr lang="it-IT" sz="1900" b="0" i="1" smtClean="0">
                                      <a:solidFill>
                                        <a:srgbClr val="00333E"/>
                                      </a:solidFill>
                                      <a:latin typeface="Cambria Math" panose="02040503050406030204" pitchFamily="18" charset="0"/>
                                    </a:rPr>
                                    <m:t>𝑖</m:t>
                                  </m:r>
                                </m:e>
                              </m:d>
                              <m:r>
                                <a:rPr lang="it-IT" sz="1900" b="0" i="1" smtClean="0">
                                  <a:solidFill>
                                    <a:srgbClr val="00333E"/>
                                  </a:solidFill>
                                  <a:latin typeface="Cambria Math" panose="02040503050406030204" pitchFamily="18" charset="0"/>
                                </a:rPr>
                                <m:t>∗</m:t>
                              </m:r>
                              <m:r>
                                <a:rPr lang="it-IT" sz="1900" b="0" i="1" smtClean="0">
                                  <a:solidFill>
                                    <a:srgbClr val="00333E"/>
                                  </a:solidFill>
                                  <a:latin typeface="Cambria Math" panose="02040503050406030204" pitchFamily="18" charset="0"/>
                                </a:rPr>
                                <m:t>𝑛𝑜𝑑𝑖</m:t>
                              </m:r>
                              <m:d>
                                <m:dPr>
                                  <m:ctrlPr>
                                    <a:rPr lang="it-IT" sz="1900" b="0" i="1" smtClean="0">
                                      <a:solidFill>
                                        <a:srgbClr val="00333E"/>
                                      </a:solidFill>
                                      <a:latin typeface="Cambria Math" panose="02040503050406030204" pitchFamily="18" charset="0"/>
                                    </a:rPr>
                                  </m:ctrlPr>
                                </m:dPr>
                                <m:e>
                                  <m:r>
                                    <a:rPr lang="it-IT" sz="1900" b="0" i="1" smtClean="0">
                                      <a:solidFill>
                                        <a:srgbClr val="00333E"/>
                                      </a:solidFill>
                                      <a:latin typeface="Cambria Math" panose="02040503050406030204" pitchFamily="18" charset="0"/>
                                    </a:rPr>
                                    <m:t>𝑖</m:t>
                                  </m:r>
                                  <m:r>
                                    <a:rPr lang="it-IT" sz="1900" b="0" i="1" smtClean="0">
                                      <a:solidFill>
                                        <a:srgbClr val="00333E"/>
                                      </a:solidFill>
                                      <a:latin typeface="Cambria Math" panose="02040503050406030204" pitchFamily="18" charset="0"/>
                                    </a:rPr>
                                    <m:t>−1</m:t>
                                  </m:r>
                                </m:e>
                              </m:d>
                              <m:r>
                                <a:rPr lang="it-IT" sz="1900" b="0" i="1" smtClean="0">
                                  <a:solidFill>
                                    <a:srgbClr val="00333E"/>
                                  </a:solidFill>
                                  <a:latin typeface="Cambria Math" panose="02040503050406030204" pitchFamily="18" charset="0"/>
                                </a:rPr>
                                <m:t>+2∗</m:t>
                              </m:r>
                              <m:r>
                                <a:rPr lang="it-IT" sz="1900" b="0" i="1" smtClean="0">
                                  <a:solidFill>
                                    <a:srgbClr val="00333E"/>
                                  </a:solidFill>
                                  <a:latin typeface="Cambria Math" panose="02040503050406030204" pitchFamily="18" charset="0"/>
                                </a:rPr>
                                <m:t>𝑛𝑜𝑑𝑖</m:t>
                              </m:r>
                              <m:d>
                                <m:dPr>
                                  <m:ctrlPr>
                                    <a:rPr lang="it-IT" sz="1900" b="0" i="1" smtClean="0">
                                      <a:solidFill>
                                        <a:srgbClr val="00333E"/>
                                      </a:solidFill>
                                      <a:latin typeface="Cambria Math" panose="02040503050406030204" pitchFamily="18" charset="0"/>
                                    </a:rPr>
                                  </m:ctrlPr>
                                </m:dPr>
                                <m:e>
                                  <m:r>
                                    <a:rPr lang="it-IT" sz="1900" b="0" i="1" smtClean="0">
                                      <a:solidFill>
                                        <a:srgbClr val="00333E"/>
                                      </a:solidFill>
                                      <a:latin typeface="Cambria Math" panose="02040503050406030204" pitchFamily="18" charset="0"/>
                                    </a:rPr>
                                    <m:t>𝑖</m:t>
                                  </m:r>
                                </m:e>
                              </m:d>
                              <m:r>
                                <a:rPr lang="it-IT" sz="1900" b="0" i="1" smtClean="0">
                                  <a:solidFill>
                                    <a:srgbClr val="00333E"/>
                                  </a:solidFill>
                                  <a:latin typeface="Cambria Math" panose="02040503050406030204" pitchFamily="18" charset="0"/>
                                </a:rPr>
                                <m:t>)</m:t>
                              </m:r>
                            </m:e>
                          </m:nary>
                        </m:num>
                        <m:den>
                          <m:sSub>
                            <m:sSubPr>
                              <m:ctrlPr>
                                <a:rPr lang="it-IT" sz="1900" b="0" i="1" smtClean="0">
                                  <a:solidFill>
                                    <a:srgbClr val="00333E"/>
                                  </a:solidFill>
                                  <a:latin typeface="Cambria Math" panose="02040503050406030204" pitchFamily="18" charset="0"/>
                                </a:rPr>
                              </m:ctrlPr>
                            </m:sSubPr>
                            <m:e>
                              <m:r>
                                <a:rPr lang="it-IT" sz="1900" b="0" i="1" smtClean="0">
                                  <a:solidFill>
                                    <a:srgbClr val="00333E"/>
                                  </a:solidFill>
                                  <a:latin typeface="Cambria Math" panose="02040503050406030204" pitchFamily="18" charset="0"/>
                                </a:rPr>
                                <m:t>𝑇</m:t>
                              </m:r>
                            </m:e>
                            <m:sub>
                              <m:r>
                                <a:rPr lang="it-IT" sz="1900" b="0" i="1" smtClean="0">
                                  <a:solidFill>
                                    <a:srgbClr val="00333E"/>
                                  </a:solidFill>
                                  <a:latin typeface="Cambria Math" panose="02040503050406030204" pitchFamily="18" charset="0"/>
                                </a:rPr>
                                <m:t>𝑝𝑎𝑟𝑎𝑙𝑙𝑒𝑙𝑜</m:t>
                              </m:r>
                            </m:sub>
                          </m:sSub>
                          <m:r>
                            <a:rPr lang="it-IT" sz="1900" b="0" i="1" smtClean="0">
                              <a:solidFill>
                                <a:srgbClr val="00333E"/>
                              </a:solidFill>
                              <a:latin typeface="Cambria Math" panose="02040503050406030204" pitchFamily="18" charset="0"/>
                            </a:rPr>
                            <m:t>∗</m:t>
                          </m:r>
                          <m:sSup>
                            <m:sSupPr>
                              <m:ctrlPr>
                                <a:rPr lang="it-IT" sz="1900" b="0" i="1" smtClean="0">
                                  <a:solidFill>
                                    <a:srgbClr val="00333E"/>
                                  </a:solidFill>
                                  <a:latin typeface="Cambria Math" panose="02040503050406030204" pitchFamily="18" charset="0"/>
                                </a:rPr>
                              </m:ctrlPr>
                            </m:sSupPr>
                            <m:e>
                              <m:r>
                                <a:rPr lang="it-IT" sz="1900" b="0" i="1" smtClean="0">
                                  <a:solidFill>
                                    <a:srgbClr val="00333E"/>
                                  </a:solidFill>
                                  <a:latin typeface="Cambria Math" panose="02040503050406030204" pitchFamily="18" charset="0"/>
                                </a:rPr>
                                <m:t>10</m:t>
                              </m:r>
                            </m:e>
                            <m:sup>
                              <m:r>
                                <a:rPr lang="it-IT" sz="1900" b="0" i="1" smtClean="0">
                                  <a:solidFill>
                                    <a:srgbClr val="00333E"/>
                                  </a:solidFill>
                                  <a:latin typeface="Cambria Math" panose="02040503050406030204" pitchFamily="18" charset="0"/>
                                </a:rPr>
                                <m:t>9</m:t>
                              </m:r>
                            </m:sup>
                          </m:sSup>
                        </m:den>
                      </m:f>
                    </m:oMath>
                  </m:oMathPara>
                </a14:m>
                <a:endParaRPr lang="it-IT" sz="1900" dirty="0"/>
              </a:p>
              <a:p>
                <a:endParaRPr lang="it-IT" sz="1900" dirty="0"/>
              </a:p>
            </p:txBody>
          </p:sp>
        </mc:Choice>
        <mc:Fallback xmlns="">
          <p:sp>
            <p:nvSpPr>
              <p:cNvPr id="11" name="CasellaDiTesto 10">
                <a:extLst>
                  <a:ext uri="{FF2B5EF4-FFF2-40B4-BE49-F238E27FC236}">
                    <a16:creationId xmlns:a16="http://schemas.microsoft.com/office/drawing/2014/main" id="{3B1AB16D-E603-9658-ADD4-D4F28792AEC5}"/>
                  </a:ext>
                </a:extLst>
              </p:cNvPr>
              <p:cNvSpPr txBox="1">
                <a:spLocks noRot="1" noChangeAspect="1" noMove="1" noResize="1" noEditPoints="1" noAdjustHandles="1" noChangeArrowheads="1" noChangeShapeType="1" noTextEdit="1"/>
              </p:cNvSpPr>
              <p:nvPr/>
            </p:nvSpPr>
            <p:spPr>
              <a:xfrm>
                <a:off x="89121" y="3200992"/>
                <a:ext cx="11875048" cy="1129861"/>
              </a:xfrm>
              <a:prstGeom prst="rect">
                <a:avLst/>
              </a:prstGeom>
              <a:blipFill>
                <a:blip r:embed="rId7"/>
                <a:stretch>
                  <a:fillRect/>
                </a:stretch>
              </a:blipFill>
            </p:spPr>
            <p:txBody>
              <a:bodyPr/>
              <a:lstStyle/>
              <a:p>
                <a:r>
                  <a:rPr lang="it-IT">
                    <a:noFill/>
                  </a:rPr>
                  <a:t> </a:t>
                </a:r>
              </a:p>
            </p:txBody>
          </p:sp>
        </mc:Fallback>
      </mc:AlternateContent>
      <p:cxnSp>
        <p:nvCxnSpPr>
          <p:cNvPr id="19" name="Connettore a gomito 18">
            <a:extLst>
              <a:ext uri="{FF2B5EF4-FFF2-40B4-BE49-F238E27FC236}">
                <a16:creationId xmlns:a16="http://schemas.microsoft.com/office/drawing/2014/main" id="{7C4A0337-42EB-D443-5B36-CA2606417A3E}"/>
              </a:ext>
            </a:extLst>
          </p:cNvPr>
          <p:cNvCxnSpPr>
            <a:cxnSpLocks/>
          </p:cNvCxnSpPr>
          <p:nvPr/>
        </p:nvCxnSpPr>
        <p:spPr>
          <a:xfrm rot="5400000">
            <a:off x="8540301" y="3717797"/>
            <a:ext cx="784064" cy="6833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437EE7B7-D354-316C-B23E-2E570E457F78}"/>
              </a:ext>
            </a:extLst>
          </p:cNvPr>
          <p:cNvSpPr txBox="1"/>
          <p:nvPr/>
        </p:nvSpPr>
        <p:spPr>
          <a:xfrm>
            <a:off x="7095459" y="4505773"/>
            <a:ext cx="2622697" cy="830997"/>
          </a:xfrm>
          <a:prstGeom prst="rect">
            <a:avLst/>
          </a:prstGeom>
          <a:noFill/>
        </p:spPr>
        <p:txBody>
          <a:bodyPr wrap="square" rtlCol="0">
            <a:spAutoFit/>
          </a:bodyPr>
          <a:lstStyle/>
          <a:p>
            <a:pPr algn="ctr"/>
            <a:r>
              <a:rPr lang="it-IT" sz="1600" dirty="0">
                <a:solidFill>
                  <a:srgbClr val="00333E"/>
                </a:solidFill>
              </a:rPr>
              <a:t>Somma con il </a:t>
            </a:r>
            <a:r>
              <a:rPr lang="it-IT" sz="1600" dirty="0" err="1">
                <a:solidFill>
                  <a:srgbClr val="00333E"/>
                </a:solidFill>
              </a:rPr>
              <a:t>bias</a:t>
            </a:r>
            <a:r>
              <a:rPr lang="it-IT" sz="1600" dirty="0">
                <a:solidFill>
                  <a:srgbClr val="00333E"/>
                </a:solidFill>
              </a:rPr>
              <a:t> e applicazione funzione di attivazione per ogni nodo</a:t>
            </a:r>
          </a:p>
        </p:txBody>
      </p:sp>
      <p:sp>
        <p:nvSpPr>
          <p:cNvPr id="24" name="Parentesi graffa aperta 23">
            <a:extLst>
              <a:ext uri="{FF2B5EF4-FFF2-40B4-BE49-F238E27FC236}">
                <a16:creationId xmlns:a16="http://schemas.microsoft.com/office/drawing/2014/main" id="{F7BFC755-E32B-7061-310C-2EFE790617D6}"/>
              </a:ext>
            </a:extLst>
          </p:cNvPr>
          <p:cNvSpPr/>
          <p:nvPr/>
        </p:nvSpPr>
        <p:spPr>
          <a:xfrm rot="5400000">
            <a:off x="7154815" y="1830806"/>
            <a:ext cx="307039" cy="23528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CasellaDiTesto 24">
            <a:extLst>
              <a:ext uri="{FF2B5EF4-FFF2-40B4-BE49-F238E27FC236}">
                <a16:creationId xmlns:a16="http://schemas.microsoft.com/office/drawing/2014/main" id="{0E373DAD-03D8-7BB8-DB00-A2F2618B7989}"/>
              </a:ext>
            </a:extLst>
          </p:cNvPr>
          <p:cNvSpPr txBox="1"/>
          <p:nvPr/>
        </p:nvSpPr>
        <p:spPr>
          <a:xfrm>
            <a:off x="5824081" y="2210489"/>
            <a:ext cx="3138629" cy="584775"/>
          </a:xfrm>
          <a:prstGeom prst="rect">
            <a:avLst/>
          </a:prstGeom>
          <a:noFill/>
        </p:spPr>
        <p:txBody>
          <a:bodyPr wrap="square" rtlCol="0">
            <a:spAutoFit/>
          </a:bodyPr>
          <a:lstStyle/>
          <a:p>
            <a:pPr algn="ctr"/>
            <a:r>
              <a:rPr lang="it-IT" sz="1600" dirty="0">
                <a:solidFill>
                  <a:srgbClr val="00333E"/>
                </a:solidFill>
              </a:rPr>
              <a:t>Prodotto tra matrice dei pesi e vettore delle attivazioni</a:t>
            </a:r>
          </a:p>
        </p:txBody>
      </p:sp>
      <p:sp>
        <p:nvSpPr>
          <p:cNvPr id="28" name="Parentesi graffa aperta 27">
            <a:extLst>
              <a:ext uri="{FF2B5EF4-FFF2-40B4-BE49-F238E27FC236}">
                <a16:creationId xmlns:a16="http://schemas.microsoft.com/office/drawing/2014/main" id="{F088388E-26AE-B54A-2A4D-D6373EB08611}"/>
              </a:ext>
            </a:extLst>
          </p:cNvPr>
          <p:cNvSpPr/>
          <p:nvPr/>
        </p:nvSpPr>
        <p:spPr>
          <a:xfrm rot="5400000" flipH="1">
            <a:off x="4274089" y="2791924"/>
            <a:ext cx="352179" cy="23528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9" name="CasellaDiTesto 28">
            <a:extLst>
              <a:ext uri="{FF2B5EF4-FFF2-40B4-BE49-F238E27FC236}">
                <a16:creationId xmlns:a16="http://schemas.microsoft.com/office/drawing/2014/main" id="{BD4011A6-8A7F-1403-0E82-900DFF6259D8}"/>
              </a:ext>
            </a:extLst>
          </p:cNvPr>
          <p:cNvSpPr txBox="1"/>
          <p:nvPr/>
        </p:nvSpPr>
        <p:spPr>
          <a:xfrm>
            <a:off x="2957371" y="4319286"/>
            <a:ext cx="3138629" cy="584775"/>
          </a:xfrm>
          <a:prstGeom prst="rect">
            <a:avLst/>
          </a:prstGeom>
          <a:noFill/>
        </p:spPr>
        <p:txBody>
          <a:bodyPr wrap="square" rtlCol="0">
            <a:spAutoFit/>
          </a:bodyPr>
          <a:lstStyle/>
          <a:p>
            <a:pPr algn="ctr"/>
            <a:r>
              <a:rPr lang="it-IT" sz="1600" dirty="0">
                <a:solidFill>
                  <a:srgbClr val="00333E"/>
                </a:solidFill>
              </a:rPr>
              <a:t>Calcolo eseguito per ogni punto e per ogni livello</a:t>
            </a:r>
          </a:p>
        </p:txBody>
      </p:sp>
    </p:spTree>
    <p:extLst>
      <p:ext uri="{BB962C8B-B14F-4D97-AF65-F5344CB8AC3E}">
        <p14:creationId xmlns:p14="http://schemas.microsoft.com/office/powerpoint/2010/main" val="194059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Programmazione parallela</a:t>
            </a:r>
          </a:p>
        </p:txBody>
      </p:sp>
      <p:pic>
        <p:nvPicPr>
          <p:cNvPr id="11" name="Segnaposto contenuto 10" descr="Immagine che contiene schermata, Rettangolo, Blu elettrico, Parallelo&#10;&#10;Descrizione generata automaticamente">
            <a:extLst>
              <a:ext uri="{FF2B5EF4-FFF2-40B4-BE49-F238E27FC236}">
                <a16:creationId xmlns:a16="http://schemas.microsoft.com/office/drawing/2014/main" id="{77552F0E-3755-CD45-7E85-B36DB85BC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5898" y="2288517"/>
            <a:ext cx="4411607" cy="2174823"/>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36</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29A723A6-1E9F-AFFB-655A-F7513DB61BB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38188"/>
          <a:stretch/>
        </p:blipFill>
        <p:spPr>
          <a:xfrm rot="5400000">
            <a:off x="185838" y="580855"/>
            <a:ext cx="964662" cy="596275"/>
          </a:xfrm>
          <a:prstGeom prst="rect">
            <a:avLst/>
          </a:prstGeom>
        </p:spPr>
      </p:pic>
      <p:pic>
        <p:nvPicPr>
          <p:cNvPr id="9" name="Elemento grafico 8" descr="Database con riempimento a tinta unita">
            <a:extLst>
              <a:ext uri="{FF2B5EF4-FFF2-40B4-BE49-F238E27FC236}">
                <a16:creationId xmlns:a16="http://schemas.microsoft.com/office/drawing/2014/main" id="{3ED19965-9AC7-B6F9-6733-9B3B1D3A2E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09" y="587575"/>
            <a:ext cx="547245" cy="547245"/>
          </a:xfrm>
          <a:prstGeom prst="rect">
            <a:avLst/>
          </a:prstGeom>
        </p:spPr>
      </p:pic>
      <p:sp>
        <p:nvSpPr>
          <p:cNvPr id="13" name="Segnaposto contenuto 2">
            <a:extLst>
              <a:ext uri="{FF2B5EF4-FFF2-40B4-BE49-F238E27FC236}">
                <a16:creationId xmlns:a16="http://schemas.microsoft.com/office/drawing/2014/main" id="{48A359E7-A773-8C1A-80D9-74F17935633C}"/>
              </a:ext>
            </a:extLst>
          </p:cNvPr>
          <p:cNvSpPr txBox="1">
            <a:spLocks/>
          </p:cNvSpPr>
          <p:nvPr/>
        </p:nvSpPr>
        <p:spPr>
          <a:xfrm>
            <a:off x="276797" y="2170477"/>
            <a:ext cx="5089101" cy="24618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rgbClr val="00333E"/>
                </a:solidFill>
              </a:rPr>
              <a:t>Utilizzo simultaneo di più risorse di calcolo per risolvere un problema computazionale</a:t>
            </a:r>
          </a:p>
          <a:p>
            <a:r>
              <a:rPr lang="it-IT" dirty="0">
                <a:solidFill>
                  <a:srgbClr val="00333E"/>
                </a:solidFill>
              </a:rPr>
              <a:t>Suddivisione del problema originario in sottoproblemi</a:t>
            </a:r>
          </a:p>
          <a:p>
            <a:r>
              <a:rPr lang="it-IT" dirty="0">
                <a:solidFill>
                  <a:srgbClr val="00333E"/>
                </a:solidFill>
              </a:rPr>
              <a:t>Raggiungimento di migliori performance</a:t>
            </a:r>
          </a:p>
          <a:p>
            <a:r>
              <a:rPr lang="it-IT" dirty="0">
                <a:solidFill>
                  <a:srgbClr val="00333E"/>
                </a:solidFill>
              </a:rPr>
              <a:t>Necessità di meccanismo di coordinazione e controllo</a:t>
            </a:r>
          </a:p>
          <a:p>
            <a:pPr marL="0" indent="0">
              <a:buNone/>
            </a:pPr>
            <a:endParaRPr lang="it-IT" dirty="0">
              <a:solidFill>
                <a:srgbClr val="00333E"/>
              </a:solidFill>
            </a:endParaRPr>
          </a:p>
        </p:txBody>
      </p:sp>
      <p:sp>
        <p:nvSpPr>
          <p:cNvPr id="14" name="CasellaDiTesto 13">
            <a:extLst>
              <a:ext uri="{FF2B5EF4-FFF2-40B4-BE49-F238E27FC236}">
                <a16:creationId xmlns:a16="http://schemas.microsoft.com/office/drawing/2014/main" id="{8D7BB29F-0969-1CD2-3D30-FB142BF3FDB3}"/>
              </a:ext>
            </a:extLst>
          </p:cNvPr>
          <p:cNvSpPr txBox="1"/>
          <p:nvPr/>
        </p:nvSpPr>
        <p:spPr>
          <a:xfrm>
            <a:off x="649309" y="4979834"/>
            <a:ext cx="8801896" cy="923330"/>
          </a:xfrm>
          <a:prstGeom prst="rect">
            <a:avLst/>
          </a:prstGeom>
          <a:noFill/>
        </p:spPr>
        <p:txBody>
          <a:bodyPr wrap="square" rtlCol="0">
            <a:spAutoFit/>
          </a:bodyPr>
          <a:lstStyle/>
          <a:p>
            <a:r>
              <a:rPr lang="it-IT" b="1" dirty="0">
                <a:solidFill>
                  <a:srgbClr val="00333E"/>
                </a:solidFill>
              </a:rPr>
              <a:t>Parallelizzazione a memoria condivisa: </a:t>
            </a:r>
            <a:r>
              <a:rPr lang="it-IT" dirty="0">
                <a:solidFill>
                  <a:srgbClr val="00333E"/>
                </a:solidFill>
              </a:rPr>
              <a:t>ogni unità di elaborazione condivide le 									  stesse risorse di memoria con le altre</a:t>
            </a:r>
            <a:endParaRPr lang="it-IT" b="1" dirty="0">
              <a:solidFill>
                <a:srgbClr val="00333E"/>
              </a:solidFill>
            </a:endParaRPr>
          </a:p>
          <a:p>
            <a:endParaRPr lang="it-IT" dirty="0">
              <a:solidFill>
                <a:srgbClr val="00333E"/>
              </a:solidFill>
            </a:endParaRPr>
          </a:p>
        </p:txBody>
      </p:sp>
    </p:spTree>
    <p:extLst>
      <p:ext uri="{BB962C8B-B14F-4D97-AF65-F5344CB8AC3E}">
        <p14:creationId xmlns:p14="http://schemas.microsoft.com/office/powerpoint/2010/main" val="2440467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Architettura Hardware: CPU</a:t>
            </a:r>
          </a:p>
        </p:txBody>
      </p:sp>
      <p:pic>
        <p:nvPicPr>
          <p:cNvPr id="11" name="Segnaposto contenuto 10" descr="Immagine che contiene testo, schermata, Carattere, diagramma&#10;&#10;Descrizione generata automaticamente">
            <a:extLst>
              <a:ext uri="{FF2B5EF4-FFF2-40B4-BE49-F238E27FC236}">
                <a16:creationId xmlns:a16="http://schemas.microsoft.com/office/drawing/2014/main" id="{2908D8CD-9CAC-42DB-7E33-E6068145C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4984" y="2176720"/>
            <a:ext cx="4069865" cy="2916737"/>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37</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29A723A6-1E9F-AFFB-655A-F7513DB61BB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38188"/>
          <a:stretch/>
        </p:blipFill>
        <p:spPr>
          <a:xfrm rot="5400000">
            <a:off x="185838" y="580855"/>
            <a:ext cx="964662" cy="596275"/>
          </a:xfrm>
          <a:prstGeom prst="rect">
            <a:avLst/>
          </a:prstGeom>
        </p:spPr>
      </p:pic>
      <p:pic>
        <p:nvPicPr>
          <p:cNvPr id="9" name="Elemento grafico 8" descr="Database con riempimento a tinta unita">
            <a:extLst>
              <a:ext uri="{FF2B5EF4-FFF2-40B4-BE49-F238E27FC236}">
                <a16:creationId xmlns:a16="http://schemas.microsoft.com/office/drawing/2014/main" id="{3ED19965-9AC7-B6F9-6733-9B3B1D3A2E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09" y="587575"/>
            <a:ext cx="547245" cy="547245"/>
          </a:xfrm>
          <a:prstGeom prst="rect">
            <a:avLst/>
          </a:prstGeom>
        </p:spPr>
      </p:pic>
      <p:sp>
        <p:nvSpPr>
          <p:cNvPr id="12" name="Segnaposto contenuto 2">
            <a:extLst>
              <a:ext uri="{FF2B5EF4-FFF2-40B4-BE49-F238E27FC236}">
                <a16:creationId xmlns:a16="http://schemas.microsoft.com/office/drawing/2014/main" id="{C50C3A3E-E776-562A-4E27-A344B1C9DC56}"/>
              </a:ext>
            </a:extLst>
          </p:cNvPr>
          <p:cNvSpPr txBox="1">
            <a:spLocks/>
          </p:cNvSpPr>
          <p:nvPr/>
        </p:nvSpPr>
        <p:spPr>
          <a:xfrm>
            <a:off x="305151" y="2299529"/>
            <a:ext cx="5089101" cy="30804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b="1" dirty="0">
                <a:solidFill>
                  <a:srgbClr val="00333E"/>
                </a:solidFill>
              </a:rPr>
              <a:t>Multi-core</a:t>
            </a:r>
            <a:r>
              <a:rPr lang="it-IT" dirty="0">
                <a:solidFill>
                  <a:srgbClr val="00333E"/>
                </a:solidFill>
              </a:rPr>
              <a:t>: programmazione parallela basata su multithreading</a:t>
            </a:r>
          </a:p>
          <a:p>
            <a:r>
              <a:rPr lang="it-IT" b="1" dirty="0">
                <a:solidFill>
                  <a:srgbClr val="00333E"/>
                </a:solidFill>
              </a:rPr>
              <a:t>Multiple </a:t>
            </a:r>
            <a:r>
              <a:rPr lang="it-IT" b="1" dirty="0" err="1">
                <a:solidFill>
                  <a:srgbClr val="00333E"/>
                </a:solidFill>
              </a:rPr>
              <a:t>Instruction</a:t>
            </a:r>
            <a:r>
              <a:rPr lang="it-IT" b="1" dirty="0">
                <a:solidFill>
                  <a:srgbClr val="00333E"/>
                </a:solidFill>
              </a:rPr>
              <a:t> Multiple Data</a:t>
            </a:r>
          </a:p>
          <a:p>
            <a:r>
              <a:rPr lang="it-IT" b="1" dirty="0" err="1">
                <a:solidFill>
                  <a:srgbClr val="00333E"/>
                </a:solidFill>
              </a:rPr>
              <a:t>Shared</a:t>
            </a:r>
            <a:r>
              <a:rPr lang="it-IT" b="1" dirty="0">
                <a:solidFill>
                  <a:srgbClr val="00333E"/>
                </a:solidFill>
              </a:rPr>
              <a:t> </a:t>
            </a:r>
            <a:r>
              <a:rPr lang="it-IT" b="1" dirty="0" err="1">
                <a:solidFill>
                  <a:srgbClr val="00333E"/>
                </a:solidFill>
              </a:rPr>
              <a:t>memory</a:t>
            </a:r>
            <a:r>
              <a:rPr lang="it-IT" dirty="0">
                <a:solidFill>
                  <a:srgbClr val="00333E"/>
                </a:solidFill>
              </a:rPr>
              <a:t>: accessibile da tutti i core</a:t>
            </a:r>
          </a:p>
          <a:p>
            <a:pPr lvl="1"/>
            <a:r>
              <a:rPr lang="it-IT" dirty="0" err="1">
                <a:solidFill>
                  <a:srgbClr val="00333E"/>
                </a:solidFill>
              </a:rPr>
              <a:t>Unified</a:t>
            </a:r>
            <a:r>
              <a:rPr lang="it-IT" dirty="0">
                <a:solidFill>
                  <a:srgbClr val="00333E"/>
                </a:solidFill>
              </a:rPr>
              <a:t> </a:t>
            </a:r>
            <a:r>
              <a:rPr lang="it-IT" dirty="0" err="1">
                <a:solidFill>
                  <a:srgbClr val="00333E"/>
                </a:solidFill>
              </a:rPr>
              <a:t>memory</a:t>
            </a:r>
            <a:r>
              <a:rPr lang="it-IT" dirty="0">
                <a:solidFill>
                  <a:srgbClr val="00333E"/>
                </a:solidFill>
              </a:rPr>
              <a:t> access</a:t>
            </a:r>
          </a:p>
          <a:p>
            <a:pPr lvl="1"/>
            <a:r>
              <a:rPr lang="it-IT" dirty="0">
                <a:solidFill>
                  <a:srgbClr val="00333E"/>
                </a:solidFill>
              </a:rPr>
              <a:t>Non-</a:t>
            </a:r>
            <a:r>
              <a:rPr lang="it-IT" dirty="0" err="1">
                <a:solidFill>
                  <a:srgbClr val="00333E"/>
                </a:solidFill>
              </a:rPr>
              <a:t>Unified</a:t>
            </a:r>
            <a:r>
              <a:rPr lang="it-IT" dirty="0">
                <a:solidFill>
                  <a:srgbClr val="00333E"/>
                </a:solidFill>
              </a:rPr>
              <a:t> Memory Access</a:t>
            </a:r>
          </a:p>
          <a:p>
            <a:r>
              <a:rPr lang="it-IT" dirty="0">
                <a:solidFill>
                  <a:srgbClr val="00333E"/>
                </a:solidFill>
              </a:rPr>
              <a:t>Elemento cruciale per ridurre la latenza di accesso ai dati: </a:t>
            </a:r>
            <a:r>
              <a:rPr lang="it-IT" b="1" dirty="0">
                <a:solidFill>
                  <a:srgbClr val="00333E"/>
                </a:solidFill>
              </a:rPr>
              <a:t>cache</a:t>
            </a:r>
            <a:r>
              <a:rPr lang="it-IT" dirty="0">
                <a:solidFill>
                  <a:srgbClr val="00333E"/>
                </a:solidFill>
              </a:rPr>
              <a:t>	</a:t>
            </a:r>
          </a:p>
        </p:txBody>
      </p:sp>
    </p:spTree>
    <p:extLst>
      <p:ext uri="{BB962C8B-B14F-4D97-AF65-F5344CB8AC3E}">
        <p14:creationId xmlns:p14="http://schemas.microsoft.com/office/powerpoint/2010/main" val="328365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Inference</a:t>
            </a:r>
            <a:r>
              <a:rPr lang="it-IT" dirty="0"/>
              <a:t> Engine: </a:t>
            </a:r>
            <a:r>
              <a:rPr lang="it-IT" dirty="0" err="1"/>
              <a:t>infer</a:t>
            </a:r>
            <a:endParaRPr lang="it-IT" dirty="0"/>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38</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Elemento grafico 6" descr="Web design contorno">
            <a:extLst>
              <a:ext uri="{FF2B5EF4-FFF2-40B4-BE49-F238E27FC236}">
                <a16:creationId xmlns:a16="http://schemas.microsoft.com/office/drawing/2014/main" id="{9F75653A-3BC7-D698-14AB-988E33755C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520" y="536220"/>
            <a:ext cx="705434" cy="705434"/>
          </a:xfrm>
          <a:prstGeom prst="rect">
            <a:avLst/>
          </a:prstGeom>
        </p:spPr>
      </p:pic>
      <p:pic>
        <p:nvPicPr>
          <p:cNvPr id="12" name="Segnaposto contenuto 11" descr="Immagine che contiene testo, schermata, Carattere&#10;&#10;Descrizione generata automaticamente">
            <a:extLst>
              <a:ext uri="{FF2B5EF4-FFF2-40B4-BE49-F238E27FC236}">
                <a16:creationId xmlns:a16="http://schemas.microsoft.com/office/drawing/2014/main" id="{73B22B94-5F32-3819-1867-C1C9BDFA829E}"/>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19096" y="2940555"/>
            <a:ext cx="7148055" cy="2801067"/>
          </a:xfrm>
        </p:spPr>
      </p:pic>
      <p:pic>
        <p:nvPicPr>
          <p:cNvPr id="9" name="Immagine 8" descr="Immagine che contiene testo, Carattere, schermata, bianco&#10;&#10;Descrizione generata automaticamente">
            <a:extLst>
              <a:ext uri="{FF2B5EF4-FFF2-40B4-BE49-F238E27FC236}">
                <a16:creationId xmlns:a16="http://schemas.microsoft.com/office/drawing/2014/main" id="{051595BB-4474-09CB-938F-B6B0FF5CD1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7704" y="1480962"/>
            <a:ext cx="5115630" cy="1206549"/>
          </a:xfrm>
          <a:prstGeom prst="rect">
            <a:avLst/>
          </a:prstGeom>
        </p:spPr>
      </p:pic>
      <p:graphicFrame>
        <p:nvGraphicFramePr>
          <p:cNvPr id="11" name="Diagramma 10">
            <a:extLst>
              <a:ext uri="{FF2B5EF4-FFF2-40B4-BE49-F238E27FC236}">
                <a16:creationId xmlns:a16="http://schemas.microsoft.com/office/drawing/2014/main" id="{844C975F-EA78-7033-558D-44F2778AA60D}"/>
              </a:ext>
            </a:extLst>
          </p:cNvPr>
          <p:cNvGraphicFramePr/>
          <p:nvPr>
            <p:extLst>
              <p:ext uri="{D42A27DB-BD31-4B8C-83A1-F6EECF244321}">
                <p14:modId xmlns:p14="http://schemas.microsoft.com/office/powerpoint/2010/main" val="419998583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593705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err="1"/>
              <a:t>Bandwidth</a:t>
            </a:r>
            <a:endParaRPr lang="it-IT" dirty="0"/>
          </a:p>
        </p:txBody>
      </p:sp>
      <p:pic>
        <p:nvPicPr>
          <p:cNvPr id="12" name="Segnaposto contenuto 11">
            <a:extLst>
              <a:ext uri="{FF2B5EF4-FFF2-40B4-BE49-F238E27FC236}">
                <a16:creationId xmlns:a16="http://schemas.microsoft.com/office/drawing/2014/main" id="{A0CA79F1-E289-2C66-170C-059769DC10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3650" y="2696457"/>
            <a:ext cx="4683264" cy="3009600"/>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39</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4"/>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5"/>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Grafico a barre contorno">
            <a:extLst>
              <a:ext uri="{FF2B5EF4-FFF2-40B4-BE49-F238E27FC236}">
                <a16:creationId xmlns:a16="http://schemas.microsoft.com/office/drawing/2014/main" id="{2B3F95C9-0D51-A8D3-01DF-9982B53936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548" y="438551"/>
            <a:ext cx="770548" cy="770548"/>
          </a:xfrm>
          <a:prstGeom prst="rect">
            <a:avLst/>
          </a:prstGeom>
        </p:spPr>
      </p:pic>
      <p:cxnSp>
        <p:nvCxnSpPr>
          <p:cNvPr id="7" name="Connettore diritto 6">
            <a:extLst>
              <a:ext uri="{FF2B5EF4-FFF2-40B4-BE49-F238E27FC236}">
                <a16:creationId xmlns:a16="http://schemas.microsoft.com/office/drawing/2014/main" id="{38868CBD-EE9D-2109-BBF8-52A9B9262CD7}"/>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contenuto 2">
            <a:extLst>
              <a:ext uri="{FF2B5EF4-FFF2-40B4-BE49-F238E27FC236}">
                <a16:creationId xmlns:a16="http://schemas.microsoft.com/office/drawing/2014/main" id="{D047E786-7DB7-E29F-A95B-57B091E1340A}"/>
              </a:ext>
            </a:extLst>
          </p:cNvPr>
          <p:cNvSpPr txBox="1">
            <a:spLocks/>
          </p:cNvSpPr>
          <p:nvPr/>
        </p:nvSpPr>
        <p:spPr>
          <a:xfrm>
            <a:off x="433822" y="2522434"/>
            <a:ext cx="4260140" cy="335139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dirty="0">
                <a:solidFill>
                  <a:srgbClr val="00333E"/>
                </a:solidFill>
              </a:rPr>
              <a:t>Byte trasferiti:</a:t>
            </a:r>
          </a:p>
          <a:p>
            <a:pPr lvl="1"/>
            <a:r>
              <a:rPr lang="it-IT" dirty="0">
                <a:solidFill>
                  <a:srgbClr val="00333E"/>
                </a:solidFill>
              </a:rPr>
              <a:t>Input e output per ogni punto</a:t>
            </a:r>
          </a:p>
          <a:p>
            <a:pPr lvl="1"/>
            <a:r>
              <a:rPr lang="it-IT" dirty="0">
                <a:solidFill>
                  <a:srgbClr val="00333E"/>
                </a:solidFill>
              </a:rPr>
              <a:t>Vettore pesi</a:t>
            </a:r>
          </a:p>
          <a:p>
            <a:pPr lvl="1"/>
            <a:r>
              <a:rPr lang="it-IT" dirty="0">
                <a:solidFill>
                  <a:srgbClr val="00333E"/>
                </a:solidFill>
              </a:rPr>
              <a:t>Vettore </a:t>
            </a:r>
            <a:r>
              <a:rPr lang="it-IT" dirty="0" err="1">
                <a:solidFill>
                  <a:srgbClr val="00333E"/>
                </a:solidFill>
              </a:rPr>
              <a:t>bias</a:t>
            </a:r>
            <a:endParaRPr lang="it-IT" dirty="0">
              <a:solidFill>
                <a:srgbClr val="00333E"/>
              </a:solidFill>
            </a:endParaRPr>
          </a:p>
          <a:p>
            <a:pPr lvl="1"/>
            <a:r>
              <a:rPr lang="it-IT" dirty="0">
                <a:solidFill>
                  <a:srgbClr val="00333E"/>
                </a:solidFill>
              </a:rPr>
              <a:t>Vettore del numero di nodi per livello</a:t>
            </a:r>
          </a:p>
          <a:p>
            <a:r>
              <a:rPr lang="it-IT" dirty="0">
                <a:solidFill>
                  <a:srgbClr val="00333E"/>
                </a:solidFill>
              </a:rPr>
              <a:t>A parità di compilatore, la larghezza di banda è simile</a:t>
            </a:r>
          </a:p>
          <a:p>
            <a:r>
              <a:rPr lang="it-IT" dirty="0" err="1">
                <a:solidFill>
                  <a:srgbClr val="00333E"/>
                </a:solidFill>
              </a:rPr>
              <a:t>Gfortran</a:t>
            </a:r>
            <a:r>
              <a:rPr lang="it-IT" dirty="0">
                <a:solidFill>
                  <a:srgbClr val="00333E"/>
                </a:solidFill>
              </a:rPr>
              <a:t> riesce a gestire il trasferimento in maniera più ottimizzata</a:t>
            </a: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852310A0-4722-9966-5A1D-7336B1751DD1}"/>
                  </a:ext>
                </a:extLst>
              </p:cNvPr>
              <p:cNvSpPr txBox="1"/>
              <p:nvPr/>
            </p:nvSpPr>
            <p:spPr>
              <a:xfrm>
                <a:off x="2275280" y="1569578"/>
                <a:ext cx="5060114" cy="991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1" i="1" smtClean="0">
                          <a:solidFill>
                            <a:srgbClr val="00333E"/>
                          </a:solidFill>
                          <a:latin typeface="Cambria Math" panose="02040503050406030204" pitchFamily="18" charset="0"/>
                        </a:rPr>
                        <m:t>𝑩𝒂𝒏𝒅𝒘𝒊𝒅𝒕𝒉</m:t>
                      </m:r>
                      <m:r>
                        <a:rPr lang="it-IT" b="0" i="1" smtClean="0">
                          <a:solidFill>
                            <a:srgbClr val="00333E"/>
                          </a:solidFill>
                          <a:latin typeface="Cambria Math" panose="02040503050406030204" pitchFamily="18" charset="0"/>
                        </a:rPr>
                        <m:t>=</m:t>
                      </m:r>
                      <m:f>
                        <m:fPr>
                          <m:ctrlPr>
                            <a:rPr lang="it-IT" b="0" i="1" smtClean="0">
                              <a:solidFill>
                                <a:srgbClr val="00333E"/>
                              </a:solidFill>
                              <a:latin typeface="Cambria Math" panose="02040503050406030204" pitchFamily="18" charset="0"/>
                            </a:rPr>
                          </m:ctrlPr>
                        </m:fPr>
                        <m:num>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𝐵𝑦𝑡𝑒</m:t>
                              </m:r>
                            </m:e>
                            <m:sub>
                              <m:r>
                                <a:rPr lang="it-IT" b="0" i="1" smtClean="0">
                                  <a:solidFill>
                                    <a:srgbClr val="00333E"/>
                                  </a:solidFill>
                                  <a:latin typeface="Cambria Math" panose="02040503050406030204" pitchFamily="18" charset="0"/>
                                </a:rPr>
                                <m:t>𝑡𝑟𝑎𝑠𝑓𝑒𝑟𝑖𝑡𝑖</m:t>
                              </m:r>
                            </m:sub>
                          </m:sSub>
                        </m:num>
                        <m:den>
                          <m:sSub>
                            <m:sSubPr>
                              <m:ctrlPr>
                                <a:rPr lang="it-IT" b="0" i="1" smtClean="0">
                                  <a:solidFill>
                                    <a:srgbClr val="00333E"/>
                                  </a:solidFill>
                                  <a:latin typeface="Cambria Math" panose="02040503050406030204" pitchFamily="18" charset="0"/>
                                </a:rPr>
                              </m:ctrlPr>
                            </m:sSubPr>
                            <m:e>
                              <m:r>
                                <a:rPr lang="it-IT" b="0" i="1" smtClean="0">
                                  <a:solidFill>
                                    <a:srgbClr val="00333E"/>
                                  </a:solidFill>
                                  <a:latin typeface="Cambria Math" panose="02040503050406030204" pitchFamily="18" charset="0"/>
                                </a:rPr>
                                <m:t>𝑇</m:t>
                              </m:r>
                            </m:e>
                            <m:sub>
                              <m:r>
                                <a:rPr lang="it-IT" b="0" i="1" smtClean="0">
                                  <a:solidFill>
                                    <a:srgbClr val="00333E"/>
                                  </a:solidFill>
                                  <a:latin typeface="Cambria Math" panose="02040503050406030204" pitchFamily="18" charset="0"/>
                                </a:rPr>
                                <m:t>𝑡𝑟𝑎𝑠𝑓𝑒𝑟𝑖𝑚𝑒𝑛𝑡𝑜</m:t>
                              </m:r>
                            </m:sub>
                          </m:sSub>
                        </m:den>
                      </m:f>
                    </m:oMath>
                  </m:oMathPara>
                </a14:m>
                <a:endParaRPr lang="it-IT" dirty="0"/>
              </a:p>
              <a:p>
                <a:endParaRPr lang="it-IT" dirty="0"/>
              </a:p>
            </p:txBody>
          </p:sp>
        </mc:Choice>
        <mc:Fallback xmlns="">
          <p:sp>
            <p:nvSpPr>
              <p:cNvPr id="14" name="CasellaDiTesto 13">
                <a:extLst>
                  <a:ext uri="{FF2B5EF4-FFF2-40B4-BE49-F238E27FC236}">
                    <a16:creationId xmlns:a16="http://schemas.microsoft.com/office/drawing/2014/main" id="{852310A0-4722-9966-5A1D-7336B1751DD1}"/>
                  </a:ext>
                </a:extLst>
              </p:cNvPr>
              <p:cNvSpPr txBox="1">
                <a:spLocks noRot="1" noChangeAspect="1" noMove="1" noResize="1" noEditPoints="1" noAdjustHandles="1" noChangeArrowheads="1" noChangeShapeType="1" noTextEdit="1"/>
              </p:cNvSpPr>
              <p:nvPr/>
            </p:nvSpPr>
            <p:spPr>
              <a:xfrm>
                <a:off x="2275280" y="1569578"/>
                <a:ext cx="5060114" cy="991682"/>
              </a:xfrm>
              <a:prstGeom prst="rect">
                <a:avLst/>
              </a:prstGeom>
              <a:blipFill>
                <a:blip r:embed="rId8"/>
                <a:stretch>
                  <a:fillRect/>
                </a:stretch>
              </a:blipFill>
            </p:spPr>
            <p:txBody>
              <a:bodyPr/>
              <a:lstStyle/>
              <a:p>
                <a:r>
                  <a:rPr lang="it-IT">
                    <a:noFill/>
                  </a:rPr>
                  <a:t> </a:t>
                </a:r>
              </a:p>
            </p:txBody>
          </p:sp>
        </mc:Fallback>
      </mc:AlternateContent>
      <p:graphicFrame>
        <p:nvGraphicFramePr>
          <p:cNvPr id="3" name="Diagramma 2">
            <a:extLst>
              <a:ext uri="{FF2B5EF4-FFF2-40B4-BE49-F238E27FC236}">
                <a16:creationId xmlns:a16="http://schemas.microsoft.com/office/drawing/2014/main" id="{5CEA0075-E5B9-8A20-2C05-AA9A3486CFD0}"/>
              </a:ext>
            </a:extLst>
          </p:cNvPr>
          <p:cNvGraphicFramePr/>
          <p:nvPr>
            <p:extLst>
              <p:ext uri="{D42A27DB-BD31-4B8C-83A1-F6EECF244321}">
                <p14:modId xmlns:p14="http://schemas.microsoft.com/office/powerpoint/2010/main" val="3701170785"/>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76016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677334" y="581254"/>
            <a:ext cx="8596668" cy="1320800"/>
          </a:xfrm>
        </p:spPr>
        <p:txBody>
          <a:bodyPr/>
          <a:lstStyle/>
          <a:p>
            <a:r>
              <a:rPr lang="it-IT" dirty="0"/>
              <a:t>Agenda</a:t>
            </a:r>
          </a:p>
        </p:txBody>
      </p:sp>
      <p:pic>
        <p:nvPicPr>
          <p:cNvPr id="9" name="Segnaposto contenuto 8" descr="Elenco di controllo contorno">
            <a:extLst>
              <a:ext uri="{FF2B5EF4-FFF2-40B4-BE49-F238E27FC236}">
                <a16:creationId xmlns:a16="http://schemas.microsoft.com/office/drawing/2014/main" id="{78B46F54-F47E-7386-328B-C4B1D4005D9B}"/>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0" y="512234"/>
            <a:ext cx="729420" cy="729420"/>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4</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5"/>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6"/>
          <a:stretch>
            <a:fillRect/>
          </a:stretch>
        </p:blipFill>
        <p:spPr>
          <a:xfrm>
            <a:off x="2217127" y="6147263"/>
            <a:ext cx="2113209" cy="576065"/>
          </a:xfrm>
          <a:prstGeom prst="rect">
            <a:avLst/>
          </a:prstGeom>
        </p:spPr>
      </p:pic>
      <p:cxnSp>
        <p:nvCxnSpPr>
          <p:cNvPr id="7" name="Connettore diritto 6">
            <a:extLst>
              <a:ext uri="{FF2B5EF4-FFF2-40B4-BE49-F238E27FC236}">
                <a16:creationId xmlns:a16="http://schemas.microsoft.com/office/drawing/2014/main" id="{175F401A-28C1-D266-5AD2-B5D7A3AC83BB}"/>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5388EFC4-4A05-A607-C18B-66012C23E060}"/>
              </a:ext>
            </a:extLst>
          </p:cNvPr>
          <p:cNvCxnSpPr>
            <a:cxnSpLocks/>
          </p:cNvCxnSpPr>
          <p:nvPr/>
        </p:nvCxnSpPr>
        <p:spPr>
          <a:xfrm>
            <a:off x="0" y="1287321"/>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8" name="Diagramma 7">
            <a:extLst>
              <a:ext uri="{FF2B5EF4-FFF2-40B4-BE49-F238E27FC236}">
                <a16:creationId xmlns:a16="http://schemas.microsoft.com/office/drawing/2014/main" id="{E7506ABD-322E-D617-AED8-22A988BD766F}"/>
              </a:ext>
            </a:extLst>
          </p:cNvPr>
          <p:cNvGraphicFramePr/>
          <p:nvPr>
            <p:extLst>
              <p:ext uri="{D42A27DB-BD31-4B8C-83A1-F6EECF244321}">
                <p14:modId xmlns:p14="http://schemas.microsoft.com/office/powerpoint/2010/main" val="2155494134"/>
              </p:ext>
            </p:extLst>
          </p:nvPr>
        </p:nvGraphicFramePr>
        <p:xfrm>
          <a:off x="295836" y="927099"/>
          <a:ext cx="9179858" cy="5704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26137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5</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sp>
        <p:nvSpPr>
          <p:cNvPr id="9" name="Titolo 1">
            <a:extLst>
              <a:ext uri="{FF2B5EF4-FFF2-40B4-BE49-F238E27FC236}">
                <a16:creationId xmlns:a16="http://schemas.microsoft.com/office/drawing/2014/main" id="{7013DC7A-07B0-A212-0862-DBA4BAAA1606}"/>
              </a:ext>
            </a:extLst>
          </p:cNvPr>
          <p:cNvSpPr txBox="1">
            <a:spLocks/>
          </p:cNvSpPr>
          <p:nvPr/>
        </p:nvSpPr>
        <p:spPr>
          <a:xfrm>
            <a:off x="2430000" y="3166568"/>
            <a:ext cx="6223247" cy="90156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t>GPU computing</a:t>
            </a:r>
          </a:p>
        </p:txBody>
      </p:sp>
      <p:cxnSp>
        <p:nvCxnSpPr>
          <p:cNvPr id="2" name="Connettore diritto 1">
            <a:extLst>
              <a:ext uri="{FF2B5EF4-FFF2-40B4-BE49-F238E27FC236}">
                <a16:creationId xmlns:a16="http://schemas.microsoft.com/office/drawing/2014/main" id="{43A3EED8-831A-8D4F-2197-9DB5432B5CC9}"/>
              </a:ext>
            </a:extLst>
          </p:cNvPr>
          <p:cNvCxnSpPr>
            <a:cxnSpLocks/>
          </p:cNvCxnSpPr>
          <p:nvPr/>
        </p:nvCxnSpPr>
        <p:spPr>
          <a:xfrm>
            <a:off x="0" y="198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C81420F3-0553-F90C-411F-9BC13DB03458}"/>
              </a:ext>
            </a:extLst>
          </p:cNvPr>
          <p:cNvCxnSpPr>
            <a:cxnSpLocks/>
          </p:cNvCxnSpPr>
          <p:nvPr/>
        </p:nvCxnSpPr>
        <p:spPr>
          <a:xfrm>
            <a:off x="4904390" y="4869000"/>
            <a:ext cx="486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10012506-A9FC-F0BD-4952-C815EDAF5294}"/>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38188"/>
          <a:stretch/>
        </p:blipFill>
        <p:spPr>
          <a:xfrm rot="5400000">
            <a:off x="1139460" y="3195764"/>
            <a:ext cx="1332000" cy="823333"/>
          </a:xfrm>
          <a:prstGeom prst="rect">
            <a:avLst/>
          </a:prstGeom>
        </p:spPr>
      </p:pic>
      <p:pic>
        <p:nvPicPr>
          <p:cNvPr id="12" name="Elemento grafico 11" descr="Database con riempimento a tinta unita">
            <a:extLst>
              <a:ext uri="{FF2B5EF4-FFF2-40B4-BE49-F238E27FC236}">
                <a16:creationId xmlns:a16="http://schemas.microsoft.com/office/drawing/2014/main" id="{D98FB62B-7491-85D4-FAE4-5CA14593EB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493" y="3185612"/>
            <a:ext cx="755634" cy="755634"/>
          </a:xfrm>
          <a:prstGeom prst="rect">
            <a:avLst/>
          </a:prstGeom>
        </p:spPr>
      </p:pic>
      <p:graphicFrame>
        <p:nvGraphicFramePr>
          <p:cNvPr id="7" name="Diagramma 6">
            <a:extLst>
              <a:ext uri="{FF2B5EF4-FFF2-40B4-BE49-F238E27FC236}">
                <a16:creationId xmlns:a16="http://schemas.microsoft.com/office/drawing/2014/main" id="{A16BBA28-5029-01FB-733F-F64B16EF98E6}"/>
              </a:ext>
            </a:extLst>
          </p:cNvPr>
          <p:cNvGraphicFramePr/>
          <p:nvPr>
            <p:extLst>
              <p:ext uri="{D42A27DB-BD31-4B8C-83A1-F6EECF244321}">
                <p14:modId xmlns:p14="http://schemas.microsoft.com/office/powerpoint/2010/main" val="772386461"/>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887410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Architettura Hardware</a:t>
            </a:r>
          </a:p>
        </p:txBody>
      </p:sp>
      <p:pic>
        <p:nvPicPr>
          <p:cNvPr id="11" name="Segnaposto contenuto 10" descr="Immagine che contiene testo, schermata, diagramma, Carattere&#10;&#10;Descrizione generata automaticamente">
            <a:extLst>
              <a:ext uri="{FF2B5EF4-FFF2-40B4-BE49-F238E27FC236}">
                <a16:creationId xmlns:a16="http://schemas.microsoft.com/office/drawing/2014/main" id="{B28B893E-0BD8-283A-5900-C8CFD7386F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0336" y="1598476"/>
            <a:ext cx="4645866" cy="4059267"/>
          </a:xfrm>
        </p:spPr>
      </p:pic>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6</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4"/>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5"/>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29A723A6-1E9F-AFFB-655A-F7513DB61BB8}"/>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38188"/>
          <a:stretch/>
        </p:blipFill>
        <p:spPr>
          <a:xfrm rot="5400000">
            <a:off x="185838" y="580855"/>
            <a:ext cx="964662" cy="596275"/>
          </a:xfrm>
          <a:prstGeom prst="rect">
            <a:avLst/>
          </a:prstGeom>
        </p:spPr>
      </p:pic>
      <p:pic>
        <p:nvPicPr>
          <p:cNvPr id="9" name="Elemento grafico 8" descr="Database con riempimento a tinta unita">
            <a:extLst>
              <a:ext uri="{FF2B5EF4-FFF2-40B4-BE49-F238E27FC236}">
                <a16:creationId xmlns:a16="http://schemas.microsoft.com/office/drawing/2014/main" id="{3ED19965-9AC7-B6F9-6733-9B3B1D3A2E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09" y="587575"/>
            <a:ext cx="547245" cy="547245"/>
          </a:xfrm>
          <a:prstGeom prst="rect">
            <a:avLst/>
          </a:prstGeom>
        </p:spPr>
      </p:pic>
      <p:sp>
        <p:nvSpPr>
          <p:cNvPr id="12" name="Segnaposto contenuto 2">
            <a:extLst>
              <a:ext uri="{FF2B5EF4-FFF2-40B4-BE49-F238E27FC236}">
                <a16:creationId xmlns:a16="http://schemas.microsoft.com/office/drawing/2014/main" id="{63D65E47-06AA-B9C5-58AF-46C4BD07BFF9}"/>
              </a:ext>
            </a:extLst>
          </p:cNvPr>
          <p:cNvSpPr txBox="1">
            <a:spLocks/>
          </p:cNvSpPr>
          <p:nvPr/>
        </p:nvSpPr>
        <p:spPr>
          <a:xfrm>
            <a:off x="305151" y="2299529"/>
            <a:ext cx="5089101" cy="30804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b="1" dirty="0">
                <a:solidFill>
                  <a:srgbClr val="00333E"/>
                </a:solidFill>
              </a:rPr>
              <a:t>Single </a:t>
            </a:r>
            <a:r>
              <a:rPr lang="it-IT" b="1" dirty="0" err="1">
                <a:solidFill>
                  <a:srgbClr val="00333E"/>
                </a:solidFill>
              </a:rPr>
              <a:t>Instruction</a:t>
            </a:r>
            <a:r>
              <a:rPr lang="it-IT" b="1" dirty="0">
                <a:solidFill>
                  <a:srgbClr val="00333E"/>
                </a:solidFill>
              </a:rPr>
              <a:t> Multiple Data</a:t>
            </a:r>
          </a:p>
          <a:p>
            <a:r>
              <a:rPr lang="it-IT" dirty="0">
                <a:solidFill>
                  <a:srgbClr val="00333E"/>
                </a:solidFill>
              </a:rPr>
              <a:t>Componenti principali:</a:t>
            </a:r>
          </a:p>
          <a:p>
            <a:pPr lvl="1"/>
            <a:r>
              <a:rPr lang="it-IT" dirty="0">
                <a:solidFill>
                  <a:srgbClr val="00333E"/>
                </a:solidFill>
              </a:rPr>
              <a:t>CUDA core</a:t>
            </a:r>
          </a:p>
          <a:p>
            <a:pPr lvl="1"/>
            <a:r>
              <a:rPr lang="it-IT" dirty="0">
                <a:solidFill>
                  <a:srgbClr val="00333E"/>
                </a:solidFill>
              </a:rPr>
              <a:t>Streaming Multiprocessor</a:t>
            </a:r>
          </a:p>
          <a:p>
            <a:pPr lvl="1"/>
            <a:r>
              <a:rPr lang="it-IT" dirty="0">
                <a:solidFill>
                  <a:srgbClr val="00333E"/>
                </a:solidFill>
              </a:rPr>
              <a:t>Memoria condivisa</a:t>
            </a:r>
          </a:p>
          <a:p>
            <a:pPr lvl="1"/>
            <a:r>
              <a:rPr lang="it-IT" dirty="0">
                <a:solidFill>
                  <a:srgbClr val="00333E"/>
                </a:solidFill>
              </a:rPr>
              <a:t>Memoria globale</a:t>
            </a:r>
          </a:p>
        </p:txBody>
      </p:sp>
      <p:graphicFrame>
        <p:nvGraphicFramePr>
          <p:cNvPr id="3" name="Diagramma 2">
            <a:extLst>
              <a:ext uri="{FF2B5EF4-FFF2-40B4-BE49-F238E27FC236}">
                <a16:creationId xmlns:a16="http://schemas.microsoft.com/office/drawing/2014/main" id="{0043E27D-E582-8D86-6983-EB6BCA783B46}"/>
              </a:ext>
            </a:extLst>
          </p:cNvPr>
          <p:cNvGraphicFramePr/>
          <p:nvPr>
            <p:extLst>
              <p:ext uri="{D42A27DB-BD31-4B8C-83A1-F6EECF244321}">
                <p14:modId xmlns:p14="http://schemas.microsoft.com/office/powerpoint/2010/main" val="258064002"/>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83343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descr="Immagine che contiene testo, schermata, diagramma, linea&#10;&#10;Descrizione generata automaticamente">
            <a:extLst>
              <a:ext uri="{FF2B5EF4-FFF2-40B4-BE49-F238E27FC236}">
                <a16:creationId xmlns:a16="http://schemas.microsoft.com/office/drawing/2014/main" id="{B1531F0E-9683-F8CC-C4B2-C87D8909E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585" y="1473712"/>
            <a:ext cx="3564546" cy="4218876"/>
          </a:xfrm>
          <a:prstGeom prst="rect">
            <a:avLst/>
          </a:prstGeom>
        </p:spPr>
      </p:pic>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Architettura Hardware</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7</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4"/>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5"/>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29A723A6-1E9F-AFFB-655A-F7513DB61BB8}"/>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38188"/>
          <a:stretch/>
        </p:blipFill>
        <p:spPr>
          <a:xfrm rot="5400000">
            <a:off x="185838" y="580855"/>
            <a:ext cx="964662" cy="596275"/>
          </a:xfrm>
          <a:prstGeom prst="rect">
            <a:avLst/>
          </a:prstGeom>
        </p:spPr>
      </p:pic>
      <p:pic>
        <p:nvPicPr>
          <p:cNvPr id="9" name="Elemento grafico 8" descr="Database con riempimento a tinta unita">
            <a:extLst>
              <a:ext uri="{FF2B5EF4-FFF2-40B4-BE49-F238E27FC236}">
                <a16:creationId xmlns:a16="http://schemas.microsoft.com/office/drawing/2014/main" id="{3ED19965-9AC7-B6F9-6733-9B3B1D3A2E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09" y="587575"/>
            <a:ext cx="547245" cy="547245"/>
          </a:xfrm>
          <a:prstGeom prst="rect">
            <a:avLst/>
          </a:prstGeom>
        </p:spPr>
      </p:pic>
      <p:sp>
        <p:nvSpPr>
          <p:cNvPr id="12" name="Segnaposto contenuto 2">
            <a:extLst>
              <a:ext uri="{FF2B5EF4-FFF2-40B4-BE49-F238E27FC236}">
                <a16:creationId xmlns:a16="http://schemas.microsoft.com/office/drawing/2014/main" id="{63D65E47-06AA-B9C5-58AF-46C4BD07BFF9}"/>
              </a:ext>
            </a:extLst>
          </p:cNvPr>
          <p:cNvSpPr txBox="1">
            <a:spLocks/>
          </p:cNvSpPr>
          <p:nvPr/>
        </p:nvSpPr>
        <p:spPr>
          <a:xfrm>
            <a:off x="222913" y="1692987"/>
            <a:ext cx="5756546" cy="30804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err="1">
                <a:solidFill>
                  <a:srgbClr val="00333E"/>
                </a:solidFill>
              </a:rPr>
              <a:t>Thread</a:t>
            </a:r>
            <a:r>
              <a:rPr lang="it-IT" dirty="0">
                <a:solidFill>
                  <a:srgbClr val="00333E"/>
                </a:solidFill>
              </a:rPr>
              <a:t> suddivisi in diverse unità organizzative:</a:t>
            </a:r>
          </a:p>
          <a:p>
            <a:pPr lvl="1"/>
            <a:r>
              <a:rPr lang="it-IT" b="1" dirty="0">
                <a:solidFill>
                  <a:srgbClr val="00333E"/>
                </a:solidFill>
              </a:rPr>
              <a:t>Griglia</a:t>
            </a:r>
          </a:p>
          <a:p>
            <a:pPr lvl="1"/>
            <a:r>
              <a:rPr lang="it-IT" b="1" dirty="0">
                <a:solidFill>
                  <a:srgbClr val="00333E"/>
                </a:solidFill>
              </a:rPr>
              <a:t>Blocco</a:t>
            </a:r>
          </a:p>
          <a:p>
            <a:pPr lvl="1"/>
            <a:r>
              <a:rPr lang="it-IT" b="1" dirty="0" err="1">
                <a:solidFill>
                  <a:srgbClr val="00333E"/>
                </a:solidFill>
              </a:rPr>
              <a:t>Warp</a:t>
            </a:r>
            <a:endParaRPr lang="it-IT" b="1" dirty="0">
              <a:solidFill>
                <a:srgbClr val="00333E"/>
              </a:solidFill>
            </a:endParaRPr>
          </a:p>
          <a:p>
            <a:r>
              <a:rPr lang="it-IT" dirty="0">
                <a:solidFill>
                  <a:srgbClr val="00333E"/>
                </a:solidFill>
              </a:rPr>
              <a:t>Per prestazioni ottimali</a:t>
            </a:r>
            <a:r>
              <a:rPr lang="it-IT" b="1" dirty="0">
                <a:solidFill>
                  <a:srgbClr val="00333E"/>
                </a:solidFill>
              </a:rPr>
              <a:t>: accessi coalescenti</a:t>
            </a:r>
          </a:p>
        </p:txBody>
      </p:sp>
      <p:graphicFrame>
        <p:nvGraphicFramePr>
          <p:cNvPr id="3" name="Diagramma 2">
            <a:extLst>
              <a:ext uri="{FF2B5EF4-FFF2-40B4-BE49-F238E27FC236}">
                <a16:creationId xmlns:a16="http://schemas.microsoft.com/office/drawing/2014/main" id="{075FEA5C-02CE-0C3C-70B8-38FF71B99462}"/>
              </a:ext>
            </a:extLst>
          </p:cNvPr>
          <p:cNvGraphicFramePr/>
          <p:nvPr>
            <p:extLst>
              <p:ext uri="{D42A27DB-BD31-4B8C-83A1-F6EECF244321}">
                <p14:modId xmlns:p14="http://schemas.microsoft.com/office/powerpoint/2010/main" val="258064002"/>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1" name="Immagine 10" descr="Immagine che contiene testo, schermata, Carattere, diagramma&#10;&#10;Descrizione generata automaticamente">
            <a:extLst>
              <a:ext uri="{FF2B5EF4-FFF2-40B4-BE49-F238E27FC236}">
                <a16:creationId xmlns:a16="http://schemas.microsoft.com/office/drawing/2014/main" id="{5693DEF0-43D9-B0EC-CDB8-F8569666DF1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5697" y="3690496"/>
            <a:ext cx="3799215" cy="2350866"/>
          </a:xfrm>
          <a:prstGeom prst="rect">
            <a:avLst/>
          </a:prstGeom>
        </p:spPr>
      </p:pic>
    </p:spTree>
    <p:extLst>
      <p:ext uri="{BB962C8B-B14F-4D97-AF65-F5344CB8AC3E}">
        <p14:creationId xmlns:p14="http://schemas.microsoft.com/office/powerpoint/2010/main" val="1878278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1000"/>
                                        <p:tgtEl>
                                          <p:spTgt spid="12">
                                            <p:txEl>
                                              <p:pRg st="4" end="4"/>
                                            </p:txEl>
                                          </p:spTgt>
                                        </p:tgtEl>
                                      </p:cBhvr>
                                    </p:animEffect>
                                    <p:anim calcmode="lin" valueType="num">
                                      <p:cBhvr>
                                        <p:cTn id="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Architettura Software</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677334" y="2160589"/>
            <a:ext cx="8920322" cy="3880773"/>
          </a:xfrm>
        </p:spPr>
        <p:txBody>
          <a:bodyPr/>
          <a:lstStyle/>
          <a:p>
            <a:r>
              <a:rPr lang="it-IT" b="1" dirty="0">
                <a:solidFill>
                  <a:srgbClr val="00333E"/>
                </a:solidFill>
              </a:rPr>
              <a:t>CUDA</a:t>
            </a:r>
            <a:r>
              <a:rPr lang="it-IT" dirty="0">
                <a:solidFill>
                  <a:srgbClr val="00333E"/>
                </a:solidFill>
              </a:rPr>
              <a:t>: piattaforma di calcolo parallelo sviluppata da NVIDIA per programmazione su GPU</a:t>
            </a:r>
          </a:p>
          <a:p>
            <a:r>
              <a:rPr lang="it-IT" dirty="0">
                <a:solidFill>
                  <a:srgbClr val="00333E"/>
                </a:solidFill>
              </a:rPr>
              <a:t>Funzione da eseguire sul device: </a:t>
            </a:r>
            <a:r>
              <a:rPr lang="it-IT" b="1" i="1" dirty="0">
                <a:solidFill>
                  <a:srgbClr val="00333E"/>
                </a:solidFill>
              </a:rPr>
              <a:t>kernel</a:t>
            </a:r>
          </a:p>
          <a:p>
            <a:endParaRPr lang="it-IT" i="1" dirty="0">
              <a:solidFill>
                <a:srgbClr val="00333E"/>
              </a:solidFill>
            </a:endParaRPr>
          </a:p>
          <a:p>
            <a:endParaRPr lang="it-IT" i="1" dirty="0">
              <a:solidFill>
                <a:srgbClr val="00333E"/>
              </a:solidFill>
            </a:endParaRPr>
          </a:p>
          <a:p>
            <a:r>
              <a:rPr lang="it-IT" dirty="0">
                <a:solidFill>
                  <a:srgbClr val="00333E"/>
                </a:solidFill>
              </a:rPr>
              <a:t>Specificare il numero dei blocchi e la loro dimensione nella chiamata</a:t>
            </a:r>
          </a:p>
          <a:p>
            <a:endParaRPr lang="it-IT" dirty="0">
              <a:solidFill>
                <a:srgbClr val="00333E"/>
              </a:solidFill>
            </a:endParaRPr>
          </a:p>
          <a:p>
            <a:r>
              <a:rPr lang="it-IT" dirty="0">
                <a:solidFill>
                  <a:srgbClr val="00333E"/>
                </a:solidFill>
              </a:rPr>
              <a:t>Per dichiarare variabili sulla GPU, utilizzare attributo </a:t>
            </a:r>
            <a:r>
              <a:rPr lang="it-IT" b="1" i="1" dirty="0">
                <a:solidFill>
                  <a:srgbClr val="00333E"/>
                </a:solidFill>
              </a:rPr>
              <a:t>device</a:t>
            </a:r>
          </a:p>
          <a:p>
            <a:endParaRPr lang="it-IT" dirty="0">
              <a:solidFill>
                <a:srgbClr val="00333E"/>
              </a:solidFill>
            </a:endParaRP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8</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29A723A6-1E9F-AFFB-655A-F7513DB61BB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38188"/>
          <a:stretch/>
        </p:blipFill>
        <p:spPr>
          <a:xfrm rot="5400000">
            <a:off x="185838" y="580855"/>
            <a:ext cx="964662" cy="596275"/>
          </a:xfrm>
          <a:prstGeom prst="rect">
            <a:avLst/>
          </a:prstGeom>
        </p:spPr>
      </p:pic>
      <p:pic>
        <p:nvPicPr>
          <p:cNvPr id="9" name="Elemento grafico 8" descr="Database con riempimento a tinta unita">
            <a:extLst>
              <a:ext uri="{FF2B5EF4-FFF2-40B4-BE49-F238E27FC236}">
                <a16:creationId xmlns:a16="http://schemas.microsoft.com/office/drawing/2014/main" id="{3ED19965-9AC7-B6F9-6733-9B3B1D3A2E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09" y="587575"/>
            <a:ext cx="547245" cy="547245"/>
          </a:xfrm>
          <a:prstGeom prst="rect">
            <a:avLst/>
          </a:prstGeom>
        </p:spPr>
      </p:pic>
      <p:cxnSp>
        <p:nvCxnSpPr>
          <p:cNvPr id="7" name="Connettore diritto 6">
            <a:extLst>
              <a:ext uri="{FF2B5EF4-FFF2-40B4-BE49-F238E27FC236}">
                <a16:creationId xmlns:a16="http://schemas.microsoft.com/office/drawing/2014/main" id="{AB3805AA-E78E-908B-8C94-8C28FDA0E6DD}"/>
              </a:ext>
            </a:extLst>
          </p:cNvPr>
          <p:cNvCxnSpPr>
            <a:cxnSpLocks/>
          </p:cNvCxnSpPr>
          <p:nvPr/>
        </p:nvCxnSpPr>
        <p:spPr>
          <a:xfrm>
            <a:off x="0" y="1286690"/>
            <a:ext cx="784682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Immagine 11">
            <a:extLst>
              <a:ext uri="{FF2B5EF4-FFF2-40B4-BE49-F238E27FC236}">
                <a16:creationId xmlns:a16="http://schemas.microsoft.com/office/drawing/2014/main" id="{5819DD77-150F-0AE1-D4A5-1310DA0200A4}"/>
              </a:ext>
            </a:extLst>
          </p:cNvPr>
          <p:cNvPicPr>
            <a:picLocks noChangeAspect="1"/>
          </p:cNvPicPr>
          <p:nvPr/>
        </p:nvPicPr>
        <p:blipFill rotWithShape="1">
          <a:blip r:embed="rId9"/>
          <a:srcRect l="2423"/>
          <a:stretch/>
        </p:blipFill>
        <p:spPr>
          <a:xfrm>
            <a:off x="1737042" y="3314619"/>
            <a:ext cx="6556744" cy="657574"/>
          </a:xfrm>
          <a:prstGeom prst="rect">
            <a:avLst/>
          </a:prstGeom>
        </p:spPr>
      </p:pic>
      <p:pic>
        <p:nvPicPr>
          <p:cNvPr id="14" name="Immagine 13">
            <a:extLst>
              <a:ext uri="{FF2B5EF4-FFF2-40B4-BE49-F238E27FC236}">
                <a16:creationId xmlns:a16="http://schemas.microsoft.com/office/drawing/2014/main" id="{F2A0D798-B63E-C51C-C5C1-BA4A648A5537}"/>
              </a:ext>
            </a:extLst>
          </p:cNvPr>
          <p:cNvPicPr>
            <a:picLocks noChangeAspect="1"/>
          </p:cNvPicPr>
          <p:nvPr/>
        </p:nvPicPr>
        <p:blipFill>
          <a:blip r:embed="rId10"/>
          <a:stretch>
            <a:fillRect/>
          </a:stretch>
        </p:blipFill>
        <p:spPr>
          <a:xfrm>
            <a:off x="1737042" y="4430247"/>
            <a:ext cx="6173581" cy="336346"/>
          </a:xfrm>
          <a:prstGeom prst="rect">
            <a:avLst/>
          </a:prstGeom>
        </p:spPr>
      </p:pic>
      <p:pic>
        <p:nvPicPr>
          <p:cNvPr id="16" name="Immagine 15">
            <a:extLst>
              <a:ext uri="{FF2B5EF4-FFF2-40B4-BE49-F238E27FC236}">
                <a16:creationId xmlns:a16="http://schemas.microsoft.com/office/drawing/2014/main" id="{F41C59B0-5407-5B75-DF5C-91F1ECB83CEE}"/>
              </a:ext>
            </a:extLst>
          </p:cNvPr>
          <p:cNvPicPr>
            <a:picLocks noChangeAspect="1"/>
          </p:cNvPicPr>
          <p:nvPr/>
        </p:nvPicPr>
        <p:blipFill>
          <a:blip r:embed="rId11"/>
          <a:stretch>
            <a:fillRect/>
          </a:stretch>
        </p:blipFill>
        <p:spPr>
          <a:xfrm>
            <a:off x="2833233" y="5309124"/>
            <a:ext cx="3785192" cy="291169"/>
          </a:xfrm>
          <a:prstGeom prst="rect">
            <a:avLst/>
          </a:prstGeom>
        </p:spPr>
      </p:pic>
      <p:graphicFrame>
        <p:nvGraphicFramePr>
          <p:cNvPr id="11" name="Diagramma 10">
            <a:extLst>
              <a:ext uri="{FF2B5EF4-FFF2-40B4-BE49-F238E27FC236}">
                <a16:creationId xmlns:a16="http://schemas.microsoft.com/office/drawing/2014/main" id="{E60A3451-098E-6824-9584-EBAF6B86B4B1}"/>
              </a:ext>
            </a:extLst>
          </p:cNvPr>
          <p:cNvGraphicFramePr/>
          <p:nvPr>
            <p:extLst>
              <p:ext uri="{D42A27DB-BD31-4B8C-83A1-F6EECF244321}">
                <p14:modId xmlns:p14="http://schemas.microsoft.com/office/powerpoint/2010/main" val="258064002"/>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841793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E46C-5F1C-25E7-8C84-4FBD43D769B2}"/>
              </a:ext>
            </a:extLst>
          </p:cNvPr>
          <p:cNvSpPr>
            <a:spLocks noGrp="1"/>
          </p:cNvSpPr>
          <p:nvPr>
            <p:ph type="title"/>
          </p:nvPr>
        </p:nvSpPr>
        <p:spPr>
          <a:xfrm>
            <a:off x="819096" y="581254"/>
            <a:ext cx="8596668" cy="1320800"/>
          </a:xfrm>
        </p:spPr>
        <p:txBody>
          <a:bodyPr/>
          <a:lstStyle/>
          <a:p>
            <a:r>
              <a:rPr lang="it-IT" dirty="0"/>
              <a:t>Architettura Software</a:t>
            </a:r>
          </a:p>
        </p:txBody>
      </p:sp>
      <p:sp>
        <p:nvSpPr>
          <p:cNvPr id="3" name="Segnaposto contenuto 2">
            <a:extLst>
              <a:ext uri="{FF2B5EF4-FFF2-40B4-BE49-F238E27FC236}">
                <a16:creationId xmlns:a16="http://schemas.microsoft.com/office/drawing/2014/main" id="{9B6DA098-0122-97A8-486A-6129DBBB9003}"/>
              </a:ext>
            </a:extLst>
          </p:cNvPr>
          <p:cNvSpPr>
            <a:spLocks noGrp="1"/>
          </p:cNvSpPr>
          <p:nvPr>
            <p:ph idx="1"/>
          </p:nvPr>
        </p:nvSpPr>
        <p:spPr>
          <a:xfrm>
            <a:off x="677334" y="1623237"/>
            <a:ext cx="9005382" cy="4418125"/>
          </a:xfrm>
        </p:spPr>
        <p:txBody>
          <a:bodyPr/>
          <a:lstStyle/>
          <a:p>
            <a:r>
              <a:rPr lang="it-IT" b="1" dirty="0" err="1">
                <a:solidFill>
                  <a:srgbClr val="00333E"/>
                </a:solidFill>
              </a:rPr>
              <a:t>OpenMP</a:t>
            </a:r>
            <a:r>
              <a:rPr lang="it-IT" dirty="0">
                <a:solidFill>
                  <a:srgbClr val="00333E"/>
                </a:solidFill>
              </a:rPr>
              <a:t>: Principalmente nato per parallelizzazione su CPU</a:t>
            </a:r>
          </a:p>
          <a:p>
            <a:r>
              <a:rPr lang="it-IT" b="1" dirty="0" err="1">
                <a:solidFill>
                  <a:srgbClr val="00333E"/>
                </a:solidFill>
              </a:rPr>
              <a:t>OpenACC</a:t>
            </a:r>
            <a:r>
              <a:rPr lang="it-IT" dirty="0">
                <a:solidFill>
                  <a:srgbClr val="00333E"/>
                </a:solidFill>
              </a:rPr>
              <a:t>: Specifico per parallelizzazione su GPU ed altri acceleratori</a:t>
            </a:r>
          </a:p>
          <a:p>
            <a:r>
              <a:rPr lang="it-IT" dirty="0">
                <a:solidFill>
                  <a:srgbClr val="00333E"/>
                </a:solidFill>
              </a:rPr>
              <a:t>Modello di esecuzione </a:t>
            </a:r>
            <a:r>
              <a:rPr lang="it-IT" dirty="0" err="1">
                <a:solidFill>
                  <a:srgbClr val="00333E"/>
                </a:solidFill>
              </a:rPr>
              <a:t>Fork</a:t>
            </a:r>
            <a:r>
              <a:rPr lang="it-IT" dirty="0">
                <a:solidFill>
                  <a:srgbClr val="00333E"/>
                </a:solidFill>
              </a:rPr>
              <a:t> &amp; Join basato su </a:t>
            </a:r>
            <a:r>
              <a:rPr lang="it-IT" dirty="0" err="1">
                <a:solidFill>
                  <a:srgbClr val="00333E"/>
                </a:solidFill>
              </a:rPr>
              <a:t>thread</a:t>
            </a:r>
            <a:endParaRPr lang="it-IT" dirty="0">
              <a:solidFill>
                <a:srgbClr val="00333E"/>
              </a:solidFill>
            </a:endParaRPr>
          </a:p>
          <a:p>
            <a:endParaRPr lang="it-IT" dirty="0">
              <a:solidFill>
                <a:srgbClr val="00333E"/>
              </a:solidFill>
            </a:endParaRPr>
          </a:p>
          <a:p>
            <a:endParaRPr lang="it-IT" dirty="0">
              <a:solidFill>
                <a:srgbClr val="00333E"/>
              </a:solidFill>
            </a:endParaRPr>
          </a:p>
          <a:p>
            <a:pPr marL="0" indent="0">
              <a:buNone/>
            </a:pPr>
            <a:endParaRPr lang="it-IT" dirty="0">
              <a:solidFill>
                <a:srgbClr val="00333E"/>
              </a:solidFill>
            </a:endParaRPr>
          </a:p>
          <a:p>
            <a:r>
              <a:rPr lang="it-IT" dirty="0">
                <a:solidFill>
                  <a:srgbClr val="00333E"/>
                </a:solidFill>
              </a:rPr>
              <a:t>Utilizzo di direttive di compilazione per identificare le regioni da parallelizzare con la possibilità di aggiungere clausole</a:t>
            </a:r>
          </a:p>
        </p:txBody>
      </p:sp>
      <p:sp>
        <p:nvSpPr>
          <p:cNvPr id="4" name="Segnaposto numero diapositiva 3">
            <a:extLst>
              <a:ext uri="{FF2B5EF4-FFF2-40B4-BE49-F238E27FC236}">
                <a16:creationId xmlns:a16="http://schemas.microsoft.com/office/drawing/2014/main" id="{38CF3599-A945-4F0E-E543-33DBF0591B88}"/>
              </a:ext>
            </a:extLst>
          </p:cNvPr>
          <p:cNvSpPr>
            <a:spLocks noGrp="1"/>
          </p:cNvSpPr>
          <p:nvPr>
            <p:ph type="sldNum" sz="quarter" idx="12"/>
          </p:nvPr>
        </p:nvSpPr>
        <p:spPr/>
        <p:txBody>
          <a:bodyPr/>
          <a:lstStyle/>
          <a:p>
            <a:fld id="{23BB986B-C2AB-42D4-8F7A-2FF8002E0660}" type="slidenum">
              <a:rPr lang="it-IT" smtClean="0"/>
              <a:t>9</a:t>
            </a:fld>
            <a:endParaRPr lang="it-IT" dirty="0"/>
          </a:p>
        </p:txBody>
      </p:sp>
      <p:pic>
        <p:nvPicPr>
          <p:cNvPr id="5" name="Immagine 4" descr="Immagine che contiene testo, Carattere, Elementi grafici, grafica&#10;&#10;Descrizione generata automaticamente">
            <a:extLst>
              <a:ext uri="{FF2B5EF4-FFF2-40B4-BE49-F238E27FC236}">
                <a16:creationId xmlns:a16="http://schemas.microsoft.com/office/drawing/2014/main" id="{717654ED-F0D4-0ECC-0231-F43786A3F78F}"/>
              </a:ext>
            </a:extLst>
          </p:cNvPr>
          <p:cNvPicPr>
            <a:picLocks noChangeAspect="1"/>
          </p:cNvPicPr>
          <p:nvPr/>
        </p:nvPicPr>
        <p:blipFill>
          <a:blip r:embed="rId3"/>
          <a:stretch>
            <a:fillRect/>
          </a:stretch>
        </p:blipFill>
        <p:spPr>
          <a:xfrm>
            <a:off x="541749" y="6240334"/>
            <a:ext cx="1641470" cy="391616"/>
          </a:xfrm>
          <a:prstGeom prst="rect">
            <a:avLst/>
          </a:prstGeom>
        </p:spPr>
      </p:pic>
      <p:pic>
        <p:nvPicPr>
          <p:cNvPr id="6" name="Immagine 5" descr="Immagine che contiene Carattere, Elementi grafici, logo, grafica&#10;&#10;Descrizione generata automaticamente">
            <a:extLst>
              <a:ext uri="{FF2B5EF4-FFF2-40B4-BE49-F238E27FC236}">
                <a16:creationId xmlns:a16="http://schemas.microsoft.com/office/drawing/2014/main" id="{95F14C5D-0C15-BFDB-7C24-B5905E54408F}"/>
              </a:ext>
            </a:extLst>
          </p:cNvPr>
          <p:cNvPicPr>
            <a:picLocks noChangeAspect="1"/>
          </p:cNvPicPr>
          <p:nvPr/>
        </p:nvPicPr>
        <p:blipFill>
          <a:blip r:embed="rId4"/>
          <a:stretch>
            <a:fillRect/>
          </a:stretch>
        </p:blipFill>
        <p:spPr>
          <a:xfrm>
            <a:off x="2217127" y="6147263"/>
            <a:ext cx="2113209" cy="576065"/>
          </a:xfrm>
          <a:prstGeom prst="rect">
            <a:avLst/>
          </a:prstGeom>
        </p:spPr>
      </p:pic>
      <p:cxnSp>
        <p:nvCxnSpPr>
          <p:cNvPr id="10" name="Connettore diritto 9">
            <a:extLst>
              <a:ext uri="{FF2B5EF4-FFF2-40B4-BE49-F238E27FC236}">
                <a16:creationId xmlns:a16="http://schemas.microsoft.com/office/drawing/2014/main" id="{D418B9E1-EA8E-ADC1-D9A9-225C468F66A6}"/>
              </a:ext>
            </a:extLst>
          </p:cNvPr>
          <p:cNvCxnSpPr>
            <a:cxnSpLocks/>
          </p:cNvCxnSpPr>
          <p:nvPr/>
        </p:nvCxnSpPr>
        <p:spPr>
          <a:xfrm>
            <a:off x="0" y="1286690"/>
            <a:ext cx="791062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Elemento grafico 7" descr="Diagramma di diramazione contorno">
            <a:extLst>
              <a:ext uri="{FF2B5EF4-FFF2-40B4-BE49-F238E27FC236}">
                <a16:creationId xmlns:a16="http://schemas.microsoft.com/office/drawing/2014/main" id="{29A723A6-1E9F-AFFB-655A-F7513DB61BB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38188"/>
          <a:stretch/>
        </p:blipFill>
        <p:spPr>
          <a:xfrm rot="5400000">
            <a:off x="185838" y="580855"/>
            <a:ext cx="964662" cy="596275"/>
          </a:xfrm>
          <a:prstGeom prst="rect">
            <a:avLst/>
          </a:prstGeom>
        </p:spPr>
      </p:pic>
      <p:pic>
        <p:nvPicPr>
          <p:cNvPr id="9" name="Elemento grafico 8" descr="Database con riempimento a tinta unita">
            <a:extLst>
              <a:ext uri="{FF2B5EF4-FFF2-40B4-BE49-F238E27FC236}">
                <a16:creationId xmlns:a16="http://schemas.microsoft.com/office/drawing/2014/main" id="{3ED19965-9AC7-B6F9-6733-9B3B1D3A2E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09" y="587575"/>
            <a:ext cx="547245" cy="547245"/>
          </a:xfrm>
          <a:prstGeom prst="rect">
            <a:avLst/>
          </a:prstGeom>
        </p:spPr>
      </p:pic>
      <p:pic>
        <p:nvPicPr>
          <p:cNvPr id="11" name="Immagine 10" descr="Immagine che contiene schermata, Carattere, linea, simbolo&#10;&#10;Descrizione generata automaticamente">
            <a:extLst>
              <a:ext uri="{FF2B5EF4-FFF2-40B4-BE49-F238E27FC236}">
                <a16:creationId xmlns:a16="http://schemas.microsoft.com/office/drawing/2014/main" id="{B58D2431-DB96-A928-BAA4-B4649BD637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6192" y="2804488"/>
            <a:ext cx="5348959" cy="1249024"/>
          </a:xfrm>
          <a:prstGeom prst="rect">
            <a:avLst/>
          </a:prstGeom>
        </p:spPr>
      </p:pic>
      <p:pic>
        <p:nvPicPr>
          <p:cNvPr id="15" name="Immagine 14">
            <a:extLst>
              <a:ext uri="{FF2B5EF4-FFF2-40B4-BE49-F238E27FC236}">
                <a16:creationId xmlns:a16="http://schemas.microsoft.com/office/drawing/2014/main" id="{129FB664-B1F2-629D-5A2A-43EAE0FD922B}"/>
              </a:ext>
            </a:extLst>
          </p:cNvPr>
          <p:cNvPicPr>
            <a:picLocks noChangeAspect="1"/>
          </p:cNvPicPr>
          <p:nvPr/>
        </p:nvPicPr>
        <p:blipFill>
          <a:blip r:embed="rId10"/>
          <a:stretch>
            <a:fillRect/>
          </a:stretch>
        </p:blipFill>
        <p:spPr>
          <a:xfrm>
            <a:off x="1403317" y="4708694"/>
            <a:ext cx="2927019" cy="1270644"/>
          </a:xfrm>
          <a:prstGeom prst="rect">
            <a:avLst/>
          </a:prstGeom>
        </p:spPr>
      </p:pic>
      <p:pic>
        <p:nvPicPr>
          <p:cNvPr id="20" name="Immagine 19">
            <a:extLst>
              <a:ext uri="{FF2B5EF4-FFF2-40B4-BE49-F238E27FC236}">
                <a16:creationId xmlns:a16="http://schemas.microsoft.com/office/drawing/2014/main" id="{9AE5EC05-85B0-135A-38D9-12A7CD399418}"/>
              </a:ext>
            </a:extLst>
          </p:cNvPr>
          <p:cNvPicPr>
            <a:picLocks noChangeAspect="1"/>
          </p:cNvPicPr>
          <p:nvPr/>
        </p:nvPicPr>
        <p:blipFill>
          <a:blip r:embed="rId11"/>
          <a:stretch>
            <a:fillRect/>
          </a:stretch>
        </p:blipFill>
        <p:spPr>
          <a:xfrm>
            <a:off x="4764040" y="4708694"/>
            <a:ext cx="3826623" cy="1352514"/>
          </a:xfrm>
          <a:prstGeom prst="rect">
            <a:avLst/>
          </a:prstGeom>
        </p:spPr>
      </p:pic>
      <p:graphicFrame>
        <p:nvGraphicFramePr>
          <p:cNvPr id="7" name="Diagramma 6">
            <a:extLst>
              <a:ext uri="{FF2B5EF4-FFF2-40B4-BE49-F238E27FC236}">
                <a16:creationId xmlns:a16="http://schemas.microsoft.com/office/drawing/2014/main" id="{3A4B38E1-F0DC-BF8A-CC35-F16A34EA75C5}"/>
              </a:ext>
            </a:extLst>
          </p:cNvPr>
          <p:cNvGraphicFramePr/>
          <p:nvPr>
            <p:extLst>
              <p:ext uri="{D42A27DB-BD31-4B8C-83A1-F6EECF244321}">
                <p14:modId xmlns:p14="http://schemas.microsoft.com/office/powerpoint/2010/main" val="258064002"/>
              </p:ext>
            </p:extLst>
          </p:nvPr>
        </p:nvGraphicFramePr>
        <p:xfrm>
          <a:off x="4616824" y="5854341"/>
          <a:ext cx="4204446" cy="11619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84041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faccettatura">
  <a:themeElements>
    <a:clrScheme name="Personalizzato 2">
      <a:dk1>
        <a:sysClr val="windowText" lastClr="000000"/>
      </a:dk1>
      <a:lt1>
        <a:sysClr val="window" lastClr="FFFFFF"/>
      </a:lt1>
      <a:dk2>
        <a:srgbClr val="2C3C43"/>
      </a:dk2>
      <a:lt2>
        <a:srgbClr val="EBEBEB"/>
      </a:lt2>
      <a:accent1>
        <a:srgbClr val="007D34"/>
      </a:accent1>
      <a:accent2>
        <a:srgbClr val="01395A"/>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D1667E3648E349B6052E696EF59271" ma:contentTypeVersion="14" ma:contentTypeDescription="Creare un nuovo documento." ma:contentTypeScope="" ma:versionID="864a369107e38bf088701b95d61510cc">
  <xsd:schema xmlns:xsd="http://www.w3.org/2001/XMLSchema" xmlns:xs="http://www.w3.org/2001/XMLSchema" xmlns:p="http://schemas.microsoft.com/office/2006/metadata/properties" xmlns:ns3="dee66913-5722-407e-8734-2a0062d678c2" xmlns:ns4="b2bf60b4-8838-4e87-b2fb-2822eae054fd" targetNamespace="http://schemas.microsoft.com/office/2006/metadata/properties" ma:root="true" ma:fieldsID="7687dc2b112a0386537d86c964559649" ns3:_="" ns4:_="">
    <xsd:import namespace="dee66913-5722-407e-8734-2a0062d678c2"/>
    <xsd:import namespace="b2bf60b4-8838-4e87-b2fb-2822eae054f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SearchProperties" minOccurs="0"/>
                <xsd:element ref="ns4:MediaServiceObjectDetectorVersions" minOccurs="0"/>
                <xsd:element ref="ns4:MediaServiceSystem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66913-5722-407e-8734-2a0062d678c2"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bf60b4-8838-4e87-b2fb-2822eae054f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2bf60b4-8838-4e87-b2fb-2822eae054f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D86C6D-72C9-4AF4-BD58-B62614C4AB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66913-5722-407e-8734-2a0062d678c2"/>
    <ds:schemaRef ds:uri="b2bf60b4-8838-4e87-b2fb-2822eae054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4354CA-5248-41B3-9BBB-7BBB73141789}">
  <ds:schemaRefs>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b2bf60b4-8838-4e87-b2fb-2822eae054fd"/>
    <ds:schemaRef ds:uri="http://schemas.microsoft.com/office/infopath/2007/PartnerControls"/>
    <ds:schemaRef ds:uri="http://schemas.openxmlformats.org/package/2006/metadata/core-properties"/>
    <ds:schemaRef ds:uri="dee66913-5722-407e-8734-2a0062d678c2"/>
    <ds:schemaRef ds:uri="http://purl.org/dc/dcmitype/"/>
  </ds:schemaRefs>
</ds:datastoreItem>
</file>

<file path=customXml/itemProps3.xml><?xml version="1.0" encoding="utf-8"?>
<ds:datastoreItem xmlns:ds="http://schemas.openxmlformats.org/officeDocument/2006/customXml" ds:itemID="{47287957-F268-4B7E-8D5B-C3898894B5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14954</TotalTime>
  <Words>4902</Words>
  <Application>Microsoft Office PowerPoint</Application>
  <PresentationFormat>Widescreen</PresentationFormat>
  <Paragraphs>435</Paragraphs>
  <Slides>39</Slides>
  <Notes>33</Notes>
  <HiddenSlides>10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39</vt:i4>
      </vt:variant>
    </vt:vector>
  </HeadingPairs>
  <TitlesOfParts>
    <vt:vector size="46" baseType="lpstr">
      <vt:lpstr>Aptos</vt:lpstr>
      <vt:lpstr>Arial</vt:lpstr>
      <vt:lpstr>Cambria Math</vt:lpstr>
      <vt:lpstr>Times New Roman</vt:lpstr>
      <vt:lpstr>Trebuchet MS</vt:lpstr>
      <vt:lpstr>Wingdings 3</vt:lpstr>
      <vt:lpstr>Sfaccettatura</vt:lpstr>
      <vt:lpstr>Presentazione standard di PowerPoint</vt:lpstr>
      <vt:lpstr>Introduzione</vt:lpstr>
      <vt:lpstr>Obiettivi</vt:lpstr>
      <vt:lpstr>Agenda</vt:lpstr>
      <vt:lpstr>Presentazione standard di PowerPoint</vt:lpstr>
      <vt:lpstr>Architettura Hardware</vt:lpstr>
      <vt:lpstr>Architettura Hardware</vt:lpstr>
      <vt:lpstr>Architettura Software</vt:lpstr>
      <vt:lpstr>Architettura Software</vt:lpstr>
      <vt:lpstr>Presentazione standard di PowerPoint</vt:lpstr>
      <vt:lpstr>ICAR</vt:lpstr>
      <vt:lpstr>Inference Engine</vt:lpstr>
      <vt:lpstr>Inference Engine: infer</vt:lpstr>
      <vt:lpstr>Inference Engine: parallel infer</vt:lpstr>
      <vt:lpstr>Inference Engine - gfortran v14</vt:lpstr>
      <vt:lpstr>Inference Engine - gfortran v14</vt:lpstr>
      <vt:lpstr>Inference Engine - gfortran v14</vt:lpstr>
      <vt:lpstr>Inference Engine - nvfortran v24.4</vt:lpstr>
      <vt:lpstr>Inference Engine - nvfortran v24.4</vt:lpstr>
      <vt:lpstr>Inference Engine - nvfortran v24.4</vt:lpstr>
      <vt:lpstr>Presentazione standard di PowerPoint</vt:lpstr>
      <vt:lpstr>Esecuzione dei test</vt:lpstr>
      <vt:lpstr>Tempi di esecuzione: gfortran</vt:lpstr>
      <vt:lpstr>Errori relativi</vt:lpstr>
      <vt:lpstr>Speedup</vt:lpstr>
      <vt:lpstr>GFLOPS</vt:lpstr>
      <vt:lpstr>Presentazione standard di PowerPoint</vt:lpstr>
      <vt:lpstr>Presentazione standard di PowerPoint</vt:lpstr>
      <vt:lpstr>Presentazione standard di PowerPoint</vt:lpstr>
      <vt:lpstr>Reti neurali</vt:lpstr>
      <vt:lpstr>Reti neurali: Percettrone</vt:lpstr>
      <vt:lpstr>Reti neurali feed forward</vt:lpstr>
      <vt:lpstr>Inference Engine</vt:lpstr>
      <vt:lpstr>Tempi di esecuzione: nvfortran</vt:lpstr>
      <vt:lpstr>GFLOPS</vt:lpstr>
      <vt:lpstr>Programmazione parallela</vt:lpstr>
      <vt:lpstr>Architettura Hardware: CPU</vt:lpstr>
      <vt:lpstr>Inference Engine: infer</vt:lpstr>
      <vt:lpstr>Bandwidth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federica villani</dc:creator>
  <cp:lastModifiedBy>federica villani</cp:lastModifiedBy>
  <cp:revision>2</cp:revision>
  <dcterms:created xsi:type="dcterms:W3CDTF">2024-07-02T17:01:02Z</dcterms:created>
  <dcterms:modified xsi:type="dcterms:W3CDTF">2024-07-16T08:53:36Z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0x01010083D1667E3648E349B6052E696EF59271</vt:lpwstr>
  </property>
</Properties>
</file>