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Inter"/>
      <p:regular r:id="rId34"/>
      <p:bold r:id="rId35"/>
    </p:embeddedFont>
    <p:embeddedFont>
      <p:font typeface="Bebas Neu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36F83F-0671-46BB-B39B-A1E97EBE23C6}">
  <a:tblStyle styleId="{9A36F83F-0671-46BB-B39B-A1E97EBE23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Inter-bold.fntdata"/><Relationship Id="rId12" Type="http://schemas.openxmlformats.org/officeDocument/2006/relationships/slide" Target="slides/slide7.xml"/><Relationship Id="rId34" Type="http://schemas.openxmlformats.org/officeDocument/2006/relationships/font" Target="fonts/Inter-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BebasNeu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4ee46e1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4ee46e1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01622381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01622381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0162238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0162238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01622381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01622381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0aa22c2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0aa22c2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01622381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01622381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01622381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01622381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0d7e6e9b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0d7e6e9b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0d7e6e9b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0d7e6e9b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b0d7e6e9b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b0d7e6e9b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fbbf254d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fbbf254d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fbbf254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fbbf254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0d7e6e9b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0d7e6e9b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109d59b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109d59b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109d59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b109d59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109d59b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109d59b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109d59b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109d59b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0162238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0162238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0162238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0162238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0d7e6e9b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0d7e6e9b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0aa22c2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0aa22c2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0162238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0162238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01622381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01622381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0162238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0162238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mart.servier.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mart.servi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mart.servier.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372700" y="776848"/>
            <a:ext cx="4056300" cy="30321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372700" y="3957150"/>
            <a:ext cx="4056300" cy="409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a:hlinkClick r:id="rId2"/>
          </p:cNvPr>
          <p:cNvSpPr txBox="1"/>
          <p:nvPr/>
        </p:nvSpPr>
        <p:spPr>
          <a:xfrm>
            <a:off x="857300" y="4649500"/>
            <a:ext cx="2756400" cy="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u="sng">
                <a:latin typeface="Inter"/>
                <a:ea typeface="Inter"/>
                <a:cs typeface="Inter"/>
                <a:sym typeface="Inter"/>
              </a:rPr>
              <a:t>Illustration by Smart-Servier Medical Art</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810300" y="1293250"/>
            <a:ext cx="3618600" cy="1317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p:nvPr>
            <p:ph idx="1" type="subTitle"/>
          </p:nvPr>
        </p:nvSpPr>
        <p:spPr>
          <a:xfrm>
            <a:off x="4810300" y="2611250"/>
            <a:ext cx="3618600" cy="1239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1" name="Google Shape;5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
        <p:nvSpPr>
          <p:cNvPr id="53" name="Google Shape;5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5100" y="3489863"/>
            <a:ext cx="4612800" cy="892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715100" y="2538338"/>
            <a:ext cx="11175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a:hlinkClick r:id="rId2"/>
          </p:cNvPr>
          <p:cNvSpPr txBox="1"/>
          <p:nvPr/>
        </p:nvSpPr>
        <p:spPr>
          <a:xfrm>
            <a:off x="5601350" y="4649500"/>
            <a:ext cx="2756400" cy="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u="sng">
                <a:latin typeface="Inter"/>
                <a:ea typeface="Inter"/>
                <a:cs typeface="Inter"/>
                <a:sym typeface="Inter"/>
              </a:rPr>
              <a:t>Illustration by Smart-Servier Medical Art</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535000"/>
            <a:ext cx="7704000" cy="1084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809750"/>
            <a:ext cx="7704000" cy="275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naheim"/>
              <a:buChar char="●"/>
              <a:defRPr/>
            </a:lvl1pPr>
            <a:lvl2pPr indent="-317500" lvl="1" marL="914400" rtl="0">
              <a:spcBef>
                <a:spcPts val="0"/>
              </a:spcBef>
              <a:spcAft>
                <a:spcPts val="0"/>
              </a:spcAft>
              <a:buSzPts val="1400"/>
              <a:buFont typeface="Roboto Condensed Light"/>
              <a:buChar char="○"/>
              <a:defRPr/>
            </a:lvl2pPr>
            <a:lvl3pPr indent="-317500" lvl="2" marL="1371600" rtl="0">
              <a:lnSpc>
                <a:spcPct val="115000"/>
              </a:lnSpc>
              <a:spcBef>
                <a:spcPts val="0"/>
              </a:spcBef>
              <a:spcAft>
                <a:spcPts val="0"/>
              </a:spcAft>
              <a:buSzPts val="1400"/>
              <a:buFont typeface="Roboto Condensed Light"/>
              <a:buChar char="■"/>
              <a:defRPr/>
            </a:lvl3pPr>
            <a:lvl4pPr indent="-317500" lvl="3" marL="1828800" rtl="0">
              <a:lnSpc>
                <a:spcPct val="115000"/>
              </a:lnSpc>
              <a:spcBef>
                <a:spcPts val="0"/>
              </a:spcBef>
              <a:spcAft>
                <a:spcPts val="0"/>
              </a:spcAft>
              <a:buSzPts val="1400"/>
              <a:buFont typeface="Roboto Condensed Light"/>
              <a:buChar char="●"/>
              <a:defRPr/>
            </a:lvl4pPr>
            <a:lvl5pPr indent="-317500" lvl="4" marL="2286000" rtl="0">
              <a:lnSpc>
                <a:spcPct val="115000"/>
              </a:lnSpc>
              <a:spcBef>
                <a:spcPts val="0"/>
              </a:spcBef>
              <a:spcAft>
                <a:spcPts val="0"/>
              </a:spcAft>
              <a:buSzPts val="1400"/>
              <a:buFont typeface="Roboto Condensed Light"/>
              <a:buChar char="○"/>
              <a:defRPr/>
            </a:lvl5pPr>
            <a:lvl6pPr indent="-317500" lvl="5" marL="2743200" rtl="0">
              <a:lnSpc>
                <a:spcPct val="115000"/>
              </a:lnSpc>
              <a:spcBef>
                <a:spcPts val="0"/>
              </a:spcBef>
              <a:spcAft>
                <a:spcPts val="0"/>
              </a:spcAft>
              <a:buSzPts val="1400"/>
              <a:buFont typeface="Roboto Condensed Light"/>
              <a:buChar char="■"/>
              <a:defRPr/>
            </a:lvl6pPr>
            <a:lvl7pPr indent="-317500" lvl="6" marL="3200400" rtl="0">
              <a:lnSpc>
                <a:spcPct val="115000"/>
              </a:lnSpc>
              <a:spcBef>
                <a:spcPts val="0"/>
              </a:spcBef>
              <a:spcAft>
                <a:spcPts val="0"/>
              </a:spcAft>
              <a:buSzPts val="1400"/>
              <a:buFont typeface="Roboto Condensed Light"/>
              <a:buChar char="●"/>
              <a:defRPr/>
            </a:lvl7pPr>
            <a:lvl8pPr indent="-317500" lvl="7" marL="3657600" rtl="0">
              <a:lnSpc>
                <a:spcPct val="115000"/>
              </a:lnSpc>
              <a:spcBef>
                <a:spcPts val="0"/>
              </a:spcBef>
              <a:spcAft>
                <a:spcPts val="0"/>
              </a:spcAft>
              <a:buSzPts val="1400"/>
              <a:buFont typeface="Roboto Condensed Light"/>
              <a:buChar char="○"/>
              <a:defRPr/>
            </a:lvl8pPr>
            <a:lvl9pPr indent="-317500" lvl="8" marL="4114800" rtl="0">
              <a:lnSpc>
                <a:spcPct val="115000"/>
              </a:lnSpc>
              <a:spcBef>
                <a:spcPts val="0"/>
              </a:spcBef>
              <a:spcAft>
                <a:spcPts val="0"/>
              </a:spcAft>
              <a:buSzPts val="1400"/>
              <a:buFont typeface="Roboto Condensed Light"/>
              <a:buChar char="■"/>
              <a:defRPr/>
            </a:lvl9pPr>
          </a:lstStyle>
          <a:p/>
        </p:txBody>
      </p:sp>
      <p:sp>
        <p:nvSpPr>
          <p:cNvPr id="21" name="Google Shape;2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20000" y="535000"/>
            <a:ext cx="77040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5"/>
          <p:cNvSpPr txBox="1"/>
          <p:nvPr>
            <p:ph idx="1" type="subTitle"/>
          </p:nvPr>
        </p:nvSpPr>
        <p:spPr>
          <a:xfrm>
            <a:off x="4358694" y="2870100"/>
            <a:ext cx="2595300" cy="16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idx="2" type="subTitle"/>
          </p:nvPr>
        </p:nvSpPr>
        <p:spPr>
          <a:xfrm>
            <a:off x="720100" y="2870100"/>
            <a:ext cx="2595300" cy="160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 name="Google Shape;26;p5"/>
          <p:cNvSpPr txBox="1"/>
          <p:nvPr>
            <p:ph idx="3" type="subTitle"/>
          </p:nvPr>
        </p:nvSpPr>
        <p:spPr>
          <a:xfrm>
            <a:off x="720000" y="2407025"/>
            <a:ext cx="2595300" cy="46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5"/>
          <p:cNvSpPr txBox="1"/>
          <p:nvPr>
            <p:ph idx="4" type="subTitle"/>
          </p:nvPr>
        </p:nvSpPr>
        <p:spPr>
          <a:xfrm>
            <a:off x="4358589" y="2407025"/>
            <a:ext cx="2595300" cy="46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535000"/>
            <a:ext cx="77040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406263" y="535000"/>
            <a:ext cx="4009200" cy="1087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7"/>
          <p:cNvSpPr txBox="1"/>
          <p:nvPr>
            <p:ph idx="1" type="body"/>
          </p:nvPr>
        </p:nvSpPr>
        <p:spPr>
          <a:xfrm>
            <a:off x="4406275" y="1896525"/>
            <a:ext cx="4009200" cy="27120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SzPts val="14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sp>
        <p:nvSpPr>
          <p:cNvPr id="35" name="Google Shape;35;p7">
            <a:hlinkClick r:id="rId2"/>
          </p:cNvPr>
          <p:cNvSpPr txBox="1"/>
          <p:nvPr/>
        </p:nvSpPr>
        <p:spPr>
          <a:xfrm>
            <a:off x="5601350" y="4649500"/>
            <a:ext cx="2756400" cy="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u="sng">
                <a:latin typeface="Inter"/>
                <a:ea typeface="Inter"/>
                <a:cs typeface="Inter"/>
                <a:sym typeface="Inter"/>
              </a:rPr>
              <a:t>Illustration by Smart-Servier Medical Art</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a:p>
            <a:pPr indent="0" lvl="0" marL="0" rtl="0" algn="ctr">
              <a:spcBef>
                <a:spcPts val="0"/>
              </a:spcBef>
              <a:spcAft>
                <a:spcPts val="0"/>
              </a:spcAft>
              <a:buNone/>
            </a:pPr>
            <a:r>
              <a:t/>
            </a:r>
            <a:endParaRPr sz="900" u="sng">
              <a:latin typeface="Inter"/>
              <a:ea typeface="Inter"/>
              <a:cs typeface="Inter"/>
              <a:sym typeface="Inter"/>
            </a:endParaRPr>
          </a:p>
        </p:txBody>
      </p:sp>
      <p:sp>
        <p:nvSpPr>
          <p:cNvPr id="36" name="Google Shape;3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2073000" y="1307100"/>
            <a:ext cx="4998000" cy="2529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9" name="Google Shape;3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txBox="1"/>
          <p:nvPr>
            <p:ph type="title"/>
          </p:nvPr>
        </p:nvSpPr>
        <p:spPr>
          <a:xfrm>
            <a:off x="2201850" y="19797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9"/>
          <p:cNvSpPr txBox="1"/>
          <p:nvPr>
            <p:ph idx="1" type="subTitle"/>
          </p:nvPr>
        </p:nvSpPr>
        <p:spPr>
          <a:xfrm>
            <a:off x="2201925" y="2822826"/>
            <a:ext cx="4740300" cy="654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 name="Google Shape;4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6875" y="0"/>
            <a:ext cx="9144000" cy="5157300"/>
          </a:xfrm>
          <a:prstGeom prst="rect">
            <a:avLst/>
          </a:prstGeom>
          <a:noFill/>
          <a:ln>
            <a:noFill/>
          </a:ln>
        </p:spPr>
      </p:sp>
      <p:sp>
        <p:nvSpPr>
          <p:cNvPr id="46" name="Google Shape;46;p10"/>
          <p:cNvSpPr txBox="1"/>
          <p:nvPr>
            <p:ph type="title"/>
          </p:nvPr>
        </p:nvSpPr>
        <p:spPr>
          <a:xfrm>
            <a:off x="720000" y="4038000"/>
            <a:ext cx="7704000" cy="572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7" name="Google Shape;4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Inter"/>
                <a:ea typeface="Inter"/>
                <a:cs typeface="Inter"/>
                <a:sym typeface="Inter"/>
              </a:defRPr>
            </a:lvl1pPr>
            <a:lvl2pPr lvl="1" algn="r">
              <a:buNone/>
              <a:defRPr sz="1300">
                <a:solidFill>
                  <a:schemeClr val="dk1"/>
                </a:solidFill>
                <a:latin typeface="Inter"/>
                <a:ea typeface="Inter"/>
                <a:cs typeface="Inter"/>
                <a:sym typeface="Inter"/>
              </a:defRPr>
            </a:lvl2pPr>
            <a:lvl3pPr lvl="2" algn="r">
              <a:buNone/>
              <a:defRPr sz="1300">
                <a:solidFill>
                  <a:schemeClr val="dk1"/>
                </a:solidFill>
                <a:latin typeface="Inter"/>
                <a:ea typeface="Inter"/>
                <a:cs typeface="Inter"/>
                <a:sym typeface="Inter"/>
              </a:defRPr>
            </a:lvl3pPr>
            <a:lvl4pPr lvl="3" algn="r">
              <a:buNone/>
              <a:defRPr sz="1300">
                <a:solidFill>
                  <a:schemeClr val="dk1"/>
                </a:solidFill>
                <a:latin typeface="Inter"/>
                <a:ea typeface="Inter"/>
                <a:cs typeface="Inter"/>
                <a:sym typeface="Inter"/>
              </a:defRPr>
            </a:lvl4pPr>
            <a:lvl5pPr lvl="4" algn="r">
              <a:buNone/>
              <a:defRPr sz="1300">
                <a:solidFill>
                  <a:schemeClr val="dk1"/>
                </a:solidFill>
                <a:latin typeface="Inter"/>
                <a:ea typeface="Inter"/>
                <a:cs typeface="Inter"/>
                <a:sym typeface="Inter"/>
              </a:defRPr>
            </a:lvl5pPr>
            <a:lvl6pPr lvl="5" algn="r">
              <a:buNone/>
              <a:defRPr sz="1300">
                <a:solidFill>
                  <a:schemeClr val="dk1"/>
                </a:solidFill>
                <a:latin typeface="Inter"/>
                <a:ea typeface="Inter"/>
                <a:cs typeface="Inter"/>
                <a:sym typeface="Inter"/>
              </a:defRPr>
            </a:lvl6pPr>
            <a:lvl7pPr lvl="6" algn="r">
              <a:buNone/>
              <a:defRPr sz="1300">
                <a:solidFill>
                  <a:schemeClr val="dk1"/>
                </a:solidFill>
                <a:latin typeface="Inter"/>
                <a:ea typeface="Inter"/>
                <a:cs typeface="Inter"/>
                <a:sym typeface="Inter"/>
              </a:defRPr>
            </a:lvl7pPr>
            <a:lvl8pPr lvl="7" algn="r">
              <a:buNone/>
              <a:defRPr sz="1300">
                <a:solidFill>
                  <a:schemeClr val="dk1"/>
                </a:solidFill>
                <a:latin typeface="Inter"/>
                <a:ea typeface="Inter"/>
                <a:cs typeface="Inter"/>
                <a:sym typeface="Inter"/>
              </a:defRPr>
            </a:lvl8pPr>
            <a:lvl9pPr lvl="8" algn="r">
              <a:buNone/>
              <a:defRPr sz="13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710600" y="543650"/>
            <a:ext cx="7718400" cy="326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Text Classification</a:t>
            </a:r>
            <a:endParaRPr sz="4100">
              <a:solidFill>
                <a:schemeClr val="dk2"/>
              </a:solidFill>
            </a:endParaRPr>
          </a:p>
          <a:p>
            <a:pPr indent="0" lvl="0" marL="0" rtl="0" algn="l">
              <a:spcBef>
                <a:spcPts val="0"/>
              </a:spcBef>
              <a:spcAft>
                <a:spcPts val="0"/>
              </a:spcAft>
              <a:buNone/>
            </a:pPr>
            <a:r>
              <a:rPr lang="en" sz="4100"/>
              <a:t>and Text Summarization</a:t>
            </a:r>
            <a:endParaRPr sz="4100"/>
          </a:p>
          <a:p>
            <a:pPr indent="0" lvl="0" marL="0" rtl="0" algn="l">
              <a:spcBef>
                <a:spcPts val="0"/>
              </a:spcBef>
              <a:spcAft>
                <a:spcPts val="0"/>
              </a:spcAft>
              <a:buNone/>
            </a:pPr>
            <a:r>
              <a:rPr lang="en" sz="4100"/>
              <a:t>on</a:t>
            </a:r>
            <a:r>
              <a:rPr lang="en" sz="4100">
                <a:solidFill>
                  <a:schemeClr val="dk2"/>
                </a:solidFill>
              </a:rPr>
              <a:t> </a:t>
            </a:r>
            <a:r>
              <a:rPr lang="en" sz="4100">
                <a:solidFill>
                  <a:srgbClr val="007834"/>
                </a:solidFill>
              </a:rPr>
              <a:t>Web of Science</a:t>
            </a:r>
            <a:r>
              <a:rPr lang="en" sz="4100">
                <a:solidFill>
                  <a:schemeClr val="dk2"/>
                </a:solidFill>
              </a:rPr>
              <a:t> </a:t>
            </a:r>
            <a:r>
              <a:rPr lang="en" sz="4100"/>
              <a:t>Dataset</a:t>
            </a:r>
            <a:endParaRPr sz="4100"/>
          </a:p>
        </p:txBody>
      </p:sp>
      <p:sp>
        <p:nvSpPr>
          <p:cNvPr id="59" name="Google Shape;59;p13"/>
          <p:cNvSpPr txBox="1"/>
          <p:nvPr>
            <p:ph idx="1" type="subTitle"/>
          </p:nvPr>
        </p:nvSpPr>
        <p:spPr>
          <a:xfrm>
            <a:off x="712800" y="3964500"/>
            <a:ext cx="77184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Arizzi Sara, Bidone Federico</a:t>
            </a:r>
            <a:endParaRPr/>
          </a:p>
        </p:txBody>
      </p:sp>
      <p:sp>
        <p:nvSpPr>
          <p:cNvPr id="60" name="Google Shape;60;p13"/>
          <p:cNvSpPr/>
          <p:nvPr/>
        </p:nvSpPr>
        <p:spPr>
          <a:xfrm>
            <a:off x="937850" y="4747850"/>
            <a:ext cx="2505900" cy="1758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61" name="Google Shape;61;p13"/>
          <p:cNvPicPr preferRelativeResize="0"/>
          <p:nvPr/>
        </p:nvPicPr>
        <p:blipFill>
          <a:blip r:embed="rId3">
            <a:alphaModFix/>
          </a:blip>
          <a:stretch>
            <a:fillRect/>
          </a:stretch>
        </p:blipFill>
        <p:spPr>
          <a:xfrm>
            <a:off x="7407525" y="543650"/>
            <a:ext cx="1023675" cy="1100450"/>
          </a:xfrm>
          <a:prstGeom prst="rect">
            <a:avLst/>
          </a:prstGeom>
          <a:noFill/>
          <a:ln>
            <a:noFill/>
          </a:ln>
        </p:spPr>
      </p:pic>
      <p:sp>
        <p:nvSpPr>
          <p:cNvPr id="62" name="Google Shape;62;p13"/>
          <p:cNvSpPr txBox="1"/>
          <p:nvPr>
            <p:ph idx="1" type="subTitle"/>
          </p:nvPr>
        </p:nvSpPr>
        <p:spPr>
          <a:xfrm>
            <a:off x="710600" y="543650"/>
            <a:ext cx="7718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Text Mining and Search Project</a:t>
            </a:r>
            <a:r>
              <a:rPr lang="en"/>
              <a:t> - AY 2023/2024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a:t>
            </a:r>
            <a:r>
              <a:rPr lang="en"/>
              <a:t>n - Model Training</a:t>
            </a:r>
            <a:endParaRPr/>
          </a:p>
        </p:txBody>
      </p:sp>
      <p:sp>
        <p:nvSpPr>
          <p:cNvPr id="138" name="Google Shape;138;p22"/>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4294967295" type="body"/>
          </p:nvPr>
        </p:nvSpPr>
        <p:spPr>
          <a:xfrm>
            <a:off x="720000" y="1482975"/>
            <a:ext cx="7704000" cy="31623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b="1" lang="en"/>
              <a:t>Training parameter</a:t>
            </a:r>
            <a:r>
              <a:rPr lang="en"/>
              <a:t>s, such as the number of </a:t>
            </a:r>
            <a:r>
              <a:rPr b="1" lang="en"/>
              <a:t>epochs </a:t>
            </a:r>
            <a:r>
              <a:rPr lang="en"/>
              <a:t>and the </a:t>
            </a:r>
            <a:r>
              <a:rPr b="1" lang="en"/>
              <a:t>AdamW optimize</a:t>
            </a:r>
            <a:r>
              <a:rPr lang="en"/>
              <a:t>r, are set. Epochs represent the number of times the entire dataset is passed forward and backward through the neural network, while AdamW is an optimization algorithm that is used to update the model’s weights based on the calculated loss.</a:t>
            </a:r>
            <a:endParaRPr/>
          </a:p>
          <a:p>
            <a:pPr indent="-304800" lvl="0" marL="457200" marR="0" rtl="0" algn="l">
              <a:lnSpc>
                <a:spcPct val="100000"/>
              </a:lnSpc>
              <a:spcBef>
                <a:spcPts val="1000"/>
              </a:spcBef>
              <a:spcAft>
                <a:spcPts val="0"/>
              </a:spcAft>
              <a:buSzPts val="1200"/>
              <a:buChar char="●"/>
            </a:pPr>
            <a:r>
              <a:rPr lang="en"/>
              <a:t>The model is trained in a training loop. In each epoch, for each batch of data, the loss is calculated and backpropagated through the model. The loss is a measure of how much the model’s predictions deviate from the actual data, and backpropagation is the process of adjusting the model’s weights based on the calculated loss.</a:t>
            </a:r>
            <a:endParaRPr/>
          </a:p>
          <a:p>
            <a:pPr indent="0" lvl="0" marL="0" rtl="0" algn="l">
              <a:spcBef>
                <a:spcPts val="10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 </a:t>
            </a:r>
            <a:r>
              <a:rPr lang="en"/>
              <a:t>Evaluation</a:t>
            </a:r>
            <a:endParaRPr/>
          </a:p>
        </p:txBody>
      </p:sp>
      <p:sp>
        <p:nvSpPr>
          <p:cNvPr id="145" name="Google Shape;145;p23"/>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4294967295" type="body"/>
          </p:nvPr>
        </p:nvSpPr>
        <p:spPr>
          <a:xfrm>
            <a:off x="720000" y="1406775"/>
            <a:ext cx="7704000" cy="316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latin typeface="Montserrat"/>
                <a:ea typeface="Montserrat"/>
                <a:cs typeface="Montserrat"/>
                <a:sym typeface="Montserrat"/>
              </a:rPr>
              <a:t>Metrics </a:t>
            </a:r>
            <a:endParaRPr/>
          </a:p>
          <a:p>
            <a:pPr indent="-304800" lvl="0" marL="457200" marR="0" rtl="0" algn="l">
              <a:lnSpc>
                <a:spcPct val="100000"/>
              </a:lnSpc>
              <a:spcBef>
                <a:spcPts val="1000"/>
              </a:spcBef>
              <a:spcAft>
                <a:spcPts val="0"/>
              </a:spcAft>
              <a:buSzPts val="1200"/>
              <a:buChar char="●"/>
            </a:pPr>
            <a:r>
              <a:rPr b="1" lang="en"/>
              <a:t>Precision</a:t>
            </a:r>
            <a:r>
              <a:rPr lang="en"/>
              <a:t>: Precision is a measure of a classifier’s exactness. For a given class, precision is defined as the number of true positives (i.e., the number of items correctly labeled as belonging to the positive class) divided by the total number of elements labeled as belonging to the positive class </a:t>
            </a:r>
            <a:endParaRPr/>
          </a:p>
          <a:p>
            <a:pPr indent="-304800" lvl="0" marL="457200" marR="0" rtl="0" algn="l">
              <a:lnSpc>
                <a:spcPct val="100000"/>
              </a:lnSpc>
              <a:spcBef>
                <a:spcPts val="1000"/>
              </a:spcBef>
              <a:spcAft>
                <a:spcPts val="0"/>
              </a:spcAft>
              <a:buSzPts val="1200"/>
              <a:buChar char="●"/>
            </a:pPr>
            <a:r>
              <a:rPr b="1" lang="en"/>
              <a:t>Recall</a:t>
            </a:r>
            <a:r>
              <a:rPr lang="en"/>
              <a:t>: Recall is a measure of a classifier’s completeness. For a given class, recall is defined as the number of true positives divided by the total number of elements that actually belong to the positive class </a:t>
            </a:r>
            <a:r>
              <a:rPr lang="en"/>
              <a:t>F1-Score: </a:t>
            </a:r>
            <a:endParaRPr/>
          </a:p>
          <a:p>
            <a:pPr indent="-304800" lvl="0" marL="457200" marR="0" rtl="0" algn="l">
              <a:lnSpc>
                <a:spcPct val="100000"/>
              </a:lnSpc>
              <a:spcBef>
                <a:spcPts val="1000"/>
              </a:spcBef>
              <a:spcAft>
                <a:spcPts val="0"/>
              </a:spcAft>
              <a:buSzPts val="1200"/>
              <a:buChar char="●"/>
            </a:pPr>
            <a:r>
              <a:rPr b="1" lang="en"/>
              <a:t>The F1 score:</a:t>
            </a:r>
            <a:r>
              <a:rPr lang="en"/>
              <a:t> is the harmonic mean of precision and recall. The relative contribution of precision and recall to the F1 score are equal. </a:t>
            </a:r>
            <a:endParaRPr/>
          </a:p>
          <a:p>
            <a:pPr indent="0" lvl="0" marL="0" rtl="0" algn="l">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 Evaluation</a:t>
            </a:r>
            <a:endParaRPr/>
          </a:p>
        </p:txBody>
      </p:sp>
      <p:sp>
        <p:nvSpPr>
          <p:cNvPr id="152" name="Google Shape;152;p24"/>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4"/>
          <p:cNvPicPr preferRelativeResize="0"/>
          <p:nvPr/>
        </p:nvPicPr>
        <p:blipFill>
          <a:blip r:embed="rId3">
            <a:alphaModFix/>
          </a:blip>
          <a:stretch>
            <a:fillRect/>
          </a:stretch>
        </p:blipFill>
        <p:spPr>
          <a:xfrm>
            <a:off x="4468825" y="1400000"/>
            <a:ext cx="4304925" cy="3276775"/>
          </a:xfrm>
          <a:prstGeom prst="rect">
            <a:avLst/>
          </a:prstGeom>
          <a:noFill/>
          <a:ln>
            <a:noFill/>
          </a:ln>
        </p:spPr>
      </p:pic>
      <p:pic>
        <p:nvPicPr>
          <p:cNvPr id="154" name="Google Shape;154;p24"/>
          <p:cNvPicPr preferRelativeResize="0"/>
          <p:nvPr/>
        </p:nvPicPr>
        <p:blipFill>
          <a:blip r:embed="rId4">
            <a:alphaModFix/>
          </a:blip>
          <a:stretch>
            <a:fillRect/>
          </a:stretch>
        </p:blipFill>
        <p:spPr>
          <a:xfrm>
            <a:off x="370238" y="1273212"/>
            <a:ext cx="4065175" cy="340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834">
            <a:alpha val="31009"/>
          </a:srgbClr>
        </a:solid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720000" y="2106150"/>
            <a:ext cx="7704000" cy="9312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4400"/>
              <a:t>Text Summarization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4659758" y="1294863"/>
            <a:ext cx="1523716" cy="1817600"/>
          </a:xfrm>
          <a:prstGeom prst="rect">
            <a:avLst/>
          </a:prstGeom>
          <a:noFill/>
          <a:ln>
            <a:noFill/>
          </a:ln>
        </p:spPr>
      </p:pic>
      <p:sp>
        <p:nvSpPr>
          <p:cNvPr id="165" name="Google Shape;165;p26"/>
          <p:cNvSpPr txBox="1"/>
          <p:nvPr/>
        </p:nvSpPr>
        <p:spPr>
          <a:xfrm>
            <a:off x="3633450" y="3714600"/>
            <a:ext cx="9306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600">
                <a:solidFill>
                  <a:schemeClr val="dk1"/>
                </a:solidFill>
                <a:latin typeface="Inter"/>
                <a:ea typeface="Inter"/>
                <a:cs typeface="Inter"/>
                <a:sym typeface="Inter"/>
              </a:rPr>
              <a:t>Approaches</a:t>
            </a:r>
            <a:endParaRPr b="1" sz="800">
              <a:solidFill>
                <a:schemeClr val="dk1"/>
              </a:solidFill>
            </a:endParaRPr>
          </a:p>
        </p:txBody>
      </p:sp>
      <p:sp>
        <p:nvSpPr>
          <p:cNvPr id="166" name="Google Shape;166;p2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67" name="Google Shape;167;p26"/>
          <p:cNvSpPr txBox="1"/>
          <p:nvPr>
            <p:ph idx="4294967295" type="body"/>
          </p:nvPr>
        </p:nvSpPr>
        <p:spPr>
          <a:xfrm>
            <a:off x="720000" y="1406775"/>
            <a:ext cx="3762000" cy="1506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Dataset </a:t>
            </a:r>
            <a:r>
              <a:rPr b="1" lang="en" u="sng"/>
              <a:t>WOS-5736</a:t>
            </a:r>
            <a:r>
              <a:rPr lang="en"/>
              <a:t>:</a:t>
            </a:r>
            <a:endParaRPr/>
          </a:p>
          <a:p>
            <a:pPr indent="-304800" lvl="0" marL="457200" rtl="0" algn="just">
              <a:lnSpc>
                <a:spcPct val="115000"/>
              </a:lnSpc>
              <a:spcBef>
                <a:spcPts val="1000"/>
              </a:spcBef>
              <a:spcAft>
                <a:spcPts val="0"/>
              </a:spcAft>
              <a:buSzPts val="1200"/>
              <a:buChar char="●"/>
            </a:pPr>
            <a:r>
              <a:rPr lang="en"/>
              <a:t>three domains</a:t>
            </a:r>
            <a:endParaRPr/>
          </a:p>
          <a:p>
            <a:pPr indent="-304800" lvl="0" marL="457200" rtl="0" algn="just">
              <a:lnSpc>
                <a:spcPct val="115000"/>
              </a:lnSpc>
              <a:spcBef>
                <a:spcPts val="0"/>
              </a:spcBef>
              <a:spcAft>
                <a:spcPts val="0"/>
              </a:spcAft>
              <a:buSzPts val="1200"/>
              <a:buChar char="●"/>
            </a:pPr>
            <a:r>
              <a:rPr lang="en"/>
              <a:t>median abstract length is 200</a:t>
            </a:r>
            <a:endParaRPr/>
          </a:p>
          <a:p>
            <a:pPr indent="-304800" lvl="0" marL="457200" rtl="0" algn="just">
              <a:lnSpc>
                <a:spcPct val="115000"/>
              </a:lnSpc>
              <a:spcBef>
                <a:spcPts val="0"/>
              </a:spcBef>
              <a:spcAft>
                <a:spcPts val="0"/>
              </a:spcAft>
              <a:buSzPts val="1200"/>
              <a:buChar char="●"/>
            </a:pPr>
            <a:r>
              <a:rPr lang="en"/>
              <a:t>m</a:t>
            </a:r>
            <a:r>
              <a:rPr lang="en"/>
              <a:t>edian summary length is 68</a:t>
            </a:r>
            <a:endParaRPr/>
          </a:p>
          <a:p>
            <a:pPr indent="-304800" lvl="0" marL="457200" rtl="0" algn="just">
              <a:lnSpc>
                <a:spcPct val="115000"/>
              </a:lnSpc>
              <a:spcBef>
                <a:spcPts val="0"/>
              </a:spcBef>
              <a:spcAft>
                <a:spcPts val="0"/>
              </a:spcAft>
              <a:buSzPts val="1200"/>
              <a:buChar char="●"/>
            </a:pPr>
            <a:r>
              <a:rPr lang="en"/>
              <a:t>generate a summary from a single abstract</a:t>
            </a:r>
            <a:endParaRPr/>
          </a:p>
        </p:txBody>
      </p:sp>
      <p:pic>
        <p:nvPicPr>
          <p:cNvPr id="168" name="Google Shape;168;p26"/>
          <p:cNvPicPr preferRelativeResize="0"/>
          <p:nvPr/>
        </p:nvPicPr>
        <p:blipFill rotWithShape="1">
          <a:blip r:embed="rId4">
            <a:alphaModFix/>
          </a:blip>
          <a:srcRect b="0" l="50052" r="0" t="0"/>
          <a:stretch/>
        </p:blipFill>
        <p:spPr>
          <a:xfrm>
            <a:off x="6249175" y="1294876"/>
            <a:ext cx="2103549" cy="1735591"/>
          </a:xfrm>
          <a:prstGeom prst="rect">
            <a:avLst/>
          </a:prstGeom>
          <a:noFill/>
          <a:ln>
            <a:noFill/>
          </a:ln>
        </p:spPr>
      </p:pic>
      <p:sp>
        <p:nvSpPr>
          <p:cNvPr id="169" name="Google Shape;169;p26"/>
          <p:cNvSpPr/>
          <p:nvPr/>
        </p:nvSpPr>
        <p:spPr>
          <a:xfrm>
            <a:off x="4564950" y="3299625"/>
            <a:ext cx="3830400" cy="127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0" name="Google Shape;170;p26"/>
          <p:cNvSpPr/>
          <p:nvPr/>
        </p:nvSpPr>
        <p:spPr>
          <a:xfrm>
            <a:off x="748650" y="3299450"/>
            <a:ext cx="2884800" cy="127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1" name="Google Shape;171;p26"/>
          <p:cNvSpPr/>
          <p:nvPr/>
        </p:nvSpPr>
        <p:spPr>
          <a:xfrm>
            <a:off x="839975" y="3745425"/>
            <a:ext cx="11751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Single</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Document</a:t>
            </a:r>
            <a:endParaRPr sz="1000">
              <a:latin typeface="Inter"/>
              <a:ea typeface="Inter"/>
              <a:cs typeface="Inter"/>
              <a:sym typeface="Inter"/>
            </a:endParaRPr>
          </a:p>
        </p:txBody>
      </p:sp>
      <p:sp>
        <p:nvSpPr>
          <p:cNvPr id="172" name="Google Shape;172;p26"/>
          <p:cNvSpPr txBox="1"/>
          <p:nvPr/>
        </p:nvSpPr>
        <p:spPr>
          <a:xfrm>
            <a:off x="2015075" y="3862725"/>
            <a:ext cx="349500" cy="1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p:txBody>
      </p:sp>
      <p:sp>
        <p:nvSpPr>
          <p:cNvPr id="173" name="Google Shape;173;p26"/>
          <p:cNvSpPr/>
          <p:nvPr/>
        </p:nvSpPr>
        <p:spPr>
          <a:xfrm>
            <a:off x="2364625" y="3745413"/>
            <a:ext cx="11751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Domain</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Specific</a:t>
            </a:r>
            <a:endParaRPr sz="1000">
              <a:latin typeface="Inter"/>
              <a:ea typeface="Inter"/>
              <a:cs typeface="Inter"/>
              <a:sym typeface="Inter"/>
            </a:endParaRPr>
          </a:p>
        </p:txBody>
      </p:sp>
      <p:sp>
        <p:nvSpPr>
          <p:cNvPr id="174" name="Google Shape;174;p26"/>
          <p:cNvSpPr/>
          <p:nvPr/>
        </p:nvSpPr>
        <p:spPr>
          <a:xfrm>
            <a:off x="4659750" y="3420875"/>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Extractive</a:t>
            </a:r>
            <a:endParaRPr sz="1000">
              <a:latin typeface="Inter"/>
              <a:ea typeface="Inter"/>
              <a:cs typeface="Inter"/>
              <a:sym typeface="Inter"/>
            </a:endParaRPr>
          </a:p>
        </p:txBody>
      </p:sp>
      <p:sp>
        <p:nvSpPr>
          <p:cNvPr id="175" name="Google Shape;175;p26"/>
          <p:cNvSpPr/>
          <p:nvPr/>
        </p:nvSpPr>
        <p:spPr>
          <a:xfrm>
            <a:off x="4659750" y="4063600"/>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Abstractive</a:t>
            </a:r>
            <a:endParaRPr sz="1000">
              <a:latin typeface="Inter"/>
              <a:ea typeface="Inter"/>
              <a:cs typeface="Inter"/>
              <a:sym typeface="Inter"/>
            </a:endParaRPr>
          </a:p>
        </p:txBody>
      </p:sp>
      <p:sp>
        <p:nvSpPr>
          <p:cNvPr id="176" name="Google Shape;176;p26"/>
          <p:cNvSpPr/>
          <p:nvPr/>
        </p:nvSpPr>
        <p:spPr>
          <a:xfrm>
            <a:off x="6286700" y="3420875"/>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1. </a:t>
            </a:r>
            <a:r>
              <a:rPr lang="en" sz="1000">
                <a:latin typeface="Inter"/>
                <a:ea typeface="Inter"/>
                <a:cs typeface="Inter"/>
                <a:sym typeface="Inter"/>
              </a:rPr>
              <a:t>PageRank</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TF-IDF</a:t>
            </a:r>
            <a:endParaRPr sz="1000">
              <a:latin typeface="Inter"/>
              <a:ea typeface="Inter"/>
              <a:cs typeface="Inter"/>
              <a:sym typeface="Inter"/>
            </a:endParaRPr>
          </a:p>
        </p:txBody>
      </p:sp>
      <p:sp>
        <p:nvSpPr>
          <p:cNvPr id="177" name="Google Shape;177;p26"/>
          <p:cNvSpPr/>
          <p:nvPr/>
        </p:nvSpPr>
        <p:spPr>
          <a:xfrm>
            <a:off x="6286700" y="4063600"/>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1. </a:t>
            </a:r>
            <a:r>
              <a:rPr lang="en" sz="1000">
                <a:latin typeface="Inter"/>
                <a:ea typeface="Inter"/>
                <a:cs typeface="Inter"/>
                <a:sym typeface="Inter"/>
              </a:rPr>
              <a:t>BART</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Fine-Tuned</a:t>
            </a:r>
            <a:endParaRPr sz="1000">
              <a:latin typeface="Inter"/>
              <a:ea typeface="Inter"/>
              <a:cs typeface="Inter"/>
              <a:sym typeface="Inter"/>
            </a:endParaRPr>
          </a:p>
        </p:txBody>
      </p:sp>
      <p:sp>
        <p:nvSpPr>
          <p:cNvPr id="178" name="Google Shape;178;p26"/>
          <p:cNvSpPr/>
          <p:nvPr/>
        </p:nvSpPr>
        <p:spPr>
          <a:xfrm>
            <a:off x="7370650" y="3420875"/>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2. </a:t>
            </a:r>
            <a:r>
              <a:rPr lang="en" sz="1000">
                <a:latin typeface="Inter"/>
                <a:ea typeface="Inter"/>
                <a:cs typeface="Inter"/>
                <a:sym typeface="Inter"/>
              </a:rPr>
              <a:t>PageRank</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GloVe</a:t>
            </a:r>
            <a:endParaRPr sz="1000">
              <a:latin typeface="Inter"/>
              <a:ea typeface="Inter"/>
              <a:cs typeface="Inter"/>
              <a:sym typeface="Inter"/>
            </a:endParaRPr>
          </a:p>
        </p:txBody>
      </p:sp>
      <p:sp>
        <p:nvSpPr>
          <p:cNvPr id="179" name="Google Shape;179;p26"/>
          <p:cNvSpPr/>
          <p:nvPr/>
        </p:nvSpPr>
        <p:spPr>
          <a:xfrm>
            <a:off x="7370650" y="4063600"/>
            <a:ext cx="930600" cy="38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Inter"/>
                <a:ea typeface="Inter"/>
                <a:cs typeface="Inter"/>
                <a:sym typeface="Inter"/>
              </a:rPr>
              <a:t>2. BART</a:t>
            </a:r>
            <a:endParaRPr sz="1000">
              <a:latin typeface="Inter"/>
              <a:ea typeface="Inter"/>
              <a:cs typeface="Inter"/>
              <a:sym typeface="Inter"/>
            </a:endParaRPr>
          </a:p>
          <a:p>
            <a:pPr indent="0" lvl="0" marL="0" rtl="0" algn="ctr">
              <a:spcBef>
                <a:spcPts val="0"/>
              </a:spcBef>
              <a:spcAft>
                <a:spcPts val="0"/>
              </a:spcAft>
              <a:buNone/>
            </a:pPr>
            <a:r>
              <a:rPr lang="en" sz="1000">
                <a:latin typeface="Inter"/>
                <a:ea typeface="Inter"/>
                <a:cs typeface="Inter"/>
                <a:sym typeface="Inter"/>
              </a:rPr>
              <a:t>Pre-Trained</a:t>
            </a:r>
            <a:endParaRPr sz="1000">
              <a:latin typeface="Inter"/>
              <a:ea typeface="Inter"/>
              <a:cs typeface="Inter"/>
              <a:sym typeface="Inter"/>
            </a:endParaRPr>
          </a:p>
        </p:txBody>
      </p:sp>
      <p:sp>
        <p:nvSpPr>
          <p:cNvPr id="180" name="Google Shape;180;p26"/>
          <p:cNvSpPr txBox="1"/>
          <p:nvPr/>
        </p:nvSpPr>
        <p:spPr>
          <a:xfrm>
            <a:off x="748650" y="3299625"/>
            <a:ext cx="624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1200">
                <a:solidFill>
                  <a:schemeClr val="dk1"/>
                </a:solidFill>
                <a:latin typeface="Inter"/>
                <a:ea typeface="Inter"/>
                <a:cs typeface="Inter"/>
                <a:sym typeface="Inter"/>
              </a:rPr>
              <a:t>Task</a:t>
            </a:r>
            <a:endParaRPr b="1">
              <a:solidFill>
                <a:schemeClr val="dk1"/>
              </a:solidFill>
            </a:endParaRPr>
          </a:p>
        </p:txBody>
      </p:sp>
      <p:cxnSp>
        <p:nvCxnSpPr>
          <p:cNvPr id="181" name="Google Shape;181;p26"/>
          <p:cNvCxnSpPr>
            <a:stCxn id="170" idx="3"/>
            <a:endCxn id="169" idx="1"/>
          </p:cNvCxnSpPr>
          <p:nvPr/>
        </p:nvCxnSpPr>
        <p:spPr>
          <a:xfrm>
            <a:off x="3633450" y="3935750"/>
            <a:ext cx="931500" cy="300"/>
          </a:xfrm>
          <a:prstGeom prst="straightConnector1">
            <a:avLst/>
          </a:prstGeom>
          <a:noFill/>
          <a:ln cap="flat" cmpd="sng" w="9525">
            <a:solidFill>
              <a:schemeClr val="dk1"/>
            </a:solidFill>
            <a:prstDash val="solid"/>
            <a:round/>
            <a:headEnd len="med" w="med" type="none"/>
            <a:tailEnd len="med" w="med" type="triangle"/>
          </a:ln>
        </p:spPr>
      </p:cxnSp>
      <p:cxnSp>
        <p:nvCxnSpPr>
          <p:cNvPr id="182" name="Google Shape;182;p26"/>
          <p:cNvCxnSpPr>
            <a:stCxn id="174" idx="3"/>
            <a:endCxn id="176" idx="1"/>
          </p:cNvCxnSpPr>
          <p:nvPr/>
        </p:nvCxnSpPr>
        <p:spPr>
          <a:xfrm>
            <a:off x="5590350" y="3611375"/>
            <a:ext cx="696300" cy="0"/>
          </a:xfrm>
          <a:prstGeom prst="straightConnector1">
            <a:avLst/>
          </a:prstGeom>
          <a:noFill/>
          <a:ln cap="flat" cmpd="sng" w="9525">
            <a:solidFill>
              <a:schemeClr val="dk1"/>
            </a:solidFill>
            <a:prstDash val="solid"/>
            <a:round/>
            <a:headEnd len="med" w="med" type="none"/>
            <a:tailEnd len="med" w="med" type="triangle"/>
          </a:ln>
        </p:spPr>
      </p:cxnSp>
      <p:cxnSp>
        <p:nvCxnSpPr>
          <p:cNvPr id="183" name="Google Shape;183;p26"/>
          <p:cNvCxnSpPr>
            <a:stCxn id="175" idx="3"/>
            <a:endCxn id="177" idx="1"/>
          </p:cNvCxnSpPr>
          <p:nvPr/>
        </p:nvCxnSpPr>
        <p:spPr>
          <a:xfrm>
            <a:off x="5590350" y="4254100"/>
            <a:ext cx="696300" cy="0"/>
          </a:xfrm>
          <a:prstGeom prst="straightConnector1">
            <a:avLst/>
          </a:prstGeom>
          <a:noFill/>
          <a:ln cap="flat" cmpd="sng" w="9525">
            <a:solidFill>
              <a:schemeClr val="dk1"/>
            </a:solidFill>
            <a:prstDash val="solid"/>
            <a:round/>
            <a:headEnd len="med" w="med" type="none"/>
            <a:tailEnd len="med" w="med" type="triangle"/>
          </a:ln>
        </p:spPr>
      </p:cxnSp>
      <p:sp>
        <p:nvSpPr>
          <p:cNvPr id="184" name="Google Shape;184;p26"/>
          <p:cNvSpPr txBox="1"/>
          <p:nvPr/>
        </p:nvSpPr>
        <p:spPr>
          <a:xfrm>
            <a:off x="4909650" y="2684175"/>
            <a:ext cx="471000" cy="2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300">
                <a:solidFill>
                  <a:schemeClr val="lt1"/>
                </a:solidFill>
              </a:rPr>
              <a:t>Psychology</a:t>
            </a:r>
            <a:endParaRPr b="1" sz="300">
              <a:solidFill>
                <a:schemeClr val="lt1"/>
              </a:solidFill>
            </a:endParaRPr>
          </a:p>
        </p:txBody>
      </p:sp>
      <p:sp>
        <p:nvSpPr>
          <p:cNvPr id="185" name="Google Shape;185;p26"/>
          <p:cNvSpPr txBox="1"/>
          <p:nvPr/>
        </p:nvSpPr>
        <p:spPr>
          <a:xfrm>
            <a:off x="5334800" y="2684175"/>
            <a:ext cx="426900" cy="2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300">
                <a:solidFill>
                  <a:schemeClr val="lt1"/>
                </a:solidFill>
              </a:rPr>
              <a:t>Electrical Engineering</a:t>
            </a:r>
            <a:endParaRPr b="1" sz="300">
              <a:solidFill>
                <a:schemeClr val="lt1"/>
              </a:solidFill>
            </a:endParaRPr>
          </a:p>
        </p:txBody>
      </p:sp>
      <p:sp>
        <p:nvSpPr>
          <p:cNvPr id="186" name="Google Shape;186;p26"/>
          <p:cNvSpPr txBox="1"/>
          <p:nvPr/>
        </p:nvSpPr>
        <p:spPr>
          <a:xfrm>
            <a:off x="5712325" y="2684175"/>
            <a:ext cx="471000" cy="2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b="1" lang="en" sz="300">
                <a:solidFill>
                  <a:schemeClr val="lt1"/>
                </a:solidFill>
              </a:rPr>
              <a:t>Biochemistry</a:t>
            </a:r>
            <a:endParaRPr b="1" sz="300">
              <a:solidFill>
                <a:schemeClr val="lt1"/>
              </a:solidFill>
            </a:endParaRPr>
          </a:p>
        </p:txBody>
      </p:sp>
      <p:sp>
        <p:nvSpPr>
          <p:cNvPr id="187" name="Google Shape;187;p26"/>
          <p:cNvSpPr/>
          <p:nvPr/>
        </p:nvSpPr>
        <p:spPr>
          <a:xfrm>
            <a:off x="6656975" y="2383700"/>
            <a:ext cx="556500" cy="181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88" name="Google Shape;188;p26"/>
          <p:cNvCxnSpPr>
            <a:endCxn id="187" idx="1"/>
          </p:cNvCxnSpPr>
          <p:nvPr/>
        </p:nvCxnSpPr>
        <p:spPr>
          <a:xfrm flipH="1" rot="10800000">
            <a:off x="6471575" y="2474450"/>
            <a:ext cx="185400" cy="2100"/>
          </a:xfrm>
          <a:prstGeom prst="straightConnector1">
            <a:avLst/>
          </a:prstGeom>
          <a:noFill/>
          <a:ln cap="flat" cmpd="sng" w="9525">
            <a:solidFill>
              <a:srgbClr val="EC3A3B"/>
            </a:solidFill>
            <a:prstDash val="dash"/>
            <a:round/>
            <a:headEnd len="med" w="med" type="none"/>
            <a:tailEnd len="med" w="med" type="none"/>
          </a:ln>
        </p:spPr>
      </p:cxnSp>
      <p:sp>
        <p:nvSpPr>
          <p:cNvPr id="189" name="Google Shape;189;p26"/>
          <p:cNvSpPr/>
          <p:nvPr/>
        </p:nvSpPr>
        <p:spPr>
          <a:xfrm>
            <a:off x="7578300" y="2707875"/>
            <a:ext cx="556500" cy="50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90" name="Google Shape;190;p26"/>
          <p:cNvCxnSpPr>
            <a:endCxn id="189" idx="1"/>
          </p:cNvCxnSpPr>
          <p:nvPr/>
        </p:nvCxnSpPr>
        <p:spPr>
          <a:xfrm>
            <a:off x="6472800" y="2733075"/>
            <a:ext cx="1105500" cy="0"/>
          </a:xfrm>
          <a:prstGeom prst="straightConnector1">
            <a:avLst/>
          </a:prstGeom>
          <a:noFill/>
          <a:ln cap="flat" cmpd="sng" w="9525">
            <a:solidFill>
              <a:srgbClr val="EC3A3B"/>
            </a:solidFill>
            <a:prstDash val="dash"/>
            <a:round/>
            <a:headEnd len="med" w="med" type="none"/>
            <a:tailEnd len="med" w="med" type="none"/>
          </a:ln>
        </p:spPr>
      </p:cxnSp>
      <p:cxnSp>
        <p:nvCxnSpPr>
          <p:cNvPr id="191" name="Google Shape;191;p26"/>
          <p:cNvCxnSpPr>
            <a:endCxn id="187" idx="3"/>
          </p:cNvCxnSpPr>
          <p:nvPr/>
        </p:nvCxnSpPr>
        <p:spPr>
          <a:xfrm flipH="1" rot="10800000">
            <a:off x="6659975" y="2474450"/>
            <a:ext cx="553500" cy="1500"/>
          </a:xfrm>
          <a:prstGeom prst="straightConnector1">
            <a:avLst/>
          </a:prstGeom>
          <a:noFill/>
          <a:ln cap="flat" cmpd="sng" w="9525">
            <a:solidFill>
              <a:srgbClr val="EC3A3B"/>
            </a:solidFill>
            <a:prstDash val="solid"/>
            <a:round/>
            <a:headEnd len="med" w="med" type="none"/>
            <a:tailEnd len="med" w="med" type="none"/>
          </a:ln>
        </p:spPr>
      </p:cxnSp>
      <p:cxnSp>
        <p:nvCxnSpPr>
          <p:cNvPr id="192" name="Google Shape;192;p26"/>
          <p:cNvCxnSpPr>
            <a:stCxn id="189" idx="1"/>
          </p:cNvCxnSpPr>
          <p:nvPr/>
        </p:nvCxnSpPr>
        <p:spPr>
          <a:xfrm flipH="1" rot="10800000">
            <a:off x="7578300" y="2732475"/>
            <a:ext cx="555000" cy="600"/>
          </a:xfrm>
          <a:prstGeom prst="straightConnector1">
            <a:avLst/>
          </a:prstGeom>
          <a:noFill/>
          <a:ln cap="flat" cmpd="sng" w="9525">
            <a:solidFill>
              <a:srgbClr val="EC3A3B"/>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 Summarization</a:t>
            </a:r>
            <a:endParaRPr/>
          </a:p>
        </p:txBody>
      </p:sp>
      <p:sp>
        <p:nvSpPr>
          <p:cNvPr id="198" name="Google Shape;198;p27"/>
          <p:cNvSpPr/>
          <p:nvPr/>
        </p:nvSpPr>
        <p:spPr>
          <a:xfrm>
            <a:off x="902175" y="1766600"/>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Raw</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Abstract</a:t>
            </a:r>
            <a:endParaRPr sz="1100">
              <a:latin typeface="Inter"/>
              <a:ea typeface="Inter"/>
              <a:cs typeface="Inter"/>
              <a:sym typeface="Inter"/>
            </a:endParaRPr>
          </a:p>
        </p:txBody>
      </p:sp>
      <p:sp>
        <p:nvSpPr>
          <p:cNvPr id="199" name="Google Shape;199;p27"/>
          <p:cNvSpPr/>
          <p:nvPr/>
        </p:nvSpPr>
        <p:spPr>
          <a:xfrm>
            <a:off x="2231538" y="1766600"/>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Clean</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Abstract</a:t>
            </a:r>
            <a:endParaRPr sz="1100">
              <a:latin typeface="Inter"/>
              <a:ea typeface="Inter"/>
              <a:cs typeface="Inter"/>
              <a:sym typeface="Inter"/>
            </a:endParaRPr>
          </a:p>
        </p:txBody>
      </p:sp>
      <p:sp>
        <p:nvSpPr>
          <p:cNvPr id="200" name="Google Shape;200;p27"/>
          <p:cNvSpPr/>
          <p:nvPr/>
        </p:nvSpPr>
        <p:spPr>
          <a:xfrm>
            <a:off x="3560875" y="18440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1" name="Google Shape;201;p27"/>
          <p:cNvSpPr/>
          <p:nvPr/>
        </p:nvSpPr>
        <p:spPr>
          <a:xfrm>
            <a:off x="3560875" y="19722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2" name="Google Shape;202;p27"/>
          <p:cNvSpPr/>
          <p:nvPr/>
        </p:nvSpPr>
        <p:spPr>
          <a:xfrm>
            <a:off x="3560875" y="210033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3" name="Google Shape;203;p27"/>
          <p:cNvSpPr/>
          <p:nvPr/>
        </p:nvSpPr>
        <p:spPr>
          <a:xfrm>
            <a:off x="3560875" y="222846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4" name="Google Shape;204;p27"/>
          <p:cNvSpPr/>
          <p:nvPr/>
        </p:nvSpPr>
        <p:spPr>
          <a:xfrm>
            <a:off x="3560875" y="23565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5" name="Google Shape;205;p27"/>
          <p:cNvSpPr/>
          <p:nvPr/>
        </p:nvSpPr>
        <p:spPr>
          <a:xfrm>
            <a:off x="3560875" y="24847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6" name="Google Shape;206;p27"/>
          <p:cNvSpPr/>
          <p:nvPr/>
        </p:nvSpPr>
        <p:spPr>
          <a:xfrm>
            <a:off x="5287725" y="18440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7" name="Google Shape;207;p27"/>
          <p:cNvSpPr/>
          <p:nvPr/>
        </p:nvSpPr>
        <p:spPr>
          <a:xfrm>
            <a:off x="5287725" y="19722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8" name="Google Shape;208;p27"/>
          <p:cNvSpPr/>
          <p:nvPr/>
        </p:nvSpPr>
        <p:spPr>
          <a:xfrm>
            <a:off x="5287725" y="210033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09" name="Google Shape;209;p27"/>
          <p:cNvSpPr/>
          <p:nvPr/>
        </p:nvSpPr>
        <p:spPr>
          <a:xfrm>
            <a:off x="5287725" y="222846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0" name="Google Shape;210;p27"/>
          <p:cNvSpPr/>
          <p:nvPr/>
        </p:nvSpPr>
        <p:spPr>
          <a:xfrm>
            <a:off x="5287725" y="23565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1" name="Google Shape;211;p27"/>
          <p:cNvSpPr/>
          <p:nvPr/>
        </p:nvSpPr>
        <p:spPr>
          <a:xfrm>
            <a:off x="5287725" y="24847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2" name="Google Shape;212;p27"/>
          <p:cNvSpPr/>
          <p:nvPr/>
        </p:nvSpPr>
        <p:spPr>
          <a:xfrm>
            <a:off x="7014575" y="18440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3" name="Google Shape;213;p27"/>
          <p:cNvSpPr/>
          <p:nvPr/>
        </p:nvSpPr>
        <p:spPr>
          <a:xfrm>
            <a:off x="7014575" y="19722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4" name="Google Shape;214;p27"/>
          <p:cNvSpPr/>
          <p:nvPr/>
        </p:nvSpPr>
        <p:spPr>
          <a:xfrm>
            <a:off x="7014575" y="210032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5" name="Google Shape;215;p27"/>
          <p:cNvSpPr/>
          <p:nvPr/>
        </p:nvSpPr>
        <p:spPr>
          <a:xfrm>
            <a:off x="7014575" y="222845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6" name="Google Shape;216;p27"/>
          <p:cNvSpPr/>
          <p:nvPr/>
        </p:nvSpPr>
        <p:spPr>
          <a:xfrm>
            <a:off x="7014575" y="23565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7" name="Google Shape;217;p27"/>
          <p:cNvSpPr/>
          <p:nvPr/>
        </p:nvSpPr>
        <p:spPr>
          <a:xfrm>
            <a:off x="7014575" y="24847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8" name="Google Shape;218;p27"/>
          <p:cNvSpPr/>
          <p:nvPr/>
        </p:nvSpPr>
        <p:spPr>
          <a:xfrm>
            <a:off x="7042363" y="3330275"/>
            <a:ext cx="1163400" cy="882600"/>
          </a:xfrm>
          <a:prstGeom prst="rect">
            <a:avLst/>
          </a:prstGeom>
          <a:solidFill>
            <a:schemeClr val="lt2"/>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C3A3B"/>
                </a:solidFill>
                <a:latin typeface="Inter"/>
                <a:ea typeface="Inter"/>
                <a:cs typeface="Inter"/>
                <a:sym typeface="Inter"/>
              </a:rPr>
              <a:t>Similarity</a:t>
            </a:r>
            <a:endParaRPr b="1" sz="1100">
              <a:solidFill>
                <a:srgbClr val="EC3A3B"/>
              </a:solidFill>
              <a:latin typeface="Inter"/>
              <a:ea typeface="Inter"/>
              <a:cs typeface="Inter"/>
              <a:sym typeface="Inter"/>
            </a:endParaRPr>
          </a:p>
          <a:p>
            <a:pPr indent="0" lvl="0" marL="0" rtl="0" algn="ctr">
              <a:spcBef>
                <a:spcPts val="0"/>
              </a:spcBef>
              <a:spcAft>
                <a:spcPts val="0"/>
              </a:spcAft>
              <a:buNone/>
            </a:pPr>
            <a:r>
              <a:rPr b="1" lang="en" sz="1100">
                <a:solidFill>
                  <a:srgbClr val="EC3A3B"/>
                </a:solidFill>
                <a:latin typeface="Inter"/>
                <a:ea typeface="Inter"/>
                <a:cs typeface="Inter"/>
                <a:sym typeface="Inter"/>
              </a:rPr>
              <a:t>Matrix</a:t>
            </a:r>
            <a:endParaRPr b="1" sz="1100">
              <a:solidFill>
                <a:srgbClr val="EC3A3B"/>
              </a:solidFill>
              <a:latin typeface="Inter"/>
              <a:ea typeface="Inter"/>
              <a:cs typeface="Inter"/>
              <a:sym typeface="Inter"/>
            </a:endParaRPr>
          </a:p>
        </p:txBody>
      </p:sp>
      <p:cxnSp>
        <p:nvCxnSpPr>
          <p:cNvPr id="219" name="Google Shape;219;p27"/>
          <p:cNvCxnSpPr/>
          <p:nvPr/>
        </p:nvCxnSpPr>
        <p:spPr>
          <a:xfrm>
            <a:off x="7143213" y="3330425"/>
            <a:ext cx="0" cy="882300"/>
          </a:xfrm>
          <a:prstGeom prst="straightConnector1">
            <a:avLst/>
          </a:prstGeom>
          <a:noFill/>
          <a:ln cap="flat" cmpd="sng" w="9525">
            <a:solidFill>
              <a:srgbClr val="EC3A3B"/>
            </a:solidFill>
            <a:prstDash val="solid"/>
            <a:round/>
            <a:headEnd len="med" w="med" type="none"/>
            <a:tailEnd len="med" w="med" type="none"/>
          </a:ln>
        </p:spPr>
      </p:cxnSp>
      <p:cxnSp>
        <p:nvCxnSpPr>
          <p:cNvPr id="220" name="Google Shape;220;p27"/>
          <p:cNvCxnSpPr/>
          <p:nvPr/>
        </p:nvCxnSpPr>
        <p:spPr>
          <a:xfrm rot="10800000">
            <a:off x="7042413" y="3417700"/>
            <a:ext cx="1162800" cy="900"/>
          </a:xfrm>
          <a:prstGeom prst="straightConnector1">
            <a:avLst/>
          </a:prstGeom>
          <a:noFill/>
          <a:ln cap="flat" cmpd="sng" w="9525">
            <a:solidFill>
              <a:srgbClr val="EC3A3B"/>
            </a:solidFill>
            <a:prstDash val="solid"/>
            <a:round/>
            <a:headEnd len="med" w="med" type="none"/>
            <a:tailEnd len="med" w="med" type="none"/>
          </a:ln>
        </p:spPr>
      </p:cxnSp>
      <p:sp>
        <p:nvSpPr>
          <p:cNvPr id="221" name="Google Shape;221;p27"/>
          <p:cNvSpPr/>
          <p:nvPr/>
        </p:nvSpPr>
        <p:spPr>
          <a:xfrm>
            <a:off x="5214675" y="3317363"/>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2" name="Google Shape;222;p27"/>
          <p:cNvSpPr/>
          <p:nvPr/>
        </p:nvSpPr>
        <p:spPr>
          <a:xfrm>
            <a:off x="5498575" y="3552113"/>
            <a:ext cx="210000" cy="215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3" name="Google Shape;223;p27"/>
          <p:cNvSpPr/>
          <p:nvPr/>
        </p:nvSpPr>
        <p:spPr>
          <a:xfrm>
            <a:off x="5850600" y="3317363"/>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4" name="Google Shape;224;p27"/>
          <p:cNvSpPr/>
          <p:nvPr/>
        </p:nvSpPr>
        <p:spPr>
          <a:xfrm>
            <a:off x="5124013" y="3856738"/>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25" name="Google Shape;225;p27"/>
          <p:cNvCxnSpPr>
            <a:stCxn id="221" idx="5"/>
            <a:endCxn id="222" idx="1"/>
          </p:cNvCxnSpPr>
          <p:nvPr/>
        </p:nvCxnSpPr>
        <p:spPr>
          <a:xfrm>
            <a:off x="5332978" y="3426703"/>
            <a:ext cx="196500" cy="15690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27"/>
          <p:cNvCxnSpPr>
            <a:stCxn id="222" idx="7"/>
            <a:endCxn id="223" idx="3"/>
          </p:cNvCxnSpPr>
          <p:nvPr/>
        </p:nvCxnSpPr>
        <p:spPr>
          <a:xfrm flipH="1" rot="10800000">
            <a:off x="5677821" y="3426713"/>
            <a:ext cx="193200" cy="156900"/>
          </a:xfrm>
          <a:prstGeom prst="straightConnector1">
            <a:avLst/>
          </a:prstGeom>
          <a:noFill/>
          <a:ln cap="flat" cmpd="sng" w="9525">
            <a:solidFill>
              <a:schemeClr val="dk1"/>
            </a:solidFill>
            <a:prstDash val="solid"/>
            <a:round/>
            <a:headEnd len="med" w="med" type="none"/>
            <a:tailEnd len="med" w="med" type="none"/>
          </a:ln>
        </p:spPr>
      </p:cxnSp>
      <p:sp>
        <p:nvSpPr>
          <p:cNvPr id="227" name="Google Shape;227;p27"/>
          <p:cNvSpPr/>
          <p:nvPr/>
        </p:nvSpPr>
        <p:spPr>
          <a:xfrm>
            <a:off x="5157788" y="413321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8" name="Google Shape;228;p27"/>
          <p:cNvSpPr/>
          <p:nvPr/>
        </p:nvSpPr>
        <p:spPr>
          <a:xfrm>
            <a:off x="4875188" y="399863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9" name="Google Shape;229;p27"/>
          <p:cNvSpPr/>
          <p:nvPr/>
        </p:nvSpPr>
        <p:spPr>
          <a:xfrm>
            <a:off x="4936113" y="375788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0" name="Google Shape;230;p27"/>
          <p:cNvSpPr/>
          <p:nvPr/>
        </p:nvSpPr>
        <p:spPr>
          <a:xfrm>
            <a:off x="5677825" y="31714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1" name="Google Shape;231;p27"/>
          <p:cNvSpPr/>
          <p:nvPr/>
        </p:nvSpPr>
        <p:spPr>
          <a:xfrm>
            <a:off x="4875175" y="33881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2" name="Google Shape;232;p27"/>
          <p:cNvSpPr/>
          <p:nvPr/>
        </p:nvSpPr>
        <p:spPr>
          <a:xfrm>
            <a:off x="4968775" y="312533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33" name="Google Shape;233;p27"/>
          <p:cNvCxnSpPr>
            <a:stCxn id="232" idx="5"/>
            <a:endCxn id="221" idx="1"/>
          </p:cNvCxnSpPr>
          <p:nvPr/>
        </p:nvCxnSpPr>
        <p:spPr>
          <a:xfrm>
            <a:off x="5048668" y="3201389"/>
            <a:ext cx="186300" cy="134700"/>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27"/>
          <p:cNvCxnSpPr>
            <a:stCxn id="231" idx="6"/>
            <a:endCxn id="221" idx="2"/>
          </p:cNvCxnSpPr>
          <p:nvPr/>
        </p:nvCxnSpPr>
        <p:spPr>
          <a:xfrm flipH="1" rot="10800000">
            <a:off x="4968775" y="3381413"/>
            <a:ext cx="246000" cy="5130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27"/>
          <p:cNvCxnSpPr>
            <a:stCxn id="230" idx="5"/>
            <a:endCxn id="223" idx="1"/>
          </p:cNvCxnSpPr>
          <p:nvPr/>
        </p:nvCxnSpPr>
        <p:spPr>
          <a:xfrm>
            <a:off x="5757718" y="3247514"/>
            <a:ext cx="113100" cy="8850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27"/>
          <p:cNvCxnSpPr>
            <a:stCxn id="229" idx="5"/>
            <a:endCxn id="224" idx="2"/>
          </p:cNvCxnSpPr>
          <p:nvPr/>
        </p:nvCxnSpPr>
        <p:spPr>
          <a:xfrm>
            <a:off x="5016005" y="3833939"/>
            <a:ext cx="108000" cy="867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27"/>
          <p:cNvCxnSpPr>
            <a:stCxn id="228" idx="7"/>
            <a:endCxn id="224" idx="3"/>
          </p:cNvCxnSpPr>
          <p:nvPr/>
        </p:nvCxnSpPr>
        <p:spPr>
          <a:xfrm flipH="1" rot="10800000">
            <a:off x="4955080" y="3966086"/>
            <a:ext cx="189300" cy="4560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27"/>
          <p:cNvCxnSpPr>
            <a:stCxn id="227" idx="0"/>
            <a:endCxn id="224" idx="4"/>
          </p:cNvCxnSpPr>
          <p:nvPr/>
        </p:nvCxnSpPr>
        <p:spPr>
          <a:xfrm rot="10800000">
            <a:off x="5193188" y="3984713"/>
            <a:ext cx="11400" cy="148500"/>
          </a:xfrm>
          <a:prstGeom prst="straightConnector1">
            <a:avLst/>
          </a:prstGeom>
          <a:noFill/>
          <a:ln cap="flat" cmpd="sng" w="9525">
            <a:solidFill>
              <a:schemeClr val="dk1"/>
            </a:solidFill>
            <a:prstDash val="solid"/>
            <a:round/>
            <a:headEnd len="med" w="med" type="none"/>
            <a:tailEnd len="med" w="med" type="none"/>
          </a:ln>
        </p:spPr>
      </p:cxnSp>
      <p:sp>
        <p:nvSpPr>
          <p:cNvPr id="239" name="Google Shape;239;p27"/>
          <p:cNvSpPr/>
          <p:nvPr/>
        </p:nvSpPr>
        <p:spPr>
          <a:xfrm>
            <a:off x="6096250" y="31864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40" name="Google Shape;240;p27"/>
          <p:cNvCxnSpPr>
            <a:stCxn id="239" idx="3"/>
            <a:endCxn id="223" idx="7"/>
          </p:cNvCxnSpPr>
          <p:nvPr/>
        </p:nvCxnSpPr>
        <p:spPr>
          <a:xfrm flipH="1">
            <a:off x="5968957" y="3262514"/>
            <a:ext cx="141000" cy="7350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7"/>
          <p:cNvCxnSpPr/>
          <p:nvPr/>
        </p:nvCxnSpPr>
        <p:spPr>
          <a:xfrm flipH="1" rot="10800000">
            <a:off x="1791563"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242" name="Google Shape;242;p27"/>
          <p:cNvCxnSpPr/>
          <p:nvPr/>
        </p:nvCxnSpPr>
        <p:spPr>
          <a:xfrm flipH="1" rot="10800000">
            <a:off x="3120913"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243" name="Google Shape;243;p27"/>
          <p:cNvCxnSpPr/>
          <p:nvPr/>
        </p:nvCxnSpPr>
        <p:spPr>
          <a:xfrm flipH="1" rot="10800000">
            <a:off x="4842913" y="221020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244" name="Google Shape;244;p27"/>
          <p:cNvCxnSpPr/>
          <p:nvPr/>
        </p:nvCxnSpPr>
        <p:spPr>
          <a:xfrm flipH="1" rot="10800000">
            <a:off x="6575488"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245" name="Google Shape;245;p27"/>
          <p:cNvCxnSpPr/>
          <p:nvPr/>
        </p:nvCxnSpPr>
        <p:spPr>
          <a:xfrm>
            <a:off x="7592613" y="2739500"/>
            <a:ext cx="2700" cy="404700"/>
          </a:xfrm>
          <a:prstGeom prst="straightConnector1">
            <a:avLst/>
          </a:prstGeom>
          <a:noFill/>
          <a:ln cap="flat" cmpd="sng" w="9525">
            <a:solidFill>
              <a:schemeClr val="dk1"/>
            </a:solidFill>
            <a:prstDash val="solid"/>
            <a:round/>
            <a:headEnd len="med" w="med" type="none"/>
            <a:tailEnd len="med" w="med" type="triangle"/>
          </a:ln>
        </p:spPr>
      </p:cxnSp>
      <p:cxnSp>
        <p:nvCxnSpPr>
          <p:cNvPr id="246" name="Google Shape;246;p27"/>
          <p:cNvCxnSpPr/>
          <p:nvPr/>
        </p:nvCxnSpPr>
        <p:spPr>
          <a:xfrm flipH="1" rot="10800000">
            <a:off x="6348088" y="3710600"/>
            <a:ext cx="372000" cy="2100"/>
          </a:xfrm>
          <a:prstGeom prst="straightConnector1">
            <a:avLst/>
          </a:prstGeom>
          <a:noFill/>
          <a:ln cap="flat" cmpd="sng" w="9525">
            <a:solidFill>
              <a:schemeClr val="dk1"/>
            </a:solidFill>
            <a:prstDash val="solid"/>
            <a:round/>
            <a:headEnd len="med" w="med" type="triangle"/>
            <a:tailEnd len="med" w="med" type="none"/>
          </a:ln>
        </p:spPr>
      </p:cxnSp>
      <p:cxnSp>
        <p:nvCxnSpPr>
          <p:cNvPr id="247" name="Google Shape;247;p27"/>
          <p:cNvCxnSpPr/>
          <p:nvPr/>
        </p:nvCxnSpPr>
        <p:spPr>
          <a:xfrm flipH="1" rot="10800000">
            <a:off x="4196975" y="3710600"/>
            <a:ext cx="372000" cy="2100"/>
          </a:xfrm>
          <a:prstGeom prst="straightConnector1">
            <a:avLst/>
          </a:prstGeom>
          <a:noFill/>
          <a:ln cap="flat" cmpd="sng" w="9525">
            <a:solidFill>
              <a:schemeClr val="dk1"/>
            </a:solidFill>
            <a:prstDash val="solid"/>
            <a:round/>
            <a:headEnd len="med" w="med" type="triangle"/>
            <a:tailEnd len="med" w="med" type="none"/>
          </a:ln>
        </p:spPr>
      </p:cxnSp>
      <p:sp>
        <p:nvSpPr>
          <p:cNvPr id="248" name="Google Shape;248;p27"/>
          <p:cNvSpPr/>
          <p:nvPr/>
        </p:nvSpPr>
        <p:spPr>
          <a:xfrm>
            <a:off x="902175" y="3330275"/>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Summary</a:t>
            </a:r>
            <a:endParaRPr sz="1100">
              <a:latin typeface="Inter"/>
              <a:ea typeface="Inter"/>
              <a:cs typeface="Inter"/>
              <a:sym typeface="Inter"/>
            </a:endParaRPr>
          </a:p>
        </p:txBody>
      </p:sp>
      <p:cxnSp>
        <p:nvCxnSpPr>
          <p:cNvPr id="249" name="Google Shape;249;p27"/>
          <p:cNvCxnSpPr/>
          <p:nvPr/>
        </p:nvCxnSpPr>
        <p:spPr>
          <a:xfrm flipH="1" rot="10800000">
            <a:off x="1935738" y="3681725"/>
            <a:ext cx="372000" cy="2100"/>
          </a:xfrm>
          <a:prstGeom prst="straightConnector1">
            <a:avLst/>
          </a:prstGeom>
          <a:noFill/>
          <a:ln cap="flat" cmpd="sng" w="9525">
            <a:solidFill>
              <a:schemeClr val="dk1"/>
            </a:solidFill>
            <a:prstDash val="solid"/>
            <a:round/>
            <a:headEnd len="med" w="med" type="triangle"/>
            <a:tailEnd len="med" w="med" type="none"/>
          </a:ln>
        </p:spPr>
      </p:cxnSp>
      <p:pic>
        <p:nvPicPr>
          <p:cNvPr id="250" name="Google Shape;250;p27"/>
          <p:cNvPicPr preferRelativeResize="0"/>
          <p:nvPr/>
        </p:nvPicPr>
        <p:blipFill>
          <a:blip r:embed="rId3">
            <a:alphaModFix/>
          </a:blip>
          <a:stretch>
            <a:fillRect/>
          </a:stretch>
        </p:blipFill>
        <p:spPr>
          <a:xfrm>
            <a:off x="2731050" y="3170625"/>
            <a:ext cx="966426" cy="966426"/>
          </a:xfrm>
          <a:prstGeom prst="rect">
            <a:avLst/>
          </a:prstGeom>
          <a:noFill/>
          <a:ln>
            <a:noFill/>
          </a:ln>
        </p:spPr>
      </p:pic>
      <p:sp>
        <p:nvSpPr>
          <p:cNvPr id="251" name="Google Shape;251;p27"/>
          <p:cNvSpPr txBox="1"/>
          <p:nvPr/>
        </p:nvSpPr>
        <p:spPr>
          <a:xfrm>
            <a:off x="3548425" y="1530350"/>
            <a:ext cx="1221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Sentences</a:t>
            </a:r>
            <a:endParaRPr/>
          </a:p>
        </p:txBody>
      </p:sp>
      <p:sp>
        <p:nvSpPr>
          <p:cNvPr id="252" name="Google Shape;252;p27"/>
          <p:cNvSpPr txBox="1"/>
          <p:nvPr/>
        </p:nvSpPr>
        <p:spPr>
          <a:xfrm>
            <a:off x="5284625" y="1361150"/>
            <a:ext cx="122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Tokenized Sentences</a:t>
            </a:r>
            <a:endParaRPr/>
          </a:p>
        </p:txBody>
      </p:sp>
      <p:sp>
        <p:nvSpPr>
          <p:cNvPr id="253" name="Google Shape;253;p27"/>
          <p:cNvSpPr txBox="1"/>
          <p:nvPr/>
        </p:nvSpPr>
        <p:spPr>
          <a:xfrm>
            <a:off x="7020825" y="1361150"/>
            <a:ext cx="122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Vectorized</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Sentences</a:t>
            </a:r>
            <a:endParaRPr sz="1100">
              <a:latin typeface="Inter"/>
              <a:ea typeface="Inter"/>
              <a:cs typeface="Inter"/>
              <a:sym typeface="Inter"/>
            </a:endParaRPr>
          </a:p>
        </p:txBody>
      </p:sp>
      <p:sp>
        <p:nvSpPr>
          <p:cNvPr id="254" name="Google Shape;254;p27"/>
          <p:cNvSpPr txBox="1"/>
          <p:nvPr/>
        </p:nvSpPr>
        <p:spPr>
          <a:xfrm>
            <a:off x="4778425" y="4321875"/>
            <a:ext cx="1650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Similarity Graph</a:t>
            </a:r>
            <a:endParaRPr/>
          </a:p>
        </p:txBody>
      </p:sp>
      <p:sp>
        <p:nvSpPr>
          <p:cNvPr id="255" name="Google Shape;255;p27"/>
          <p:cNvSpPr txBox="1"/>
          <p:nvPr/>
        </p:nvSpPr>
        <p:spPr>
          <a:xfrm>
            <a:off x="2372375" y="4214600"/>
            <a:ext cx="165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Sentence</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Ranking</a:t>
            </a:r>
            <a:endParaRPr/>
          </a:p>
        </p:txBody>
      </p:sp>
      <p:cxnSp>
        <p:nvCxnSpPr>
          <p:cNvPr id="256" name="Google Shape;256;p27"/>
          <p:cNvCxnSpPr>
            <a:stCxn id="224" idx="7"/>
            <a:endCxn id="222" idx="3"/>
          </p:cNvCxnSpPr>
          <p:nvPr/>
        </p:nvCxnSpPr>
        <p:spPr>
          <a:xfrm flipH="1" rot="10800000">
            <a:off x="5242315" y="3735697"/>
            <a:ext cx="287100" cy="139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 Summarization</a:t>
            </a:r>
            <a:endParaRPr/>
          </a:p>
        </p:txBody>
      </p:sp>
      <p:sp>
        <p:nvSpPr>
          <p:cNvPr id="262" name="Google Shape;262;p28"/>
          <p:cNvSpPr txBox="1"/>
          <p:nvPr>
            <p:ph idx="4294967295" type="body"/>
          </p:nvPr>
        </p:nvSpPr>
        <p:spPr>
          <a:xfrm>
            <a:off x="720000" y="1481675"/>
            <a:ext cx="5369400" cy="3060900"/>
          </a:xfrm>
          <a:prstGeom prst="rect">
            <a:avLst/>
          </a:prstGeom>
        </p:spPr>
        <p:txBody>
          <a:bodyPr anchorCtr="0" anchor="ctr" bIns="91425" lIns="91425" spcFirstLastPara="1" rIns="91425" wrap="square" tIns="91425">
            <a:noAutofit/>
          </a:bodyPr>
          <a:lstStyle/>
          <a:p>
            <a:pPr indent="0" lvl="0" marL="0" rtl="0" algn="just">
              <a:spcBef>
                <a:spcPts val="1000"/>
              </a:spcBef>
              <a:spcAft>
                <a:spcPts val="0"/>
              </a:spcAft>
              <a:buNone/>
            </a:pPr>
            <a:r>
              <a:rPr b="1" lang="en" sz="1600"/>
              <a:t>Vectorization</a:t>
            </a:r>
            <a:endParaRPr b="1" sz="1600"/>
          </a:p>
          <a:p>
            <a:pPr indent="-304800" lvl="0" marL="457200" rtl="0" algn="just">
              <a:lnSpc>
                <a:spcPct val="100000"/>
              </a:lnSpc>
              <a:spcBef>
                <a:spcPts val="1000"/>
              </a:spcBef>
              <a:spcAft>
                <a:spcPts val="0"/>
              </a:spcAft>
              <a:buSzPts val="1200"/>
              <a:buChar char="●"/>
            </a:pPr>
            <a:r>
              <a:rPr b="1" lang="en"/>
              <a:t>TF-IDF: </a:t>
            </a:r>
            <a:r>
              <a:rPr lang="en">
                <a:solidFill>
                  <a:srgbClr val="000000"/>
                </a:solidFill>
                <a:highlight>
                  <a:srgbClr val="FFFFFF"/>
                </a:highlight>
              </a:rPr>
              <a:t>represent documents as numerical vectors based on</a:t>
            </a:r>
            <a:r>
              <a:rPr lang="en">
                <a:solidFill>
                  <a:srgbClr val="000000"/>
                </a:solidFill>
              </a:rPr>
              <a:t> </a:t>
            </a:r>
            <a:r>
              <a:rPr lang="en">
                <a:solidFill>
                  <a:srgbClr val="000000"/>
                </a:solidFill>
                <a:highlight>
                  <a:srgbClr val="FFFFFF"/>
                </a:highlight>
              </a:rPr>
              <a:t>the importance of terms within the documents. The importance of terms in the document is measured with</a:t>
            </a:r>
            <a:r>
              <a:rPr lang="en">
                <a:solidFill>
                  <a:srgbClr val="000000"/>
                </a:solidFill>
              </a:rPr>
              <a:t> </a:t>
            </a:r>
            <a:r>
              <a:rPr lang="en">
                <a:solidFill>
                  <a:srgbClr val="000000"/>
                </a:solidFill>
                <a:highlight>
                  <a:srgbClr val="FFFFFF"/>
                </a:highlight>
              </a:rPr>
              <a:t>Term Frequency (TF) and Inverse Document Frequency (IDF). Each document is represented as a vector where each element corresponds to the TF-IDF score of a term. </a:t>
            </a:r>
            <a:endParaRPr>
              <a:solidFill>
                <a:srgbClr val="000000"/>
              </a:solidFill>
              <a:highlight>
                <a:srgbClr val="FFFFFF"/>
              </a:highlight>
            </a:endParaRPr>
          </a:p>
          <a:p>
            <a:pPr indent="-304800" lvl="0" marL="457200" rtl="0" algn="just">
              <a:lnSpc>
                <a:spcPct val="100000"/>
              </a:lnSpc>
              <a:spcBef>
                <a:spcPts val="1000"/>
              </a:spcBef>
              <a:spcAft>
                <a:spcPts val="0"/>
              </a:spcAft>
              <a:buSzPts val="1200"/>
              <a:buChar char="●"/>
            </a:pPr>
            <a:r>
              <a:rPr b="1" lang="en"/>
              <a:t>GloVe embeddings: </a:t>
            </a:r>
            <a:r>
              <a:rPr lang="en"/>
              <a:t>dense vector representations of words that capture semantic relationships between words based on their co-occurrence in a given corpus of text. We used the pre-trained 100-dimensional GloVe embedding.</a:t>
            </a:r>
            <a:endParaRPr b="1"/>
          </a:p>
          <a:p>
            <a:pPr indent="0" lvl="0" marL="0" rtl="0" algn="just">
              <a:lnSpc>
                <a:spcPct val="115000"/>
              </a:lnSpc>
              <a:spcBef>
                <a:spcPts val="1000"/>
              </a:spcBef>
              <a:spcAft>
                <a:spcPts val="1000"/>
              </a:spcAft>
              <a:buNone/>
            </a:pPr>
            <a:r>
              <a:t/>
            </a:r>
            <a:endParaRPr/>
          </a:p>
        </p:txBody>
      </p:sp>
      <p:grpSp>
        <p:nvGrpSpPr>
          <p:cNvPr id="263" name="Google Shape;263;p28"/>
          <p:cNvGrpSpPr/>
          <p:nvPr/>
        </p:nvGrpSpPr>
        <p:grpSpPr>
          <a:xfrm>
            <a:off x="7014575" y="1361150"/>
            <a:ext cx="1227250" cy="2851725"/>
            <a:chOff x="7014575" y="1361150"/>
            <a:chExt cx="1227250" cy="2851725"/>
          </a:xfrm>
        </p:grpSpPr>
        <p:sp>
          <p:nvSpPr>
            <p:cNvPr id="264" name="Google Shape;264;p28"/>
            <p:cNvSpPr/>
            <p:nvPr/>
          </p:nvSpPr>
          <p:spPr>
            <a:xfrm>
              <a:off x="7014575" y="18440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5" name="Google Shape;265;p28"/>
            <p:cNvSpPr/>
            <p:nvPr/>
          </p:nvSpPr>
          <p:spPr>
            <a:xfrm>
              <a:off x="7014575" y="19722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6" name="Google Shape;266;p28"/>
            <p:cNvSpPr/>
            <p:nvPr/>
          </p:nvSpPr>
          <p:spPr>
            <a:xfrm>
              <a:off x="7014575" y="210032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7" name="Google Shape;267;p28"/>
            <p:cNvSpPr/>
            <p:nvPr/>
          </p:nvSpPr>
          <p:spPr>
            <a:xfrm>
              <a:off x="7014575" y="222845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8" name="Google Shape;268;p28"/>
            <p:cNvSpPr/>
            <p:nvPr/>
          </p:nvSpPr>
          <p:spPr>
            <a:xfrm>
              <a:off x="7014575" y="23565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69" name="Google Shape;269;p28"/>
            <p:cNvSpPr/>
            <p:nvPr/>
          </p:nvSpPr>
          <p:spPr>
            <a:xfrm>
              <a:off x="7014575" y="24847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70" name="Google Shape;270;p28"/>
            <p:cNvSpPr/>
            <p:nvPr/>
          </p:nvSpPr>
          <p:spPr>
            <a:xfrm>
              <a:off x="7042363" y="3330275"/>
              <a:ext cx="1163400" cy="882600"/>
            </a:xfrm>
            <a:prstGeom prst="rect">
              <a:avLst/>
            </a:prstGeom>
            <a:solidFill>
              <a:schemeClr val="lt2"/>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C3A3B"/>
                  </a:solidFill>
                  <a:latin typeface="Inter"/>
                  <a:ea typeface="Inter"/>
                  <a:cs typeface="Inter"/>
                  <a:sym typeface="Inter"/>
                </a:rPr>
                <a:t>Similarity</a:t>
              </a:r>
              <a:endParaRPr b="1" sz="1100">
                <a:solidFill>
                  <a:srgbClr val="EC3A3B"/>
                </a:solidFill>
                <a:latin typeface="Inter"/>
                <a:ea typeface="Inter"/>
                <a:cs typeface="Inter"/>
                <a:sym typeface="Inter"/>
              </a:endParaRPr>
            </a:p>
            <a:p>
              <a:pPr indent="0" lvl="0" marL="0" rtl="0" algn="ctr">
                <a:spcBef>
                  <a:spcPts val="0"/>
                </a:spcBef>
                <a:spcAft>
                  <a:spcPts val="0"/>
                </a:spcAft>
                <a:buNone/>
              </a:pPr>
              <a:r>
                <a:rPr b="1" lang="en" sz="1100">
                  <a:solidFill>
                    <a:srgbClr val="EC3A3B"/>
                  </a:solidFill>
                  <a:latin typeface="Inter"/>
                  <a:ea typeface="Inter"/>
                  <a:cs typeface="Inter"/>
                  <a:sym typeface="Inter"/>
                </a:rPr>
                <a:t>Matrix</a:t>
              </a:r>
              <a:endParaRPr b="1" sz="1100">
                <a:solidFill>
                  <a:srgbClr val="EC3A3B"/>
                </a:solidFill>
                <a:latin typeface="Inter"/>
                <a:ea typeface="Inter"/>
                <a:cs typeface="Inter"/>
                <a:sym typeface="Inter"/>
              </a:endParaRPr>
            </a:p>
          </p:txBody>
        </p:sp>
        <p:cxnSp>
          <p:nvCxnSpPr>
            <p:cNvPr id="271" name="Google Shape;271;p28"/>
            <p:cNvCxnSpPr/>
            <p:nvPr/>
          </p:nvCxnSpPr>
          <p:spPr>
            <a:xfrm>
              <a:off x="7143213" y="3330425"/>
              <a:ext cx="0" cy="882300"/>
            </a:xfrm>
            <a:prstGeom prst="straightConnector1">
              <a:avLst/>
            </a:prstGeom>
            <a:noFill/>
            <a:ln cap="flat" cmpd="sng" w="9525">
              <a:solidFill>
                <a:srgbClr val="EC3A3B"/>
              </a:solidFill>
              <a:prstDash val="solid"/>
              <a:round/>
              <a:headEnd len="med" w="med" type="none"/>
              <a:tailEnd len="med" w="med" type="none"/>
            </a:ln>
          </p:spPr>
        </p:cxnSp>
        <p:cxnSp>
          <p:nvCxnSpPr>
            <p:cNvPr id="272" name="Google Shape;272;p28"/>
            <p:cNvCxnSpPr/>
            <p:nvPr/>
          </p:nvCxnSpPr>
          <p:spPr>
            <a:xfrm rot="10800000">
              <a:off x="7042413" y="3417700"/>
              <a:ext cx="1162800" cy="900"/>
            </a:xfrm>
            <a:prstGeom prst="straightConnector1">
              <a:avLst/>
            </a:prstGeom>
            <a:noFill/>
            <a:ln cap="flat" cmpd="sng" w="9525">
              <a:solidFill>
                <a:srgbClr val="EC3A3B"/>
              </a:solidFill>
              <a:prstDash val="solid"/>
              <a:round/>
              <a:headEnd len="med" w="med" type="none"/>
              <a:tailEnd len="med" w="med" type="none"/>
            </a:ln>
          </p:spPr>
        </p:cxnSp>
        <p:cxnSp>
          <p:nvCxnSpPr>
            <p:cNvPr id="273" name="Google Shape;273;p28"/>
            <p:cNvCxnSpPr/>
            <p:nvPr/>
          </p:nvCxnSpPr>
          <p:spPr>
            <a:xfrm>
              <a:off x="7592613" y="2739500"/>
              <a:ext cx="2700" cy="404700"/>
            </a:xfrm>
            <a:prstGeom prst="straightConnector1">
              <a:avLst/>
            </a:prstGeom>
            <a:noFill/>
            <a:ln cap="flat" cmpd="sng" w="9525">
              <a:solidFill>
                <a:schemeClr val="dk1"/>
              </a:solidFill>
              <a:prstDash val="solid"/>
              <a:round/>
              <a:headEnd len="med" w="med" type="none"/>
              <a:tailEnd len="med" w="med" type="triangle"/>
            </a:ln>
          </p:spPr>
        </p:cxnSp>
        <p:sp>
          <p:nvSpPr>
            <p:cNvPr id="274" name="Google Shape;274;p28"/>
            <p:cNvSpPr txBox="1"/>
            <p:nvPr/>
          </p:nvSpPr>
          <p:spPr>
            <a:xfrm>
              <a:off x="7020825" y="1361150"/>
              <a:ext cx="122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Vectorized</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Sentences</a:t>
              </a:r>
              <a:endParaRPr sz="1100">
                <a:latin typeface="Inter"/>
                <a:ea typeface="Inter"/>
                <a:cs typeface="Inter"/>
                <a:sym typeface="Inte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p:nvPr/>
        </p:nvSpPr>
        <p:spPr>
          <a:xfrm>
            <a:off x="720000" y="2923750"/>
            <a:ext cx="5837100" cy="1791000"/>
          </a:xfrm>
          <a:prstGeom prst="rect">
            <a:avLst/>
          </a:prstGeom>
          <a:solidFill>
            <a:srgbClr val="FFF2CC">
              <a:alpha val="550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0" name="Google Shape;280;p2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Extractive Summarization</a:t>
            </a:r>
            <a:endParaRPr/>
          </a:p>
        </p:txBody>
      </p:sp>
      <p:sp>
        <p:nvSpPr>
          <p:cNvPr id="281" name="Google Shape;281;p29"/>
          <p:cNvSpPr/>
          <p:nvPr/>
        </p:nvSpPr>
        <p:spPr>
          <a:xfrm>
            <a:off x="902175" y="1766600"/>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Raw</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Abstract</a:t>
            </a:r>
            <a:endParaRPr sz="1100">
              <a:latin typeface="Inter"/>
              <a:ea typeface="Inter"/>
              <a:cs typeface="Inter"/>
              <a:sym typeface="Inter"/>
            </a:endParaRPr>
          </a:p>
        </p:txBody>
      </p:sp>
      <p:sp>
        <p:nvSpPr>
          <p:cNvPr id="282" name="Google Shape;282;p29"/>
          <p:cNvSpPr/>
          <p:nvPr/>
        </p:nvSpPr>
        <p:spPr>
          <a:xfrm>
            <a:off x="2231538" y="1766600"/>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Clean</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Abstract</a:t>
            </a:r>
            <a:endParaRPr sz="1100">
              <a:latin typeface="Inter"/>
              <a:ea typeface="Inter"/>
              <a:cs typeface="Inter"/>
              <a:sym typeface="Inter"/>
            </a:endParaRPr>
          </a:p>
        </p:txBody>
      </p:sp>
      <p:sp>
        <p:nvSpPr>
          <p:cNvPr id="283" name="Google Shape;283;p29"/>
          <p:cNvSpPr/>
          <p:nvPr/>
        </p:nvSpPr>
        <p:spPr>
          <a:xfrm>
            <a:off x="3560875" y="18440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4" name="Google Shape;284;p29"/>
          <p:cNvSpPr/>
          <p:nvPr/>
        </p:nvSpPr>
        <p:spPr>
          <a:xfrm>
            <a:off x="3560875" y="19722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5" name="Google Shape;285;p29"/>
          <p:cNvSpPr/>
          <p:nvPr/>
        </p:nvSpPr>
        <p:spPr>
          <a:xfrm>
            <a:off x="3560875" y="210033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6" name="Google Shape;286;p29"/>
          <p:cNvSpPr/>
          <p:nvPr/>
        </p:nvSpPr>
        <p:spPr>
          <a:xfrm>
            <a:off x="3560875" y="222846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7" name="Google Shape;287;p29"/>
          <p:cNvSpPr/>
          <p:nvPr/>
        </p:nvSpPr>
        <p:spPr>
          <a:xfrm>
            <a:off x="3560875" y="23565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8" name="Google Shape;288;p29"/>
          <p:cNvSpPr/>
          <p:nvPr/>
        </p:nvSpPr>
        <p:spPr>
          <a:xfrm>
            <a:off x="3560875" y="24847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9" name="Google Shape;289;p29"/>
          <p:cNvSpPr/>
          <p:nvPr/>
        </p:nvSpPr>
        <p:spPr>
          <a:xfrm>
            <a:off x="5287725" y="18440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0" name="Google Shape;290;p29"/>
          <p:cNvSpPr/>
          <p:nvPr/>
        </p:nvSpPr>
        <p:spPr>
          <a:xfrm>
            <a:off x="5287725" y="19722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1" name="Google Shape;291;p29"/>
          <p:cNvSpPr/>
          <p:nvPr/>
        </p:nvSpPr>
        <p:spPr>
          <a:xfrm>
            <a:off x="5287725" y="210033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2" name="Google Shape;292;p29"/>
          <p:cNvSpPr/>
          <p:nvPr/>
        </p:nvSpPr>
        <p:spPr>
          <a:xfrm>
            <a:off x="5287725" y="222846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3" name="Google Shape;293;p29"/>
          <p:cNvSpPr/>
          <p:nvPr/>
        </p:nvSpPr>
        <p:spPr>
          <a:xfrm>
            <a:off x="5287725" y="2356588"/>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4" name="Google Shape;294;p29"/>
          <p:cNvSpPr/>
          <p:nvPr/>
        </p:nvSpPr>
        <p:spPr>
          <a:xfrm>
            <a:off x="5287725" y="2484713"/>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5" name="Google Shape;295;p29"/>
          <p:cNvSpPr/>
          <p:nvPr/>
        </p:nvSpPr>
        <p:spPr>
          <a:xfrm>
            <a:off x="7014575" y="18440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6" name="Google Shape;296;p29"/>
          <p:cNvSpPr/>
          <p:nvPr/>
        </p:nvSpPr>
        <p:spPr>
          <a:xfrm>
            <a:off x="7014575" y="19722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7" name="Google Shape;297;p29"/>
          <p:cNvSpPr/>
          <p:nvPr/>
        </p:nvSpPr>
        <p:spPr>
          <a:xfrm>
            <a:off x="7014575" y="210032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8" name="Google Shape;298;p29"/>
          <p:cNvSpPr/>
          <p:nvPr/>
        </p:nvSpPr>
        <p:spPr>
          <a:xfrm>
            <a:off x="7014575" y="222845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99" name="Google Shape;299;p29"/>
          <p:cNvSpPr/>
          <p:nvPr/>
        </p:nvSpPr>
        <p:spPr>
          <a:xfrm>
            <a:off x="7014575" y="2356575"/>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0" name="Google Shape;300;p29"/>
          <p:cNvSpPr/>
          <p:nvPr/>
        </p:nvSpPr>
        <p:spPr>
          <a:xfrm>
            <a:off x="7014575" y="2484700"/>
            <a:ext cx="1218900" cy="87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1" name="Google Shape;301;p29"/>
          <p:cNvSpPr/>
          <p:nvPr/>
        </p:nvSpPr>
        <p:spPr>
          <a:xfrm>
            <a:off x="7042363" y="3330275"/>
            <a:ext cx="1163400" cy="882600"/>
          </a:xfrm>
          <a:prstGeom prst="rect">
            <a:avLst/>
          </a:prstGeom>
          <a:solidFill>
            <a:schemeClr val="lt2"/>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C3A3B"/>
                </a:solidFill>
                <a:latin typeface="Inter"/>
                <a:ea typeface="Inter"/>
                <a:cs typeface="Inter"/>
                <a:sym typeface="Inter"/>
              </a:rPr>
              <a:t>Similarity</a:t>
            </a:r>
            <a:endParaRPr b="1" sz="1100">
              <a:solidFill>
                <a:srgbClr val="EC3A3B"/>
              </a:solidFill>
              <a:latin typeface="Inter"/>
              <a:ea typeface="Inter"/>
              <a:cs typeface="Inter"/>
              <a:sym typeface="Inter"/>
            </a:endParaRPr>
          </a:p>
          <a:p>
            <a:pPr indent="0" lvl="0" marL="0" rtl="0" algn="ctr">
              <a:spcBef>
                <a:spcPts val="0"/>
              </a:spcBef>
              <a:spcAft>
                <a:spcPts val="0"/>
              </a:spcAft>
              <a:buNone/>
            </a:pPr>
            <a:r>
              <a:rPr b="1" lang="en" sz="1100">
                <a:solidFill>
                  <a:srgbClr val="EC3A3B"/>
                </a:solidFill>
                <a:latin typeface="Inter"/>
                <a:ea typeface="Inter"/>
                <a:cs typeface="Inter"/>
                <a:sym typeface="Inter"/>
              </a:rPr>
              <a:t>Matrix</a:t>
            </a:r>
            <a:endParaRPr b="1" sz="1100">
              <a:solidFill>
                <a:srgbClr val="EC3A3B"/>
              </a:solidFill>
              <a:latin typeface="Inter"/>
              <a:ea typeface="Inter"/>
              <a:cs typeface="Inter"/>
              <a:sym typeface="Inter"/>
            </a:endParaRPr>
          </a:p>
        </p:txBody>
      </p:sp>
      <p:cxnSp>
        <p:nvCxnSpPr>
          <p:cNvPr id="302" name="Google Shape;302;p29"/>
          <p:cNvCxnSpPr/>
          <p:nvPr/>
        </p:nvCxnSpPr>
        <p:spPr>
          <a:xfrm>
            <a:off x="7143213" y="3330425"/>
            <a:ext cx="0" cy="882300"/>
          </a:xfrm>
          <a:prstGeom prst="straightConnector1">
            <a:avLst/>
          </a:prstGeom>
          <a:noFill/>
          <a:ln cap="flat" cmpd="sng" w="9525">
            <a:solidFill>
              <a:srgbClr val="EC3A3B"/>
            </a:solidFill>
            <a:prstDash val="solid"/>
            <a:round/>
            <a:headEnd len="med" w="med" type="none"/>
            <a:tailEnd len="med" w="med" type="none"/>
          </a:ln>
        </p:spPr>
      </p:cxnSp>
      <p:cxnSp>
        <p:nvCxnSpPr>
          <p:cNvPr id="303" name="Google Shape;303;p29"/>
          <p:cNvCxnSpPr/>
          <p:nvPr/>
        </p:nvCxnSpPr>
        <p:spPr>
          <a:xfrm rot="10800000">
            <a:off x="7042413" y="3417700"/>
            <a:ext cx="1162800" cy="900"/>
          </a:xfrm>
          <a:prstGeom prst="straightConnector1">
            <a:avLst/>
          </a:prstGeom>
          <a:noFill/>
          <a:ln cap="flat" cmpd="sng" w="9525">
            <a:solidFill>
              <a:srgbClr val="EC3A3B"/>
            </a:solidFill>
            <a:prstDash val="solid"/>
            <a:round/>
            <a:headEnd len="med" w="med" type="none"/>
            <a:tailEnd len="med" w="med" type="none"/>
          </a:ln>
        </p:spPr>
      </p:cxnSp>
      <p:sp>
        <p:nvSpPr>
          <p:cNvPr id="304" name="Google Shape;304;p29"/>
          <p:cNvSpPr/>
          <p:nvPr/>
        </p:nvSpPr>
        <p:spPr>
          <a:xfrm>
            <a:off x="5214675" y="3317363"/>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5" name="Google Shape;305;p29"/>
          <p:cNvSpPr/>
          <p:nvPr/>
        </p:nvSpPr>
        <p:spPr>
          <a:xfrm>
            <a:off x="5498575" y="3552113"/>
            <a:ext cx="210000" cy="215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6" name="Google Shape;306;p29"/>
          <p:cNvSpPr/>
          <p:nvPr/>
        </p:nvSpPr>
        <p:spPr>
          <a:xfrm>
            <a:off x="5850600" y="3317363"/>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7" name="Google Shape;307;p29"/>
          <p:cNvSpPr/>
          <p:nvPr/>
        </p:nvSpPr>
        <p:spPr>
          <a:xfrm>
            <a:off x="5124013" y="3856738"/>
            <a:ext cx="138600" cy="128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08" name="Google Shape;308;p29"/>
          <p:cNvCxnSpPr>
            <a:stCxn id="304" idx="5"/>
            <a:endCxn id="305" idx="1"/>
          </p:cNvCxnSpPr>
          <p:nvPr/>
        </p:nvCxnSpPr>
        <p:spPr>
          <a:xfrm>
            <a:off x="5332978" y="3426703"/>
            <a:ext cx="196500" cy="156900"/>
          </a:xfrm>
          <a:prstGeom prst="straightConnector1">
            <a:avLst/>
          </a:prstGeom>
          <a:noFill/>
          <a:ln cap="flat" cmpd="sng" w="9525">
            <a:solidFill>
              <a:schemeClr val="dk1"/>
            </a:solidFill>
            <a:prstDash val="solid"/>
            <a:round/>
            <a:headEnd len="med" w="med" type="none"/>
            <a:tailEnd len="med" w="med" type="none"/>
          </a:ln>
        </p:spPr>
      </p:cxnSp>
      <p:cxnSp>
        <p:nvCxnSpPr>
          <p:cNvPr id="309" name="Google Shape;309;p29"/>
          <p:cNvCxnSpPr>
            <a:stCxn id="305" idx="7"/>
            <a:endCxn id="306" idx="3"/>
          </p:cNvCxnSpPr>
          <p:nvPr/>
        </p:nvCxnSpPr>
        <p:spPr>
          <a:xfrm flipH="1" rot="10800000">
            <a:off x="5677821" y="3426713"/>
            <a:ext cx="193200" cy="156900"/>
          </a:xfrm>
          <a:prstGeom prst="straightConnector1">
            <a:avLst/>
          </a:prstGeom>
          <a:noFill/>
          <a:ln cap="flat" cmpd="sng" w="9525">
            <a:solidFill>
              <a:schemeClr val="dk1"/>
            </a:solidFill>
            <a:prstDash val="solid"/>
            <a:round/>
            <a:headEnd len="med" w="med" type="none"/>
            <a:tailEnd len="med" w="med" type="none"/>
          </a:ln>
        </p:spPr>
      </p:cxnSp>
      <p:sp>
        <p:nvSpPr>
          <p:cNvPr id="310" name="Google Shape;310;p29"/>
          <p:cNvSpPr/>
          <p:nvPr/>
        </p:nvSpPr>
        <p:spPr>
          <a:xfrm>
            <a:off x="5157788" y="413321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1" name="Google Shape;311;p29"/>
          <p:cNvSpPr/>
          <p:nvPr/>
        </p:nvSpPr>
        <p:spPr>
          <a:xfrm>
            <a:off x="4875188" y="399863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2" name="Google Shape;312;p29"/>
          <p:cNvSpPr/>
          <p:nvPr/>
        </p:nvSpPr>
        <p:spPr>
          <a:xfrm>
            <a:off x="4936113" y="375788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3" name="Google Shape;313;p29"/>
          <p:cNvSpPr/>
          <p:nvPr/>
        </p:nvSpPr>
        <p:spPr>
          <a:xfrm>
            <a:off x="5677825" y="31714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4" name="Google Shape;314;p29"/>
          <p:cNvSpPr/>
          <p:nvPr/>
        </p:nvSpPr>
        <p:spPr>
          <a:xfrm>
            <a:off x="4875175" y="33881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5" name="Google Shape;315;p29"/>
          <p:cNvSpPr/>
          <p:nvPr/>
        </p:nvSpPr>
        <p:spPr>
          <a:xfrm>
            <a:off x="4968775" y="3125338"/>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16" name="Google Shape;316;p29"/>
          <p:cNvCxnSpPr>
            <a:stCxn id="315" idx="5"/>
            <a:endCxn id="304" idx="1"/>
          </p:cNvCxnSpPr>
          <p:nvPr/>
        </p:nvCxnSpPr>
        <p:spPr>
          <a:xfrm>
            <a:off x="5048668" y="3201389"/>
            <a:ext cx="186300" cy="134700"/>
          </a:xfrm>
          <a:prstGeom prst="straightConnector1">
            <a:avLst/>
          </a:prstGeom>
          <a:noFill/>
          <a:ln cap="flat" cmpd="sng" w="9525">
            <a:solidFill>
              <a:schemeClr val="dk1"/>
            </a:solidFill>
            <a:prstDash val="solid"/>
            <a:round/>
            <a:headEnd len="med" w="med" type="none"/>
            <a:tailEnd len="med" w="med" type="none"/>
          </a:ln>
        </p:spPr>
      </p:cxnSp>
      <p:cxnSp>
        <p:nvCxnSpPr>
          <p:cNvPr id="317" name="Google Shape;317;p29"/>
          <p:cNvCxnSpPr>
            <a:stCxn id="314" idx="6"/>
            <a:endCxn id="304" idx="2"/>
          </p:cNvCxnSpPr>
          <p:nvPr/>
        </p:nvCxnSpPr>
        <p:spPr>
          <a:xfrm flipH="1" rot="10800000">
            <a:off x="4968775" y="3381413"/>
            <a:ext cx="246000" cy="5130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29"/>
          <p:cNvCxnSpPr>
            <a:stCxn id="313" idx="5"/>
            <a:endCxn id="306" idx="1"/>
          </p:cNvCxnSpPr>
          <p:nvPr/>
        </p:nvCxnSpPr>
        <p:spPr>
          <a:xfrm>
            <a:off x="5757718" y="3247514"/>
            <a:ext cx="113100" cy="88500"/>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29"/>
          <p:cNvCxnSpPr>
            <a:stCxn id="312" idx="5"/>
            <a:endCxn id="307" idx="2"/>
          </p:cNvCxnSpPr>
          <p:nvPr/>
        </p:nvCxnSpPr>
        <p:spPr>
          <a:xfrm>
            <a:off x="5016005" y="3833939"/>
            <a:ext cx="108000" cy="86700"/>
          </a:xfrm>
          <a:prstGeom prst="straightConnector1">
            <a:avLst/>
          </a:prstGeom>
          <a:noFill/>
          <a:ln cap="flat" cmpd="sng" w="9525">
            <a:solidFill>
              <a:schemeClr val="dk1"/>
            </a:solidFill>
            <a:prstDash val="solid"/>
            <a:round/>
            <a:headEnd len="med" w="med" type="none"/>
            <a:tailEnd len="med" w="med" type="none"/>
          </a:ln>
        </p:spPr>
      </p:cxnSp>
      <p:cxnSp>
        <p:nvCxnSpPr>
          <p:cNvPr id="320" name="Google Shape;320;p29"/>
          <p:cNvCxnSpPr>
            <a:stCxn id="311" idx="7"/>
            <a:endCxn id="307" idx="3"/>
          </p:cNvCxnSpPr>
          <p:nvPr/>
        </p:nvCxnSpPr>
        <p:spPr>
          <a:xfrm flipH="1" rot="10800000">
            <a:off x="4955080" y="3966086"/>
            <a:ext cx="189300" cy="45600"/>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29"/>
          <p:cNvCxnSpPr>
            <a:stCxn id="310" idx="0"/>
            <a:endCxn id="307" idx="4"/>
          </p:cNvCxnSpPr>
          <p:nvPr/>
        </p:nvCxnSpPr>
        <p:spPr>
          <a:xfrm rot="10800000">
            <a:off x="5193188" y="3984713"/>
            <a:ext cx="11400" cy="148500"/>
          </a:xfrm>
          <a:prstGeom prst="straightConnector1">
            <a:avLst/>
          </a:prstGeom>
          <a:noFill/>
          <a:ln cap="flat" cmpd="sng" w="9525">
            <a:solidFill>
              <a:schemeClr val="dk1"/>
            </a:solidFill>
            <a:prstDash val="solid"/>
            <a:round/>
            <a:headEnd len="med" w="med" type="none"/>
            <a:tailEnd len="med" w="med" type="none"/>
          </a:ln>
        </p:spPr>
      </p:cxnSp>
      <p:sp>
        <p:nvSpPr>
          <p:cNvPr id="322" name="Google Shape;322;p29"/>
          <p:cNvSpPr/>
          <p:nvPr/>
        </p:nvSpPr>
        <p:spPr>
          <a:xfrm>
            <a:off x="6096250" y="3186463"/>
            <a:ext cx="93600" cy="8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23" name="Google Shape;323;p29"/>
          <p:cNvCxnSpPr>
            <a:stCxn id="322" idx="3"/>
            <a:endCxn id="306" idx="7"/>
          </p:cNvCxnSpPr>
          <p:nvPr/>
        </p:nvCxnSpPr>
        <p:spPr>
          <a:xfrm flipH="1">
            <a:off x="5968957" y="3262514"/>
            <a:ext cx="141000" cy="7350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29"/>
          <p:cNvCxnSpPr/>
          <p:nvPr/>
        </p:nvCxnSpPr>
        <p:spPr>
          <a:xfrm flipH="1" rot="10800000">
            <a:off x="1791563"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325" name="Google Shape;325;p29"/>
          <p:cNvCxnSpPr/>
          <p:nvPr/>
        </p:nvCxnSpPr>
        <p:spPr>
          <a:xfrm flipH="1" rot="10800000">
            <a:off x="3120913"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326" name="Google Shape;326;p29"/>
          <p:cNvCxnSpPr/>
          <p:nvPr/>
        </p:nvCxnSpPr>
        <p:spPr>
          <a:xfrm flipH="1" rot="10800000">
            <a:off x="4842913" y="221020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327" name="Google Shape;327;p29"/>
          <p:cNvCxnSpPr/>
          <p:nvPr/>
        </p:nvCxnSpPr>
        <p:spPr>
          <a:xfrm flipH="1" rot="10800000">
            <a:off x="6575488" y="2206850"/>
            <a:ext cx="372000" cy="2100"/>
          </a:xfrm>
          <a:prstGeom prst="straightConnector1">
            <a:avLst/>
          </a:prstGeom>
          <a:noFill/>
          <a:ln cap="flat" cmpd="sng" w="9525">
            <a:solidFill>
              <a:schemeClr val="dk1"/>
            </a:solidFill>
            <a:prstDash val="solid"/>
            <a:round/>
            <a:headEnd len="med" w="med" type="none"/>
            <a:tailEnd len="med" w="med" type="triangle"/>
          </a:ln>
        </p:spPr>
      </p:cxnSp>
      <p:cxnSp>
        <p:nvCxnSpPr>
          <p:cNvPr id="328" name="Google Shape;328;p29"/>
          <p:cNvCxnSpPr/>
          <p:nvPr/>
        </p:nvCxnSpPr>
        <p:spPr>
          <a:xfrm>
            <a:off x="7592613" y="2739500"/>
            <a:ext cx="2700" cy="404700"/>
          </a:xfrm>
          <a:prstGeom prst="straightConnector1">
            <a:avLst/>
          </a:prstGeom>
          <a:noFill/>
          <a:ln cap="flat" cmpd="sng" w="9525">
            <a:solidFill>
              <a:schemeClr val="dk1"/>
            </a:solidFill>
            <a:prstDash val="solid"/>
            <a:round/>
            <a:headEnd len="med" w="med" type="none"/>
            <a:tailEnd len="med" w="med" type="triangle"/>
          </a:ln>
        </p:spPr>
      </p:cxnSp>
      <p:cxnSp>
        <p:nvCxnSpPr>
          <p:cNvPr id="329" name="Google Shape;329;p29"/>
          <p:cNvCxnSpPr/>
          <p:nvPr/>
        </p:nvCxnSpPr>
        <p:spPr>
          <a:xfrm flipH="1" rot="10800000">
            <a:off x="6348088" y="3710600"/>
            <a:ext cx="372000" cy="2100"/>
          </a:xfrm>
          <a:prstGeom prst="straightConnector1">
            <a:avLst/>
          </a:prstGeom>
          <a:noFill/>
          <a:ln cap="flat" cmpd="sng" w="9525">
            <a:solidFill>
              <a:schemeClr val="dk1"/>
            </a:solidFill>
            <a:prstDash val="solid"/>
            <a:round/>
            <a:headEnd len="med" w="med" type="triangle"/>
            <a:tailEnd len="med" w="med" type="none"/>
          </a:ln>
        </p:spPr>
      </p:cxnSp>
      <p:cxnSp>
        <p:nvCxnSpPr>
          <p:cNvPr id="330" name="Google Shape;330;p29"/>
          <p:cNvCxnSpPr/>
          <p:nvPr/>
        </p:nvCxnSpPr>
        <p:spPr>
          <a:xfrm flipH="1" rot="10800000">
            <a:off x="4196975" y="3710600"/>
            <a:ext cx="372000" cy="2100"/>
          </a:xfrm>
          <a:prstGeom prst="straightConnector1">
            <a:avLst/>
          </a:prstGeom>
          <a:noFill/>
          <a:ln cap="flat" cmpd="sng" w="9525">
            <a:solidFill>
              <a:schemeClr val="dk1"/>
            </a:solidFill>
            <a:prstDash val="solid"/>
            <a:round/>
            <a:headEnd len="med" w="med" type="triangle"/>
            <a:tailEnd len="med" w="med" type="none"/>
          </a:ln>
        </p:spPr>
      </p:cxnSp>
      <p:sp>
        <p:nvSpPr>
          <p:cNvPr id="331" name="Google Shape;331;p29"/>
          <p:cNvSpPr/>
          <p:nvPr/>
        </p:nvSpPr>
        <p:spPr>
          <a:xfrm>
            <a:off x="902175" y="3330275"/>
            <a:ext cx="821400" cy="8826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Summary</a:t>
            </a:r>
            <a:endParaRPr sz="1100">
              <a:latin typeface="Inter"/>
              <a:ea typeface="Inter"/>
              <a:cs typeface="Inter"/>
              <a:sym typeface="Inter"/>
            </a:endParaRPr>
          </a:p>
        </p:txBody>
      </p:sp>
      <p:cxnSp>
        <p:nvCxnSpPr>
          <p:cNvPr id="332" name="Google Shape;332;p29"/>
          <p:cNvCxnSpPr/>
          <p:nvPr/>
        </p:nvCxnSpPr>
        <p:spPr>
          <a:xfrm flipH="1" rot="10800000">
            <a:off x="1935738" y="3681725"/>
            <a:ext cx="372000" cy="2100"/>
          </a:xfrm>
          <a:prstGeom prst="straightConnector1">
            <a:avLst/>
          </a:prstGeom>
          <a:noFill/>
          <a:ln cap="flat" cmpd="sng" w="9525">
            <a:solidFill>
              <a:schemeClr val="dk1"/>
            </a:solidFill>
            <a:prstDash val="solid"/>
            <a:round/>
            <a:headEnd len="med" w="med" type="triangle"/>
            <a:tailEnd len="med" w="med" type="none"/>
          </a:ln>
        </p:spPr>
      </p:cxnSp>
      <p:pic>
        <p:nvPicPr>
          <p:cNvPr id="333" name="Google Shape;333;p29"/>
          <p:cNvPicPr preferRelativeResize="0"/>
          <p:nvPr/>
        </p:nvPicPr>
        <p:blipFill>
          <a:blip r:embed="rId3">
            <a:alphaModFix/>
          </a:blip>
          <a:stretch>
            <a:fillRect/>
          </a:stretch>
        </p:blipFill>
        <p:spPr>
          <a:xfrm>
            <a:off x="2731050" y="3170625"/>
            <a:ext cx="966426" cy="966426"/>
          </a:xfrm>
          <a:prstGeom prst="rect">
            <a:avLst/>
          </a:prstGeom>
          <a:noFill/>
          <a:ln>
            <a:noFill/>
          </a:ln>
        </p:spPr>
      </p:pic>
      <p:sp>
        <p:nvSpPr>
          <p:cNvPr id="334" name="Google Shape;334;p29"/>
          <p:cNvSpPr txBox="1"/>
          <p:nvPr/>
        </p:nvSpPr>
        <p:spPr>
          <a:xfrm>
            <a:off x="3548425" y="1530350"/>
            <a:ext cx="1221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Sentences</a:t>
            </a:r>
            <a:endParaRPr/>
          </a:p>
        </p:txBody>
      </p:sp>
      <p:sp>
        <p:nvSpPr>
          <p:cNvPr id="335" name="Google Shape;335;p29"/>
          <p:cNvSpPr txBox="1"/>
          <p:nvPr/>
        </p:nvSpPr>
        <p:spPr>
          <a:xfrm>
            <a:off x="5284625" y="1361150"/>
            <a:ext cx="122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Tokenized Sentences</a:t>
            </a:r>
            <a:endParaRPr/>
          </a:p>
        </p:txBody>
      </p:sp>
      <p:sp>
        <p:nvSpPr>
          <p:cNvPr id="336" name="Google Shape;336;p29"/>
          <p:cNvSpPr txBox="1"/>
          <p:nvPr/>
        </p:nvSpPr>
        <p:spPr>
          <a:xfrm>
            <a:off x="7020825" y="1361150"/>
            <a:ext cx="122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Vectorized</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Sentences</a:t>
            </a:r>
            <a:endParaRPr sz="1100">
              <a:latin typeface="Inter"/>
              <a:ea typeface="Inter"/>
              <a:cs typeface="Inter"/>
              <a:sym typeface="Inter"/>
            </a:endParaRPr>
          </a:p>
        </p:txBody>
      </p:sp>
      <p:sp>
        <p:nvSpPr>
          <p:cNvPr id="337" name="Google Shape;337;p29"/>
          <p:cNvSpPr txBox="1"/>
          <p:nvPr/>
        </p:nvSpPr>
        <p:spPr>
          <a:xfrm>
            <a:off x="4778425" y="4321875"/>
            <a:ext cx="1650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Similarity Graph</a:t>
            </a:r>
            <a:endParaRPr/>
          </a:p>
        </p:txBody>
      </p:sp>
      <p:sp>
        <p:nvSpPr>
          <p:cNvPr id="338" name="Google Shape;338;p29"/>
          <p:cNvSpPr txBox="1"/>
          <p:nvPr/>
        </p:nvSpPr>
        <p:spPr>
          <a:xfrm>
            <a:off x="2372375" y="4214600"/>
            <a:ext cx="165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Inter"/>
                <a:ea typeface="Inter"/>
                <a:cs typeface="Inter"/>
                <a:sym typeface="Inter"/>
              </a:rPr>
              <a:t>Sentence</a:t>
            </a:r>
            <a:endParaRPr sz="1100">
              <a:latin typeface="Inter"/>
              <a:ea typeface="Inter"/>
              <a:cs typeface="Inter"/>
              <a:sym typeface="Inter"/>
            </a:endParaRPr>
          </a:p>
          <a:p>
            <a:pPr indent="0" lvl="0" marL="0" rtl="0" algn="ctr">
              <a:spcBef>
                <a:spcPts val="0"/>
              </a:spcBef>
              <a:spcAft>
                <a:spcPts val="0"/>
              </a:spcAft>
              <a:buNone/>
            </a:pPr>
            <a:r>
              <a:rPr lang="en" sz="1100">
                <a:latin typeface="Inter"/>
                <a:ea typeface="Inter"/>
                <a:cs typeface="Inter"/>
                <a:sym typeface="Inter"/>
              </a:rPr>
              <a:t>Ranking</a:t>
            </a:r>
            <a:endParaRPr/>
          </a:p>
        </p:txBody>
      </p:sp>
      <p:cxnSp>
        <p:nvCxnSpPr>
          <p:cNvPr id="339" name="Google Shape;339;p29"/>
          <p:cNvCxnSpPr>
            <a:stCxn id="307" idx="7"/>
            <a:endCxn id="305" idx="3"/>
          </p:cNvCxnSpPr>
          <p:nvPr/>
        </p:nvCxnSpPr>
        <p:spPr>
          <a:xfrm flipH="1" rot="10800000">
            <a:off x="5242315" y="3735697"/>
            <a:ext cx="287100" cy="139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Abstractive Summarization</a:t>
            </a:r>
            <a:endParaRPr/>
          </a:p>
        </p:txBody>
      </p:sp>
      <p:sp>
        <p:nvSpPr>
          <p:cNvPr id="345" name="Google Shape;345;p30"/>
          <p:cNvSpPr txBox="1"/>
          <p:nvPr>
            <p:ph idx="4294967295" type="body"/>
          </p:nvPr>
        </p:nvSpPr>
        <p:spPr>
          <a:xfrm>
            <a:off x="720000" y="1406775"/>
            <a:ext cx="4738800" cy="1284300"/>
          </a:xfrm>
          <a:prstGeom prst="rect">
            <a:avLst/>
          </a:prstGeom>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b="1" lang="en"/>
              <a:t>BART</a:t>
            </a:r>
            <a:r>
              <a:rPr lang="en"/>
              <a:t> is a denoising autoencoder for pretraining seq-to-seq models. It is trained by:</a:t>
            </a:r>
            <a:endParaRPr/>
          </a:p>
          <a:p>
            <a:pPr indent="-304800" lvl="0" marL="457200" marR="0" rtl="0" algn="just">
              <a:lnSpc>
                <a:spcPct val="100000"/>
              </a:lnSpc>
              <a:spcBef>
                <a:spcPts val="1000"/>
              </a:spcBef>
              <a:spcAft>
                <a:spcPts val="0"/>
              </a:spcAft>
              <a:buSzPts val="1200"/>
              <a:buChar char="●"/>
            </a:pPr>
            <a:r>
              <a:rPr lang="en"/>
              <a:t>corrupting text with an arbitrary noising function</a:t>
            </a:r>
            <a:endParaRPr/>
          </a:p>
          <a:p>
            <a:pPr indent="-304800" lvl="0" marL="457200" marR="0" rtl="0" algn="just">
              <a:lnSpc>
                <a:spcPct val="100000"/>
              </a:lnSpc>
              <a:spcBef>
                <a:spcPts val="0"/>
              </a:spcBef>
              <a:spcAft>
                <a:spcPts val="0"/>
              </a:spcAft>
              <a:buSzPts val="1200"/>
              <a:buChar char="●"/>
            </a:pPr>
            <a:r>
              <a:rPr lang="en"/>
              <a:t>learning a model to reconstruct the original text</a:t>
            </a:r>
            <a:endParaRPr/>
          </a:p>
        </p:txBody>
      </p:sp>
      <p:pic>
        <p:nvPicPr>
          <p:cNvPr id="346" name="Google Shape;346;p30"/>
          <p:cNvPicPr preferRelativeResize="0"/>
          <p:nvPr/>
        </p:nvPicPr>
        <p:blipFill>
          <a:blip r:embed="rId3">
            <a:alphaModFix/>
          </a:blip>
          <a:stretch>
            <a:fillRect/>
          </a:stretch>
        </p:blipFill>
        <p:spPr>
          <a:xfrm>
            <a:off x="5731500" y="1333075"/>
            <a:ext cx="2692499" cy="1166150"/>
          </a:xfrm>
          <a:prstGeom prst="rect">
            <a:avLst/>
          </a:prstGeom>
          <a:noFill/>
          <a:ln>
            <a:noFill/>
          </a:ln>
        </p:spPr>
      </p:pic>
      <p:sp>
        <p:nvSpPr>
          <p:cNvPr id="347" name="Google Shape;347;p30"/>
          <p:cNvSpPr/>
          <p:nvPr/>
        </p:nvSpPr>
        <p:spPr>
          <a:xfrm>
            <a:off x="720000" y="2827575"/>
            <a:ext cx="3789000" cy="1795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Fine-Tuned</a:t>
            </a:r>
            <a:endParaRPr b="1"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(keras_nlp bart_base_en)</a:t>
            </a:r>
            <a:endParaRPr sz="1200">
              <a:latin typeface="Inter"/>
              <a:ea typeface="Inter"/>
              <a:cs typeface="Inter"/>
              <a:sym typeface="Inter"/>
            </a:endParaRPr>
          </a:p>
          <a:p>
            <a:pPr indent="-304800" lvl="0" marL="457200" rtl="0" algn="l">
              <a:spcBef>
                <a:spcPts val="1000"/>
              </a:spcBef>
              <a:spcAft>
                <a:spcPts val="0"/>
              </a:spcAft>
              <a:buSzPts val="1200"/>
              <a:buFont typeface="Inter"/>
              <a:buChar char="-"/>
            </a:pPr>
            <a:r>
              <a:rPr lang="en" sz="1200">
                <a:latin typeface="Inter"/>
                <a:ea typeface="Inter"/>
                <a:cs typeface="Inter"/>
                <a:sym typeface="Inter"/>
              </a:rPr>
              <a:t>Pre-built preprocessor</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Split 80/20</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Adam Optimizer</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Sparse Categorical </a:t>
            </a:r>
            <a:r>
              <a:rPr lang="en" sz="1200">
                <a:latin typeface="Inter"/>
                <a:ea typeface="Inter"/>
                <a:cs typeface="Inter"/>
                <a:sym typeface="Inter"/>
              </a:rPr>
              <a:t>Cross Entropy</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10 epochs (1.5 hours on GPU)</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Batch size 8 (574 batches)</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 </a:t>
            </a:r>
            <a:endParaRPr sz="1200">
              <a:latin typeface="Inter"/>
              <a:ea typeface="Inter"/>
              <a:cs typeface="Inter"/>
              <a:sym typeface="Inter"/>
            </a:endParaRPr>
          </a:p>
          <a:p>
            <a:pPr indent="0" lvl="0" marL="0" rtl="0" algn="ctr">
              <a:spcBef>
                <a:spcPts val="0"/>
              </a:spcBef>
              <a:spcAft>
                <a:spcPts val="0"/>
              </a:spcAft>
              <a:buNone/>
            </a:pPr>
            <a:r>
              <a:t/>
            </a:r>
            <a:endParaRPr sz="1200">
              <a:latin typeface="Inter"/>
              <a:ea typeface="Inter"/>
              <a:cs typeface="Inter"/>
              <a:sym typeface="Inter"/>
            </a:endParaRPr>
          </a:p>
        </p:txBody>
      </p:sp>
      <p:sp>
        <p:nvSpPr>
          <p:cNvPr id="348" name="Google Shape;348;p30"/>
          <p:cNvSpPr/>
          <p:nvPr/>
        </p:nvSpPr>
        <p:spPr>
          <a:xfrm>
            <a:off x="4635000" y="2827575"/>
            <a:ext cx="3789000" cy="128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Pre-Trained</a:t>
            </a:r>
            <a:endParaRPr b="1"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(Hugging Face distilbart-cnn-12-6)</a:t>
            </a:r>
            <a:endParaRPr sz="1200">
              <a:latin typeface="Inter"/>
              <a:ea typeface="Inter"/>
              <a:cs typeface="Inter"/>
              <a:sym typeface="Inter"/>
            </a:endParaRPr>
          </a:p>
          <a:p>
            <a:pPr indent="-304800" lvl="0" marL="457200" rtl="0" algn="l">
              <a:spcBef>
                <a:spcPts val="1000"/>
              </a:spcBef>
              <a:spcAft>
                <a:spcPts val="0"/>
              </a:spcAft>
              <a:buSzPts val="1200"/>
              <a:buFont typeface="Inter"/>
              <a:buChar char="-"/>
            </a:pPr>
            <a:r>
              <a:rPr lang="en" sz="1200">
                <a:latin typeface="Inter"/>
                <a:ea typeface="Inter"/>
                <a:cs typeface="Inter"/>
                <a:sym typeface="Inter"/>
              </a:rPr>
              <a:t>Pre-built </a:t>
            </a:r>
            <a:r>
              <a:rPr lang="en" sz="1200">
                <a:latin typeface="Inter"/>
                <a:ea typeface="Inter"/>
                <a:cs typeface="Inter"/>
                <a:sym typeface="Inter"/>
              </a:rPr>
              <a:t>preprocessor</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300 million </a:t>
            </a:r>
            <a:r>
              <a:rPr lang="en" sz="1200">
                <a:latin typeface="Inter"/>
                <a:ea typeface="Inter"/>
                <a:cs typeface="Inter"/>
                <a:sym typeface="Inter"/>
              </a:rPr>
              <a:t>parameters</a:t>
            </a:r>
            <a:endParaRPr sz="1200">
              <a:latin typeface="Inter"/>
              <a:ea typeface="Inter"/>
              <a:cs typeface="Inter"/>
              <a:sym typeface="Inter"/>
            </a:endParaRPr>
          </a:p>
          <a:p>
            <a:pPr indent="-304800" lvl="0" marL="457200" rtl="0" algn="l">
              <a:spcBef>
                <a:spcPts val="0"/>
              </a:spcBef>
              <a:spcAft>
                <a:spcPts val="0"/>
              </a:spcAft>
              <a:buSzPts val="1200"/>
              <a:buFont typeface="Inter"/>
              <a:buChar char="-"/>
            </a:pPr>
            <a:r>
              <a:rPr lang="en" sz="1200">
                <a:latin typeface="Inter"/>
                <a:ea typeface="Inter"/>
                <a:cs typeface="Inter"/>
                <a:sym typeface="Inter"/>
              </a:rPr>
              <a:t>307 ms for inference time</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p:txBody>
      </p:sp>
      <p:sp>
        <p:nvSpPr>
          <p:cNvPr id="349" name="Google Shape;349;p30"/>
          <p:cNvSpPr txBox="1"/>
          <p:nvPr>
            <p:ph idx="4294967295" type="body"/>
          </p:nvPr>
        </p:nvSpPr>
        <p:spPr>
          <a:xfrm>
            <a:off x="4635000" y="4206950"/>
            <a:ext cx="3789000" cy="415800"/>
          </a:xfrm>
          <a:prstGeom prst="rect">
            <a:avLst/>
          </a:prstGeom>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
              <a:t>Both models have been evaluated on the test set, containing roughly 1150 samples.</a:t>
            </a:r>
            <a:endParaRPr b="1"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a:t>
            </a:r>
            <a:endParaRPr/>
          </a:p>
        </p:txBody>
      </p:sp>
      <p:sp>
        <p:nvSpPr>
          <p:cNvPr id="355" name="Google Shape;355;p31"/>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txBox="1"/>
          <p:nvPr>
            <p:ph idx="4294967295" type="body"/>
          </p:nvPr>
        </p:nvSpPr>
        <p:spPr>
          <a:xfrm>
            <a:off x="720000" y="3676700"/>
            <a:ext cx="7704000" cy="9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Considerations</a:t>
            </a:r>
            <a:endParaRPr b="1"/>
          </a:p>
          <a:p>
            <a:pPr indent="0" lvl="0" marL="0" rtl="0" algn="just">
              <a:spcBef>
                <a:spcPts val="0"/>
              </a:spcBef>
              <a:spcAft>
                <a:spcPts val="0"/>
              </a:spcAft>
              <a:buNone/>
            </a:pPr>
            <a:r>
              <a:rPr lang="en"/>
              <a:t>Extractive summarization tasks results tend to be significantly higher compared to abstractive summarization. This discrepancy can be attributed to ROUGE’s methodology, which primarily relies on assessing the overlap of n-grams between the generated and reference summaries.</a:t>
            </a:r>
            <a:endParaRPr/>
          </a:p>
        </p:txBody>
      </p:sp>
      <p:graphicFrame>
        <p:nvGraphicFramePr>
          <p:cNvPr id="357" name="Google Shape;357;p31"/>
          <p:cNvGraphicFramePr/>
          <p:nvPr/>
        </p:nvGraphicFramePr>
        <p:xfrm>
          <a:off x="4839525" y="1540288"/>
          <a:ext cx="3000000" cy="3000000"/>
        </p:xfrm>
        <a:graphic>
          <a:graphicData uri="http://schemas.openxmlformats.org/drawingml/2006/table">
            <a:tbl>
              <a:tblPr>
                <a:noFill/>
                <a:tableStyleId>{9A36F83F-0671-46BB-B39B-A1E97EBE23C6}</a:tableStyleId>
              </a:tblPr>
              <a:tblGrid>
                <a:gridCol w="827625"/>
                <a:gridCol w="669425"/>
                <a:gridCol w="653625"/>
                <a:gridCol w="716900"/>
                <a:gridCol w="716900"/>
              </a:tblGrid>
              <a:tr h="356225">
                <a:tc>
                  <a:txBody>
                    <a:bodyPr/>
                    <a:lstStyle/>
                    <a:p>
                      <a:pPr indent="0" lvl="0" marL="0" rtl="0" algn="ctr">
                        <a:spcBef>
                          <a:spcPts val="0"/>
                        </a:spcBef>
                        <a:spcAft>
                          <a:spcPts val="0"/>
                        </a:spcAft>
                        <a:buNone/>
                      </a:pPr>
                      <a:r>
                        <a:rPr b="1" lang="en" sz="800"/>
                        <a:t>Method</a:t>
                      </a:r>
                      <a:endParaRPr b="1" sz="800"/>
                    </a:p>
                  </a:txBody>
                  <a:tcPr marT="91425" marB="91425" marR="91425" marL="91425" anchor="ctr">
                    <a:solidFill>
                      <a:srgbClr val="CCCCCC"/>
                    </a:solidFill>
                  </a:tcPr>
                </a:tc>
                <a:tc>
                  <a:txBody>
                    <a:bodyPr/>
                    <a:lstStyle/>
                    <a:p>
                      <a:pPr indent="0" lvl="0" marL="0" rtl="0" algn="ctr">
                        <a:spcBef>
                          <a:spcPts val="0"/>
                        </a:spcBef>
                        <a:spcAft>
                          <a:spcPts val="0"/>
                        </a:spcAft>
                        <a:buNone/>
                      </a:pPr>
                      <a:r>
                        <a:rPr b="1" lang="en" sz="800"/>
                        <a:t>ROUGE-1</a:t>
                      </a:r>
                      <a:endParaRPr b="1" sz="800"/>
                    </a:p>
                  </a:txBody>
                  <a:tcPr marT="91425" marB="91425" marR="91425" marL="91425" anchor="ctr">
                    <a:solidFill>
                      <a:srgbClr val="CCCCCC"/>
                    </a:solidFill>
                  </a:tcPr>
                </a:tc>
                <a:tc>
                  <a:txBody>
                    <a:bodyPr/>
                    <a:lstStyle/>
                    <a:p>
                      <a:pPr indent="0" lvl="0" marL="0" rtl="0" algn="ctr">
                        <a:spcBef>
                          <a:spcPts val="0"/>
                        </a:spcBef>
                        <a:spcAft>
                          <a:spcPts val="0"/>
                        </a:spcAft>
                        <a:buNone/>
                      </a:pPr>
                      <a:r>
                        <a:rPr b="1" lang="en" sz="800"/>
                        <a:t>ROUGE-2</a:t>
                      </a:r>
                      <a:endParaRPr b="1" sz="800"/>
                    </a:p>
                  </a:txBody>
                  <a:tcPr marT="91425" marB="91425" marR="91425" marL="91425" anchor="ctr">
                    <a:solidFill>
                      <a:srgbClr val="CCCCCC"/>
                    </a:solidFill>
                  </a:tcPr>
                </a:tc>
                <a:tc>
                  <a:txBody>
                    <a:bodyPr/>
                    <a:lstStyle/>
                    <a:p>
                      <a:pPr indent="0" lvl="0" marL="0" rtl="0" algn="ctr">
                        <a:spcBef>
                          <a:spcPts val="0"/>
                        </a:spcBef>
                        <a:spcAft>
                          <a:spcPts val="0"/>
                        </a:spcAft>
                        <a:buNone/>
                      </a:pPr>
                      <a:r>
                        <a:rPr b="1" lang="en" sz="800"/>
                        <a:t>ROUGE-L</a:t>
                      </a:r>
                      <a:endParaRPr b="1" sz="800"/>
                    </a:p>
                  </a:txBody>
                  <a:tcPr marT="91425" marB="91425" marR="91425" marL="91425" anchor="ctr">
                    <a:solidFill>
                      <a:srgbClr val="CCCCCC"/>
                    </a:solidFill>
                  </a:tcPr>
                </a:tc>
                <a:tc>
                  <a:txBody>
                    <a:bodyPr/>
                    <a:lstStyle/>
                    <a:p>
                      <a:pPr indent="0" lvl="0" marL="0" rtl="0" algn="ctr">
                        <a:spcBef>
                          <a:spcPts val="0"/>
                        </a:spcBef>
                        <a:spcAft>
                          <a:spcPts val="0"/>
                        </a:spcAft>
                        <a:buNone/>
                      </a:pPr>
                      <a:r>
                        <a:rPr b="1" lang="en" sz="800"/>
                        <a:t>Mean</a:t>
                      </a:r>
                      <a:endParaRPr b="1" sz="800"/>
                    </a:p>
                  </a:txBody>
                  <a:tcPr marT="91425" marB="91425" marR="91425" marL="91425" anchor="ctr">
                    <a:solidFill>
                      <a:srgbClr val="CCCCCC"/>
                    </a:solidFill>
                  </a:tcPr>
                </a:tc>
              </a:tr>
              <a:tr h="413875">
                <a:tc>
                  <a:txBody>
                    <a:bodyPr/>
                    <a:lstStyle/>
                    <a:p>
                      <a:pPr indent="0" lvl="0" marL="0" rtl="0" algn="ctr">
                        <a:spcBef>
                          <a:spcPts val="0"/>
                        </a:spcBef>
                        <a:spcAft>
                          <a:spcPts val="0"/>
                        </a:spcAft>
                        <a:buNone/>
                      </a:pPr>
                      <a:r>
                        <a:rPr lang="en" sz="800"/>
                        <a:t>PageRank</a:t>
                      </a:r>
                      <a:endParaRPr sz="800"/>
                    </a:p>
                    <a:p>
                      <a:pPr indent="0" lvl="0" marL="0" rtl="0" algn="ctr">
                        <a:spcBef>
                          <a:spcPts val="0"/>
                        </a:spcBef>
                        <a:spcAft>
                          <a:spcPts val="0"/>
                        </a:spcAft>
                        <a:buNone/>
                      </a:pPr>
                      <a:r>
                        <a:rPr lang="en" sz="800"/>
                        <a:t>TF-IDF</a:t>
                      </a:r>
                      <a:endParaRPr sz="800"/>
                    </a:p>
                  </a:txBody>
                  <a:tcPr marT="91425" marB="91425" marR="91425" marL="91425" anchor="ctr"/>
                </a:tc>
                <a:tc>
                  <a:txBody>
                    <a:bodyPr/>
                    <a:lstStyle/>
                    <a:p>
                      <a:pPr indent="0" lvl="0" marL="0" rtl="0" algn="ctr">
                        <a:spcBef>
                          <a:spcPts val="0"/>
                        </a:spcBef>
                        <a:spcAft>
                          <a:spcPts val="0"/>
                        </a:spcAft>
                        <a:buNone/>
                      </a:pPr>
                      <a:r>
                        <a:rPr lang="en" sz="1100"/>
                        <a:t>0.45</a:t>
                      </a:r>
                      <a:endParaRPr sz="1100"/>
                    </a:p>
                  </a:txBody>
                  <a:tcPr marT="91425" marB="91425" marR="91425" marL="91425" anchor="ctr"/>
                </a:tc>
                <a:tc>
                  <a:txBody>
                    <a:bodyPr/>
                    <a:lstStyle/>
                    <a:p>
                      <a:pPr indent="0" lvl="0" marL="0" rtl="0" algn="ctr">
                        <a:spcBef>
                          <a:spcPts val="0"/>
                        </a:spcBef>
                        <a:spcAft>
                          <a:spcPts val="0"/>
                        </a:spcAft>
                        <a:buNone/>
                      </a:pPr>
                      <a:r>
                        <a:rPr lang="en" sz="1100"/>
                        <a:t>0.24</a:t>
                      </a:r>
                      <a:endParaRPr sz="1100"/>
                    </a:p>
                  </a:txBody>
                  <a:tcPr marT="91425" marB="91425" marR="91425" marL="91425" anchor="ctr"/>
                </a:tc>
                <a:tc>
                  <a:txBody>
                    <a:bodyPr/>
                    <a:lstStyle/>
                    <a:p>
                      <a:pPr indent="0" lvl="0" marL="0" rtl="0" algn="ctr">
                        <a:spcBef>
                          <a:spcPts val="0"/>
                        </a:spcBef>
                        <a:spcAft>
                          <a:spcPts val="0"/>
                        </a:spcAft>
                        <a:buNone/>
                      </a:pPr>
                      <a:r>
                        <a:rPr lang="en" sz="1100"/>
                        <a:t>0.42</a:t>
                      </a:r>
                      <a:endParaRPr sz="1100"/>
                    </a:p>
                  </a:txBody>
                  <a:tcPr marT="91425" marB="91425" marR="91425" marL="91425" anchor="ctr"/>
                </a:tc>
                <a:tc>
                  <a:txBody>
                    <a:bodyPr/>
                    <a:lstStyle/>
                    <a:p>
                      <a:pPr indent="0" lvl="0" marL="0" rtl="0" algn="ctr">
                        <a:spcBef>
                          <a:spcPts val="0"/>
                        </a:spcBef>
                        <a:spcAft>
                          <a:spcPts val="0"/>
                        </a:spcAft>
                        <a:buNone/>
                      </a:pPr>
                      <a:r>
                        <a:rPr lang="en" sz="1100"/>
                        <a:t>0.37</a:t>
                      </a:r>
                      <a:endParaRPr sz="1100"/>
                    </a:p>
                  </a:txBody>
                  <a:tcPr marT="91425" marB="91425" marR="91425" marL="91425" anchor="ctr"/>
                </a:tc>
              </a:tr>
              <a:tr h="413875">
                <a:tc>
                  <a:txBody>
                    <a:bodyPr/>
                    <a:lstStyle/>
                    <a:p>
                      <a:pPr indent="0" lvl="0" marL="0" rtl="0" algn="ctr">
                        <a:spcBef>
                          <a:spcPts val="0"/>
                        </a:spcBef>
                        <a:spcAft>
                          <a:spcPts val="0"/>
                        </a:spcAft>
                        <a:buNone/>
                      </a:pPr>
                      <a:r>
                        <a:rPr lang="en" sz="800"/>
                        <a:t>PageRank</a:t>
                      </a:r>
                      <a:endParaRPr sz="800"/>
                    </a:p>
                    <a:p>
                      <a:pPr indent="0" lvl="0" marL="0" rtl="0" algn="ctr">
                        <a:spcBef>
                          <a:spcPts val="0"/>
                        </a:spcBef>
                        <a:spcAft>
                          <a:spcPts val="0"/>
                        </a:spcAft>
                        <a:buNone/>
                      </a:pPr>
                      <a:r>
                        <a:rPr lang="en" sz="800"/>
                        <a:t>GloVe</a:t>
                      </a:r>
                      <a:endParaRPr sz="800"/>
                    </a:p>
                  </a:txBody>
                  <a:tcPr marT="91425" marB="91425" marR="91425" marL="91425" anchor="ctr"/>
                </a:tc>
                <a:tc>
                  <a:txBody>
                    <a:bodyPr/>
                    <a:lstStyle/>
                    <a:p>
                      <a:pPr indent="0" lvl="0" marL="0" rtl="0" algn="ctr">
                        <a:spcBef>
                          <a:spcPts val="0"/>
                        </a:spcBef>
                        <a:spcAft>
                          <a:spcPts val="0"/>
                        </a:spcAft>
                        <a:buNone/>
                      </a:pPr>
                      <a:r>
                        <a:rPr lang="en" sz="1100"/>
                        <a:t>0.45</a:t>
                      </a:r>
                      <a:endParaRPr sz="1100"/>
                    </a:p>
                  </a:txBody>
                  <a:tcPr marT="91425" marB="91425" marR="91425" marL="91425" anchor="ctr"/>
                </a:tc>
                <a:tc>
                  <a:txBody>
                    <a:bodyPr/>
                    <a:lstStyle/>
                    <a:p>
                      <a:pPr indent="0" lvl="0" marL="0" rtl="0" algn="ctr">
                        <a:spcBef>
                          <a:spcPts val="0"/>
                        </a:spcBef>
                        <a:spcAft>
                          <a:spcPts val="0"/>
                        </a:spcAft>
                        <a:buNone/>
                      </a:pPr>
                      <a:r>
                        <a:rPr lang="en" sz="1100"/>
                        <a:t>0.24</a:t>
                      </a:r>
                      <a:endParaRPr sz="1100"/>
                    </a:p>
                  </a:txBody>
                  <a:tcPr marT="91425" marB="91425" marR="91425" marL="91425" anchor="ctr"/>
                </a:tc>
                <a:tc>
                  <a:txBody>
                    <a:bodyPr/>
                    <a:lstStyle/>
                    <a:p>
                      <a:pPr indent="0" lvl="0" marL="0" rtl="0" algn="ctr">
                        <a:spcBef>
                          <a:spcPts val="0"/>
                        </a:spcBef>
                        <a:spcAft>
                          <a:spcPts val="0"/>
                        </a:spcAft>
                        <a:buNone/>
                      </a:pPr>
                      <a:r>
                        <a:rPr lang="en" sz="1100"/>
                        <a:t>0.43</a:t>
                      </a:r>
                      <a:endParaRPr sz="1100"/>
                    </a:p>
                  </a:txBody>
                  <a:tcPr marT="91425" marB="91425" marR="91425" marL="91425" anchor="ctr"/>
                </a:tc>
                <a:tc>
                  <a:txBody>
                    <a:bodyPr/>
                    <a:lstStyle/>
                    <a:p>
                      <a:pPr indent="0" lvl="0" marL="0" rtl="0" algn="ctr">
                        <a:spcBef>
                          <a:spcPts val="0"/>
                        </a:spcBef>
                        <a:spcAft>
                          <a:spcPts val="0"/>
                        </a:spcAft>
                        <a:buNone/>
                      </a:pPr>
                      <a:r>
                        <a:rPr lang="en" sz="1100"/>
                        <a:t>0.37</a:t>
                      </a:r>
                      <a:endParaRPr sz="1100"/>
                    </a:p>
                  </a:txBody>
                  <a:tcPr marT="91425" marB="91425" marR="91425" marL="91425" anchor="ctr"/>
                </a:tc>
              </a:tr>
              <a:tr h="413875">
                <a:tc>
                  <a:txBody>
                    <a:bodyPr/>
                    <a:lstStyle/>
                    <a:p>
                      <a:pPr indent="0" lvl="0" marL="0" rtl="0" algn="ctr">
                        <a:spcBef>
                          <a:spcPts val="0"/>
                        </a:spcBef>
                        <a:spcAft>
                          <a:spcPts val="0"/>
                        </a:spcAft>
                        <a:buNone/>
                      </a:pPr>
                      <a:r>
                        <a:rPr lang="en" sz="800"/>
                        <a:t>BART</a:t>
                      </a:r>
                      <a:endParaRPr sz="800"/>
                    </a:p>
                    <a:p>
                      <a:pPr indent="0" lvl="0" marL="0" rtl="0" algn="ctr">
                        <a:spcBef>
                          <a:spcPts val="0"/>
                        </a:spcBef>
                        <a:spcAft>
                          <a:spcPts val="0"/>
                        </a:spcAft>
                        <a:buNone/>
                      </a:pPr>
                      <a:r>
                        <a:rPr lang="en" sz="800"/>
                        <a:t>From Scratch</a:t>
                      </a:r>
                      <a:endParaRPr sz="800"/>
                    </a:p>
                  </a:txBody>
                  <a:tcPr marT="91425" marB="91425" marR="91425" marL="91425" anchor="ctr">
                    <a:solidFill>
                      <a:srgbClr val="F4CCCC"/>
                    </a:solidFill>
                  </a:tcPr>
                </a:tc>
                <a:tc>
                  <a:txBody>
                    <a:bodyPr/>
                    <a:lstStyle/>
                    <a:p>
                      <a:pPr indent="0" lvl="0" marL="0" rtl="0" algn="ctr">
                        <a:spcBef>
                          <a:spcPts val="0"/>
                        </a:spcBef>
                        <a:spcAft>
                          <a:spcPts val="0"/>
                        </a:spcAft>
                        <a:buNone/>
                      </a:pPr>
                      <a:r>
                        <a:rPr lang="en" sz="1100"/>
                        <a:t>0.07</a:t>
                      </a:r>
                      <a:endParaRPr sz="1100"/>
                    </a:p>
                  </a:txBody>
                  <a:tcPr marT="91425" marB="91425" marR="91425" marL="91425" anchor="ctr">
                    <a:solidFill>
                      <a:srgbClr val="F4CCCC"/>
                    </a:solidFill>
                  </a:tcPr>
                </a:tc>
                <a:tc>
                  <a:txBody>
                    <a:bodyPr/>
                    <a:lstStyle/>
                    <a:p>
                      <a:pPr indent="0" lvl="0" marL="0" rtl="0" algn="ctr">
                        <a:spcBef>
                          <a:spcPts val="0"/>
                        </a:spcBef>
                        <a:spcAft>
                          <a:spcPts val="0"/>
                        </a:spcAft>
                        <a:buNone/>
                      </a:pPr>
                      <a:r>
                        <a:rPr lang="en" sz="1100"/>
                        <a:t>0.005</a:t>
                      </a:r>
                      <a:endParaRPr sz="1100"/>
                    </a:p>
                  </a:txBody>
                  <a:tcPr marT="91425" marB="91425" marR="91425" marL="91425" anchor="ctr">
                    <a:solidFill>
                      <a:srgbClr val="F4CCCC"/>
                    </a:solidFill>
                  </a:tcPr>
                </a:tc>
                <a:tc>
                  <a:txBody>
                    <a:bodyPr/>
                    <a:lstStyle/>
                    <a:p>
                      <a:pPr indent="0" lvl="0" marL="0" rtl="0" algn="ctr">
                        <a:spcBef>
                          <a:spcPts val="0"/>
                        </a:spcBef>
                        <a:spcAft>
                          <a:spcPts val="0"/>
                        </a:spcAft>
                        <a:buNone/>
                      </a:pPr>
                      <a:r>
                        <a:rPr lang="en" sz="1100"/>
                        <a:t>0.06</a:t>
                      </a:r>
                      <a:endParaRPr sz="1100"/>
                    </a:p>
                  </a:txBody>
                  <a:tcPr marT="91425" marB="91425" marR="91425" marL="91425" anchor="ctr">
                    <a:solidFill>
                      <a:srgbClr val="F4CCCC"/>
                    </a:solidFill>
                  </a:tcPr>
                </a:tc>
                <a:tc>
                  <a:txBody>
                    <a:bodyPr/>
                    <a:lstStyle/>
                    <a:p>
                      <a:pPr indent="0" lvl="0" marL="0" rtl="0" algn="ctr">
                        <a:spcBef>
                          <a:spcPts val="0"/>
                        </a:spcBef>
                        <a:spcAft>
                          <a:spcPts val="0"/>
                        </a:spcAft>
                        <a:buNone/>
                      </a:pPr>
                      <a:r>
                        <a:rPr lang="en" sz="1100"/>
                        <a:t>0.04</a:t>
                      </a:r>
                      <a:endParaRPr sz="1100"/>
                    </a:p>
                  </a:txBody>
                  <a:tcPr marT="91425" marB="91425" marR="91425" marL="91425" anchor="ctr">
                    <a:solidFill>
                      <a:srgbClr val="F4CCCC"/>
                    </a:solidFill>
                  </a:tcPr>
                </a:tc>
              </a:tr>
              <a:tr h="413875">
                <a:tc>
                  <a:txBody>
                    <a:bodyPr/>
                    <a:lstStyle/>
                    <a:p>
                      <a:pPr indent="0" lvl="0" marL="0" rtl="0" algn="ctr">
                        <a:spcBef>
                          <a:spcPts val="0"/>
                        </a:spcBef>
                        <a:spcAft>
                          <a:spcPts val="0"/>
                        </a:spcAft>
                        <a:buNone/>
                      </a:pPr>
                      <a:r>
                        <a:rPr lang="en" sz="800"/>
                        <a:t>BART</a:t>
                      </a:r>
                      <a:endParaRPr sz="800"/>
                    </a:p>
                    <a:p>
                      <a:pPr indent="0" lvl="0" marL="0" rtl="0" algn="ctr">
                        <a:spcBef>
                          <a:spcPts val="0"/>
                        </a:spcBef>
                        <a:spcAft>
                          <a:spcPts val="0"/>
                        </a:spcAft>
                        <a:buNone/>
                      </a:pPr>
                      <a:r>
                        <a:rPr lang="en" sz="800"/>
                        <a:t>Pre-Trained</a:t>
                      </a:r>
                      <a:endParaRPr sz="800"/>
                    </a:p>
                  </a:txBody>
                  <a:tcPr marT="91425" marB="91425" marR="91425" marL="91425" anchor="ctr"/>
                </a:tc>
                <a:tc>
                  <a:txBody>
                    <a:bodyPr/>
                    <a:lstStyle/>
                    <a:p>
                      <a:pPr indent="0" lvl="0" marL="0" rtl="0" algn="ctr">
                        <a:spcBef>
                          <a:spcPts val="0"/>
                        </a:spcBef>
                        <a:spcAft>
                          <a:spcPts val="0"/>
                        </a:spcAft>
                        <a:buNone/>
                      </a:pPr>
                      <a:r>
                        <a:rPr lang="en" sz="1100"/>
                        <a:t>0.40</a:t>
                      </a:r>
                      <a:endParaRPr sz="1100"/>
                    </a:p>
                  </a:txBody>
                  <a:tcPr marT="91425" marB="91425" marR="91425" marL="91425" anchor="ctr"/>
                </a:tc>
                <a:tc>
                  <a:txBody>
                    <a:bodyPr/>
                    <a:lstStyle/>
                    <a:p>
                      <a:pPr indent="0" lvl="0" marL="0" rtl="0" algn="ctr">
                        <a:spcBef>
                          <a:spcPts val="0"/>
                        </a:spcBef>
                        <a:spcAft>
                          <a:spcPts val="0"/>
                        </a:spcAft>
                        <a:buNone/>
                      </a:pPr>
                      <a:r>
                        <a:rPr lang="en" sz="1100"/>
                        <a:t>0.20</a:t>
                      </a:r>
                      <a:endParaRPr sz="1100"/>
                    </a:p>
                  </a:txBody>
                  <a:tcPr marT="91425" marB="91425" marR="91425" marL="91425" anchor="ctr"/>
                </a:tc>
                <a:tc>
                  <a:txBody>
                    <a:bodyPr/>
                    <a:lstStyle/>
                    <a:p>
                      <a:pPr indent="0" lvl="0" marL="0" rtl="0" algn="ctr">
                        <a:spcBef>
                          <a:spcPts val="0"/>
                        </a:spcBef>
                        <a:spcAft>
                          <a:spcPts val="0"/>
                        </a:spcAft>
                        <a:buNone/>
                      </a:pPr>
                      <a:r>
                        <a:rPr lang="en" sz="1100"/>
                        <a:t>0.37</a:t>
                      </a:r>
                      <a:endParaRPr sz="1100"/>
                    </a:p>
                  </a:txBody>
                  <a:tcPr marT="91425" marB="91425" marR="91425" marL="91425" anchor="ctr"/>
                </a:tc>
                <a:tc>
                  <a:txBody>
                    <a:bodyPr/>
                    <a:lstStyle/>
                    <a:p>
                      <a:pPr indent="0" lvl="0" marL="0" rtl="0" algn="ctr">
                        <a:spcBef>
                          <a:spcPts val="0"/>
                        </a:spcBef>
                        <a:spcAft>
                          <a:spcPts val="0"/>
                        </a:spcAft>
                        <a:buNone/>
                      </a:pPr>
                      <a:r>
                        <a:rPr lang="en" sz="1100"/>
                        <a:t>0.32</a:t>
                      </a:r>
                      <a:endParaRPr sz="1100"/>
                    </a:p>
                  </a:txBody>
                  <a:tcPr marT="91425" marB="91425" marR="91425" marL="91425" anchor="ctr"/>
                </a:tc>
              </a:tr>
            </a:tbl>
          </a:graphicData>
        </a:graphic>
      </p:graphicFrame>
      <p:sp>
        <p:nvSpPr>
          <p:cNvPr id="358" name="Google Shape;358;p31"/>
          <p:cNvSpPr txBox="1"/>
          <p:nvPr>
            <p:ph idx="4294967295" type="body"/>
          </p:nvPr>
        </p:nvSpPr>
        <p:spPr>
          <a:xfrm>
            <a:off x="720000" y="1540300"/>
            <a:ext cx="3928500" cy="209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 evaluate our models we used:</a:t>
            </a:r>
            <a:endParaRPr/>
          </a:p>
          <a:p>
            <a:pPr indent="-304800" lvl="0" marL="457200" rtl="0" algn="l">
              <a:spcBef>
                <a:spcPts val="1000"/>
              </a:spcBef>
              <a:spcAft>
                <a:spcPts val="0"/>
              </a:spcAft>
              <a:buSzPts val="1200"/>
              <a:buChar char="●"/>
            </a:pPr>
            <a:r>
              <a:rPr b="1" lang="en"/>
              <a:t>ROUGE-n</a:t>
            </a:r>
            <a:r>
              <a:rPr lang="en"/>
              <a:t>, recall based measure that compares n-grams</a:t>
            </a:r>
            <a:endParaRPr/>
          </a:p>
          <a:p>
            <a:pPr indent="-304800" lvl="0" marL="457200" rtl="0" algn="just">
              <a:spcBef>
                <a:spcPts val="0"/>
              </a:spcBef>
              <a:spcAft>
                <a:spcPts val="0"/>
              </a:spcAft>
              <a:buSzPts val="1200"/>
              <a:buChar char="●"/>
            </a:pPr>
            <a:r>
              <a:rPr b="1" lang="en"/>
              <a:t>ROUGE-L</a:t>
            </a:r>
            <a:r>
              <a:rPr lang="en"/>
              <a:t>, employs the concept of LCS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Best</a:t>
            </a:r>
            <a:r>
              <a:rPr lang="en"/>
              <a:t> performance → Extractive Summarization</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Worst</a:t>
            </a:r>
            <a:r>
              <a:rPr lang="en"/>
              <a:t> performance → BART Fine-Tuned</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8" name="Google Shape;68;p14"/>
          <p:cNvSpPr txBox="1"/>
          <p:nvPr>
            <p:ph type="title"/>
          </p:nvPr>
        </p:nvSpPr>
        <p:spPr>
          <a:xfrm>
            <a:off x="720000" y="1500700"/>
            <a:ext cx="505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 </a:t>
            </a:r>
            <a:r>
              <a:rPr lang="en" sz="2300"/>
              <a:t>Dataset</a:t>
            </a:r>
            <a:endParaRPr sz="2300"/>
          </a:p>
        </p:txBody>
      </p:sp>
      <p:sp>
        <p:nvSpPr>
          <p:cNvPr id="69" name="Google Shape;69;p14"/>
          <p:cNvSpPr txBox="1"/>
          <p:nvPr>
            <p:ph type="title"/>
          </p:nvPr>
        </p:nvSpPr>
        <p:spPr>
          <a:xfrm>
            <a:off x="720000" y="2180650"/>
            <a:ext cx="5052300" cy="116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 Task 1: Text Classification</a:t>
            </a:r>
            <a:endParaRPr sz="2300"/>
          </a:p>
        </p:txBody>
      </p:sp>
      <p:sp>
        <p:nvSpPr>
          <p:cNvPr id="70" name="Google Shape;70;p14"/>
          <p:cNvSpPr txBox="1"/>
          <p:nvPr>
            <p:ph type="title"/>
          </p:nvPr>
        </p:nvSpPr>
        <p:spPr>
          <a:xfrm>
            <a:off x="720000" y="3450400"/>
            <a:ext cx="5052300" cy="116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 Task 2: </a:t>
            </a:r>
            <a:r>
              <a:rPr lang="en" sz="2300"/>
              <a:t>Text Summarization</a:t>
            </a:r>
            <a:endParaRPr sz="2300"/>
          </a:p>
        </p:txBody>
      </p:sp>
      <p:sp>
        <p:nvSpPr>
          <p:cNvPr id="71" name="Google Shape;71;p14"/>
          <p:cNvSpPr txBox="1"/>
          <p:nvPr>
            <p:ph idx="4294967295" type="body"/>
          </p:nvPr>
        </p:nvSpPr>
        <p:spPr>
          <a:xfrm>
            <a:off x="5829300" y="1500700"/>
            <a:ext cx="2594700" cy="572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Data Acquisition</a:t>
            </a:r>
            <a:endParaRPr/>
          </a:p>
          <a:p>
            <a:pPr indent="-304800" lvl="0" marL="457200" rtl="0" algn="l">
              <a:spcBef>
                <a:spcPts val="0"/>
              </a:spcBef>
              <a:spcAft>
                <a:spcPts val="0"/>
              </a:spcAft>
              <a:buSzPts val="1200"/>
              <a:buChar char="●"/>
            </a:pPr>
            <a:r>
              <a:rPr lang="en"/>
              <a:t>Data Exploration</a:t>
            </a:r>
            <a:endParaRPr/>
          </a:p>
        </p:txBody>
      </p:sp>
      <p:sp>
        <p:nvSpPr>
          <p:cNvPr id="72" name="Google Shape;72;p14"/>
          <p:cNvSpPr txBox="1"/>
          <p:nvPr>
            <p:ph idx="4294967295" type="body"/>
          </p:nvPr>
        </p:nvSpPr>
        <p:spPr>
          <a:xfrm>
            <a:off x="5829300" y="2180650"/>
            <a:ext cx="2594700" cy="1162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Pipeline</a:t>
            </a:r>
            <a:endParaRPr/>
          </a:p>
          <a:p>
            <a:pPr indent="-304800" lvl="0" marL="457200" rtl="0" algn="l">
              <a:spcBef>
                <a:spcPts val="0"/>
              </a:spcBef>
              <a:spcAft>
                <a:spcPts val="0"/>
              </a:spcAft>
              <a:buSzPts val="1200"/>
              <a:buChar char="●"/>
            </a:pPr>
            <a:r>
              <a:rPr lang="en"/>
              <a:t>Data Preparation</a:t>
            </a:r>
            <a:endParaRPr/>
          </a:p>
          <a:p>
            <a:pPr indent="-304800" lvl="0" marL="457200" rtl="0" algn="l">
              <a:spcBef>
                <a:spcPts val="0"/>
              </a:spcBef>
              <a:spcAft>
                <a:spcPts val="0"/>
              </a:spcAft>
              <a:buSzPts val="1200"/>
              <a:buChar char="●"/>
            </a:pPr>
            <a:r>
              <a:rPr lang="en"/>
              <a:t>Model</a:t>
            </a:r>
            <a:endParaRPr/>
          </a:p>
          <a:p>
            <a:pPr indent="-304800" lvl="0" marL="457200" rtl="0" algn="l">
              <a:spcBef>
                <a:spcPts val="0"/>
              </a:spcBef>
              <a:spcAft>
                <a:spcPts val="0"/>
              </a:spcAft>
              <a:buSzPts val="1200"/>
              <a:buChar char="●"/>
            </a:pPr>
            <a:r>
              <a:rPr lang="en"/>
              <a:t>Performance Evaluation</a:t>
            </a:r>
            <a:endParaRPr/>
          </a:p>
        </p:txBody>
      </p:sp>
      <p:sp>
        <p:nvSpPr>
          <p:cNvPr id="73" name="Google Shape;73;p14"/>
          <p:cNvSpPr txBox="1"/>
          <p:nvPr>
            <p:ph idx="4294967295" type="body"/>
          </p:nvPr>
        </p:nvSpPr>
        <p:spPr>
          <a:xfrm>
            <a:off x="5829300" y="3450400"/>
            <a:ext cx="2594700" cy="1162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Introduction</a:t>
            </a:r>
            <a:endParaRPr/>
          </a:p>
          <a:p>
            <a:pPr indent="-304800" lvl="0" marL="457200" rtl="0" algn="l">
              <a:spcBef>
                <a:spcPts val="0"/>
              </a:spcBef>
              <a:spcAft>
                <a:spcPts val="0"/>
              </a:spcAft>
              <a:buSzPts val="1200"/>
              <a:buChar char="●"/>
            </a:pPr>
            <a:r>
              <a:rPr lang="en"/>
              <a:t>Extractive Summarization</a:t>
            </a:r>
            <a:endParaRPr/>
          </a:p>
          <a:p>
            <a:pPr indent="-304800" lvl="0" marL="457200" rtl="0" algn="l">
              <a:spcBef>
                <a:spcPts val="0"/>
              </a:spcBef>
              <a:spcAft>
                <a:spcPts val="0"/>
              </a:spcAft>
              <a:buSzPts val="1200"/>
              <a:buChar char="●"/>
            </a:pPr>
            <a:r>
              <a:rPr lang="en"/>
              <a:t>Abstractive Summarization</a:t>
            </a:r>
            <a:endParaRPr/>
          </a:p>
          <a:p>
            <a:pPr indent="-304800" lvl="0" marL="457200" rtl="0" algn="l">
              <a:spcBef>
                <a:spcPts val="0"/>
              </a:spcBef>
              <a:spcAft>
                <a:spcPts val="0"/>
              </a:spcAft>
              <a:buSzPts val="1200"/>
              <a:buChar char="●"/>
            </a:pPr>
            <a:r>
              <a:rPr lang="en"/>
              <a:t>Performance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32"/>
          <p:cNvSpPr txBox="1"/>
          <p:nvPr>
            <p:ph type="ctrTitle"/>
          </p:nvPr>
        </p:nvSpPr>
        <p:spPr>
          <a:xfrm>
            <a:off x="710600" y="543650"/>
            <a:ext cx="7718400" cy="326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T</a:t>
            </a:r>
            <a:r>
              <a:rPr lang="en" sz="4100"/>
              <a:t>hank you!</a:t>
            </a:r>
            <a:endParaRPr sz="4100"/>
          </a:p>
        </p:txBody>
      </p:sp>
      <p:sp>
        <p:nvSpPr>
          <p:cNvPr id="364" name="Google Shape;364;p32"/>
          <p:cNvSpPr txBox="1"/>
          <p:nvPr>
            <p:ph idx="1" type="subTitle"/>
          </p:nvPr>
        </p:nvSpPr>
        <p:spPr>
          <a:xfrm>
            <a:off x="712800" y="3964500"/>
            <a:ext cx="77184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Arizzi Sara, Bidone Federico</a:t>
            </a:r>
            <a:endParaRPr/>
          </a:p>
        </p:txBody>
      </p:sp>
      <p:sp>
        <p:nvSpPr>
          <p:cNvPr id="365" name="Google Shape;365;p32"/>
          <p:cNvSpPr/>
          <p:nvPr/>
        </p:nvSpPr>
        <p:spPr>
          <a:xfrm>
            <a:off x="937850" y="4747850"/>
            <a:ext cx="2505900" cy="1758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366" name="Google Shape;366;p32"/>
          <p:cNvPicPr preferRelativeResize="0"/>
          <p:nvPr/>
        </p:nvPicPr>
        <p:blipFill>
          <a:blip r:embed="rId3">
            <a:alphaModFix/>
          </a:blip>
          <a:stretch>
            <a:fillRect/>
          </a:stretch>
        </p:blipFill>
        <p:spPr>
          <a:xfrm>
            <a:off x="7407525" y="543650"/>
            <a:ext cx="1023675" cy="1100450"/>
          </a:xfrm>
          <a:prstGeom prst="rect">
            <a:avLst/>
          </a:prstGeom>
          <a:noFill/>
          <a:ln>
            <a:noFill/>
          </a:ln>
        </p:spPr>
      </p:pic>
      <p:sp>
        <p:nvSpPr>
          <p:cNvPr id="367" name="Google Shape;367;p32"/>
          <p:cNvSpPr txBox="1"/>
          <p:nvPr>
            <p:ph idx="1" type="subTitle"/>
          </p:nvPr>
        </p:nvSpPr>
        <p:spPr>
          <a:xfrm>
            <a:off x="710600" y="543650"/>
            <a:ext cx="7718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Text Mining and Search Project - AY 2023/2024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834">
            <a:alpha val="31009"/>
          </a:srgbClr>
        </a:solidFill>
      </p:bgPr>
    </p:bg>
    <p:spTree>
      <p:nvGrpSpPr>
        <p:cNvPr id="371" name="Shape 371"/>
        <p:cNvGrpSpPr/>
        <p:nvPr/>
      </p:nvGrpSpPr>
      <p:grpSpPr>
        <a:xfrm>
          <a:off x="0" y="0"/>
          <a:ext cx="0" cy="0"/>
          <a:chOff x="0" y="0"/>
          <a:chExt cx="0" cy="0"/>
        </a:xfrm>
      </p:grpSpPr>
      <p:sp>
        <p:nvSpPr>
          <p:cNvPr id="372" name="Google Shape;372;p33"/>
          <p:cNvSpPr txBox="1"/>
          <p:nvPr>
            <p:ph type="title"/>
          </p:nvPr>
        </p:nvSpPr>
        <p:spPr>
          <a:xfrm>
            <a:off x="720000" y="2106150"/>
            <a:ext cx="7704000" cy="9312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4400"/>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Summary</a:t>
            </a:r>
            <a:endParaRPr/>
          </a:p>
        </p:txBody>
      </p:sp>
      <p:sp>
        <p:nvSpPr>
          <p:cNvPr id="378" name="Google Shape;378;p34"/>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txBox="1"/>
          <p:nvPr>
            <p:ph idx="4294967295" type="body"/>
          </p:nvPr>
        </p:nvSpPr>
        <p:spPr>
          <a:xfrm>
            <a:off x="720000" y="1206500"/>
            <a:ext cx="7704000" cy="367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Original</a:t>
            </a:r>
            <a:endParaRPr/>
          </a:p>
          <a:p>
            <a:pPr indent="0" lvl="0" marL="0" rtl="0" algn="just">
              <a:lnSpc>
                <a:spcPct val="115000"/>
              </a:lnSpc>
              <a:spcBef>
                <a:spcPts val="0"/>
              </a:spcBef>
              <a:spcAft>
                <a:spcPts val="0"/>
              </a:spcAft>
              <a:buNone/>
            </a:pPr>
            <a:r>
              <a:rPr lang="en" sz="900">
                <a:solidFill>
                  <a:srgbClr val="000000"/>
                </a:solidFill>
                <a:latin typeface="Arial"/>
                <a:ea typeface="Arial"/>
                <a:cs typeface="Arial"/>
                <a:sym typeface="Arial"/>
              </a:rPr>
              <a:t>The use of the ligninolytic fungi Trametes versicolor for the degradation of micropollutants has been widely studied. However, few studies have addressed the treatment of real wastewater containing pharmaceutically active compounds (PhAC) under non-sterile conditions. The main drawback of performing such treatments is the difficulty for the inoculated fungus to successfully compete with the other microorganisms growing in the bioreactor. </a:t>
            </a:r>
            <a:r>
              <a:rPr lang="en" sz="900">
                <a:solidFill>
                  <a:srgbClr val="000000"/>
                </a:solidFill>
                <a:highlight>
                  <a:srgbClr val="FFF2CC"/>
                </a:highlight>
                <a:latin typeface="Arial"/>
                <a:ea typeface="Arial"/>
                <a:cs typeface="Arial"/>
                <a:sym typeface="Arial"/>
              </a:rPr>
              <a:t>Id the present study, several fungal treatments were performed under non-sterile conditions in continuous operational mode with two types of real wastewater effluent, namely, a reverse osmosis concentrate (ROC) from a wastewater treatment plant and a veterinary hospital wastewater (VHW).</a:t>
            </a:r>
            <a:r>
              <a:rPr lang="en" sz="900">
                <a:solidFill>
                  <a:srgbClr val="000000"/>
                </a:solidFill>
                <a:latin typeface="Arial"/>
                <a:ea typeface="Arial"/>
                <a:cs typeface="Arial"/>
                <a:sym typeface="Arial"/>
              </a:rPr>
              <a:t> In all cases, the setup consisted of two parallel reactors: one inoculated with T. versicolor and one non-inoculated, which was used as the control. </a:t>
            </a:r>
            <a:r>
              <a:rPr lang="en" sz="900">
                <a:solidFill>
                  <a:srgbClr val="000000"/>
                </a:solidFill>
                <a:highlight>
                  <a:srgbClr val="B6D7A8"/>
                </a:highlight>
                <a:latin typeface="Arial"/>
                <a:ea typeface="Arial"/>
                <a:cs typeface="Arial"/>
                <a:sym typeface="Arial"/>
              </a:rPr>
              <a:t>The main objective of this work was to correlate the operational conditions and traditional monitoring parameters, such as laccase activity, with PhAC removal and the composition of the microbial communities developed inside the bioreactors.</a:t>
            </a:r>
            <a:r>
              <a:rPr lang="en" sz="900">
                <a:solidFill>
                  <a:srgbClr val="000000"/>
                </a:solidFill>
                <a:latin typeface="Arial"/>
                <a:ea typeface="Arial"/>
                <a:cs typeface="Arial"/>
                <a:sym typeface="Arial"/>
              </a:rPr>
              <a:t> For that purpose a variety of biochemical and molecular biology analyses were performed: phospholipid fatty acids analysis (PLFA), quantitative PCR (qPCR) and denaturing gradient gel electrophoresis (DGGE) followed by sequencing. The results show that many indigenous fungi (and not only bacteria, which were the focus of the majority of previously published research) can successfully compete with the inoculated fungi (i.e., Trichoderma asperellum overtook T. versicolor in the ROC treatment). </a:t>
            </a:r>
            <a:r>
              <a:rPr lang="en" sz="900">
                <a:solidFill>
                  <a:srgbClr val="000000"/>
                </a:solidFill>
                <a:highlight>
                  <a:srgbClr val="C9DAF8"/>
                </a:highlight>
                <a:latin typeface="Arial"/>
                <a:ea typeface="Arial"/>
                <a:cs typeface="Arial"/>
                <a:sym typeface="Arial"/>
              </a:rPr>
              <a:t>We also showed that the wastewater origin and the operational conditions had a stronger impact on the diversity of microbial communities developed in the bioreactors than the inoculation or not with T. versicolor.</a:t>
            </a:r>
            <a:r>
              <a:rPr lang="en" sz="900">
                <a:solidFill>
                  <a:srgbClr val="000000"/>
                </a:solidFill>
                <a:latin typeface="Arial"/>
                <a:ea typeface="Arial"/>
                <a:cs typeface="Arial"/>
                <a:sym typeface="Arial"/>
              </a:rPr>
              <a:t> (C) 2016 Elsevier B.V. All. rights reserved.</a:t>
            </a:r>
            <a:endParaRPr sz="900">
              <a:solidFill>
                <a:srgbClr val="000000"/>
              </a:solidFill>
              <a:latin typeface="Arial"/>
              <a:ea typeface="Arial"/>
              <a:cs typeface="Arial"/>
              <a:sym typeface="Arial"/>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Ground Truth</a:t>
            </a:r>
            <a:endParaRPr/>
          </a:p>
          <a:p>
            <a:pPr indent="0" lvl="0" marL="0" rtl="0" algn="just">
              <a:lnSpc>
                <a:spcPct val="115000"/>
              </a:lnSpc>
              <a:spcBef>
                <a:spcPts val="0"/>
              </a:spcBef>
              <a:spcAft>
                <a:spcPts val="0"/>
              </a:spcAft>
              <a:buNone/>
            </a:pPr>
            <a:r>
              <a:rPr lang="en" sz="900">
                <a:solidFill>
                  <a:srgbClr val="000000"/>
                </a:solidFill>
                <a:latin typeface="Arial"/>
                <a:ea typeface="Arial"/>
                <a:cs typeface="Arial"/>
                <a:sym typeface="Arial"/>
              </a:rPr>
              <a:t>The study investigates the use of ligninolytic fungi Trametes versicolor for micropollutant degradation, specifically in treating real wastewater containing pharmaceutically active compounds (PhAC) under non-sterile conditions. The researchers used reverse osmosis concentrate (ROC) from a wastewater treatment plant and veterinary hospital wastewater, with two parallel reactors. The study found that many indigenous fungi can compete with inoculated fungi, and that wastewater origin and operational conditions had a stronger impact on the diversity of microbial communities in bioreactors than inoculation or not with T. versicolor.</a:t>
            </a:r>
            <a:endParaRPr sz="900">
              <a:solidFill>
                <a:srgbClr val="000000"/>
              </a:solidFill>
              <a:latin typeface="Arial"/>
              <a:ea typeface="Arial"/>
              <a:cs typeface="Arial"/>
              <a:sym typeface="Arial"/>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Summary</a:t>
            </a:r>
            <a:endParaRPr/>
          </a:p>
        </p:txBody>
      </p:sp>
      <p:sp>
        <p:nvSpPr>
          <p:cNvPr id="385" name="Google Shape;385;p35"/>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txBox="1"/>
          <p:nvPr>
            <p:ph idx="4294967295" type="body"/>
          </p:nvPr>
        </p:nvSpPr>
        <p:spPr>
          <a:xfrm>
            <a:off x="690675" y="1353025"/>
            <a:ext cx="7704000" cy="335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Extractive Summarization </a:t>
            </a:r>
            <a:r>
              <a:rPr b="1" lang="en"/>
              <a:t>TF-IDF </a:t>
            </a:r>
            <a:endParaRPr b="1"/>
          </a:p>
          <a:p>
            <a:pPr indent="0" lvl="0" marL="0" rtl="0" algn="l">
              <a:lnSpc>
                <a:spcPct val="115000"/>
              </a:lnSpc>
              <a:spcBef>
                <a:spcPts val="0"/>
              </a:spcBef>
              <a:spcAft>
                <a:spcPts val="0"/>
              </a:spcAft>
              <a:buNone/>
            </a:pPr>
            <a:r>
              <a:rPr lang="en" sz="900">
                <a:solidFill>
                  <a:srgbClr val="000000"/>
                </a:solidFill>
                <a:highlight>
                  <a:srgbClr val="FFF2CC"/>
                </a:highlight>
                <a:latin typeface="Arial"/>
                <a:ea typeface="Arial"/>
                <a:cs typeface="Arial"/>
                <a:sym typeface="Arial"/>
              </a:rPr>
              <a:t>Id the present study, several fungal treatments were performed under non-sterile conditions in continuous operational mode with two types of real wastewater effluent, namely, a reverse osmosis concentrate (ROC) from a wastewater treatment plant and a veterinary hospital wastewater (VHW). </a:t>
            </a:r>
            <a:r>
              <a:rPr lang="en" sz="900">
                <a:solidFill>
                  <a:srgbClr val="000000"/>
                </a:solidFill>
                <a:highlight>
                  <a:srgbClr val="B6D7A8"/>
                </a:highlight>
                <a:latin typeface="Arial"/>
                <a:ea typeface="Arial"/>
                <a:cs typeface="Arial"/>
                <a:sym typeface="Arial"/>
              </a:rPr>
              <a:t>The main objective of this work was to correlate the operational conditions and traditional monitoring parameters, such as laccase activity, with PhAC removal and the composition of the microbial communities developed inside the bioreactors. </a:t>
            </a:r>
            <a:r>
              <a:rPr lang="en" sz="900">
                <a:solidFill>
                  <a:srgbClr val="000000"/>
                </a:solidFill>
                <a:latin typeface="Arial"/>
                <a:ea typeface="Arial"/>
                <a:cs typeface="Arial"/>
                <a:sym typeface="Arial"/>
              </a:rPr>
              <a:t>The results show that many indigenous fungi (and not only bacteria, which were the focus of the majority of previously published research) can successfully compete with the inoculated fungi (i.e., Trichoderma asperellum overtook T. versicolor in the ROC treatment). </a:t>
            </a:r>
            <a:r>
              <a:rPr lang="en" sz="900">
                <a:solidFill>
                  <a:srgbClr val="000000"/>
                </a:solidFill>
                <a:highlight>
                  <a:srgbClr val="C9DAF8"/>
                </a:highlight>
                <a:latin typeface="Arial"/>
                <a:ea typeface="Arial"/>
                <a:cs typeface="Arial"/>
                <a:sym typeface="Arial"/>
              </a:rPr>
              <a:t>We also showed that the wastewater origin and the operational conditions had a stronger impact on the diversity of microbial communities developed in the bioreactors than the inoculation or not with T. versicolor.</a:t>
            </a:r>
            <a:endParaRPr sz="900">
              <a:solidFill>
                <a:srgbClr val="000000"/>
              </a:solidFill>
              <a:highlight>
                <a:srgbClr val="C9DAF8"/>
              </a:highlight>
              <a:latin typeface="Arial"/>
              <a:ea typeface="Arial"/>
              <a:cs typeface="Arial"/>
              <a:sym typeface="Arial"/>
            </a:endParaRPr>
          </a:p>
          <a:p>
            <a:pPr indent="0" lvl="0" marL="0" rtl="0" algn="just">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just">
              <a:spcBef>
                <a:spcPts val="0"/>
              </a:spcBef>
              <a:spcAft>
                <a:spcPts val="0"/>
              </a:spcAft>
              <a:buNone/>
            </a:pPr>
            <a:r>
              <a:rPr lang="en"/>
              <a:t>Extractive Summarization </a:t>
            </a:r>
            <a:r>
              <a:rPr b="1" lang="en"/>
              <a:t>GloVe</a:t>
            </a:r>
            <a:endParaRPr b="1"/>
          </a:p>
          <a:p>
            <a:pPr indent="0" lvl="0" marL="0" rtl="0" algn="l">
              <a:lnSpc>
                <a:spcPct val="115000"/>
              </a:lnSpc>
              <a:spcBef>
                <a:spcPts val="0"/>
              </a:spcBef>
              <a:spcAft>
                <a:spcPts val="0"/>
              </a:spcAft>
              <a:buNone/>
            </a:pPr>
            <a:r>
              <a:rPr lang="en" sz="900">
                <a:solidFill>
                  <a:srgbClr val="000000"/>
                </a:solidFill>
                <a:latin typeface="Arial"/>
                <a:ea typeface="Arial"/>
                <a:cs typeface="Arial"/>
                <a:sym typeface="Arial"/>
              </a:rPr>
              <a:t>However, few studies have addressed the treatment of real wastewater containing pharmaceutically active compounds (PhAC) under non-sterile conditions. </a:t>
            </a:r>
            <a:r>
              <a:rPr lang="en" sz="900">
                <a:solidFill>
                  <a:srgbClr val="000000"/>
                </a:solidFill>
                <a:highlight>
                  <a:srgbClr val="FFF2CC"/>
                </a:highlight>
                <a:latin typeface="Arial"/>
                <a:ea typeface="Arial"/>
                <a:cs typeface="Arial"/>
                <a:sym typeface="Arial"/>
              </a:rPr>
              <a:t>Id the present study, several fungal treatments were performed under non-sterile conditions in continuous operational mode with two types of real wastewater effluent, namely, a reverse osmosis concentrate (ROC) from a wastewater treatment plant and a veterinary hospital wastewater (VHW).</a:t>
            </a:r>
            <a:r>
              <a:rPr lang="en" sz="900">
                <a:solidFill>
                  <a:srgbClr val="000000"/>
                </a:solidFill>
                <a:latin typeface="Arial"/>
                <a:ea typeface="Arial"/>
                <a:cs typeface="Arial"/>
                <a:sym typeface="Arial"/>
              </a:rPr>
              <a:t> </a:t>
            </a:r>
            <a:r>
              <a:rPr lang="en" sz="900">
                <a:solidFill>
                  <a:srgbClr val="000000"/>
                </a:solidFill>
                <a:highlight>
                  <a:srgbClr val="B6D7A8"/>
                </a:highlight>
                <a:latin typeface="Arial"/>
                <a:ea typeface="Arial"/>
                <a:cs typeface="Arial"/>
                <a:sym typeface="Arial"/>
              </a:rPr>
              <a:t>The main objective of this work was to correlate the operational conditions and traditional monitoring parameters, such as laccase activity, with PhAC removal and the composition of the microbial communities developed inside the bioreactors.</a:t>
            </a:r>
            <a:r>
              <a:rPr lang="en" sz="900">
                <a:solidFill>
                  <a:srgbClr val="000000"/>
                </a:solidFill>
                <a:latin typeface="Arial"/>
                <a:ea typeface="Arial"/>
                <a:cs typeface="Arial"/>
                <a:sym typeface="Arial"/>
              </a:rPr>
              <a:t> </a:t>
            </a:r>
            <a:r>
              <a:rPr lang="en" sz="900">
                <a:solidFill>
                  <a:srgbClr val="000000"/>
                </a:solidFill>
                <a:highlight>
                  <a:srgbClr val="C9DAF8"/>
                </a:highlight>
                <a:latin typeface="Arial"/>
                <a:ea typeface="Arial"/>
                <a:cs typeface="Arial"/>
                <a:sym typeface="Arial"/>
              </a:rPr>
              <a:t>We also showed that the wastewater origin and the operational conditions had a stronger impact on the diversity of microbial communities developed in the bioreactors than the inoculation or not with T. versicolor.</a:t>
            </a:r>
            <a:endParaRPr sz="900">
              <a:solidFill>
                <a:srgbClr val="000000"/>
              </a:solidFill>
              <a:highlight>
                <a:srgbClr val="C9DAF8"/>
              </a:highlight>
              <a:latin typeface="Arial"/>
              <a:ea typeface="Arial"/>
              <a:cs typeface="Arial"/>
              <a:sym typeface="Arial"/>
            </a:endParaRPr>
          </a:p>
          <a:p>
            <a:pPr indent="0" lvl="0" marL="0" rtl="0" algn="just">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Summary</a:t>
            </a:r>
            <a:endParaRPr/>
          </a:p>
          <a:p>
            <a:pPr indent="0" lvl="0" marL="0" rtl="0" algn="l">
              <a:spcBef>
                <a:spcPts val="0"/>
              </a:spcBef>
              <a:spcAft>
                <a:spcPts val="0"/>
              </a:spcAft>
              <a:buNone/>
            </a:pPr>
            <a:r>
              <a:t/>
            </a:r>
            <a:endParaRPr/>
          </a:p>
        </p:txBody>
      </p:sp>
      <p:sp>
        <p:nvSpPr>
          <p:cNvPr id="392" name="Google Shape;392;p36"/>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ph idx="4294967295" type="body"/>
          </p:nvPr>
        </p:nvSpPr>
        <p:spPr>
          <a:xfrm>
            <a:off x="690675" y="1353025"/>
            <a:ext cx="7704000" cy="23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Abstractive Summarization </a:t>
            </a:r>
            <a:r>
              <a:rPr b="1" lang="en"/>
              <a:t>BART Pre-Trained</a:t>
            </a:r>
            <a:r>
              <a:rPr lang="en"/>
              <a:t> </a:t>
            </a:r>
            <a:endParaRPr/>
          </a:p>
          <a:p>
            <a:pPr indent="0" lvl="0" marL="0" rtl="0" algn="l">
              <a:lnSpc>
                <a:spcPct val="115000"/>
              </a:lnSpc>
              <a:spcBef>
                <a:spcPts val="0"/>
              </a:spcBef>
              <a:spcAft>
                <a:spcPts val="0"/>
              </a:spcAft>
              <a:buNone/>
            </a:pPr>
            <a:r>
              <a:rPr lang="en" sz="900">
                <a:solidFill>
                  <a:srgbClr val="000000"/>
                </a:solidFill>
                <a:latin typeface="Arial"/>
                <a:ea typeface="Arial"/>
                <a:cs typeface="Arial"/>
                <a:sym typeface="Arial"/>
              </a:rPr>
              <a:t>The use of the ligninolytic fungi Trametes versicolor for the degradation of micropollutants has been widely studied . The main drawback of performing such treatments is the difficulty for the inoculated fungus to successfully compete with the other microorganisms growing in the bioreactor.</a:t>
            </a:r>
            <a:endParaRPr sz="9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just">
              <a:spcBef>
                <a:spcPts val="0"/>
              </a:spcBef>
              <a:spcAft>
                <a:spcPts val="0"/>
              </a:spcAft>
              <a:buNone/>
            </a:pPr>
            <a:r>
              <a:rPr lang="en"/>
              <a:t>Abstractive Summarization </a:t>
            </a:r>
            <a:r>
              <a:rPr b="1" lang="en"/>
              <a:t>BART Fine-Tuned</a:t>
            </a:r>
            <a:endParaRPr b="1"/>
          </a:p>
          <a:p>
            <a:pPr indent="0" lvl="0" marL="0" rtl="0" algn="l">
              <a:lnSpc>
                <a:spcPct val="115000"/>
              </a:lnSpc>
              <a:spcBef>
                <a:spcPts val="0"/>
              </a:spcBef>
              <a:spcAft>
                <a:spcPts val="0"/>
              </a:spcAft>
              <a:buNone/>
            </a:pPr>
            <a:r>
              <a:rPr lang="en" sz="900">
                <a:solidFill>
                  <a:srgbClr val="000000"/>
                </a:solidFill>
                <a:latin typeface="Arial"/>
                <a:ea typeface="Arial"/>
                <a:cs typeface="Arial"/>
                <a:sym typeface="Arial"/>
              </a:rPr>
              <a:t>withstood androphylliott-centric approaches withstanding with relative toilin'Approximately ailing withstanding withdrawal androphy using standardized standardized standardized standardized form of late-mediated byline androphylla's worth $2139] Theoretic androgen levels of course of course of course of course of course of theorette-centeredness islamini androgen levels of course of course of late inseptic monitoring withdrawing withstanding withdrawn while stills withstanding with varying degrees colder than in situatricheshesia, withdrawinging withstanding, withstood forked bycatchier androgen receptor agonizing androspective analyses show- androgen- andro- androgen receptor agonizes, asphylliott- androgen levels of late- androphylliott- androgen intensity of thesis, withstanding withstanding withstanding withdrawing androgen receptor agonizing</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5551213" y="1494700"/>
            <a:ext cx="2870100" cy="2885400"/>
          </a:xfrm>
          <a:prstGeom prst="rect">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 name="Google Shape;79;p1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0" name="Google Shape;80;p15"/>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4294967295" type="body"/>
          </p:nvPr>
        </p:nvSpPr>
        <p:spPr>
          <a:xfrm>
            <a:off x="720000" y="1406775"/>
            <a:ext cx="4408800" cy="316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Tasks:</a:t>
            </a:r>
            <a:r>
              <a:rPr b="1" lang="en"/>
              <a:t> Text Classification</a:t>
            </a:r>
            <a:r>
              <a:rPr lang="en"/>
              <a:t> and </a:t>
            </a:r>
            <a:r>
              <a:rPr b="1" lang="en"/>
              <a:t>Text Summarization</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b="1" lang="en"/>
              <a:t>Web of Science (WOS)</a:t>
            </a:r>
            <a:r>
              <a:rPr lang="en"/>
              <a:t> is a dataset of scientific paper abstracts, labeled in 7 categories: Computer Science, Electrical Engineering, Psychology, Mechanical Engineering, Civil Engineering, Medical Science, Biochemistry.</a:t>
            </a:r>
            <a:endParaRPr/>
          </a:p>
          <a:p>
            <a:pPr indent="0" lvl="0" marL="0" rtl="0" algn="l">
              <a:spcBef>
                <a:spcPts val="0"/>
              </a:spcBef>
              <a:spcAft>
                <a:spcPts val="0"/>
              </a:spcAft>
              <a:buNone/>
            </a:pPr>
            <a:r>
              <a:rPr lang="en"/>
              <a:t>There are 3 datasets: </a:t>
            </a:r>
            <a:endParaRPr/>
          </a:p>
          <a:p>
            <a:pPr indent="-304800" lvl="0" marL="457200" rtl="0" algn="l">
              <a:lnSpc>
                <a:spcPct val="70000"/>
              </a:lnSpc>
              <a:spcBef>
                <a:spcPts val="1000"/>
              </a:spcBef>
              <a:spcAft>
                <a:spcPts val="0"/>
              </a:spcAft>
              <a:buSzPts val="1200"/>
              <a:buChar char="●"/>
            </a:pPr>
            <a:r>
              <a:rPr lang="en"/>
              <a:t>Web of Science Dataset </a:t>
            </a:r>
            <a:r>
              <a:rPr b="1" lang="en"/>
              <a:t>WOS-46985</a:t>
            </a:r>
            <a:r>
              <a:rPr lang="en"/>
              <a:t> </a:t>
            </a:r>
            <a:r>
              <a:rPr lang="en"/>
              <a:t>(full dataset)</a:t>
            </a:r>
            <a:endParaRPr/>
          </a:p>
          <a:p>
            <a:pPr indent="-304800" lvl="0" marL="457200" rtl="0" algn="l">
              <a:lnSpc>
                <a:spcPct val="70000"/>
              </a:lnSpc>
              <a:spcBef>
                <a:spcPts val="1000"/>
              </a:spcBef>
              <a:spcAft>
                <a:spcPts val="0"/>
              </a:spcAft>
              <a:buSzPts val="1200"/>
              <a:buChar char="●"/>
            </a:pPr>
            <a:r>
              <a:rPr lang="en"/>
              <a:t>Web of Science Dataset WOS-11967 </a:t>
            </a:r>
            <a:r>
              <a:rPr lang="en"/>
              <a:t>(subsample)</a:t>
            </a:r>
            <a:endParaRPr/>
          </a:p>
          <a:p>
            <a:pPr indent="-304800" lvl="0" marL="457200" rtl="0" algn="l">
              <a:lnSpc>
                <a:spcPct val="70000"/>
              </a:lnSpc>
              <a:spcBef>
                <a:spcPts val="1000"/>
              </a:spcBef>
              <a:spcAft>
                <a:spcPts val="0"/>
              </a:spcAft>
              <a:buSzPts val="1200"/>
              <a:buChar char="●"/>
            </a:pPr>
            <a:r>
              <a:rPr lang="en"/>
              <a:t>Web of Science Dataset </a:t>
            </a:r>
            <a:r>
              <a:rPr b="1" lang="en"/>
              <a:t>WOS-5736</a:t>
            </a:r>
            <a:r>
              <a:rPr lang="en"/>
              <a:t> </a:t>
            </a:r>
            <a:r>
              <a:rPr lang="en"/>
              <a:t>(subsample)</a:t>
            </a:r>
            <a:endParaRPr/>
          </a:p>
          <a:p>
            <a:pPr indent="0" lvl="0" marL="0" rtl="0" algn="just">
              <a:spcBef>
                <a:spcPts val="1000"/>
              </a:spcBef>
              <a:spcAft>
                <a:spcPts val="0"/>
              </a:spcAft>
              <a:buNone/>
            </a:pPr>
            <a:r>
              <a:rPr lang="en"/>
              <a:t>We used the full dataset </a:t>
            </a:r>
            <a:r>
              <a:rPr b="1" lang="en"/>
              <a:t>WOS-46985 </a:t>
            </a:r>
            <a:r>
              <a:rPr lang="en"/>
              <a:t>for Text Classification and the subsample </a:t>
            </a:r>
            <a:r>
              <a:rPr b="1" lang="en"/>
              <a:t>WOS-5736 </a:t>
            </a:r>
            <a:r>
              <a:rPr lang="en"/>
              <a:t>for Text Summarization.</a:t>
            </a:r>
            <a:endParaRPr/>
          </a:p>
        </p:txBody>
      </p:sp>
      <p:grpSp>
        <p:nvGrpSpPr>
          <p:cNvPr id="82" name="Google Shape;82;p15"/>
          <p:cNvGrpSpPr/>
          <p:nvPr/>
        </p:nvGrpSpPr>
        <p:grpSpPr>
          <a:xfrm>
            <a:off x="5707679" y="3578394"/>
            <a:ext cx="2380575" cy="710771"/>
            <a:chOff x="5935225" y="1617200"/>
            <a:chExt cx="2086942" cy="572049"/>
          </a:xfrm>
        </p:grpSpPr>
        <p:pic>
          <p:nvPicPr>
            <p:cNvPr id="83" name="Google Shape;83;p15"/>
            <p:cNvPicPr preferRelativeResize="0"/>
            <p:nvPr/>
          </p:nvPicPr>
          <p:blipFill>
            <a:blip r:embed="rId3">
              <a:alphaModFix/>
            </a:blip>
            <a:stretch>
              <a:fillRect/>
            </a:stretch>
          </p:blipFill>
          <p:spPr>
            <a:xfrm>
              <a:off x="7143775" y="1656175"/>
              <a:ext cx="878392" cy="494101"/>
            </a:xfrm>
            <a:prstGeom prst="rect">
              <a:avLst/>
            </a:prstGeom>
            <a:noFill/>
            <a:ln>
              <a:noFill/>
            </a:ln>
          </p:spPr>
        </p:pic>
        <p:pic>
          <p:nvPicPr>
            <p:cNvPr id="84" name="Google Shape;84;p15"/>
            <p:cNvPicPr preferRelativeResize="0"/>
            <p:nvPr/>
          </p:nvPicPr>
          <p:blipFill>
            <a:blip r:embed="rId4">
              <a:alphaModFix/>
            </a:blip>
            <a:stretch>
              <a:fillRect/>
            </a:stretch>
          </p:blipFill>
          <p:spPr>
            <a:xfrm>
              <a:off x="5935225" y="1617200"/>
              <a:ext cx="1018124" cy="572049"/>
            </a:xfrm>
            <a:prstGeom prst="rect">
              <a:avLst/>
            </a:prstGeom>
            <a:noFill/>
            <a:ln>
              <a:noFill/>
            </a:ln>
          </p:spPr>
        </p:pic>
        <p:sp>
          <p:nvSpPr>
            <p:cNvPr id="85" name="Google Shape;85;p15"/>
            <p:cNvSpPr txBox="1"/>
            <p:nvPr/>
          </p:nvSpPr>
          <p:spPr>
            <a:xfrm>
              <a:off x="6828775" y="1695475"/>
              <a:ext cx="315000" cy="33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Inter"/>
                  <a:ea typeface="Inter"/>
                  <a:cs typeface="Inter"/>
                  <a:sym typeface="Inter"/>
                </a:rPr>
                <a:t>+</a:t>
              </a:r>
              <a:endParaRPr sz="1500">
                <a:solidFill>
                  <a:schemeClr val="dk1"/>
                </a:solidFill>
                <a:latin typeface="Inter"/>
                <a:ea typeface="Inter"/>
                <a:cs typeface="Inter"/>
                <a:sym typeface="Inter"/>
              </a:endParaRPr>
            </a:p>
          </p:txBody>
        </p:sp>
      </p:grpSp>
      <p:sp>
        <p:nvSpPr>
          <p:cNvPr id="86" name="Google Shape;86;p15"/>
          <p:cNvSpPr txBox="1"/>
          <p:nvPr>
            <p:ph idx="4294967295" type="body"/>
          </p:nvPr>
        </p:nvSpPr>
        <p:spPr>
          <a:xfrm>
            <a:off x="5707675" y="1629450"/>
            <a:ext cx="2557200" cy="204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100"/>
              <a:t>WOS</a:t>
            </a:r>
            <a:r>
              <a:rPr lang="en" sz="1100"/>
              <a:t> is built for Text Classification. We used Selenium and QuillBot </a:t>
            </a:r>
            <a:r>
              <a:rPr lang="en" sz="1100"/>
              <a:t>to automatically generate ground truth summaries.</a:t>
            </a:r>
            <a:endParaRPr sz="1100"/>
          </a:p>
          <a:p>
            <a:pPr indent="0" lvl="0" marL="0" rtl="0" algn="just">
              <a:spcBef>
                <a:spcPts val="1000"/>
              </a:spcBef>
              <a:spcAft>
                <a:spcPts val="0"/>
              </a:spcAft>
              <a:buNone/>
            </a:pPr>
            <a:r>
              <a:rPr lang="en"/>
              <a:t>Pro → Free, Customization</a:t>
            </a:r>
            <a:endParaRPr/>
          </a:p>
          <a:p>
            <a:pPr indent="0" lvl="0" marL="0" rtl="0" algn="just">
              <a:spcBef>
                <a:spcPts val="1000"/>
              </a:spcBef>
              <a:spcAft>
                <a:spcPts val="0"/>
              </a:spcAft>
              <a:buNone/>
            </a:pPr>
            <a:r>
              <a:rPr lang="en"/>
              <a:t>Cons → Bot detection, Slow</a:t>
            </a:r>
            <a:endParaRPr/>
          </a:p>
          <a:p>
            <a:pPr indent="0" lvl="0" marL="0" rtl="0" algn="just">
              <a:spcBef>
                <a:spcPts val="1000"/>
              </a:spcBef>
              <a:spcAft>
                <a:spcPts val="1000"/>
              </a:spcAft>
              <a:buNone/>
            </a:pPr>
            <a:r>
              <a:rPr lang="en"/>
              <a:t>5736 summaries took 16 hours! Roughly 10 seconds per sample.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Exploration</a:t>
            </a:r>
            <a:endParaRPr/>
          </a:p>
        </p:txBody>
      </p:sp>
      <p:sp>
        <p:nvSpPr>
          <p:cNvPr id="92" name="Google Shape;92;p16"/>
          <p:cNvSpPr/>
          <p:nvPr/>
        </p:nvSpPr>
        <p:spPr>
          <a:xfrm>
            <a:off x="1067088" y="3141503"/>
            <a:ext cx="3906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6"/>
          <p:cNvGrpSpPr/>
          <p:nvPr/>
        </p:nvGrpSpPr>
        <p:grpSpPr>
          <a:xfrm>
            <a:off x="719992" y="1662301"/>
            <a:ext cx="7703936" cy="3037457"/>
            <a:chOff x="910537" y="1806925"/>
            <a:chExt cx="7330101" cy="2718325"/>
          </a:xfrm>
        </p:grpSpPr>
        <p:pic>
          <p:nvPicPr>
            <p:cNvPr id="94" name="Google Shape;94;p16"/>
            <p:cNvPicPr preferRelativeResize="0"/>
            <p:nvPr/>
          </p:nvPicPr>
          <p:blipFill rotWithShape="1">
            <a:blip r:embed="rId3">
              <a:alphaModFix/>
            </a:blip>
            <a:srcRect b="-9" l="0" r="0" t="6472"/>
            <a:stretch/>
          </p:blipFill>
          <p:spPr>
            <a:xfrm>
              <a:off x="4674362" y="1806925"/>
              <a:ext cx="3566276" cy="2718325"/>
            </a:xfrm>
            <a:prstGeom prst="rect">
              <a:avLst/>
            </a:prstGeom>
            <a:noFill/>
            <a:ln>
              <a:noFill/>
            </a:ln>
          </p:spPr>
        </p:pic>
        <p:pic>
          <p:nvPicPr>
            <p:cNvPr id="95" name="Google Shape;95;p16"/>
            <p:cNvPicPr preferRelativeResize="0"/>
            <p:nvPr/>
          </p:nvPicPr>
          <p:blipFill rotWithShape="1">
            <a:blip r:embed="rId4">
              <a:alphaModFix/>
            </a:blip>
            <a:srcRect b="0" l="0" r="0" t="5997"/>
            <a:stretch/>
          </p:blipFill>
          <p:spPr>
            <a:xfrm>
              <a:off x="910537" y="1935625"/>
              <a:ext cx="3566276" cy="2589625"/>
            </a:xfrm>
            <a:prstGeom prst="rect">
              <a:avLst/>
            </a:prstGeom>
            <a:noFill/>
            <a:ln>
              <a:noFill/>
            </a:ln>
          </p:spPr>
        </p:pic>
      </p:grpSp>
      <p:grpSp>
        <p:nvGrpSpPr>
          <p:cNvPr id="96" name="Google Shape;96;p16"/>
          <p:cNvGrpSpPr/>
          <p:nvPr/>
        </p:nvGrpSpPr>
        <p:grpSpPr>
          <a:xfrm>
            <a:off x="1313275" y="1896839"/>
            <a:ext cx="1324260" cy="802791"/>
            <a:chOff x="62050" y="1456975"/>
            <a:chExt cx="1260000" cy="810000"/>
          </a:xfrm>
        </p:grpSpPr>
        <p:sp>
          <p:nvSpPr>
            <p:cNvPr id="97" name="Google Shape;97;p16"/>
            <p:cNvSpPr txBox="1"/>
            <p:nvPr/>
          </p:nvSpPr>
          <p:spPr>
            <a:xfrm>
              <a:off x="62050" y="1456975"/>
              <a:ext cx="1260000" cy="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Inter"/>
                  <a:ea typeface="Inter"/>
                  <a:cs typeface="Inter"/>
                  <a:sym typeface="Inter"/>
                </a:rPr>
                <a:t>0 - Computer Science</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1 - Electrical Engineering</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2 - Psychology</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3 - Mechanical Engineering</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4 - Civil Engineering</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5 - Medical Science</a:t>
              </a:r>
              <a:endParaRPr b="1" sz="600">
                <a:solidFill>
                  <a:schemeClr val="dk1"/>
                </a:solidFill>
                <a:latin typeface="Inter"/>
                <a:ea typeface="Inter"/>
                <a:cs typeface="Inter"/>
                <a:sym typeface="Inter"/>
              </a:endParaRPr>
            </a:p>
            <a:p>
              <a:pPr indent="0" lvl="0" marL="0" rtl="0" algn="l">
                <a:spcBef>
                  <a:spcPts val="0"/>
                </a:spcBef>
                <a:spcAft>
                  <a:spcPts val="0"/>
                </a:spcAft>
                <a:buNone/>
              </a:pPr>
              <a:r>
                <a:rPr b="1" lang="en" sz="600">
                  <a:solidFill>
                    <a:schemeClr val="dk1"/>
                  </a:solidFill>
                  <a:latin typeface="Inter"/>
                  <a:ea typeface="Inter"/>
                  <a:cs typeface="Inter"/>
                  <a:sym typeface="Inter"/>
                </a:rPr>
                <a:t>6 - Biochemistry</a:t>
              </a:r>
              <a:endParaRPr b="1" sz="600">
                <a:solidFill>
                  <a:schemeClr val="dk1"/>
                </a:solidFill>
                <a:latin typeface="Inter"/>
                <a:ea typeface="Inter"/>
                <a:cs typeface="Inter"/>
                <a:sym typeface="Inter"/>
              </a:endParaRPr>
            </a:p>
          </p:txBody>
        </p:sp>
        <p:sp>
          <p:nvSpPr>
            <p:cNvPr id="98" name="Google Shape;98;p16"/>
            <p:cNvSpPr/>
            <p:nvPr/>
          </p:nvSpPr>
          <p:spPr>
            <a:xfrm>
              <a:off x="86875" y="1497850"/>
              <a:ext cx="1150200" cy="739200"/>
            </a:xfrm>
            <a:prstGeom prst="rect">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99" name="Google Shape;99;p16"/>
          <p:cNvSpPr txBox="1"/>
          <p:nvPr/>
        </p:nvSpPr>
        <p:spPr>
          <a:xfrm>
            <a:off x="1325966" y="1540138"/>
            <a:ext cx="3031800" cy="281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Inter"/>
                <a:ea typeface="Inter"/>
                <a:cs typeface="Inter"/>
                <a:sym typeface="Inter"/>
              </a:rPr>
              <a:t>Number of Samples per Class</a:t>
            </a:r>
            <a:endParaRPr b="1" sz="900">
              <a:solidFill>
                <a:schemeClr val="dk1"/>
              </a:solidFill>
              <a:latin typeface="Inter"/>
              <a:ea typeface="Inter"/>
              <a:cs typeface="Inter"/>
              <a:sym typeface="Inter"/>
            </a:endParaRPr>
          </a:p>
        </p:txBody>
      </p:sp>
      <p:sp>
        <p:nvSpPr>
          <p:cNvPr id="100" name="Google Shape;100;p16"/>
          <p:cNvSpPr txBox="1"/>
          <p:nvPr/>
        </p:nvSpPr>
        <p:spPr>
          <a:xfrm>
            <a:off x="5266109" y="1381125"/>
            <a:ext cx="3031800" cy="281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Inter"/>
                <a:ea typeface="Inter"/>
                <a:cs typeface="Inter"/>
                <a:sym typeface="Inter"/>
              </a:rPr>
              <a:t>Number of Words per Sample</a:t>
            </a:r>
            <a:endParaRPr b="1" sz="9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106" name="Google Shape;106;p17"/>
          <p:cNvPicPr preferRelativeResize="0"/>
          <p:nvPr/>
        </p:nvPicPr>
        <p:blipFill>
          <a:blip r:embed="rId3">
            <a:alphaModFix amt="83000"/>
          </a:blip>
          <a:stretch>
            <a:fillRect/>
          </a:stretch>
        </p:blipFill>
        <p:spPr>
          <a:xfrm>
            <a:off x="1927499" y="1396150"/>
            <a:ext cx="5289000" cy="31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834">
            <a:alpha val="31009"/>
          </a:srgbClr>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720000" y="2106150"/>
            <a:ext cx="7704000" cy="9312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4400"/>
              <a:t>Text 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 Pipeline</a:t>
            </a:r>
            <a:endParaRPr/>
          </a:p>
        </p:txBody>
      </p:sp>
      <p:sp>
        <p:nvSpPr>
          <p:cNvPr id="117" name="Google Shape;117;p19"/>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4294967295" type="body"/>
          </p:nvPr>
        </p:nvSpPr>
        <p:spPr>
          <a:xfrm>
            <a:off x="720000" y="1406775"/>
            <a:ext cx="7704000" cy="3162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b="1" lang="en"/>
              <a:t>Data Preparation for Training</a:t>
            </a:r>
            <a:r>
              <a:rPr lang="en"/>
              <a:t>: Select the ‘Abstract’ and ‘Y1’ columns from the dataframe. Define an AbstractsDataset class that inherits from torch.utils.data.Dataset to prepare the data for training and testing. Encode the abstracts using a pre-trained BERT tokenizer and split the dataframe into training and test sets.</a:t>
            </a:r>
            <a:endParaRPr/>
          </a:p>
          <a:p>
            <a:pPr indent="-304800" lvl="0" marL="457200" rtl="0" algn="l">
              <a:lnSpc>
                <a:spcPct val="115000"/>
              </a:lnSpc>
              <a:spcBef>
                <a:spcPts val="0"/>
              </a:spcBef>
              <a:spcAft>
                <a:spcPts val="0"/>
              </a:spcAft>
              <a:buSzPts val="1200"/>
              <a:buChar char="●"/>
            </a:pPr>
            <a:r>
              <a:rPr b="1" lang="en"/>
              <a:t>Model Creation</a:t>
            </a:r>
            <a:r>
              <a:rPr lang="en"/>
              <a:t>: Use the BertForSequenceClassification model for sequence classification. Explain the architecture of the BERT model, including the embeddings, encoder, and pooler modules.</a:t>
            </a:r>
            <a:endParaRPr/>
          </a:p>
          <a:p>
            <a:pPr indent="-304800" lvl="0" marL="457200" rtl="0" algn="l">
              <a:lnSpc>
                <a:spcPct val="115000"/>
              </a:lnSpc>
              <a:spcBef>
                <a:spcPts val="0"/>
              </a:spcBef>
              <a:spcAft>
                <a:spcPts val="0"/>
              </a:spcAft>
              <a:buSzPts val="1200"/>
              <a:buChar char="●"/>
            </a:pPr>
            <a:r>
              <a:rPr b="1" lang="en"/>
              <a:t>Model Training</a:t>
            </a:r>
            <a:r>
              <a:rPr lang="en"/>
              <a:t>: Set the training parameters, including the number of epochs and the AdamW optimizer. Train the model in a training loop, calculate the loss, and backpropagate through the model.</a:t>
            </a:r>
            <a:endParaRPr/>
          </a:p>
          <a:p>
            <a:pPr indent="-304800" lvl="0" marL="457200" rtl="0" algn="l">
              <a:lnSpc>
                <a:spcPct val="115000"/>
              </a:lnSpc>
              <a:spcBef>
                <a:spcPts val="0"/>
              </a:spcBef>
              <a:spcAft>
                <a:spcPts val="0"/>
              </a:spcAft>
              <a:buSzPts val="1200"/>
              <a:buChar char="●"/>
            </a:pPr>
            <a:r>
              <a:rPr b="1" lang="en"/>
              <a:t>Model Evaluation</a:t>
            </a:r>
            <a:r>
              <a:rPr lang="en"/>
              <a:t>: Evaluate the model on the test set and the entire dataset. Calculate the precision, recall, and f1-score metrics for each class.</a:t>
            </a:r>
            <a:endParaRPr/>
          </a:p>
          <a:p>
            <a:pPr indent="0" lvl="0" marL="457200" rtl="0" algn="l">
              <a:lnSpc>
                <a:spcPct val="115000"/>
              </a:lnSpc>
              <a:spcBef>
                <a:spcPts val="9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a:t>
            </a:r>
            <a:r>
              <a:rPr lang="en"/>
              <a:t>Classification - Data Preparation</a:t>
            </a:r>
            <a:endParaRPr/>
          </a:p>
          <a:p>
            <a:pPr indent="0" lvl="0" marL="0" rtl="0" algn="l">
              <a:spcBef>
                <a:spcPts val="0"/>
              </a:spcBef>
              <a:spcAft>
                <a:spcPts val="0"/>
              </a:spcAft>
              <a:buNone/>
            </a:pPr>
            <a:r>
              <a:t/>
            </a:r>
            <a:endParaRPr/>
          </a:p>
        </p:txBody>
      </p:sp>
      <p:sp>
        <p:nvSpPr>
          <p:cNvPr id="124" name="Google Shape;124;p20"/>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4294967295" type="body"/>
          </p:nvPr>
        </p:nvSpPr>
        <p:spPr>
          <a:xfrm>
            <a:off x="720000" y="1406775"/>
            <a:ext cx="7704000" cy="31623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lang="en"/>
              <a:t>The </a:t>
            </a:r>
            <a:r>
              <a:rPr b="1" lang="en"/>
              <a:t>‘Abstract’ </a:t>
            </a:r>
            <a:r>
              <a:rPr lang="en"/>
              <a:t>and </a:t>
            </a:r>
            <a:r>
              <a:rPr b="1" lang="en"/>
              <a:t>‘Y1’ </a:t>
            </a:r>
            <a:r>
              <a:rPr lang="en"/>
              <a:t>columns are </a:t>
            </a:r>
            <a:r>
              <a:rPr b="1" lang="en"/>
              <a:t>selected </a:t>
            </a:r>
            <a:r>
              <a:rPr lang="en"/>
              <a:t>from the dataframe because these are the features (or variables) that will be used for model training. ‘Abstract’ contains the text that needs to be classified, while ‘Y1’ contains the corresponding classification labels.</a:t>
            </a:r>
            <a:endParaRPr/>
          </a:p>
          <a:p>
            <a:pPr indent="-304800" lvl="0" marL="457200" marR="0" rtl="0" algn="l">
              <a:lnSpc>
                <a:spcPct val="100000"/>
              </a:lnSpc>
              <a:spcBef>
                <a:spcPts val="1000"/>
              </a:spcBef>
              <a:spcAft>
                <a:spcPts val="0"/>
              </a:spcAft>
              <a:buSzPts val="1200"/>
              <a:buChar char="●"/>
            </a:pPr>
            <a:r>
              <a:rPr lang="en"/>
              <a:t>The abstracts are encoded using a </a:t>
            </a:r>
            <a:r>
              <a:rPr b="1" lang="en"/>
              <a:t>pre-trained BERT tokenizer</a:t>
            </a:r>
            <a:r>
              <a:rPr lang="en"/>
              <a:t>. A </a:t>
            </a:r>
            <a:r>
              <a:rPr b="1" lang="en"/>
              <a:t>tokenizer </a:t>
            </a:r>
            <a:r>
              <a:rPr lang="en"/>
              <a:t>is a tool that breaks down text into smaller units (such as words or sub-words), which can be used as input for the BERT model.</a:t>
            </a:r>
            <a:endParaRPr/>
          </a:p>
          <a:p>
            <a:pPr indent="-304800" lvl="0" marL="457200" marR="0" rtl="0" algn="l">
              <a:lnSpc>
                <a:spcPct val="100000"/>
              </a:lnSpc>
              <a:spcBef>
                <a:spcPts val="1000"/>
              </a:spcBef>
              <a:spcAft>
                <a:spcPts val="0"/>
              </a:spcAft>
              <a:buSzPts val="1200"/>
              <a:buChar char="●"/>
            </a:pPr>
            <a:r>
              <a:rPr lang="en"/>
              <a:t>Finally, the dataframe is split into </a:t>
            </a:r>
            <a:r>
              <a:rPr b="1" lang="en"/>
              <a:t>training </a:t>
            </a:r>
            <a:r>
              <a:rPr lang="en"/>
              <a:t>and </a:t>
            </a:r>
            <a:r>
              <a:rPr b="1" lang="en"/>
              <a:t>test </a:t>
            </a:r>
            <a:r>
              <a:rPr lang="en"/>
              <a:t>sets. This is a common step in data preparation for supervised learning, where a model is trained on one dataset and then tested on a separate dataset to evaluate its performance.</a:t>
            </a:r>
            <a:endParaRPr/>
          </a:p>
          <a:p>
            <a:pPr indent="0" lvl="0" marL="0" rtl="0" algn="l">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 Model Creation</a:t>
            </a:r>
            <a:endParaRPr/>
          </a:p>
          <a:p>
            <a:pPr indent="0" lvl="0" marL="0" rtl="0" algn="l">
              <a:spcBef>
                <a:spcPts val="0"/>
              </a:spcBef>
              <a:spcAft>
                <a:spcPts val="0"/>
              </a:spcAft>
              <a:buNone/>
            </a:pPr>
            <a:r>
              <a:t/>
            </a:r>
            <a:endParaRPr/>
          </a:p>
        </p:txBody>
      </p:sp>
      <p:sp>
        <p:nvSpPr>
          <p:cNvPr id="131" name="Google Shape;131;p21"/>
          <p:cNvSpPr/>
          <p:nvPr/>
        </p:nvSpPr>
        <p:spPr>
          <a:xfrm>
            <a:off x="1237188" y="3305307"/>
            <a:ext cx="371400" cy="37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idx="4294967295" type="body"/>
          </p:nvPr>
        </p:nvSpPr>
        <p:spPr>
          <a:xfrm>
            <a:off x="720000" y="1406775"/>
            <a:ext cx="7704000" cy="31623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lang="en"/>
              <a:t>The </a:t>
            </a:r>
            <a:r>
              <a:rPr b="1" lang="en"/>
              <a:t>BertForSequenceClassification </a:t>
            </a:r>
            <a:r>
              <a:rPr lang="en"/>
              <a:t>model is used for sequence classification. This model is a version of BERT that has been adapted for sequence classification, which is a type of problem where the goal is to assign a category to a sequence of text.</a:t>
            </a:r>
            <a:endParaRPr/>
          </a:p>
          <a:p>
            <a:pPr indent="-304800" lvl="0" marL="457200" marR="0" rtl="0" algn="l">
              <a:lnSpc>
                <a:spcPct val="100000"/>
              </a:lnSpc>
              <a:spcBef>
                <a:spcPts val="1000"/>
              </a:spcBef>
              <a:spcAft>
                <a:spcPts val="0"/>
              </a:spcAft>
              <a:buSzPts val="1200"/>
              <a:buChar char="●"/>
            </a:pPr>
            <a:r>
              <a:rPr lang="en"/>
              <a:t>The architecture of the BERT model includes the embeddings, encoder, and pooler modules. The embeddings are vector representations of the input text, the encoder is the part of the model that processes these embeddings to extract relevant features, and the pooler aggregates these features into a single vector that can be used for classification.</a:t>
            </a:r>
            <a:endParaRPr/>
          </a:p>
          <a:p>
            <a:pPr indent="0" lvl="0" marL="457200" marR="0" rtl="0" algn="l">
              <a:lnSpc>
                <a:spcPct val="100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inal Muscular Atrophy Breakthrough Infographics by Slidesgo">
  <a:themeElements>
    <a:clrScheme name="Simple Light">
      <a:dk1>
        <a:srgbClr val="191919"/>
      </a:dk1>
      <a:lt1>
        <a:srgbClr val="FFFFFF"/>
      </a:lt1>
      <a:dk2>
        <a:srgbClr val="2E7981"/>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