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9.xml" ContentType="application/vnd.openxmlformats-officedocument.presentationml.notesSlide+xml"/>
  <Override PartName="/ppt/ink/ink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79" r:id="rId22"/>
    <p:sldId id="281" r:id="rId23"/>
    <p:sldId id="262" r:id="rId24"/>
    <p:sldId id="277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Economica" panose="020B0604020202020204" charset="0"/>
      <p:regular r:id="rId31"/>
      <p:bold r:id="rId32"/>
      <p:italic r:id="rId33"/>
      <p:boldItalic r:id="rId34"/>
    </p:embeddedFont>
    <p:embeddedFont>
      <p:font typeface="Garamond" panose="02020404030301010803" pitchFamily="18" charset="0"/>
      <p:regular r:id="rId35"/>
      <p:bold r:id="rId36"/>
      <p:italic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14:38:31.80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14:40:02.58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23,'24'-6,"1"0,0 2,36-2,393 30,-322-13,652 35,538 15,-1220-53,843 47,-862-52,490 24,-425-12,268 61,-391-70,-1 2,0 0,-1 2,0 1,0 0,-1 2,0 0,22 20,-30-21,0 1,-1 1,0 0,-1 1,-1 0,0 1,-1 0,-1 1,-1 0,0 0,8 28,-4-3,-2 0,-2 1,-2-1,-1 2,-3 69,-2-110,0 1,0-1,0 0,-1 1,1-1,-1 0,0 1,0-1,0 0,-1 0,1 0,-1 0,1 0,-1 0,0 0,0-1,-4 5,2-5,-1 1,1-1,-1 0,1 0,-1 0,0 0,0-1,0 0,0 0,0 0,-7-1,-90 5,-145-12,161 1,0 3,-161 18,208-10,0 2,1 2,0 2,-70 29,96-34,1 0,-1 1,1 0,0 1,0 0,1 0,0 2,1-1,0 1,1 0,0 1,0 0,1 0,0 0,1 1,0 0,1 1,-4 16,-5 39,4 1,2 1,3 77,1-60,2-15,-9 112,8-158,-2 0,0 0,-2 0,-18 45,22-65,0 0,0-1,-1 1,0-1,0 0,-1 0,1 0,-1 0,0-1,0 0,-1 0,1 0,-1-1,0 0,0 0,0 0,0-1,-9 3,-11 1,0-1,0-1,-36 0,18-1,-51 5,-146 17,204-19,0 2,0 2,1 1,-46 21,72-27,0 0,1 0,-1 1,1 1,1 0,-1 0,1 0,1 1,-1 0,1 1,1 0,-10 15,8-6,0 0,0 0,2 1,0 0,2 0,-4 23,-1 48,3 0,9 154,-2-215,2 0,0 0,14 50,-15-70,1-1,0-1,0 1,1 0,0-1,0 0,1 0,0 0,0 0,1-1,-1 0,2 0,-1 0,0-1,1 0,0 0,13 6,11 0,1 0,-1-3,2 0,-1-2,49 2,-35-3,-1 1,44 13,-80-16,-1 0,1 0,-1 1,0 0,0 0,-1 1,1 0,-1 0,0 1,0-1,-1 2,10 11,-8-8,-1 1,-1 0,0 1,0-1,-1 1,-1 0,6 25,-3 7,-2 0,-2 1,-2-1,-4 46,2-78,-60 778,10-198,1 747,36-890,2 421,43-79,-12-365,-14-364,-2-49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5T14:54:11.745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5771 164,'0'0,"-700"-36,565 26,-829-36,-650-8,852 37,0 47,735-29,-64 4,1 3,-130 29,189-29,1 2,0 1,0 1,-34 20,45-20,0 0,1 1,0 2,1-1,1 2,-28 33,35-35,0 0,1 0,1 0,0 1,1 0,1 1,0-1,1 1,0 0,2 0,0 1,0 16,2 26,15 115,-11-143,0 3,12 84,-12-101,0 0,1 0,1-1,13 28,-16-39,1 0,0 1,0-1,0-1,1 1,-1 0,1-1,0 0,1 0,-1-1,1 1,0-1,-1-1,1 1,0-1,1 0,-1 0,0 0,1-1,-1 0,1-1,6 1,15-1,1-1,-1-1,46-10,208-49,-134 27,244-26,-251 55,250 23,133 55,-301-28,-172-31,0 2,64 29,-89-32,0 0,-1 2,0 1,-2 1,36 33,-43-35,-2 1,0 1,0 0,-2 1,0 1,-2 0,0 0,12 32,-13-24,-1 1,-2 0,0 1,1 28,-2 118,-5-174,6 161,-4-143,1 1,1-1,0 0,1 0,2 0,9 21,-9-30,0 0,0 0,1-1,0 0,0-1,1 0,0 0,1-1,-1 0,1 0,1-1,-1-1,18 8,5-1,0-1,1-1,47 7,11-4,109 1,95-14,-170-1,279-6,229 2,0 46,-572-34,139 22,-165-22,0 1,-1 3,48 20,-68-23,-1 0,0 1,0 1,-1 0,0 0,-1 2,0 0,-1 0,0 1,14 23,6 15,40 90,-45-86,9 31,-3 1,34 152,14 41,-76-267,1-1,0 0,0 0,1-1,1 1,0-1,0-1,1 0,1 0,-1 0,2-1,-1 0,1-1,1 0,-1 0,1-1,1-1,-1 0,1 0,17 4,12 3,2-3,0-1,0-2,48 1,178-7,-150-4,129-4,-93 0,173 15,-305-6,-1 1,1 2,0 0,-1 1,0 1,0 1,23 12,-33-13,-1 0,1 0,-1 2,-1-1,1 1,-1 1,-1 0,0 0,0 1,-1 0,-1 0,0 1,8 16,20 63,-3 2,-4 1,-5 1,13 108,51 800,-70-686,21 801,-42 0,3-86,-2-54,-10-726,1-25,10-208,0 0,-7 30,5-38,2 1,-1 0,1-1,1 1,0 0,1 0,0-1,1 1,4 20,-1-20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5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49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2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796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29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41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434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87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336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6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e0cb9b5b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e0cb9b5b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251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0cb9b5b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0cb9b5b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982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0cb9b5b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0cb9b5b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0cb9b5b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0cb9b5b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91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0cb9b5b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0cb9b5b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56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88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193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92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0cb9b5b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0cb9b5b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68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ederico-jf.github.io/Knowledge-Mining/Final-Project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8250" y="1114424"/>
            <a:ext cx="3427500" cy="18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Academic Analytics: Predictions around Argentine “Aprender” National Evaluation</a:t>
            </a:r>
            <a:endParaRPr sz="32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79"/>
            <a:ext cx="3241050" cy="1019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s" sz="1200" dirty="0">
                <a:latin typeface="Georgia"/>
                <a:ea typeface="Georgia"/>
                <a:cs typeface="Georgia"/>
                <a:sym typeface="Georgia"/>
              </a:rPr>
              <a:t>EPPS 6323 Knowledge Mining</a:t>
            </a: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Georgia"/>
                <a:ea typeface="Georgia"/>
                <a:cs typeface="Georgia"/>
                <a:sym typeface="Georgia"/>
              </a:rPr>
              <a:t>Dr. Karl Ho</a:t>
            </a:r>
            <a:endParaRPr sz="1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/>
              <a:t>Student: Federico Ferrero</a:t>
            </a:r>
            <a:endParaRPr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585196-548C-4BC3-9C45-A38C7572C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978944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s" sz="3600" dirty="0"/>
              <a:t>Students’ Performances by </a:t>
            </a:r>
            <a:r>
              <a:rPr lang="es" sz="3600" b="1" dirty="0"/>
              <a:t>Socioeconomic Level</a:t>
            </a:r>
            <a:endParaRPr sz="36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D89D3-D032-4778-904F-C56AE08EE6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219700" y="1568125"/>
            <a:ext cx="3612600" cy="3354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Language Scores: </a:t>
            </a:r>
            <a:r>
              <a:rPr lang="en-US" i="1" dirty="0">
                <a:latin typeface="Garamond" panose="02020404030301010803" pitchFamily="18" charset="0"/>
              </a:rPr>
              <a:t>predominantly middle socioeconomic level students who obtain at least a satisfactory level </a:t>
            </a:r>
            <a:r>
              <a:rPr lang="en-US" dirty="0">
                <a:latin typeface="Garamond" panose="02020404030301010803" pitchFamily="18" charset="0"/>
              </a:rPr>
              <a:t>(44%).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Math Scores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i="1" dirty="0">
                <a:latin typeface="Garamond" panose="02020404030301010803" pitchFamily="18" charset="0"/>
              </a:rPr>
              <a:t>predominantly middle socioeconomic level students who obtain low and basic level </a:t>
            </a:r>
            <a:r>
              <a:rPr lang="en-US" dirty="0">
                <a:latin typeface="Garamond" panose="02020404030301010803" pitchFamily="18" charset="0"/>
              </a:rPr>
              <a:t>(37%).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93590-B6E9-4FA4-9D2B-F5D2AE1F54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350" y="1225225"/>
            <a:ext cx="521970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5629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3200" b="1" dirty="0"/>
              <a:t>How Many IV </a:t>
            </a:r>
            <a:r>
              <a:rPr lang="en-US" sz="3200" dirty="0"/>
              <a:t>are the </a:t>
            </a:r>
            <a:r>
              <a:rPr lang="en-US" sz="3200" b="1" dirty="0"/>
              <a:t>Optimal</a:t>
            </a:r>
            <a:r>
              <a:rPr lang="en-US" sz="3200" dirty="0"/>
              <a:t> Number When Predicting </a:t>
            </a:r>
            <a:r>
              <a:rPr lang="en-US" sz="3200" b="1" dirty="0"/>
              <a:t>Language Performance</a:t>
            </a:r>
            <a:r>
              <a:rPr lang="en-US" sz="32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2" y="1593490"/>
            <a:ext cx="3128962" cy="3354000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5</a:t>
            </a:r>
            <a:r>
              <a:rPr lang="en-US" dirty="0">
                <a:latin typeface="Garamond" panose="02020404030301010803" pitchFamily="18" charset="0"/>
              </a:rPr>
              <a:t> seems to be the </a:t>
            </a:r>
            <a:r>
              <a:rPr lang="en-US" b="1" dirty="0">
                <a:latin typeface="Garamond" panose="02020404030301010803" pitchFamily="18" charset="0"/>
              </a:rPr>
              <a:t>better number of predictors</a:t>
            </a:r>
            <a:r>
              <a:rPr lang="en-US" dirty="0">
                <a:latin typeface="Garamond" panose="02020404030301010803" pitchFamily="18" charset="0"/>
              </a:rPr>
              <a:t> for the model when predicting </a:t>
            </a:r>
            <a:r>
              <a:rPr lang="en-US" b="1" dirty="0">
                <a:latin typeface="Garamond" panose="02020404030301010803" pitchFamily="18" charset="0"/>
              </a:rPr>
              <a:t>Language Performance</a:t>
            </a:r>
            <a:r>
              <a:rPr lang="en-US" dirty="0">
                <a:latin typeface="Garamond" panose="02020404030301010803" pitchFamily="18" charset="0"/>
              </a:rPr>
              <a:t>: high AdjR2 and low BIC and Cp.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9B355-B162-4D8C-AD3B-037834C004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7575" y="1593489"/>
            <a:ext cx="5607843" cy="31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5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2649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3200" b="1" dirty="0"/>
              <a:t>What</a:t>
            </a:r>
            <a:r>
              <a:rPr lang="en-US" sz="3200" dirty="0"/>
              <a:t> are the </a:t>
            </a:r>
            <a:r>
              <a:rPr lang="en-US" sz="3200" b="1" dirty="0"/>
              <a:t>Best Predictors </a:t>
            </a:r>
            <a:r>
              <a:rPr lang="en-US" sz="3200" dirty="0"/>
              <a:t>of</a:t>
            </a:r>
            <a:r>
              <a:rPr lang="en-US" sz="3200" b="1" dirty="0"/>
              <a:t> Language Performance?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71913"/>
            <a:ext cx="8667994" cy="939846"/>
          </a:xfrm>
        </p:spPr>
        <p:txBody>
          <a:bodyPr>
            <a:norm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6D73A-5CDD-47DB-AE3B-B825679585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0269" y="1282919"/>
            <a:ext cx="4843462" cy="2706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B26D38-DB90-4C61-A23B-7E2CB28C0F70}"/>
              </a:ext>
            </a:extLst>
          </p:cNvPr>
          <p:cNvSpPr/>
          <p:nvPr/>
        </p:nvSpPr>
        <p:spPr>
          <a:xfrm>
            <a:off x="4120243" y="2476490"/>
            <a:ext cx="216354" cy="171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66EAA7-D9AC-4344-A64D-8F6243DDAC21}"/>
              </a:ext>
            </a:extLst>
          </p:cNvPr>
          <p:cNvSpPr/>
          <p:nvPr/>
        </p:nvSpPr>
        <p:spPr>
          <a:xfrm>
            <a:off x="4336597" y="2476490"/>
            <a:ext cx="216354" cy="171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6352E-4314-41B3-A1A1-D59C91516930}"/>
              </a:ext>
            </a:extLst>
          </p:cNvPr>
          <p:cNvSpPr/>
          <p:nvPr/>
        </p:nvSpPr>
        <p:spPr>
          <a:xfrm>
            <a:off x="4550231" y="2477104"/>
            <a:ext cx="383719" cy="171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83066-3E14-435C-896C-97D3C0D96DFD}"/>
              </a:ext>
            </a:extLst>
          </p:cNvPr>
          <p:cNvSpPr/>
          <p:nvPr/>
        </p:nvSpPr>
        <p:spPr>
          <a:xfrm>
            <a:off x="4738007" y="2935874"/>
            <a:ext cx="402772" cy="171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E4445-22FF-4472-9DA8-A5D685AD23F9}"/>
              </a:ext>
            </a:extLst>
          </p:cNvPr>
          <p:cNvSpPr/>
          <p:nvPr/>
        </p:nvSpPr>
        <p:spPr>
          <a:xfrm>
            <a:off x="4944836" y="2477588"/>
            <a:ext cx="127907" cy="17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A925E-5064-4F99-B818-5A8C581FFABF}"/>
              </a:ext>
            </a:extLst>
          </p:cNvPr>
          <p:cNvSpPr/>
          <p:nvPr/>
        </p:nvSpPr>
        <p:spPr>
          <a:xfrm>
            <a:off x="5078186" y="2477040"/>
            <a:ext cx="141514" cy="171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D16E7-F82C-42C6-AC58-BCBCBC72181A}"/>
              </a:ext>
            </a:extLst>
          </p:cNvPr>
          <p:cNvSpPr txBox="1"/>
          <p:nvPr/>
        </p:nvSpPr>
        <p:spPr>
          <a:xfrm>
            <a:off x="2786062" y="1485126"/>
            <a:ext cx="91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1) Math Performance (md)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EC7D4-B936-4D23-81E8-CD17CAD7B342}"/>
              </a:ext>
            </a:extLst>
          </p:cNvPr>
          <p:cNvSpPr txBox="1"/>
          <p:nvPr/>
        </p:nvSpPr>
        <p:spPr>
          <a:xfrm>
            <a:off x="2786061" y="1965510"/>
            <a:ext cx="91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2) Do you receive payment for the job? (a22)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0EFBE-B91E-47C4-A022-4A3A9D514CFD}"/>
              </a:ext>
            </a:extLst>
          </p:cNvPr>
          <p:cNvSpPr txBox="1"/>
          <p:nvPr/>
        </p:nvSpPr>
        <p:spPr>
          <a:xfrm>
            <a:off x="2775057" y="2503750"/>
            <a:ext cx="91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strike="sngStrike" dirty="0">
                <a:solidFill>
                  <a:srgbClr val="FF0000"/>
                </a:solidFill>
                <a:latin typeface="Garamond" panose="02020404030301010803" pitchFamily="18" charset="0"/>
              </a:rPr>
              <a:t>3) Sex Education Variable (ap38_k)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D817C-D214-4E4A-91A9-0B3E7AC97DB9}"/>
              </a:ext>
            </a:extLst>
          </p:cNvPr>
          <p:cNvSpPr txBox="1"/>
          <p:nvPr/>
        </p:nvSpPr>
        <p:spPr>
          <a:xfrm>
            <a:off x="5771699" y="1414509"/>
            <a:ext cx="91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3) How difficult are the following activities for you? Understanding a text (a39_01)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42089-545B-410F-9C31-9DA3C5209252}"/>
              </a:ext>
            </a:extLst>
          </p:cNvPr>
          <p:cNvSpPr txBox="1"/>
          <p:nvPr/>
        </p:nvSpPr>
        <p:spPr>
          <a:xfrm>
            <a:off x="5789961" y="2313220"/>
            <a:ext cx="9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4) Student's socio-economical index (is)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D915F-3BB2-4337-A1E2-EC90B9FD7655}"/>
              </a:ext>
            </a:extLst>
          </p:cNvPr>
          <p:cNvSpPr txBox="1"/>
          <p:nvPr/>
        </p:nvSpPr>
        <p:spPr>
          <a:xfrm>
            <a:off x="5827998" y="2967810"/>
            <a:ext cx="91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5) Extra-age (sb)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1D5CB37-BEED-4846-900A-3D926BFD113C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3705225" y="1715959"/>
            <a:ext cx="523195" cy="76053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6A98C5C-1BAD-4456-8BFC-93E8B73A6E18}"/>
              </a:ext>
            </a:extLst>
          </p:cNvPr>
          <p:cNvCxnSpPr>
            <a:cxnSpLocks/>
            <a:stCxn id="16" idx="3"/>
            <a:endCxn id="10" idx="0"/>
          </p:cNvCxnSpPr>
          <p:nvPr/>
        </p:nvCxnSpPr>
        <p:spPr>
          <a:xfrm>
            <a:off x="3705224" y="2196343"/>
            <a:ext cx="739550" cy="28014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DCC806B-1478-41FE-BD57-48DAC8A3F753}"/>
              </a:ext>
            </a:extLst>
          </p:cNvPr>
          <p:cNvCxnSpPr>
            <a:endCxn id="11" idx="2"/>
          </p:cNvCxnSpPr>
          <p:nvPr/>
        </p:nvCxnSpPr>
        <p:spPr>
          <a:xfrm flipV="1">
            <a:off x="3495675" y="2649102"/>
            <a:ext cx="1246416" cy="18934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20E0423F-F040-4239-A87B-02032CA374C6}"/>
              </a:ext>
            </a:extLst>
          </p:cNvPr>
          <p:cNvCxnSpPr>
            <a:endCxn id="12" idx="3"/>
          </p:cNvCxnSpPr>
          <p:nvPr/>
        </p:nvCxnSpPr>
        <p:spPr>
          <a:xfrm rot="10800000" flipV="1">
            <a:off x="5140779" y="2196341"/>
            <a:ext cx="831396" cy="76907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2C41B6B-2F20-4C97-BF29-7C45EEC8F245}"/>
              </a:ext>
            </a:extLst>
          </p:cNvPr>
          <p:cNvCxnSpPr>
            <a:cxnSpLocks/>
          </p:cNvCxnSpPr>
          <p:nvPr/>
        </p:nvCxnSpPr>
        <p:spPr>
          <a:xfrm rot="10800000">
            <a:off x="5027417" y="2671237"/>
            <a:ext cx="908104" cy="120943"/>
          </a:xfrm>
          <a:prstGeom prst="curvedConnector3">
            <a:avLst>
              <a:gd name="adj1" fmla="val 951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88C53CE1-05EC-4F75-939A-FF69696A708A}"/>
              </a:ext>
            </a:extLst>
          </p:cNvPr>
          <p:cNvCxnSpPr>
            <a:stCxn id="20" idx="1"/>
          </p:cNvCxnSpPr>
          <p:nvPr/>
        </p:nvCxnSpPr>
        <p:spPr>
          <a:xfrm rot="10800000">
            <a:off x="5267326" y="2580878"/>
            <a:ext cx="560673" cy="49465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12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3200" b="1" dirty="0"/>
              <a:t>5 Best Predictors </a:t>
            </a:r>
            <a:r>
              <a:rPr lang="en-US" sz="3200" dirty="0"/>
              <a:t>of</a:t>
            </a:r>
            <a:r>
              <a:rPr lang="en-US" sz="3200" b="1" dirty="0"/>
              <a:t> Language Performance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69725"/>
            <a:ext cx="8197300" cy="3354000"/>
          </a:xfrm>
        </p:spPr>
        <p:txBody>
          <a:bodyPr>
            <a:normAutofit/>
          </a:bodyPr>
          <a:lstStyle/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 Performance 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mdesemp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you receive </a:t>
            </a:r>
            <a:r>
              <a:rPr lang="en-US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for the job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do outside your home? 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(ap22)</a:t>
            </a: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difficult are the following activities for you? </a:t>
            </a:r>
            <a:r>
              <a:rPr lang="en-US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a text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(a39_01)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Student's </a:t>
            </a:r>
            <a:r>
              <a:rPr lang="en-US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socio-economical index 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isocioa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Extra-age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sobreedad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5629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3200" b="1" dirty="0"/>
              <a:t>How Many IV </a:t>
            </a:r>
            <a:r>
              <a:rPr lang="en-US" sz="3200" dirty="0"/>
              <a:t>are the </a:t>
            </a:r>
            <a:r>
              <a:rPr lang="en-US" sz="3200" b="1" dirty="0"/>
              <a:t>Optimal</a:t>
            </a:r>
            <a:r>
              <a:rPr lang="en-US" sz="3200" dirty="0"/>
              <a:t> Number When Predicting </a:t>
            </a:r>
            <a:r>
              <a:rPr lang="en-US" sz="3200" b="1" dirty="0"/>
              <a:t>Math Performance</a:t>
            </a:r>
            <a:r>
              <a:rPr lang="en-US" sz="32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850" y="1542725"/>
            <a:ext cx="2738681" cy="3354000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8</a:t>
            </a:r>
            <a:r>
              <a:rPr lang="en-US" dirty="0">
                <a:latin typeface="Garamond" panose="02020404030301010803" pitchFamily="18" charset="0"/>
              </a:rPr>
              <a:t> seems to be the </a:t>
            </a:r>
            <a:r>
              <a:rPr lang="en-US" b="1" dirty="0">
                <a:latin typeface="Garamond" panose="02020404030301010803" pitchFamily="18" charset="0"/>
              </a:rPr>
              <a:t>better number of predictors</a:t>
            </a:r>
            <a:r>
              <a:rPr lang="en-US" dirty="0">
                <a:latin typeface="Garamond" panose="02020404030301010803" pitchFamily="18" charset="0"/>
              </a:rPr>
              <a:t> for the model when predicting </a:t>
            </a:r>
            <a:r>
              <a:rPr lang="en-US" b="1" dirty="0">
                <a:latin typeface="Garamond" panose="02020404030301010803" pitchFamily="18" charset="0"/>
              </a:rPr>
              <a:t>Math Performance</a:t>
            </a:r>
            <a:r>
              <a:rPr lang="en-US" dirty="0">
                <a:latin typeface="Garamond" panose="02020404030301010803" pitchFamily="18" charset="0"/>
              </a:rPr>
              <a:t>: high AdjR2 and low BIC and Cp.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CFCE7-E995-4D14-9B1C-60824D468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7519" y="1542725"/>
            <a:ext cx="6002287" cy="31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08271" y="29058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3200" b="1" dirty="0"/>
              <a:t>What</a:t>
            </a:r>
            <a:r>
              <a:rPr lang="en-US" sz="3200" dirty="0"/>
              <a:t> are the </a:t>
            </a:r>
            <a:r>
              <a:rPr lang="en-US" sz="3200" b="1" dirty="0"/>
              <a:t>Best Predictors </a:t>
            </a:r>
            <a:r>
              <a:rPr lang="en-US" sz="3200" dirty="0"/>
              <a:t>of</a:t>
            </a:r>
            <a:r>
              <a:rPr lang="en-US" sz="3200" b="1" dirty="0"/>
              <a:t> Math Performance?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71913"/>
            <a:ext cx="8160788" cy="939846"/>
          </a:xfrm>
        </p:spPr>
        <p:txBody>
          <a:bodyPr>
            <a:norm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pPr marL="13970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6A37A1-D3D2-4915-B4E8-C14E831D01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1289" y="1543368"/>
            <a:ext cx="4452821" cy="28997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3DC759-439A-48D3-BE40-6C38F1D68E79}"/>
              </a:ext>
            </a:extLst>
          </p:cNvPr>
          <p:cNvSpPr txBox="1"/>
          <p:nvPr/>
        </p:nvSpPr>
        <p:spPr>
          <a:xfrm>
            <a:off x="2718625" y="1665051"/>
            <a:ext cx="91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1) Language Performance (l)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9F789-2B38-426E-AF2C-E43AE8D49CC3}"/>
              </a:ext>
            </a:extLst>
          </p:cNvPr>
          <p:cNvSpPr/>
          <p:nvPr/>
        </p:nvSpPr>
        <p:spPr>
          <a:xfrm>
            <a:off x="3637788" y="3739484"/>
            <a:ext cx="89082" cy="1658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DC7E46-B4E4-4773-BE6E-A38B63421CD6}"/>
              </a:ext>
            </a:extLst>
          </p:cNvPr>
          <p:cNvSpPr/>
          <p:nvPr/>
        </p:nvSpPr>
        <p:spPr>
          <a:xfrm>
            <a:off x="3729228" y="3739484"/>
            <a:ext cx="131064" cy="1658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E3EFFA-30F5-43CE-A507-1742C31FF69D}"/>
              </a:ext>
            </a:extLst>
          </p:cNvPr>
          <p:cNvSpPr/>
          <p:nvPr/>
        </p:nvSpPr>
        <p:spPr>
          <a:xfrm>
            <a:off x="3860292" y="3739484"/>
            <a:ext cx="89082" cy="1658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090BDB-33BE-497F-BB05-2E7AF569F516}"/>
              </a:ext>
            </a:extLst>
          </p:cNvPr>
          <p:cNvSpPr/>
          <p:nvPr/>
        </p:nvSpPr>
        <p:spPr>
          <a:xfrm>
            <a:off x="3949374" y="3739484"/>
            <a:ext cx="246198" cy="1658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CC1B3F-8E9C-4A05-A1FE-4CD699536514}"/>
              </a:ext>
            </a:extLst>
          </p:cNvPr>
          <p:cNvSpPr/>
          <p:nvPr/>
        </p:nvSpPr>
        <p:spPr>
          <a:xfrm>
            <a:off x="4188712" y="3739484"/>
            <a:ext cx="531118" cy="1658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4BFE0F-8FB6-4247-A979-28A2E21F500A}"/>
              </a:ext>
            </a:extLst>
          </p:cNvPr>
          <p:cNvSpPr/>
          <p:nvPr/>
        </p:nvSpPr>
        <p:spPr>
          <a:xfrm>
            <a:off x="4719830" y="3739484"/>
            <a:ext cx="384046" cy="1658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6FF40D-DDE1-4C4C-9606-ECC491B7C019}"/>
              </a:ext>
            </a:extLst>
          </p:cNvPr>
          <p:cNvSpPr/>
          <p:nvPr/>
        </p:nvSpPr>
        <p:spPr>
          <a:xfrm>
            <a:off x="5099450" y="3739484"/>
            <a:ext cx="361042" cy="1658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1D39A-56DF-46A5-8C73-946EDF789AF0}"/>
              </a:ext>
            </a:extLst>
          </p:cNvPr>
          <p:cNvSpPr/>
          <p:nvPr/>
        </p:nvSpPr>
        <p:spPr>
          <a:xfrm>
            <a:off x="5460492" y="3739484"/>
            <a:ext cx="131064" cy="1658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EAE4C4-C52C-45D3-A389-E1615756D524}"/>
              </a:ext>
            </a:extLst>
          </p:cNvPr>
          <p:cNvSpPr txBox="1"/>
          <p:nvPr/>
        </p:nvSpPr>
        <p:spPr>
          <a:xfrm>
            <a:off x="2718622" y="2152620"/>
            <a:ext cx="91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2) Sector (</a:t>
            </a:r>
            <a:r>
              <a:rPr lang="en-US" sz="8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sc</a:t>
            </a:r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AFC8C1-D0B7-44FC-B09E-E485258788FB}"/>
              </a:ext>
            </a:extLst>
          </p:cNvPr>
          <p:cNvSpPr txBox="1"/>
          <p:nvPr/>
        </p:nvSpPr>
        <p:spPr>
          <a:xfrm>
            <a:off x="2718622" y="2536005"/>
            <a:ext cx="91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3) Gender (g)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FF33D9-BFCC-4A33-A64E-F26B9EABE7AC}"/>
              </a:ext>
            </a:extLst>
          </p:cNvPr>
          <p:cNvSpPr txBox="1"/>
          <p:nvPr/>
        </p:nvSpPr>
        <p:spPr>
          <a:xfrm>
            <a:off x="2718622" y="2919390"/>
            <a:ext cx="91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4) Absenteeism (ap26)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170C2-4B89-40EF-BC19-BEFEC2C19AC0}"/>
              </a:ext>
            </a:extLst>
          </p:cNvPr>
          <p:cNvCxnSpPr>
            <a:cxnSpLocks/>
          </p:cNvCxnSpPr>
          <p:nvPr/>
        </p:nvCxnSpPr>
        <p:spPr>
          <a:xfrm>
            <a:off x="3503195" y="1973556"/>
            <a:ext cx="179134" cy="1732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5C2187-6D2D-458A-B462-C195DA361C56}"/>
              </a:ext>
            </a:extLst>
          </p:cNvPr>
          <p:cNvCxnSpPr>
            <a:cxnSpLocks/>
          </p:cNvCxnSpPr>
          <p:nvPr/>
        </p:nvCxnSpPr>
        <p:spPr>
          <a:xfrm>
            <a:off x="3471111" y="2297251"/>
            <a:ext cx="323649" cy="1408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4A1663-D9C9-422F-9548-670D0C45F51B}"/>
              </a:ext>
            </a:extLst>
          </p:cNvPr>
          <p:cNvCxnSpPr/>
          <p:nvPr/>
        </p:nvCxnSpPr>
        <p:spPr>
          <a:xfrm>
            <a:off x="3439026" y="2687429"/>
            <a:ext cx="465807" cy="1018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2F975E-BEBD-4A29-A110-8C539F53CD46}"/>
              </a:ext>
            </a:extLst>
          </p:cNvPr>
          <p:cNvCxnSpPr/>
          <p:nvPr/>
        </p:nvCxnSpPr>
        <p:spPr>
          <a:xfrm>
            <a:off x="3471111" y="3088667"/>
            <a:ext cx="541421" cy="617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C6D46B-AA86-48FE-BB24-9A92E96496CC}"/>
              </a:ext>
            </a:extLst>
          </p:cNvPr>
          <p:cNvSpPr txBox="1"/>
          <p:nvPr/>
        </p:nvSpPr>
        <p:spPr>
          <a:xfrm>
            <a:off x="5526023" y="1623276"/>
            <a:ext cx="91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strike="sngStrike" dirty="0">
                <a:solidFill>
                  <a:srgbClr val="FF0000"/>
                </a:solidFill>
                <a:latin typeface="Garamond" panose="02020404030301010803" pitchFamily="18" charset="0"/>
              </a:rPr>
              <a:t>5) School service (ap33_03_a)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207655-B539-4329-B6A2-904FCE76FB4E}"/>
              </a:ext>
            </a:extLst>
          </p:cNvPr>
          <p:cNvSpPr txBox="1"/>
          <p:nvPr/>
        </p:nvSpPr>
        <p:spPr>
          <a:xfrm>
            <a:off x="5524276" y="2042838"/>
            <a:ext cx="9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5) How difficult do you find? Writing a text (a39_02_a)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9CB33C-C8FC-45B0-B178-3A4EB0DBBBB4}"/>
              </a:ext>
            </a:extLst>
          </p:cNvPr>
          <p:cNvSpPr txBox="1"/>
          <p:nvPr/>
        </p:nvSpPr>
        <p:spPr>
          <a:xfrm>
            <a:off x="5520794" y="2690147"/>
            <a:ext cx="9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6) Agree with: “I enjoy studying Mathematics” (a40_01)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8E10AC-D258-492F-BA8C-2C1A458A4303}"/>
              </a:ext>
            </a:extLst>
          </p:cNvPr>
          <p:cNvSpPr txBox="1"/>
          <p:nvPr/>
        </p:nvSpPr>
        <p:spPr>
          <a:xfrm>
            <a:off x="5547187" y="3322254"/>
            <a:ext cx="91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Garamond" panose="02020404030301010803" pitchFamily="18" charset="0"/>
              </a:rPr>
              <a:t>7) Student's socio-economical index (is)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AF2B59-8F73-4021-ACBE-D1F466964C18}"/>
              </a:ext>
            </a:extLst>
          </p:cNvPr>
          <p:cNvCxnSpPr>
            <a:stCxn id="51" idx="1"/>
            <a:endCxn id="30" idx="0"/>
          </p:cNvCxnSpPr>
          <p:nvPr/>
        </p:nvCxnSpPr>
        <p:spPr>
          <a:xfrm flipH="1">
            <a:off x="4454271" y="1792553"/>
            <a:ext cx="1071752" cy="1946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00F64A-6941-4484-8BFD-D3220B4590C0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911853" y="2414714"/>
            <a:ext cx="696920" cy="1324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65D566-E149-4823-A7E6-9C40F60BA83F}"/>
              </a:ext>
            </a:extLst>
          </p:cNvPr>
          <p:cNvCxnSpPr>
            <a:cxnSpLocks/>
          </p:cNvCxnSpPr>
          <p:nvPr/>
        </p:nvCxnSpPr>
        <p:spPr>
          <a:xfrm flipH="1">
            <a:off x="5215690" y="3088667"/>
            <a:ext cx="384045" cy="650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8A0063-2356-45C8-9D7A-98FE0B6D7B69}"/>
              </a:ext>
            </a:extLst>
          </p:cNvPr>
          <p:cNvCxnSpPr>
            <a:cxnSpLocks/>
          </p:cNvCxnSpPr>
          <p:nvPr/>
        </p:nvCxnSpPr>
        <p:spPr>
          <a:xfrm flipH="1">
            <a:off x="5591557" y="3550355"/>
            <a:ext cx="113737" cy="202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3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/>
      <p:bldP spid="36" grpId="0"/>
      <p:bldP spid="37" grpId="0"/>
      <p:bldP spid="51" grpId="0"/>
      <p:bldP spid="52" grpId="0"/>
      <p:bldP spid="55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12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3200" b="1" dirty="0"/>
              <a:t>7 Best Predictors </a:t>
            </a:r>
            <a:r>
              <a:rPr lang="en-US" sz="3200" dirty="0"/>
              <a:t>of</a:t>
            </a:r>
            <a:r>
              <a:rPr lang="en-US" sz="3200" b="1" dirty="0"/>
              <a:t> Math Performance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69725"/>
            <a:ext cx="8197300" cy="3354000"/>
          </a:xfrm>
        </p:spPr>
        <p:txBody>
          <a:bodyPr>
            <a:normAutofit fontScale="32500" lnSpcReduction="20000"/>
          </a:bodyPr>
          <a:lstStyle/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9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Performance </a:t>
            </a:r>
            <a:r>
              <a:rPr lang="en-US" sz="3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7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ldesemp</a:t>
            </a:r>
            <a:r>
              <a:rPr lang="en-US" sz="3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9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Sector</a:t>
            </a:r>
            <a:r>
              <a:rPr lang="en-US" sz="4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(either public or private) </a:t>
            </a:r>
            <a:r>
              <a:rPr lang="en-US" sz="43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(sector)</a:t>
            </a: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9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US" sz="4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3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(gender)</a:t>
            </a: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9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Absenteeism</a:t>
            </a:r>
            <a:r>
              <a:rPr lang="en-US" sz="4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So far this year, how many times have you missed school?</a:t>
            </a:r>
            <a:r>
              <a:rPr lang="en-US" sz="43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(ap26)</a:t>
            </a:r>
            <a:endParaRPr lang="en-US" sz="49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difficult do you find the following activities? </a:t>
            </a:r>
            <a:r>
              <a:rPr lang="en-US" sz="49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a text </a:t>
            </a:r>
            <a:r>
              <a:rPr lang="en-US" sz="43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(ap39_02)</a:t>
            </a: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what extent do you agree with the following statements? </a:t>
            </a:r>
            <a:r>
              <a:rPr lang="en-US" sz="49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enjoy studying Mathematics </a:t>
            </a:r>
            <a:r>
              <a:rPr lang="en-US" sz="43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(ap40_01)</a:t>
            </a: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Student's </a:t>
            </a:r>
            <a:r>
              <a:rPr lang="en-US" sz="4900" b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socio-economical index </a:t>
            </a:r>
            <a:r>
              <a:rPr lang="en-US" sz="43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3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isocia</a:t>
            </a:r>
            <a:r>
              <a:rPr lang="en-US" sz="43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143650" y="58809"/>
            <a:ext cx="4391918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3200" b="1" dirty="0"/>
              <a:t>Linear Regressions Outputs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0218" y="890109"/>
            <a:ext cx="4695176" cy="4133616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>
                <a:latin typeface="Garamond" panose="02020404030301010803" pitchFamily="18" charset="0"/>
              </a:rPr>
              <a:t>Language Performance: </a:t>
            </a:r>
          </a:p>
          <a:p>
            <a:pPr lvl="1"/>
            <a:r>
              <a:rPr lang="en-US" sz="1600" i="1" dirty="0">
                <a:latin typeface="Garamond" panose="02020404030301010803" pitchFamily="18" charset="0"/>
              </a:rPr>
              <a:t>Positive association:</a:t>
            </a:r>
          </a:p>
          <a:p>
            <a:pPr lvl="2"/>
            <a:r>
              <a:rPr lang="en-US" sz="1600" dirty="0">
                <a:latin typeface="Garamond" panose="02020404030301010803" pitchFamily="18" charset="0"/>
              </a:rPr>
              <a:t>Math performance, Difficulty in understanding a text, Student’ medium and high socioeconomic level (p&lt;0.01).</a:t>
            </a:r>
          </a:p>
          <a:p>
            <a:pPr lvl="1"/>
            <a:r>
              <a:rPr lang="en-US" sz="1600" i="1" dirty="0">
                <a:latin typeface="Garamond" panose="02020404030301010803" pitchFamily="18" charset="0"/>
              </a:rPr>
              <a:t>Negative association:</a:t>
            </a:r>
          </a:p>
          <a:p>
            <a:pPr lvl="2"/>
            <a:r>
              <a:rPr lang="en-US" sz="1600" dirty="0">
                <a:latin typeface="Garamond" panose="02020404030301010803" pitchFamily="18" charset="0"/>
              </a:rPr>
              <a:t>Payment for a job (p&lt;0.01), Student’s low socioeconomic level (p&lt;0.01), over-age (p&lt;0.05).</a:t>
            </a:r>
          </a:p>
          <a:p>
            <a:pPr lvl="1"/>
            <a:endParaRPr lang="en-US" sz="1600" i="1" dirty="0">
              <a:latin typeface="Garamond" panose="02020404030301010803" pitchFamily="18" charset="0"/>
            </a:endParaRPr>
          </a:p>
          <a:p>
            <a:r>
              <a:rPr lang="en-US" sz="1800" b="1" dirty="0">
                <a:latin typeface="Garamond" panose="02020404030301010803" pitchFamily="18" charset="0"/>
              </a:rPr>
              <a:t>Math Performance</a:t>
            </a:r>
            <a:r>
              <a:rPr lang="en-US" sz="1800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sz="1600" i="1" dirty="0">
                <a:latin typeface="Garamond" panose="02020404030301010803" pitchFamily="18" charset="0"/>
              </a:rPr>
              <a:t>Positive association:</a:t>
            </a:r>
          </a:p>
          <a:p>
            <a:pPr lvl="2"/>
            <a:r>
              <a:rPr lang="en-US" sz="1600" dirty="0">
                <a:latin typeface="Garamond" panose="02020404030301010803" pitchFamily="18" charset="0"/>
              </a:rPr>
              <a:t>Language performance, Private sector, Enjoying </a:t>
            </a:r>
            <a:r>
              <a:rPr lang="en-US" sz="1600" dirty="0" err="1">
                <a:latin typeface="Garamond" panose="02020404030301010803" pitchFamily="18" charset="0"/>
              </a:rPr>
              <a:t>Maths</a:t>
            </a:r>
            <a:r>
              <a:rPr lang="en-US" sz="1600" dirty="0">
                <a:latin typeface="Garamond" panose="02020404030301010803" pitchFamily="18" charset="0"/>
              </a:rPr>
              <a:t>, Student’ medium and high socioeconomic level (p&lt;0.01).</a:t>
            </a:r>
          </a:p>
          <a:p>
            <a:pPr lvl="1"/>
            <a:r>
              <a:rPr lang="en-US" sz="1600" i="1" dirty="0">
                <a:latin typeface="Garamond" panose="02020404030301010803" pitchFamily="18" charset="0"/>
              </a:rPr>
              <a:t>Negative association:</a:t>
            </a:r>
          </a:p>
          <a:p>
            <a:pPr lvl="2"/>
            <a:r>
              <a:rPr lang="en-US" sz="1600" dirty="0">
                <a:latin typeface="Garamond" panose="02020404030301010803" pitchFamily="18" charset="0"/>
              </a:rPr>
              <a:t>Absenteeism, Female, Difficulty in writing a text, Student’s low socioeconomic level (p&lt;0.01).</a:t>
            </a: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86ADB-DDB5-4E33-98A0-5F8FF0C4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0012"/>
            <a:ext cx="3126509" cy="49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849020" y="318627"/>
            <a:ext cx="315327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2800" b="1" dirty="0"/>
              <a:t>Tree-Based Methods: Language Performance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8837" y="1391249"/>
            <a:ext cx="3313638" cy="3873798"/>
          </a:xfrm>
        </p:spPr>
        <p:txBody>
          <a:bodyPr>
            <a:normAutofit fontScale="85000" lnSpcReduction="10000"/>
          </a:bodyPr>
          <a:lstStyle/>
          <a:p>
            <a:pPr marL="139700" indent="0">
              <a:spcAft>
                <a:spcPts val="1200"/>
              </a:spcAft>
              <a:buNone/>
            </a:pPr>
            <a:r>
              <a:rPr lang="en-US" sz="1800" b="1" dirty="0">
                <a:latin typeface="Garamond" panose="02020404030301010803" pitchFamily="18" charset="0"/>
              </a:rPr>
              <a:t>Let’s try a case</a:t>
            </a:r>
            <a:r>
              <a:rPr lang="en-US" sz="1800" dirty="0">
                <a:latin typeface="Garamond" panose="02020404030301010803" pitchFamily="18" charset="0"/>
              </a:rPr>
              <a:t>: a student who has…</a:t>
            </a:r>
          </a:p>
          <a:p>
            <a:pPr>
              <a:spcAft>
                <a:spcPts val="1200"/>
              </a:spcAft>
            </a:pPr>
            <a:r>
              <a:rPr lang="en-US" sz="1800" b="1" dirty="0">
                <a:latin typeface="Garamond" panose="02020404030301010803" pitchFamily="18" charset="0"/>
              </a:rPr>
              <a:t>Math Performance </a:t>
            </a:r>
            <a:r>
              <a:rPr lang="en-US" sz="1800" dirty="0">
                <a:latin typeface="Garamond" panose="02020404030301010803" pitchFamily="18" charset="0"/>
              </a:rPr>
              <a:t>higher than 1.5 but less than 2.5 (basic level)</a:t>
            </a:r>
          </a:p>
          <a:p>
            <a:pPr>
              <a:spcAft>
                <a:spcPts val="1200"/>
              </a:spcAft>
            </a:pPr>
            <a:r>
              <a:rPr lang="en-US" sz="1800" b="1" dirty="0">
                <a:latin typeface="Garamond" panose="02020404030301010803" pitchFamily="18" charset="0"/>
              </a:rPr>
              <a:t>Socioeconomic level</a:t>
            </a:r>
            <a:r>
              <a:rPr lang="en-US" sz="1800" dirty="0">
                <a:latin typeface="Garamond" panose="02020404030301010803" pitchFamily="18" charset="0"/>
              </a:rPr>
              <a:t> lower than 1.5 (low index)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latin typeface="Garamond" panose="02020404030301010803" pitchFamily="18" charset="0"/>
              </a:rPr>
              <a:t>And a </a:t>
            </a:r>
            <a:r>
              <a:rPr lang="en-US" sz="1800" b="1" dirty="0">
                <a:latin typeface="Garamond" panose="02020404030301010803" pitchFamily="18" charset="0"/>
              </a:rPr>
              <a:t>job payment value </a:t>
            </a:r>
            <a:r>
              <a:rPr lang="en-US" sz="1800" dirty="0">
                <a:latin typeface="Garamond" panose="02020404030301010803" pitchFamily="18" charset="0"/>
              </a:rPr>
              <a:t>higher or equal to 1.5 (which means that the student doesn't work)</a:t>
            </a:r>
          </a:p>
          <a:p>
            <a:pPr marL="139700" indent="0">
              <a:spcAft>
                <a:spcPts val="1200"/>
              </a:spcAft>
              <a:buNone/>
            </a:pPr>
            <a:r>
              <a:rPr lang="en-US" sz="1800" dirty="0">
                <a:latin typeface="Garamond" panose="02020404030301010803" pitchFamily="18" charset="0"/>
              </a:rPr>
              <a:t>Has </a:t>
            </a:r>
            <a:r>
              <a:rPr lang="en-US" sz="1800" b="1" dirty="0">
                <a:latin typeface="Garamond" panose="02020404030301010803" pitchFamily="18" charset="0"/>
              </a:rPr>
              <a:t>4% of chances </a:t>
            </a:r>
            <a:r>
              <a:rPr lang="en-US" sz="1800" dirty="0">
                <a:latin typeface="Garamond" panose="02020404030301010803" pitchFamily="18" charset="0"/>
              </a:rPr>
              <a:t>of accomplishing at least satisfactory Language Performance Level.</a:t>
            </a:r>
          </a:p>
          <a:p>
            <a:pPr>
              <a:spcAft>
                <a:spcPts val="1200"/>
              </a:spcAft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spcAft>
                <a:spcPts val="1200"/>
              </a:spcAft>
            </a:pPr>
            <a:endParaRPr lang="en-US" sz="1800" b="1" dirty="0">
              <a:latin typeface="Garamond" panose="02020404030301010803" pitchFamily="18" charset="0"/>
            </a:endParaRPr>
          </a:p>
          <a:p>
            <a:pPr marL="139700" indent="0">
              <a:spcAft>
                <a:spcPts val="1200"/>
              </a:spcAft>
              <a:buNone/>
            </a:pPr>
            <a:endParaRPr lang="en-US" sz="1800" b="1" dirty="0">
              <a:latin typeface="Garamond" panose="02020404030301010803" pitchFamily="18" charset="0"/>
            </a:endParaRPr>
          </a:p>
          <a:p>
            <a:pPr marL="139700" indent="0">
              <a:spcAft>
                <a:spcPts val="12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912A6-35DD-4EA9-B67B-94D36E641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41"/>
          <a:stretch/>
        </p:blipFill>
        <p:spPr>
          <a:xfrm>
            <a:off x="0" y="617316"/>
            <a:ext cx="5849020" cy="40088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66AA13-F5D0-4BB2-BA8A-C29E377EB01E}"/>
                  </a:ext>
                </a:extLst>
              </p14:cNvPr>
              <p14:cNvContentPartPr/>
              <p14:nvPr/>
            </p14:nvContentPartPr>
            <p14:xfrm>
              <a:off x="9707929" y="42121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66AA13-F5D0-4BB2-BA8A-C29E377EB0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2289" y="34921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92D72C-0B6A-466F-8D7D-64FEC5158A07}"/>
                  </a:ext>
                </a:extLst>
              </p14:cNvPr>
              <p14:cNvContentPartPr/>
              <p14:nvPr/>
            </p14:nvContentPartPr>
            <p14:xfrm>
              <a:off x="3053689" y="1122491"/>
              <a:ext cx="1982880" cy="333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92D72C-0B6A-466F-8D7D-64FEC5158A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8049" y="1050851"/>
                <a:ext cx="205452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7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165272" y="318627"/>
            <a:ext cx="283702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2800" b="1" dirty="0"/>
              <a:t>Tree-Based Methods: Math Performance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0031" y="1149927"/>
            <a:ext cx="2837020" cy="3873798"/>
          </a:xfrm>
        </p:spPr>
        <p:txBody>
          <a:bodyPr>
            <a:normAutofit fontScale="77500" lnSpcReduction="20000"/>
          </a:bodyPr>
          <a:lstStyle/>
          <a:p>
            <a:pPr marL="139700" indent="0">
              <a:spcAft>
                <a:spcPts val="1200"/>
              </a:spcAft>
              <a:buNone/>
            </a:pPr>
            <a:r>
              <a:rPr lang="en-US" sz="1800" b="1" dirty="0">
                <a:latin typeface="Garamond" panose="02020404030301010803" pitchFamily="18" charset="0"/>
              </a:rPr>
              <a:t>Let’s try another case</a:t>
            </a:r>
            <a:r>
              <a:rPr lang="en-US" sz="1800" dirty="0">
                <a:latin typeface="Garamond" panose="02020404030301010803" pitchFamily="18" charset="0"/>
              </a:rPr>
              <a:t>: a student who…</a:t>
            </a:r>
          </a:p>
          <a:p>
            <a:pPr>
              <a:spcAft>
                <a:spcPts val="1200"/>
              </a:spcAft>
            </a:pPr>
            <a:r>
              <a:rPr lang="en-US" sz="1800" b="1" dirty="0">
                <a:latin typeface="Garamond" panose="02020404030301010803" pitchFamily="18" charset="0"/>
              </a:rPr>
              <a:t>Language Performance </a:t>
            </a:r>
            <a:r>
              <a:rPr lang="en-US" sz="1800" dirty="0">
                <a:latin typeface="Garamond" panose="02020404030301010803" pitchFamily="18" charset="0"/>
              </a:rPr>
              <a:t>lower than 3.5 but higher than 2.5 (satisfactory level)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latin typeface="Garamond" panose="02020404030301010803" pitchFamily="18" charset="0"/>
              </a:rPr>
              <a:t>Attends</a:t>
            </a:r>
            <a:r>
              <a:rPr lang="en-US" sz="1800" b="1" dirty="0">
                <a:latin typeface="Garamond" panose="02020404030301010803" pitchFamily="18" charset="0"/>
              </a:rPr>
              <a:t> to a public school </a:t>
            </a:r>
            <a:r>
              <a:rPr lang="en-US" sz="1800" dirty="0">
                <a:latin typeface="Garamond" panose="02020404030301010803" pitchFamily="18" charset="0"/>
              </a:rPr>
              <a:t>(Sector value lower than 1.5)</a:t>
            </a:r>
          </a:p>
          <a:p>
            <a:pPr>
              <a:spcAft>
                <a:spcPts val="1200"/>
              </a:spcAft>
            </a:pPr>
            <a:r>
              <a:rPr lang="en-US" sz="1800" dirty="0">
                <a:latin typeface="Garamond" panose="02020404030301010803" pitchFamily="18" charset="0"/>
              </a:rPr>
              <a:t>And the </a:t>
            </a:r>
            <a:r>
              <a:rPr lang="en-US" sz="1800" b="1" dirty="0">
                <a:latin typeface="Garamond" panose="02020404030301010803" pitchFamily="18" charset="0"/>
              </a:rPr>
              <a:t>enjoy math value </a:t>
            </a:r>
            <a:r>
              <a:rPr lang="en-US" sz="1800" dirty="0">
                <a:latin typeface="Garamond" panose="02020404030301010803" pitchFamily="18" charset="0"/>
              </a:rPr>
              <a:t>is lower than 2.5 (which means that does not agree with the sentence)</a:t>
            </a:r>
          </a:p>
          <a:p>
            <a:pPr marL="139700" indent="0">
              <a:spcAft>
                <a:spcPts val="1200"/>
              </a:spcAft>
              <a:buNone/>
            </a:pPr>
            <a:r>
              <a:rPr lang="en-US" sz="1800" dirty="0">
                <a:latin typeface="Garamond" panose="02020404030301010803" pitchFamily="18" charset="0"/>
              </a:rPr>
              <a:t>Has </a:t>
            </a:r>
            <a:r>
              <a:rPr lang="en-US" sz="1800" b="1" dirty="0">
                <a:latin typeface="Garamond" panose="02020404030301010803" pitchFamily="18" charset="0"/>
              </a:rPr>
              <a:t>10% of chances </a:t>
            </a:r>
            <a:r>
              <a:rPr lang="en-US" sz="1800" dirty="0">
                <a:latin typeface="Garamond" panose="02020404030301010803" pitchFamily="18" charset="0"/>
              </a:rPr>
              <a:t>of accomplishing at least satisfactory Math Performance Level.</a:t>
            </a:r>
          </a:p>
          <a:p>
            <a:pPr marL="139700" indent="0">
              <a:spcAft>
                <a:spcPts val="12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1F926-7C7B-4F6D-9482-3ABDD977E7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845"/>
            <a:ext cx="5943600" cy="50088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AEFECF-2C19-445D-A385-0F52CBDA8CBC}"/>
                  </a:ext>
                </a:extLst>
              </p14:cNvPr>
              <p14:cNvContentPartPr/>
              <p14:nvPr/>
            </p14:nvContentPartPr>
            <p14:xfrm>
              <a:off x="1360249" y="567236"/>
              <a:ext cx="3223440" cy="389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AEFECF-2C19-445D-A385-0F52CBDA8C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4249" y="495596"/>
                <a:ext cx="3295080" cy="40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6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Objective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40262" y="1839600"/>
            <a:ext cx="8520600" cy="14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42875" lvl="0" indent="0">
              <a:lnSpc>
                <a:spcPct val="200000"/>
              </a:lnSpc>
              <a:spcBef>
                <a:spcPts val="1200"/>
              </a:spcBef>
              <a:buSzPct val="100000"/>
              <a:buNone/>
            </a:pPr>
            <a:r>
              <a:rPr lang="en-US" sz="5400" dirty="0">
                <a:latin typeface="Garamond" panose="02020404030301010803" pitchFamily="18" charset="0"/>
                <a:ea typeface="Georgia"/>
                <a:cs typeface="Georgia"/>
                <a:sym typeface="Georgia"/>
              </a:rPr>
              <a:t>To conduct both an </a:t>
            </a:r>
            <a:r>
              <a:rPr lang="en-US" sz="5400" b="1" dirty="0">
                <a:latin typeface="Garamond" panose="02020404030301010803" pitchFamily="18" charset="0"/>
                <a:ea typeface="Georgia"/>
                <a:cs typeface="Georgia"/>
                <a:sym typeface="Georgia"/>
              </a:rPr>
              <a:t>Exploratory Data Analysis </a:t>
            </a:r>
            <a:r>
              <a:rPr lang="en-US" sz="5400" dirty="0">
                <a:latin typeface="Garamond" panose="02020404030301010803" pitchFamily="18" charset="0"/>
                <a:ea typeface="Georgia"/>
                <a:cs typeface="Georgia"/>
                <a:sym typeface="Georgia"/>
              </a:rPr>
              <a:t>and a </a:t>
            </a:r>
            <a:r>
              <a:rPr lang="en-US" sz="5400" b="1" dirty="0">
                <a:latin typeface="Garamond" panose="02020404030301010803" pitchFamily="18" charset="0"/>
                <a:ea typeface="Georgia"/>
                <a:cs typeface="Georgia"/>
                <a:sym typeface="Georgia"/>
              </a:rPr>
              <a:t>Predictive Analysis </a:t>
            </a:r>
            <a:r>
              <a:rPr lang="en-US" sz="5400" dirty="0">
                <a:latin typeface="Garamond" panose="02020404030301010803" pitchFamily="18" charset="0"/>
                <a:ea typeface="Georgia"/>
                <a:cs typeface="Georgia"/>
                <a:sym typeface="Georgia"/>
              </a:rPr>
              <a:t>that uses Machine Learning techniques with the purpose of finding the most accurate and adequate predictive hypotheses for the Argentine “</a:t>
            </a:r>
            <a:r>
              <a:rPr lang="en-US" sz="5400" dirty="0" err="1">
                <a:latin typeface="Garamond" panose="02020404030301010803" pitchFamily="18" charset="0"/>
                <a:ea typeface="Georgia"/>
                <a:cs typeface="Georgia"/>
                <a:sym typeface="Georgia"/>
              </a:rPr>
              <a:t>Aprender</a:t>
            </a:r>
            <a:r>
              <a:rPr lang="en-US" sz="5400" dirty="0">
                <a:latin typeface="Garamond" panose="02020404030301010803" pitchFamily="18" charset="0"/>
                <a:ea typeface="Georgia"/>
                <a:cs typeface="Georgia"/>
                <a:sym typeface="Georgia"/>
              </a:rPr>
              <a:t>” National Evaluation. </a:t>
            </a:r>
          </a:p>
          <a:p>
            <a:pPr marL="457200" lvl="0" indent="-314325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Georgia"/>
              <a:buChar char="●"/>
            </a:pPr>
            <a:endParaRPr sz="5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50070" y="318627"/>
            <a:ext cx="8452224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n-US" sz="2800" b="1" dirty="0"/>
              <a:t>Tree-Based Methods: Which predictive method is more accurate?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70" y="1149927"/>
            <a:ext cx="8520132" cy="387379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sz="1800" dirty="0">
              <a:latin typeface="Garamond" panose="02020404030301010803" pitchFamily="18" charset="0"/>
            </a:endParaRPr>
          </a:p>
          <a:p>
            <a:pPr>
              <a:spcAft>
                <a:spcPts val="1200"/>
              </a:spcAft>
            </a:pPr>
            <a:endParaRPr lang="en-US" sz="1800" b="1" dirty="0">
              <a:latin typeface="Garamond" panose="02020404030301010803" pitchFamily="18" charset="0"/>
            </a:endParaRPr>
          </a:p>
          <a:p>
            <a:pPr marL="139700" indent="0">
              <a:spcAft>
                <a:spcPts val="1200"/>
              </a:spcAft>
              <a:buNone/>
            </a:pPr>
            <a:endParaRPr lang="en-US" sz="1800" b="1" dirty="0">
              <a:latin typeface="Garamond" panose="02020404030301010803" pitchFamily="18" charset="0"/>
            </a:endParaRPr>
          </a:p>
          <a:p>
            <a:pPr marL="139700" indent="0">
              <a:spcAft>
                <a:spcPts val="12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indent="-342900">
              <a:spcAft>
                <a:spcPts val="12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D2CF32E-BD35-41E3-A55D-01F01D34B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1342"/>
              </p:ext>
            </p:extLst>
          </p:nvPr>
        </p:nvGraphicFramePr>
        <p:xfrm>
          <a:off x="1466850" y="1828165"/>
          <a:ext cx="609600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51682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255557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545865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49929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Language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Math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129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Garamond" panose="02020404030301010803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aramond" panose="02020404030301010803" pitchFamily="18" charset="0"/>
                        </a:rPr>
                        <a:t>0.7679725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aramond" panose="02020404030301010803" pitchFamily="18" charset="0"/>
                        </a:rPr>
                        <a:t>0.7649435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58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Predicted Accomplish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aramond" panose="02020404030301010803" pitchFamily="18" charset="0"/>
                        </a:rPr>
                        <a:t>0.8090665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aramond" panose="02020404030301010803" pitchFamily="18" charset="0"/>
                        </a:rPr>
                        <a:t>0.7415507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20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aramond" panose="02020404030301010803" pitchFamily="18" charset="0"/>
                        </a:rPr>
                        <a:t>Conditional Inference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Garamond" panose="02020404030301010803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aramond" panose="02020404030301010803" pitchFamily="18" charset="0"/>
                        </a:rPr>
                        <a:t>0.7653473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aramond" panose="02020404030301010803" pitchFamily="18" charset="0"/>
                        </a:rPr>
                        <a:t>0.7610057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814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  <a:sym typeface="Arial"/>
                        </a:rPr>
                        <a:t>Predicted Accomplish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aramond" panose="02020404030301010803" pitchFamily="18" charset="0"/>
                        </a:rPr>
                        <a:t>0.7986811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Garamond" panose="02020404030301010803" pitchFamily="18" charset="0"/>
                        </a:rPr>
                        <a:t>0.7513612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2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86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7304-7436-439C-8B6E-EF50119E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81" y="1880994"/>
            <a:ext cx="8520600" cy="831300"/>
          </a:xfrm>
        </p:spPr>
        <p:txBody>
          <a:bodyPr/>
          <a:lstStyle/>
          <a:p>
            <a:r>
              <a:rPr lang="en-US" dirty="0"/>
              <a:t>Code and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AB2F5-7F32-45AC-BA86-56710D6A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580" y="2864644"/>
            <a:ext cx="8327719" cy="700087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https://federico-jf.github.io/Knowledge-Mining/Final-Project.html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2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Final ideas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</a:pPr>
            <a:endParaRPr lang="en-US" dirty="0"/>
          </a:p>
          <a:p>
            <a:pPr marL="285750" indent="-285750">
              <a:spcBef>
                <a:spcPts val="600"/>
              </a:spcBef>
              <a:spcAft>
                <a:spcPts val="1200"/>
              </a:spcAft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9EDED-8567-4F76-8999-3BA714308373}"/>
              </a:ext>
            </a:extLst>
          </p:cNvPr>
          <p:cNvSpPr txBox="1"/>
          <p:nvPr/>
        </p:nvSpPr>
        <p:spPr>
          <a:xfrm>
            <a:off x="607218" y="1225225"/>
            <a:ext cx="80938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Most </a:t>
            </a:r>
            <a:r>
              <a:rPr lang="en-US" sz="1600" b="1" dirty="0">
                <a:latin typeface="Garamond" panose="02020404030301010803" pitchFamily="18" charset="0"/>
              </a:rPr>
              <a:t>accurate predictive hypotheses </a:t>
            </a:r>
            <a:r>
              <a:rPr lang="en-US" sz="1600" dirty="0">
                <a:latin typeface="Garamond" panose="02020404030301010803" pitchFamily="18" charset="0"/>
              </a:rPr>
              <a:t>for the Argentine “</a:t>
            </a:r>
            <a:r>
              <a:rPr lang="en-US" sz="1600" dirty="0" err="1">
                <a:latin typeface="Garamond" panose="02020404030301010803" pitchFamily="18" charset="0"/>
              </a:rPr>
              <a:t>Aprender</a:t>
            </a:r>
            <a:r>
              <a:rPr lang="en-US" sz="1600" dirty="0">
                <a:latin typeface="Garamond" panose="02020404030301010803" pitchFamily="18" charset="0"/>
              </a:rPr>
              <a:t>” National Evaluation can be identified using Machine Learning techniques.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Garamond" panose="02020404030301010803" pitchFamily="18" charset="0"/>
              </a:rPr>
              <a:t>Traditional/classic pedagogical variables </a:t>
            </a:r>
            <a:r>
              <a:rPr lang="en-US" sz="1600" dirty="0">
                <a:latin typeface="Garamond" panose="02020404030301010803" pitchFamily="18" charset="0"/>
              </a:rPr>
              <a:t>are not always the ones that best predict performance according to the Machine Learning techniques used here.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An analysis of this type can help to adequately identify the dimensions to promote in projects for the </a:t>
            </a:r>
            <a:r>
              <a:rPr lang="en-US" sz="1600" b="1" dirty="0">
                <a:latin typeface="Garamond" panose="02020404030301010803" pitchFamily="18" charset="0"/>
              </a:rPr>
              <a:t>design of educational public policies</a:t>
            </a:r>
            <a:r>
              <a:rPr lang="en-US" sz="16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aramond" panose="02020404030301010803" pitchFamily="18" charset="0"/>
              </a:rPr>
              <a:t>The prediction used to </a:t>
            </a:r>
            <a:r>
              <a:rPr lang="en-US" sz="1600" b="1" dirty="0">
                <a:latin typeface="Garamond" panose="02020404030301010803" pitchFamily="18" charset="0"/>
              </a:rPr>
              <a:t>identify students at risk </a:t>
            </a:r>
            <a:r>
              <a:rPr lang="en-US" sz="1600" dirty="0">
                <a:latin typeface="Garamond" panose="02020404030301010803" pitchFamily="18" charset="0"/>
              </a:rPr>
              <a:t>and then to make interventions aimed at strengthening desired performances can be an interesting pedagogical strategy.</a:t>
            </a:r>
          </a:p>
          <a:p>
            <a:endParaRPr lang="en-US" sz="1600" dirty="0">
              <a:latin typeface="Garamond" panose="02020404030301010803" pitchFamily="18" charset="0"/>
            </a:endParaRPr>
          </a:p>
          <a:p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0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Acharya, M. S., Armaan, A., &amp; Antony, A. S. (2019, February). A comparison of regression models for prediction of graduate admissions. In </a:t>
            </a:r>
            <a:r>
              <a:rPr lang="es" sz="1200" i="1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2019 International Conference on Computational Intelligence in Data Science (ICCIDS)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(pp. 1-5). IEEE.</a:t>
            </a:r>
            <a:endParaRPr sz="1200" b="1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Georgia"/>
                <a:ea typeface="Georgia"/>
                <a:cs typeface="Georgia"/>
                <a:sym typeface="Georgia"/>
              </a:rPr>
              <a:t>Siegel, E. (2016). Predictive Analytics. The power to predict who will click, buy, lie or die. New Jersey: John Wiley and Sons.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Georgia"/>
                <a:ea typeface="Georgia"/>
                <a:cs typeface="Georgia"/>
                <a:sym typeface="Georgia"/>
              </a:rPr>
              <a:t>Holmes, W., Bialik, M. and Fadel, C. (2019) Artificial intelligence in education: promises and implications for teaching and learning. Boston, MA: The Center for Curriculum Redesign.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Georgia"/>
                <a:ea typeface="Georgia"/>
                <a:cs typeface="Georgia"/>
                <a:sym typeface="Georgia"/>
              </a:rPr>
              <a:t>Jayaprakash, S. M., Moody, E. W., Lauría, E. J., Regan, J. R., &amp; Baron, J. D. (2014). Early alert of academically at-risk students: An open source analytics initiative. </a:t>
            </a:r>
            <a:r>
              <a:rPr lang="es" sz="1200" i="1">
                <a:latin typeface="Georgia"/>
                <a:ea typeface="Georgia"/>
                <a:cs typeface="Georgia"/>
                <a:sym typeface="Georgia"/>
              </a:rPr>
              <a:t>Journal of Learning Analytics</a:t>
            </a:r>
            <a:r>
              <a:rPr lang="es" sz="1200">
                <a:latin typeface="Georgia"/>
                <a:ea typeface="Georgia"/>
                <a:cs typeface="Georgia"/>
                <a:sym typeface="Georgia"/>
              </a:rPr>
              <a:t>, 1(1), 6-47.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Georgia"/>
                <a:ea typeface="Georgia"/>
                <a:cs typeface="Georgia"/>
                <a:sym typeface="Georgia"/>
              </a:rPr>
              <a:t>Williamson, B. (2016). Digital education governance: data visualization, predictive analytics, and ‘real-time’policy instruments. </a:t>
            </a:r>
            <a:r>
              <a:rPr lang="es" sz="1200" i="1">
                <a:latin typeface="Georgia"/>
                <a:ea typeface="Georgia"/>
                <a:cs typeface="Georgia"/>
                <a:sym typeface="Georgia"/>
              </a:rPr>
              <a:t>Journal of Education Policy</a:t>
            </a:r>
            <a:r>
              <a:rPr lang="es" sz="1200">
                <a:latin typeface="Georgia"/>
                <a:ea typeface="Georgia"/>
                <a:cs typeface="Georgia"/>
                <a:sym typeface="Georgia"/>
              </a:rPr>
              <a:t>, 31(2), 123-141.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06159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s" dirty="0"/>
              <a:t>National Evaluation Operation “Aprender”  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5145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Georgia"/>
              <a:buChar char="●"/>
            </a:pP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Argentine </a:t>
            </a:r>
            <a:r>
              <a:rPr lang="es" sz="1400" b="1" dirty="0">
                <a:latin typeface="Georgia"/>
                <a:ea typeface="Georgia"/>
                <a:cs typeface="Georgia"/>
                <a:sym typeface="Georgia"/>
              </a:rPr>
              <a:t>Ministry of Education</a:t>
            </a: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, Culture, Science and Technology.</a:t>
            </a:r>
          </a:p>
          <a:p>
            <a:pPr lvl="0" indent="-317500">
              <a:lnSpc>
                <a:spcPct val="150000"/>
              </a:lnSpc>
              <a:spcAft>
                <a:spcPts val="600"/>
              </a:spcAft>
              <a:buSzPts val="1400"/>
              <a:buFont typeface="Georgia"/>
              <a:buChar char="●"/>
            </a:pPr>
            <a:r>
              <a:rPr lang="en-US" sz="1400" b="1" dirty="0">
                <a:latin typeface="Georgia"/>
                <a:ea typeface="Georgia"/>
                <a:cs typeface="Georgia"/>
                <a:sym typeface="Georgia"/>
              </a:rPr>
              <a:t>Annual</a:t>
            </a: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 administration.</a:t>
            </a:r>
          </a:p>
          <a:p>
            <a:pPr lvl="0" indent="-317500">
              <a:lnSpc>
                <a:spcPct val="150000"/>
              </a:lnSpc>
              <a:spcAft>
                <a:spcPts val="600"/>
              </a:spcAft>
              <a:buSzPts val="1400"/>
              <a:buFont typeface="Georgia"/>
              <a:buChar char="●"/>
            </a:pP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Population: all </a:t>
            </a:r>
            <a:r>
              <a:rPr lang="es" sz="1400" b="1" dirty="0">
                <a:latin typeface="Georgia"/>
                <a:ea typeface="Georgia"/>
                <a:cs typeface="Georgia"/>
                <a:sym typeface="Georgia"/>
              </a:rPr>
              <a:t>high-school seniors </a:t>
            </a: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in Argentina.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Georgia"/>
              <a:buChar char="●"/>
            </a:pP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Evaluation </a:t>
            </a:r>
            <a:r>
              <a:rPr lang="es" sz="1400" b="1" dirty="0">
                <a:latin typeface="Georgia"/>
                <a:ea typeface="Georgia"/>
                <a:cs typeface="Georgia"/>
                <a:sym typeface="Georgia"/>
              </a:rPr>
              <a:t>purpose</a:t>
            </a: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: “to generate timely and quality information to better understand the achievements and pending challenges around students' learning” (Aprender, 2019).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Georgia"/>
              <a:buChar char="●"/>
            </a:pP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Traditionally, </a:t>
            </a:r>
            <a:r>
              <a:rPr lang="es" sz="1400" b="1" dirty="0">
                <a:latin typeface="Georgia"/>
                <a:ea typeface="Georgia"/>
                <a:cs typeface="Georgia"/>
                <a:sym typeface="Georgia"/>
              </a:rPr>
              <a:t>predominant use of descriptive </a:t>
            </a: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techniques. 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Georgia"/>
              <a:buChar char="●"/>
            </a:pP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Collects data on knowledge of </a:t>
            </a:r>
            <a:r>
              <a:rPr lang="es" sz="1400" b="1" dirty="0">
                <a:latin typeface="Georgia"/>
                <a:ea typeface="Georgia"/>
                <a:cs typeface="Georgia"/>
                <a:sym typeface="Georgia"/>
              </a:rPr>
              <a:t>Mathematics</a:t>
            </a: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s" sz="1400" b="1" dirty="0">
                <a:latin typeface="Georgia"/>
                <a:ea typeface="Georgia"/>
                <a:cs typeface="Georgia"/>
                <a:sym typeface="Georgia"/>
              </a:rPr>
              <a:t>Language</a:t>
            </a: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s" sz="1400" b="1" dirty="0">
                <a:latin typeface="Georgia"/>
                <a:ea typeface="Georgia"/>
                <a:cs typeface="Georgia"/>
                <a:sym typeface="Georgia"/>
              </a:rPr>
              <a:t>contextual information</a:t>
            </a:r>
            <a:r>
              <a:rPr lang="es" sz="1400" dirty="0">
                <a:latin typeface="Georgia"/>
                <a:ea typeface="Georgia"/>
                <a:cs typeface="Georgia"/>
                <a:sym typeface="Georgia"/>
              </a:rPr>
              <a:t> of the respondent students.</a:t>
            </a:r>
            <a:endParaRPr sz="14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66603" y="301638"/>
            <a:ext cx="8210794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s" dirty="0"/>
              <a:t>Data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989475"/>
            <a:ext cx="8520600" cy="4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5435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Georgia"/>
              <a:buChar char="●"/>
            </a:pPr>
            <a:r>
              <a:rPr lang="es" sz="1308" dirty="0">
                <a:latin typeface="Georgia"/>
                <a:ea typeface="Georgia"/>
                <a:cs typeface="Georgia"/>
                <a:sym typeface="Georgia"/>
              </a:rPr>
              <a:t>2019 edition. </a:t>
            </a:r>
          </a:p>
          <a:p>
            <a:pPr marL="4572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Georgia"/>
              <a:buChar char="●"/>
            </a:pPr>
            <a:r>
              <a:rPr lang="es" sz="1308" b="1" dirty="0">
                <a:latin typeface="Georgia"/>
                <a:ea typeface="Georgia"/>
                <a:cs typeface="Georgia"/>
                <a:sym typeface="Georgia"/>
              </a:rPr>
              <a:t>N=34,191</a:t>
            </a:r>
            <a:r>
              <a:rPr lang="es" sz="1308" dirty="0">
                <a:latin typeface="Georgia"/>
                <a:ea typeface="Georgia"/>
                <a:cs typeface="Georgia"/>
                <a:sym typeface="Georgia"/>
              </a:rPr>
              <a:t> high-school seniors (Cordoba Province).</a:t>
            </a:r>
          </a:p>
          <a:p>
            <a:pPr marL="4572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Georgia"/>
              <a:buChar char="●"/>
            </a:pPr>
            <a:r>
              <a:rPr lang="es" sz="1308" b="1" dirty="0">
                <a:latin typeface="Georgia"/>
                <a:ea typeface="Georgia"/>
                <a:cs typeface="Georgia"/>
                <a:sym typeface="Georgia"/>
              </a:rPr>
              <a:t>Dependent Variables </a:t>
            </a:r>
            <a:r>
              <a:rPr lang="es" sz="1308" dirty="0">
                <a:latin typeface="Georgia"/>
                <a:ea typeface="Georgia"/>
                <a:cs typeface="Georgia"/>
                <a:sym typeface="Georgia"/>
              </a:rPr>
              <a:t>(2):</a:t>
            </a:r>
          </a:p>
          <a:p>
            <a:pPr lvl="1" indent="-305435">
              <a:lnSpc>
                <a:spcPct val="150000"/>
              </a:lnSpc>
              <a:spcAft>
                <a:spcPts val="1200"/>
              </a:spcAft>
              <a:buSzPct val="100000"/>
              <a:buFont typeface="Georgia"/>
              <a:buChar char="●"/>
            </a:pPr>
            <a:r>
              <a:rPr lang="es" sz="1310" b="1" dirty="0">
                <a:latin typeface="Georgia"/>
                <a:ea typeface="Georgia"/>
                <a:cs typeface="Georgia"/>
                <a:sym typeface="Georgia"/>
              </a:rPr>
              <a:t>Language Performance </a:t>
            </a:r>
            <a:r>
              <a:rPr lang="es" sz="1310" dirty="0">
                <a:latin typeface="Georgia"/>
                <a:ea typeface="Georgia"/>
                <a:cs typeface="Georgia"/>
                <a:sym typeface="Georgia"/>
              </a:rPr>
              <a:t>(ldesemp) and </a:t>
            </a:r>
            <a:r>
              <a:rPr lang="es" sz="1310" b="1" dirty="0">
                <a:latin typeface="Georgia"/>
                <a:ea typeface="Georgia"/>
                <a:cs typeface="Georgia"/>
                <a:sym typeface="Georgia"/>
              </a:rPr>
              <a:t>Math Performance </a:t>
            </a:r>
            <a:r>
              <a:rPr lang="es" sz="1310" dirty="0">
                <a:latin typeface="Georgia"/>
                <a:ea typeface="Georgia"/>
                <a:cs typeface="Georgia"/>
                <a:sym typeface="Georgia"/>
              </a:rPr>
              <a:t>(mdesemp):</a:t>
            </a:r>
            <a:endParaRPr sz="1310" dirty="0">
              <a:latin typeface="Georgia"/>
              <a:ea typeface="Georgia"/>
              <a:cs typeface="Georgia"/>
              <a:sym typeface="Georgia"/>
            </a:endParaRPr>
          </a:p>
          <a:p>
            <a:pPr lvl="2" indent="-305435">
              <a:lnSpc>
                <a:spcPct val="150000"/>
              </a:lnSpc>
              <a:spcAft>
                <a:spcPts val="1200"/>
              </a:spcAft>
              <a:buSzPct val="100000"/>
              <a:buFont typeface="Georgia"/>
              <a:buChar char="○"/>
            </a:pPr>
            <a:r>
              <a:rPr lang="es" sz="1308" dirty="0">
                <a:latin typeface="Georgia"/>
                <a:ea typeface="Georgia"/>
                <a:cs typeface="Georgia"/>
                <a:sym typeface="Georgia"/>
              </a:rPr>
              <a:t>4 categories: below basic level, basic, satisfactory, and advanced.</a:t>
            </a:r>
          </a:p>
          <a:p>
            <a:pPr marL="457200" lvl="0" indent="-305435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Georgia"/>
              <a:buChar char="●"/>
            </a:pPr>
            <a:r>
              <a:rPr lang="es" sz="1308" b="1" dirty="0">
                <a:latin typeface="Georgia"/>
                <a:ea typeface="Georgia"/>
                <a:cs typeface="Georgia"/>
                <a:sym typeface="Georgia"/>
              </a:rPr>
              <a:t>Independent Variables </a:t>
            </a:r>
            <a:r>
              <a:rPr lang="es" sz="1308" dirty="0">
                <a:latin typeface="Georgia"/>
                <a:ea typeface="Georgia"/>
                <a:cs typeface="Georgia"/>
                <a:sym typeface="Georgia"/>
              </a:rPr>
              <a:t>(246): </a:t>
            </a:r>
          </a:p>
          <a:p>
            <a:pPr lvl="1" indent="-305435">
              <a:lnSpc>
                <a:spcPct val="150000"/>
              </a:lnSpc>
              <a:spcAft>
                <a:spcPts val="1200"/>
              </a:spcAft>
              <a:buSzPct val="100000"/>
              <a:buFont typeface="Georgia"/>
              <a:buChar char="●"/>
            </a:pPr>
            <a:r>
              <a:rPr lang="es" sz="1300" dirty="0">
                <a:latin typeface="Georgia"/>
                <a:ea typeface="Georgia"/>
                <a:cs typeface="Georgia"/>
                <a:sym typeface="Georgia"/>
              </a:rPr>
              <a:t>gender, sector (public or private), ambit (rural or urban), student socio-economic situation, student cultural consumption, school climate, student self-perception, educational practices and use of technology, migration status, etcetera.</a:t>
            </a:r>
            <a:endParaRPr sz="13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8299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58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s" dirty="0"/>
              <a:t>Analysis strategies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989475"/>
            <a:ext cx="8520600" cy="4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5435" algn="l" rtl="0">
              <a:lnSpc>
                <a:spcPct val="150000"/>
              </a:lnSpc>
              <a:spcBef>
                <a:spcPts val="1200"/>
              </a:spcBef>
              <a:buSzPct val="100000"/>
              <a:buFont typeface="Georgia"/>
              <a:buAutoNum type="arabicPeriod"/>
            </a:pPr>
            <a:r>
              <a:rPr lang="es" sz="1300" b="1" dirty="0"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r>
              <a:rPr lang="es" sz="1300" dirty="0">
                <a:latin typeface="Georgia"/>
                <a:ea typeface="Georgia"/>
                <a:cs typeface="Georgia"/>
                <a:sym typeface="Georgia"/>
              </a:rPr>
              <a:t> using </a:t>
            </a:r>
            <a:r>
              <a:rPr lang="es" sz="1300" b="1" dirty="0">
                <a:latin typeface="Georgia"/>
                <a:ea typeface="Georgia"/>
                <a:cs typeface="Georgia"/>
                <a:sym typeface="Georgia"/>
              </a:rPr>
              <a:t>visualizations:</a:t>
            </a:r>
          </a:p>
          <a:p>
            <a:pPr lvl="1" indent="-305435"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es" sz="1300" dirty="0">
                <a:latin typeface="Georgia"/>
                <a:ea typeface="Georgia"/>
                <a:cs typeface="Georgia"/>
                <a:sym typeface="Georgia"/>
              </a:rPr>
              <a:t>Traditional variables: Sector, Ambit, Gender, Repetition,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Student Employment</a:t>
            </a:r>
            <a:r>
              <a:rPr lang="es" sz="1300" dirty="0">
                <a:latin typeface="Georgia"/>
                <a:ea typeface="Georgia"/>
                <a:cs typeface="Georgia"/>
                <a:sym typeface="Georgia"/>
              </a:rPr>
              <a:t>, Student Socioeconomic Level.</a:t>
            </a:r>
          </a:p>
          <a:p>
            <a:pPr marL="457200" lvl="0" indent="-305435" algn="l" rtl="0">
              <a:lnSpc>
                <a:spcPct val="150000"/>
              </a:lnSpc>
              <a:spcBef>
                <a:spcPts val="1200"/>
              </a:spcBef>
              <a:buSzPct val="100000"/>
              <a:buFont typeface="Georgia"/>
              <a:buAutoNum type="arabicPeriod"/>
            </a:pPr>
            <a:r>
              <a:rPr lang="en-US" sz="1300" b="1" dirty="0">
                <a:latin typeface="Georgia"/>
                <a:ea typeface="Georgia"/>
                <a:cs typeface="Georgia"/>
                <a:sym typeface="Georgia"/>
              </a:rPr>
              <a:t>Finding the Best Model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1300" i="1" dirty="0" err="1">
                <a:latin typeface="Georgia"/>
                <a:ea typeface="Georgia"/>
                <a:cs typeface="Georgia"/>
                <a:sym typeface="Georgia"/>
              </a:rPr>
              <a:t>regsubsets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 with leaps package:</a:t>
            </a:r>
          </a:p>
          <a:p>
            <a:pPr lvl="1" indent="-305435"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Math Performance: Forward selection.</a:t>
            </a:r>
          </a:p>
          <a:p>
            <a:pPr lvl="1" indent="-305435">
              <a:lnSpc>
                <a:spcPct val="150000"/>
              </a:lnSpc>
              <a:spcBef>
                <a:spcPts val="1200"/>
              </a:spcBef>
              <a:buSzPct val="100000"/>
            </a:pP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Language Performance: Backward selection.</a:t>
            </a:r>
          </a:p>
          <a:p>
            <a:pPr marL="457200" lvl="0" indent="-305435" algn="l" rtl="0">
              <a:lnSpc>
                <a:spcPct val="150000"/>
              </a:lnSpc>
              <a:spcBef>
                <a:spcPts val="1200"/>
              </a:spcBef>
              <a:buSzPct val="100000"/>
              <a:buFont typeface="Georgia"/>
              <a:buAutoNum type="arabicPeriod"/>
            </a:pPr>
            <a:r>
              <a:rPr lang="es" sz="1300" b="1" dirty="0">
                <a:latin typeface="Georgia"/>
                <a:ea typeface="Georgia"/>
                <a:cs typeface="Georgia"/>
                <a:sym typeface="Georgia"/>
              </a:rPr>
              <a:t>Supervised Learning </a:t>
            </a:r>
            <a:r>
              <a:rPr lang="es" sz="1300" dirty="0">
                <a:latin typeface="Georgia"/>
                <a:ea typeface="Georgia"/>
                <a:cs typeface="Georgia"/>
                <a:sym typeface="Georgia"/>
              </a:rPr>
              <a:t>techniques: </a:t>
            </a:r>
          </a:p>
          <a:p>
            <a:pPr lvl="1" indent="-305435">
              <a:lnSpc>
                <a:spcPct val="150000"/>
              </a:lnSpc>
              <a:buSzPct val="100000"/>
            </a:pPr>
            <a:r>
              <a:rPr lang="es" sz="1300" b="1" dirty="0">
                <a:latin typeface="Georgia"/>
                <a:ea typeface="Georgia"/>
                <a:cs typeface="Georgia"/>
                <a:sym typeface="Georgia"/>
              </a:rPr>
              <a:t>Simple regression</a:t>
            </a:r>
            <a:r>
              <a:rPr lang="es" sz="13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1" indent="-305435">
              <a:lnSpc>
                <a:spcPct val="150000"/>
              </a:lnSpc>
              <a:buSzPct val="100000"/>
            </a:pPr>
            <a:r>
              <a:rPr lang="es" sz="1300" b="1" dirty="0">
                <a:latin typeface="Georgia"/>
                <a:ea typeface="Georgia"/>
                <a:cs typeface="Georgia"/>
                <a:sym typeface="Georgia"/>
              </a:rPr>
              <a:t>Tree-Based-methods</a:t>
            </a:r>
            <a:r>
              <a:rPr lang="es" sz="1300" dirty="0">
                <a:latin typeface="Georgia"/>
                <a:ea typeface="Georgia"/>
                <a:cs typeface="Georgia"/>
                <a:sym typeface="Georgia"/>
              </a:rPr>
              <a:t>. </a:t>
            </a:r>
            <a:endParaRPr sz="13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s" sz="3600" dirty="0"/>
              <a:t>Exploratory Data Analysis</a:t>
            </a:r>
            <a:endParaRPr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D89D3-D032-4778-904F-C56AE08EE6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1700" y="4019677"/>
            <a:ext cx="8520600" cy="66095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dirty="0">
                <a:latin typeface="Garamond" panose="02020404030301010803" pitchFamily="18" charset="0"/>
              </a:rPr>
              <a:t>Positive and linear association between Language Performance and Math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FB8CF-8811-4FB6-8404-A2E2E0458138}"/>
              </a:ext>
            </a:extLst>
          </p:cNvPr>
          <p:cNvPicPr/>
          <p:nvPr/>
        </p:nvPicPr>
        <p:blipFill rotWithShape="1">
          <a:blip r:embed="rId3"/>
          <a:srcRect l="257" r="-1" b="339"/>
          <a:stretch/>
        </p:blipFill>
        <p:spPr bwMode="auto">
          <a:xfrm>
            <a:off x="2278857" y="1248627"/>
            <a:ext cx="4037806" cy="27476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408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s" sz="3600" dirty="0"/>
              <a:t>Students’ performances by </a:t>
            </a:r>
            <a:r>
              <a:rPr lang="es" sz="3600" b="1" dirty="0"/>
              <a:t>Sector</a:t>
            </a:r>
            <a:r>
              <a:rPr lang="es" sz="3600" dirty="0"/>
              <a:t> and </a:t>
            </a:r>
            <a:r>
              <a:rPr lang="es" sz="3600" b="1" dirty="0"/>
              <a:t>Ambit</a:t>
            </a:r>
            <a:endParaRPr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Sector: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1= Public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2= Private</a:t>
            </a:r>
          </a:p>
          <a:p>
            <a:r>
              <a:rPr lang="en-US" dirty="0">
                <a:latin typeface="Garamond" panose="02020404030301010803" pitchFamily="18" charset="0"/>
              </a:rPr>
              <a:t>Ambit: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1= Urban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2= Rural</a:t>
            </a:r>
          </a:p>
          <a:p>
            <a:r>
              <a:rPr lang="en-US" b="1" dirty="0">
                <a:latin typeface="Garamond" panose="02020404030301010803" pitchFamily="18" charset="0"/>
              </a:rPr>
              <a:t>Language Scores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i="1" dirty="0">
                <a:latin typeface="Garamond" panose="02020404030301010803" pitchFamily="18" charset="0"/>
              </a:rPr>
              <a:t>better performance at private schools and no differences between ambits</a:t>
            </a:r>
            <a:r>
              <a:rPr lang="en-US" dirty="0">
                <a:latin typeface="Garamond" panose="02020404030301010803" pitchFamily="18" charset="0"/>
              </a:rPr>
              <a:t>. 50% of cases in private schools are between satisfactory and advanced. In the public system, 50% between basic and satisfactory.</a:t>
            </a:r>
          </a:p>
          <a:p>
            <a:r>
              <a:rPr lang="en-US" b="1" dirty="0">
                <a:latin typeface="Garamond" panose="02020404030301010803" pitchFamily="18" charset="0"/>
              </a:rPr>
              <a:t>Math Scores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i="1" dirty="0">
                <a:latin typeface="Garamond" panose="02020404030301010803" pitchFamily="18" charset="0"/>
              </a:rPr>
              <a:t>better performance in private and urban schools</a:t>
            </a:r>
            <a:r>
              <a:rPr lang="en-US" dirty="0">
                <a:latin typeface="Garamond" panose="02020404030301010803" pitchFamily="18" charset="0"/>
              </a:rPr>
              <a:t>. 50 % of cases in private schools are between satisfactory and advanced. In public system, 50% between below basic and satisfactory. Performance in rural is worse than in urban schools.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D89D3-D032-4778-904F-C56AE08EE6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942CE-0983-4FBD-97B5-3F729BE10F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1110" y="1145815"/>
            <a:ext cx="4498340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s" sz="3600" dirty="0"/>
              <a:t>Students’ performances by </a:t>
            </a:r>
            <a:r>
              <a:rPr lang="es" sz="3600" b="1" dirty="0"/>
              <a:t>Gender</a:t>
            </a:r>
            <a:endParaRPr sz="36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D89D3-D032-4778-904F-C56AE08EE6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9080" y="1473575"/>
            <a:ext cx="3999900" cy="3354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Language Scores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i="1" dirty="0">
                <a:latin typeface="Garamond" panose="02020404030301010803" pitchFamily="18" charset="0"/>
              </a:rPr>
              <a:t>better performance in women </a:t>
            </a:r>
            <a:r>
              <a:rPr lang="en-US" dirty="0">
                <a:latin typeface="Garamond" panose="02020404030301010803" pitchFamily="18" charset="0"/>
              </a:rPr>
              <a:t>(39% at least obtain the satisfactory level while 31% of men achieve this level). Both groups have 13% of students in basic and low level.</a:t>
            </a:r>
          </a:p>
          <a:p>
            <a:pPr marL="13970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Math Scores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i="1" dirty="0">
                <a:latin typeface="Garamond" panose="02020404030301010803" pitchFamily="18" charset="0"/>
              </a:rPr>
              <a:t>worse performance in women </a:t>
            </a:r>
            <a:r>
              <a:rPr lang="en-US" dirty="0">
                <a:latin typeface="Garamond" panose="02020404030301010803" pitchFamily="18" charset="0"/>
              </a:rPr>
              <a:t>(32% obtain low and basic levels against 25% in the case of male students). Both groups have 19% of students in satisfactory and advanced levels.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7C5A0-8169-49A5-A848-3628086A03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376" y="1341597"/>
            <a:ext cx="4106545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4200"/>
            </a:pPr>
            <a:r>
              <a:rPr lang="es" sz="3200" dirty="0"/>
              <a:t>Students’ performances by </a:t>
            </a:r>
            <a:r>
              <a:rPr lang="es" sz="3200" b="1" dirty="0"/>
              <a:t>Repetition</a:t>
            </a:r>
            <a:r>
              <a:rPr lang="es" sz="3200" dirty="0"/>
              <a:t> and </a:t>
            </a:r>
            <a:r>
              <a:rPr lang="es" sz="3200" b="1" dirty="0"/>
              <a:t>Work Experience</a:t>
            </a:r>
            <a:endParaRPr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377C-566B-49ED-B48C-4C397D99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744" y="1582412"/>
            <a:ext cx="3553069" cy="3354000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Language Scores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i="1" dirty="0">
                <a:latin typeface="Garamond" panose="02020404030301010803" pitchFamily="18" charset="0"/>
              </a:rPr>
              <a:t>clear better performance in non-</a:t>
            </a:r>
            <a:r>
              <a:rPr lang="en-US" i="1" dirty="0" err="1">
                <a:latin typeface="Garamond" panose="02020404030301010803" pitchFamily="18" charset="0"/>
              </a:rPr>
              <a:t>repitent</a:t>
            </a:r>
            <a:r>
              <a:rPr lang="en-US" i="1" dirty="0">
                <a:latin typeface="Garamond" panose="02020404030301010803" pitchFamily="18" charset="0"/>
              </a:rPr>
              <a:t> students and students who don’t work</a:t>
            </a:r>
            <a:r>
              <a:rPr lang="en-US" dirty="0">
                <a:latin typeface="Garamond" panose="02020404030301010803" pitchFamily="18" charset="0"/>
              </a:rPr>
              <a:t>. </a:t>
            </a:r>
          </a:p>
          <a:p>
            <a:pPr marL="13970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Math Scores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i="1" dirty="0">
                <a:latin typeface="Garamond" panose="02020404030301010803" pitchFamily="18" charset="0"/>
              </a:rPr>
              <a:t>better performance in non-</a:t>
            </a:r>
            <a:r>
              <a:rPr lang="en-US" i="1" dirty="0" err="1">
                <a:latin typeface="Garamond" panose="02020404030301010803" pitchFamily="18" charset="0"/>
              </a:rPr>
              <a:t>repitent</a:t>
            </a:r>
            <a:r>
              <a:rPr lang="en-US" i="1" dirty="0">
                <a:latin typeface="Garamond" panose="02020404030301010803" pitchFamily="18" charset="0"/>
              </a:rPr>
              <a:t> students. No apparent differences when considered worker students</a:t>
            </a:r>
            <a:r>
              <a:rPr lang="en-US" dirty="0">
                <a:latin typeface="Garamond" panose="02020404030301010803" pitchFamily="18" charset="0"/>
              </a:rPr>
              <a:t>. A considerable number of missing values.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0717A-34F0-4E7D-8977-4D654CE75F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4769" y="1390112"/>
            <a:ext cx="5106487" cy="33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1546</Words>
  <Application>Microsoft Office PowerPoint</Application>
  <PresentationFormat>On-screen Show (16:9)</PresentationFormat>
  <Paragraphs>155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Economica</vt:lpstr>
      <vt:lpstr>Garamond</vt:lpstr>
      <vt:lpstr>Calibri</vt:lpstr>
      <vt:lpstr>Georgia</vt:lpstr>
      <vt:lpstr>Arial</vt:lpstr>
      <vt:lpstr>Open Sans</vt:lpstr>
      <vt:lpstr>Luxe</vt:lpstr>
      <vt:lpstr>Academic Analytics: Predictions around Argentine “Aprender” National Evaluation</vt:lpstr>
      <vt:lpstr>Objective</vt:lpstr>
      <vt:lpstr>National Evaluation Operation “Aprender”  </vt:lpstr>
      <vt:lpstr>Data </vt:lpstr>
      <vt:lpstr>Analysis strategies</vt:lpstr>
      <vt:lpstr>Exploratory Data Analysis</vt:lpstr>
      <vt:lpstr>Students’ performances by Sector and Ambit</vt:lpstr>
      <vt:lpstr>Students’ performances by Gender</vt:lpstr>
      <vt:lpstr>Students’ performances by Repetition and Work Experience</vt:lpstr>
      <vt:lpstr>Students’ Performances by Socioeconomic Level</vt:lpstr>
      <vt:lpstr>How Many IV are the Optimal Number When Predicting Language Performance?</vt:lpstr>
      <vt:lpstr>What are the Best Predictors of Language Performance?</vt:lpstr>
      <vt:lpstr>5 Best Predictors of Language Performance</vt:lpstr>
      <vt:lpstr>How Many IV are the Optimal Number When Predicting Math Performance?</vt:lpstr>
      <vt:lpstr>What are the Best Predictors of Math Performance?</vt:lpstr>
      <vt:lpstr>7 Best Predictors of Math Performance</vt:lpstr>
      <vt:lpstr>Linear Regressions Outputs</vt:lpstr>
      <vt:lpstr>Tree-Based Methods: Language Performance</vt:lpstr>
      <vt:lpstr>Tree-Based Methods: Math Performance</vt:lpstr>
      <vt:lpstr>Tree-Based Methods: Which predictive method is more accurate?</vt:lpstr>
      <vt:lpstr>Code and Outputs</vt:lpstr>
      <vt:lpstr>Final ideas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Analytics: Predictions in Educational Settings</dc:title>
  <dc:creator>Federico Ferrero</dc:creator>
  <cp:lastModifiedBy>Ferrero, Federico</cp:lastModifiedBy>
  <cp:revision>64</cp:revision>
  <dcterms:modified xsi:type="dcterms:W3CDTF">2021-05-05T18:48:14Z</dcterms:modified>
</cp:coreProperties>
</file>