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8" r:id="rId2"/>
    <p:sldId id="259" r:id="rId3"/>
    <p:sldId id="273" r:id="rId4"/>
    <p:sldId id="274" r:id="rId5"/>
    <p:sldId id="275" r:id="rId6"/>
    <p:sldId id="260" r:id="rId7"/>
    <p:sldId id="261" r:id="rId8"/>
    <p:sldId id="262" r:id="rId9"/>
    <p:sldId id="267" r:id="rId10"/>
    <p:sldId id="268" r:id="rId11"/>
    <p:sldId id="276" r:id="rId12"/>
    <p:sldId id="269" r:id="rId13"/>
    <p:sldId id="270" r:id="rId14"/>
    <p:sldId id="271" r:id="rId15"/>
    <p:sldId id="27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d8b2716e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d8b2716e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d8b2716e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d8b2716e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d8b2716e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d8b2716e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325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d8b2716e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d8b2716e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d8b2716e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d8b2716e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d8b2716e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d8b2716e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d8b2716e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d8b2716e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d8b2716e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d8b2716e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d8b2716e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d8b2716e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464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d8b2716e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d8b2716e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54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d8b2716e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d8b2716e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585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d8b2716e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d8b2716e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d8b2716e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d8b2716e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d8b2716e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d8b2716e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d8b2716e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d8b2716e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metroid2357/exp/FE777001z/dataset.csv.gz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orage.googleapis.com/metroid2357/exp/FE777003z/dataset.csv.gz" TargetMode="External"/><Relationship Id="rId4" Type="http://schemas.openxmlformats.org/officeDocument/2006/relationships/hyperlink" Target="https://storage.googleapis.com/metroid2357/exp/FE777002z/dataset.csv.gz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nite_differenc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sti.gov/pages/servlets/purl/1593556" TargetMode="External"/><Relationship Id="rId5" Type="http://schemas.openxmlformats.org/officeDocument/2006/relationships/hyperlink" Target="https://orbi.uliege.be/bitstream/2268/179486/1/Difference%20schemes%20analysis.pdf" TargetMode="External"/><Relationship Id="rId4" Type="http://schemas.openxmlformats.org/officeDocument/2006/relationships/hyperlink" Target="https://ocw.snu.ac.kr/sites/default/files/NOTE/Lecture%2008_0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00650" y="3862450"/>
            <a:ext cx="6277800" cy="11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29" dirty="0">
                <a:latin typeface="Calibri"/>
                <a:ea typeface="Calibri"/>
                <a:cs typeface="Calibri"/>
                <a:sym typeface="Calibri"/>
              </a:rPr>
              <a:t> Comisión: 1</a:t>
            </a:r>
            <a:endParaRPr sz="1929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29" dirty="0">
                <a:latin typeface="Calibri"/>
                <a:ea typeface="Calibri"/>
                <a:cs typeface="Calibri"/>
                <a:sym typeface="Calibri"/>
              </a:rPr>
              <a:t>Experimentadores: Federico Ricardo Checozzi</a:t>
            </a:r>
            <a:endParaRPr sz="1929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29" dirty="0">
                <a:latin typeface="Calibri"/>
                <a:ea typeface="Calibri"/>
                <a:cs typeface="Calibri"/>
                <a:sym typeface="Calibri"/>
              </a:rPr>
              <a:t>Pares Revisores:</a:t>
            </a:r>
            <a:endParaRPr sz="1929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125" y="3798200"/>
            <a:ext cx="2111175" cy="1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>
            <a:spLocks noGrp="1"/>
          </p:cNvSpPr>
          <p:nvPr>
            <p:ph type="ctrTitle" idx="4294967295"/>
          </p:nvPr>
        </p:nvSpPr>
        <p:spPr>
          <a:xfrm>
            <a:off x="370200" y="1320404"/>
            <a:ext cx="8462100" cy="12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Problema  #1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“¿Es la 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aceleración’ usada como feature 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útil para realizar predicciones?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755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20E91F9-F062-39ED-3A5A-8436DF38F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61" y="1017725"/>
            <a:ext cx="3840025" cy="3840025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D79D4E5-566F-50E4-49C7-8161568D6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730" y="1017724"/>
            <a:ext cx="3840025" cy="3840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062F837-9653-99C8-6E08-53E7CD07D9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486969"/>
              </p:ext>
            </p:extLst>
          </p:nvPr>
        </p:nvGraphicFramePr>
        <p:xfrm>
          <a:off x="2789238" y="539750"/>
          <a:ext cx="35655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454080" imgH="7338240" progId="PBrush">
                  <p:embed/>
                </p:oleObj>
              </mc:Choice>
              <mc:Fallback>
                <p:oleObj name="Bitmap Image" r:id="rId3" imgW="6454080" imgH="7338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9238" y="539750"/>
                        <a:ext cx="356552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6029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Discusión (de los resultados)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Google Shape;135;p2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>
                  <a:buNone/>
                </a:pPr>
                <a:r>
                  <a:rPr lang="es-AR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Dependiendo del período en el tiempo, la nueva </a:t>
                </a:r>
                <a:r>
                  <a:rPr lang="es-AR" sz="2400" dirty="0" err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feature</a:t>
                </a:r>
                <a:r>
                  <a:rPr lang="es-AR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puede ser mejor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∇</m:t>
                        </m:r>
                      </m:e>
                      <m:sub>
                        <m: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h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</m:e>
                    </m:d>
                  </m:oMath>
                </a14:m>
                <a:r>
                  <a:rPr lang="es-AR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Aún así,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𝛽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es superior a ambas. </a:t>
                </a: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35" name="Google Shape;135;p2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1073" r="-100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La diferencia de segundo orden finito es un feature interesante para probar a falta de otras ideas, pero no necesariamente algo que va a mejorar demasiado la capacidad de predicción de los modelos con los que estamos trabajando.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Futuros Problemas y Experimentos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-Se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podr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ía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comparar los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propuestos con otros más. Se podría comparar combinaciones de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-Se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podr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ía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refinar el experimento (diferentes meses, más iteraciones, más semillas durante la optimización).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-Algunas de las presentaciones y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papers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consultados sugieren una infinidad de operadores en base a diferencias finitas. Hasta sería posible armar una base de funciones y probar combinaciones para encontrar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que generen mejores modelos.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Anexo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Repositorios : 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https://github.com/federicochecozzi/labo/tree/main/src/Experimentos/Experimento%20segunda%20diferencia%20finita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Datasets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marL="114300" indent="0">
              <a:buNone/>
            </a:pPr>
            <a:r>
              <a:rPr lang="es-AR" dirty="0">
                <a:hlinkClick r:id="rId3"/>
              </a:rPr>
              <a:t>https://storage.googleapis.com/metroid2357/exp/FE777001z/dataset.csv.gz</a:t>
            </a:r>
            <a:endParaRPr lang="es-ES" dirty="0">
              <a:latin typeface="Calibri"/>
              <a:cs typeface="Calibri"/>
              <a:sym typeface="Calibri"/>
            </a:endParaRPr>
          </a:p>
          <a:p>
            <a:pPr marL="114300" indent="0">
              <a:buNone/>
            </a:pPr>
            <a:r>
              <a:rPr lang="es-AR" dirty="0">
                <a:hlinkClick r:id="rId4"/>
              </a:rPr>
              <a:t>https://storage.googleapis.com/metroid2357/exp/FE777002z/dataset.csv.gz</a:t>
            </a:r>
            <a:endParaRPr lang="es-AR" dirty="0"/>
          </a:p>
          <a:p>
            <a:pPr marL="11430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  <a:sym typeface="Calibri"/>
                <a:hlinkClick r:id="rId5"/>
              </a:rPr>
              <a:t>https://storage.googleapis.com/metroid2357/exp/FE777003z/dataset.csv.gz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pPr marL="114300" indent="0">
              <a:buNone/>
            </a:pPr>
            <a:endParaRPr lang="es-ES" dirty="0">
              <a:latin typeface="Calibri"/>
              <a:cs typeface="Calibri"/>
              <a:sym typeface="Calibri"/>
            </a:endParaRPr>
          </a:p>
          <a:p>
            <a:pPr marL="11430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Hipótesis Experimental del Problema #1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Se busca comparar un método propuesto en clases, la estimación de la 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aceleraci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ón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” de los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con otros estimadores de tendencia y variación para estudiar su efectividad para mejorar predicciones.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Hipótesis Experimental del Problema #1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Google Shape;7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Lo que se entiende por “velocidad” para una </a:t>
                </a:r>
                <a:r>
                  <a:rPr lang="es-AR" dirty="0" err="1">
                    <a:latin typeface="Calibri"/>
                    <a:ea typeface="Calibri"/>
                    <a:cs typeface="Calibri"/>
                    <a:sym typeface="Calibri"/>
                  </a:rPr>
                  <a:t>feature</a:t>
                </a: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𝑓</m:t>
                    </m:r>
                  </m:oMath>
                </a14:m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h</m:t>
                              </m:r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groupChrPr>
                                <m:e/>
                              </m:groupCh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  <a:sym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  <a:sym typeface="Calibri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𝑓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(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h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ES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>
                  <a:buNone/>
                </a:pP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La misma puede aproximarse mediante una </a:t>
                </a:r>
                <a:r>
                  <a:rPr lang="es-AR" i="1" dirty="0">
                    <a:latin typeface="Calibri"/>
                    <a:ea typeface="Calibri"/>
                    <a:cs typeface="Calibri"/>
                    <a:sym typeface="Calibri"/>
                  </a:rPr>
                  <a:t>diferencia finita regresiva</a:t>
                </a: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h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𝑜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s-ES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indent="0">
                  <a:buNone/>
                </a:pP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Se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h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)=</m:t>
                    </m:r>
                    <m:r>
                      <a:rPr lang="es-AR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−</m:t>
                    </m:r>
                    <m:r>
                      <a:rPr lang="es-AR" i="1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−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h</m:t>
                        </m:r>
                      </m:e>
                    </m:d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, por lo que la “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aceleraci</a:t>
                </a:r>
                <a:r>
                  <a:rPr lang="es-AR" dirty="0" err="1">
                    <a:latin typeface="Calibri"/>
                    <a:ea typeface="Calibri"/>
                    <a:cs typeface="Calibri"/>
                    <a:sym typeface="Calibri"/>
                  </a:rPr>
                  <a:t>ón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” puede aproximarse como: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s-E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𝑓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s-ES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𝑜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𝑐𝑜𝑛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 </m:t>
                      </m:r>
                      <m:sSubSup>
                        <m:sSubSup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∇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h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2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2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+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s-AR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75" name="Google Shape;7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32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Hipótesis Experimental del Problema #1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Google Shape;7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Otra forma de verla, por series de Taylor: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−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𝑜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 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𝐸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b="0" dirty="0">
                  <a:latin typeface="Calibri"/>
                  <a:cs typeface="Calibri"/>
                  <a:sym typeface="Calibri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−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+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𝑜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 (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𝐸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)</m:t>
                      </m:r>
                    </m:oMath>
                  </m:oMathPara>
                </a14:m>
                <a:endParaRPr lang="es-ES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𝐸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1−2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𝐸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2 </m:t>
                      </m:r>
                      <m:groupChr>
                        <m:groupChrPr>
                          <m:chr m:val="⇒"/>
                          <m:pos m:val="top"/>
                          <m:ctrlPr>
                            <a:rPr lang="es-ES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groupChrPr>
                        <m:e/>
                      </m:groupCh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𝑓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𝑜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75" name="Google Shape;7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63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Hipótesis Experimental del Problema #1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Google Shape;7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r>
                  <a:rPr lang="es-AR" dirty="0" err="1">
                    <a:latin typeface="Calibri"/>
                    <a:ea typeface="Calibri"/>
                    <a:cs typeface="Calibri"/>
                    <a:sym typeface="Calibri"/>
                  </a:rPr>
                  <a:t>ás</a:t>
                </a: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 simple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𝑓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−2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+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−2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AR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>
                  <a:buNone/>
                </a:pP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Se traduce en la práctica como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0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−2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−1</m:t>
                              </m:r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+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Donde 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0</m:t>
                        </m:r>
                      </m:e>
                    </m:d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es el valor del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feature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en el mes donde se lo calcula,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𝑓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−1</m:t>
                        </m:r>
                      </m:e>
                    </m:d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en el anterior, etc. Esto solo puede llamarse aceleración si la serie de tiempo es suficientemente lenta.</a:t>
                </a:r>
              </a:p>
              <a:p>
                <a:pPr marL="0" lvl="0" indent="0">
                  <a:buNone/>
                </a:pPr>
                <a:endParaRPr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75" name="Google Shape;7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83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Sesgos Cognitivos (conflictos de intereses)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Espero que los nuevos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sean comparables, y hasta en algunos casos competitivos con otras medidas de tendencia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y/o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variaci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ón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Revisión de Bibliografía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-Definiciones b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ásicas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de diferencias finitas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dirty="0"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https://en.wikipedia.org/wiki/Finite_difference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-Lectura de introducci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ón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al análisis numérico por Cho,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Hyoung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Kyu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dirty="0">
                <a:latin typeface="Calibri"/>
                <a:ea typeface="Calibri"/>
                <a:cs typeface="Calibri"/>
                <a:sym typeface="Calibri"/>
                <a:hlinkClick r:id="rId4"/>
              </a:rPr>
              <a:t>https://ocw.snu.ac.kr/sites/default/files/NOTE/Lecture%2008_0.pdf</a:t>
            </a:r>
            <a:endParaRPr lang="es-E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-Aplicaciones a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álisis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de señales (inspiración original viene de temas similares), por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Fabien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Dumont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dirty="0">
                <a:latin typeface="Calibri"/>
                <a:ea typeface="Calibri"/>
                <a:cs typeface="Calibri"/>
                <a:sym typeface="Calibri"/>
                <a:hlinkClick r:id="rId5"/>
              </a:rPr>
              <a:t>https://orbi.uliege.be/bitstream/2268/179486/1/Difference%20schemes%20analysis.pdf</a:t>
            </a:r>
            <a:endParaRPr lang="es-E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engineering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regresi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ón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simbólica para detectar física oculta a partir de observaciones de sensores (!!!), por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Harsha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Vaddireddy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y otros</a:t>
            </a: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dirty="0">
                <a:latin typeface="Calibri"/>
                <a:ea typeface="Calibri"/>
                <a:cs typeface="Calibri"/>
                <a:sym typeface="Calibri"/>
                <a:hlinkClick r:id="rId6"/>
              </a:rPr>
              <a:t>https://www.osti.gov/pages/servlets/purl/1593556</a:t>
            </a:r>
            <a:endParaRPr lang="es-E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Diseño experimental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Google Shape;93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-Se hacen varios experimentos para comparar el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dataset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tras agregar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∇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h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2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∇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h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. Se generan tres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datasets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con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features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sobre un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dataset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corregido por inflación (FE777001z para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∇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h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</m:e>
                    </m:d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, FE777002z para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∇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h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2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 </m:t>
                    </m:r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y FE777003z para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𝛽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).</a:t>
                </a:r>
              </a:p>
              <a:p>
                <a:pPr marL="0" lvl="0" indent="0"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-Se hacen </a:t>
                </a:r>
                <a:r>
                  <a:rPr lang="es-ES" dirty="0" err="1">
                    <a:latin typeface="Calibri"/>
                    <a:ea typeface="Calibri"/>
                    <a:cs typeface="Calibri"/>
                    <a:sym typeface="Calibri"/>
                  </a:rPr>
                  <a:t>optimizaci</a:t>
                </a:r>
                <a:r>
                  <a:rPr lang="es-AR" dirty="0" err="1">
                    <a:latin typeface="Calibri"/>
                    <a:ea typeface="Calibri"/>
                    <a:cs typeface="Calibri"/>
                    <a:sym typeface="Calibri"/>
                  </a:rPr>
                  <a:t>ones</a:t>
                </a:r>
                <a:r>
                  <a:rPr lang="es-AR" dirty="0">
                    <a:latin typeface="Calibri"/>
                    <a:ea typeface="Calibri"/>
                    <a:cs typeface="Calibri"/>
                    <a:sym typeface="Calibri"/>
                  </a:rPr>
                  <a:t> bayesianas</a:t>
                </a: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 en abril de 2019 (scripts HT777001z, HT777002z y HT777003z) y se estudian los resultados de entrenar con 50 semillas en junio de 2019 (scripts GA777001z, GA777002z y GA777003z).</a:t>
                </a:r>
              </a:p>
              <a:p>
                <a:pPr marL="0" lvl="0" indent="0"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-Se controla por efectos temporales repitiendo el procedimiento para marzo de 2021 como entrenamiento y mayo de 2021 como prueba respectivamente (familia de scripts HT/GA77700xalt).</a:t>
                </a:r>
              </a:p>
              <a:p>
                <a:pPr marL="0" lvl="0" indent="0">
                  <a:buNone/>
                </a:pPr>
                <a:r>
                  <a:rPr lang="es-ES" dirty="0">
                    <a:latin typeface="Calibri"/>
                    <a:ea typeface="Calibri"/>
                    <a:cs typeface="Calibri"/>
                    <a:sym typeface="Calibri"/>
                  </a:rPr>
                  <a:t>-Se ignoraron los meses de pandemia.</a:t>
                </a:r>
                <a:endParaRPr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93" name="Google Shape;93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 r="-1144" b="-7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La tendencia tiene una ventana de 6 elementos.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ES" dirty="0"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s-ES" dirty="0" err="1">
                <a:latin typeface="Calibri"/>
                <a:ea typeface="Calibri"/>
                <a:cs typeface="Calibri"/>
                <a:sym typeface="Calibri"/>
              </a:rPr>
              <a:t>utiliz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una semilla durante la optimización bayesiana por una cuestión de tiempo.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Se utilizaron solo 50 iteraciones de optimización bayesiana.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La estrategia de entrenamiento utilizó un solo mes para entrenar y uno para probar, no hay garantía de que se extienda a otros diseños experimentales.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No se estudian qué pasa con las combinaciones de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(por ejemplo, un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 con las diferencias mes a mes y las aceleraciones). Puede haber cierta redundancia de información en estos casos por ser combinaciones lineales de valores de cada mes.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Las conclusiones no necesariamente se extrapolan a otros </a:t>
            </a:r>
            <a:r>
              <a:rPr lang="es-AR" dirty="0" err="1">
                <a:latin typeface="Calibri"/>
                <a:ea typeface="Calibri"/>
                <a:cs typeface="Calibri"/>
                <a:sym typeface="Calibri"/>
              </a:rPr>
              <a:t>datasets</a:t>
            </a:r>
            <a:r>
              <a:rPr lang="es-AR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943</Words>
  <Application>Microsoft Office PowerPoint</Application>
  <PresentationFormat>On-screen Show (16:9)</PresentationFormat>
  <Paragraphs>64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Simple Light</vt:lpstr>
      <vt:lpstr>Bitmap Image</vt:lpstr>
      <vt:lpstr>Problema  #1 “¿Es la ‘aceleración’ usada como feature útil para realizar predicciones?”    </vt:lpstr>
      <vt:lpstr>Hipótesis Experimental del Problema #1</vt:lpstr>
      <vt:lpstr>Hipótesis Experimental del Problema #1</vt:lpstr>
      <vt:lpstr>Hipótesis Experimental del Problema #1</vt:lpstr>
      <vt:lpstr>Hipótesis Experimental del Problema #1</vt:lpstr>
      <vt:lpstr>Sesgos Cognitivos (conflictos de intereses)</vt:lpstr>
      <vt:lpstr>Revisión de Bibliografía</vt:lpstr>
      <vt:lpstr>Diseño experimental</vt:lpstr>
      <vt:lpstr>Limitaciones</vt:lpstr>
      <vt:lpstr>Resultados</vt:lpstr>
      <vt:lpstr>Resultados</vt:lpstr>
      <vt:lpstr>Discusión (de los resultados) </vt:lpstr>
      <vt:lpstr>Conclusiones</vt:lpstr>
      <vt:lpstr>Futuros Problemas y Experimentos</vt:lpstr>
      <vt:lpstr>Anexo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 #1 “Estudio la efectividad de segundas diferencias finitas usadas como features”    </dc:title>
  <cp:lastModifiedBy>Federico Ricardo CHECOZZI</cp:lastModifiedBy>
  <cp:revision>9</cp:revision>
  <dcterms:modified xsi:type="dcterms:W3CDTF">2022-10-16T19:25:05Z</dcterms:modified>
</cp:coreProperties>
</file>