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9" r:id="rId2"/>
    <p:sldId id="306" r:id="rId3"/>
    <p:sldId id="305" r:id="rId4"/>
    <p:sldId id="307" r:id="rId5"/>
    <p:sldId id="315" r:id="rId6"/>
    <p:sldId id="316" r:id="rId7"/>
    <p:sldId id="317" r:id="rId8"/>
    <p:sldId id="308" r:id="rId9"/>
    <p:sldId id="311" r:id="rId10"/>
    <p:sldId id="312" r:id="rId11"/>
    <p:sldId id="31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1C1C"/>
    <a:srgbClr val="1ED760"/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0" autoAdjust="0"/>
    <p:restoredTop sz="88889" autoAdjust="0"/>
  </p:normalViewPr>
  <p:slideViewPr>
    <p:cSldViewPr snapToGrid="0" snapToObjects="1">
      <p:cViewPr varScale="1">
        <p:scale>
          <a:sx n="91" d="100"/>
          <a:sy n="91" d="100"/>
        </p:scale>
        <p:origin x="208" y="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1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164A2-A9FF-DC5D-BF6A-5787A322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E52B2-33A9-19B2-F912-6A8663BA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launching </a:t>
            </a:r>
            <a:r>
              <a:rPr lang="en-US" dirty="0" err="1"/>
              <a:t>Interface.ipynb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BFAA6-AC5E-82B8-659D-BF9BF3C2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en-US" sz="2400" b="1" i="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Cython</a:t>
            </a:r>
            <a:r>
              <a:rPr lang="en-US" sz="2400" b="0" i="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installed (required dependency for </a:t>
            </a:r>
            <a:r>
              <a:rPr lang="en-US" sz="2400" b="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py_stringsimjoin</a:t>
            </a:r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library)</a:t>
            </a:r>
          </a:p>
          <a:p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“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tracks_feature_df.csv</a:t>
            </a:r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logo.png</a:t>
            </a:r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in the same folder as “</a:t>
            </a:r>
            <a:r>
              <a:rPr lang="en-US" sz="2400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Interface.ipynb</a:t>
            </a:r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Re-running Spotify Extraction might take a while, we recommend only running the “</a:t>
            </a:r>
            <a:r>
              <a:rPr lang="en-US" sz="2400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Interface.ipynb</a:t>
            </a:r>
            <a:r>
              <a:rPr lang="en-US" sz="24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file. </a:t>
            </a:r>
          </a:p>
          <a:p>
            <a:endParaRPr lang="en-US" sz="2400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2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535B9-77A5-A9F0-EBF2-2384A132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3B148-3205-B2DF-E303-B3734EDF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Interface: Song title search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274854-FDAC-C6DB-B968-28CBF0FF4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07" y="901700"/>
            <a:ext cx="7080212" cy="3690938"/>
          </a:xfrm>
        </p:spPr>
      </p:pic>
    </p:spTree>
    <p:extLst>
      <p:ext uri="{BB962C8B-B14F-4D97-AF65-F5344CB8AC3E}">
        <p14:creationId xmlns:p14="http://schemas.microsoft.com/office/powerpoint/2010/main" val="43010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A30E7-7E14-2325-D62A-976A2179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8F6984-CAF6-23DC-1627-62A051B1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Interface: Recommendation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2C7AD6-41DE-675D-EBBB-FB72E5908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839" y="901700"/>
            <a:ext cx="7106347" cy="3690938"/>
          </a:xfrm>
        </p:spPr>
      </p:pic>
    </p:spTree>
    <p:extLst>
      <p:ext uri="{BB962C8B-B14F-4D97-AF65-F5344CB8AC3E}">
        <p14:creationId xmlns:p14="http://schemas.microsoft.com/office/powerpoint/2010/main" val="2332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85C41-D27B-7AC0-0E60-BE6F77E6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55441C-9A33-B15A-9113-ADBD94A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Files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7BC923-2003-6E84-822C-C70F89369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05876"/>
              </p:ext>
            </p:extLst>
          </p:nvPr>
        </p:nvGraphicFramePr>
        <p:xfrm>
          <a:off x="310152" y="882650"/>
          <a:ext cx="8376648" cy="37890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13158">
                  <a:extLst>
                    <a:ext uri="{9D8B030D-6E8A-4147-A177-3AD203B41FA5}">
                      <a16:colId xmlns:a16="http://schemas.microsoft.com/office/drawing/2014/main" val="28993103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527602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1122635619"/>
                    </a:ext>
                  </a:extLst>
                </a:gridCol>
              </a:tblGrid>
              <a:tr h="3888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File 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Content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37273"/>
                  </a:ext>
                </a:extLst>
              </a:tr>
              <a:tr h="67115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ReadMe.pptx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Overview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64675"/>
                  </a:ext>
                </a:extLst>
              </a:tr>
              <a:tr h="67115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Spotify_DataExtraction.ipynb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Extract and clean data for the app use.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99945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tracks_feature_df.csv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Cleaned data to be used in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11017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tracks_feature_df_phase1.csv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Data Extracted from Spotify before further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67718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Interface.ipynb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User interface used to interact with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tracks_feature_df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12037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logo.png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png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Logo used in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3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2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 Discover your New Favorite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BA8FF5-1CD2-9ACC-DD4D-87B4F4EC52DB}"/>
              </a:ext>
            </a:extLst>
          </p:cNvPr>
          <p:cNvGrpSpPr/>
          <p:nvPr/>
        </p:nvGrpSpPr>
        <p:grpSpPr>
          <a:xfrm>
            <a:off x="453175" y="1377876"/>
            <a:ext cx="1362629" cy="523527"/>
            <a:chOff x="2170444" y="2458631"/>
            <a:chExt cx="1577591" cy="6061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1138B7-5897-CB90-DB74-D660F744713A}"/>
                </a:ext>
              </a:extLst>
            </p:cNvPr>
            <p:cNvSpPr/>
            <p:nvPr/>
          </p:nvSpPr>
          <p:spPr>
            <a:xfrm>
              <a:off x="2170444" y="2458631"/>
              <a:ext cx="1577591" cy="606116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FD4CC92-84DF-8210-44E7-FA55099B6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855" y="2571749"/>
              <a:ext cx="1406768" cy="42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Logo device only">
            <a:extLst>
              <a:ext uri="{FF2B5EF4-FFF2-40B4-BE49-F238E27FC236}">
                <a16:creationId xmlns:a16="http://schemas.microsoft.com/office/drawing/2014/main" id="{5762870C-8FC1-5272-50CA-AA288773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96" y="170657"/>
            <a:ext cx="422304" cy="51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5436D-06BB-D9CD-6A58-E811DA29D35B}"/>
              </a:ext>
            </a:extLst>
          </p:cNvPr>
          <p:cNvSpPr/>
          <p:nvPr/>
        </p:nvSpPr>
        <p:spPr>
          <a:xfrm>
            <a:off x="3752770" y="1350709"/>
            <a:ext cx="1316783" cy="5837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Tracks and its features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1AE98D9-B145-971C-6986-302C2FD7791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815804" y="1639640"/>
            <a:ext cx="1936966" cy="2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169A89D-F41C-D88E-2412-644E1EEDE55A}"/>
              </a:ext>
            </a:extLst>
          </p:cNvPr>
          <p:cNvSpPr/>
          <p:nvPr/>
        </p:nvSpPr>
        <p:spPr>
          <a:xfrm>
            <a:off x="2309325" y="1496138"/>
            <a:ext cx="896329" cy="2743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Spotipy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B4E04-6CF6-43AE-54B5-86CBC46CC5FC}"/>
              </a:ext>
            </a:extLst>
          </p:cNvPr>
          <p:cNvSpPr/>
          <p:nvPr/>
        </p:nvSpPr>
        <p:spPr>
          <a:xfrm>
            <a:off x="6925841" y="1344093"/>
            <a:ext cx="1316783" cy="5837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Tracks in Clusters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52A9F-E01E-7FBC-FB01-A17771EE0A11}"/>
              </a:ext>
            </a:extLst>
          </p:cNvPr>
          <p:cNvSpPr txBox="1"/>
          <p:nvPr/>
        </p:nvSpPr>
        <p:spPr>
          <a:xfrm>
            <a:off x="2757489" y="2063613"/>
            <a:ext cx="2702890" cy="9194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Remove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Correlation Between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Remove highly correlated columns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F73044-C9A1-423A-1103-4E268DAD1DE3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5069553" y="1635983"/>
            <a:ext cx="1856288" cy="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FFB12B-90E3-90EE-1F5A-A9E66B5756B9}"/>
              </a:ext>
            </a:extLst>
          </p:cNvPr>
          <p:cNvSpPr/>
          <p:nvPr/>
        </p:nvSpPr>
        <p:spPr>
          <a:xfrm>
            <a:off x="5519609" y="1498823"/>
            <a:ext cx="956175" cy="2743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scikit-learn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879A3-85BA-2C3C-BAFF-6BA1F16B6BD0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 flipH="1">
            <a:off x="4108934" y="1934489"/>
            <a:ext cx="302228" cy="129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F28A67-1898-AF17-1E2C-24446654061E}"/>
              </a:ext>
            </a:extLst>
          </p:cNvPr>
          <p:cNvSpPr txBox="1"/>
          <p:nvPr/>
        </p:nvSpPr>
        <p:spPr>
          <a:xfrm>
            <a:off x="6205405" y="2077094"/>
            <a:ext cx="2059091" cy="9194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Standard Scaler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PCA to reduce dimension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K-Means Clustering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02840A-DAD2-8ED7-1020-6706DC67165F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7234951" y="1927873"/>
            <a:ext cx="349282" cy="149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D97CC56-D86A-514C-3672-80410BBFE0C2}"/>
              </a:ext>
            </a:extLst>
          </p:cNvPr>
          <p:cNvSpPr/>
          <p:nvPr/>
        </p:nvSpPr>
        <p:spPr>
          <a:xfrm>
            <a:off x="6947713" y="3584818"/>
            <a:ext cx="1316783" cy="5837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 songs based on user inputs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A1E90A0-A105-021C-E41B-0046AFDDDCEB}"/>
              </a:ext>
            </a:extLst>
          </p:cNvPr>
          <p:cNvCxnSpPr>
            <a:stCxn id="24" idx="3"/>
            <a:endCxn id="48" idx="3"/>
          </p:cNvCxnSpPr>
          <p:nvPr/>
        </p:nvCxnSpPr>
        <p:spPr>
          <a:xfrm>
            <a:off x="8242624" y="1635983"/>
            <a:ext cx="21872" cy="2240725"/>
          </a:xfrm>
          <a:prstGeom prst="bentConnector3">
            <a:avLst>
              <a:gd name="adj1" fmla="val 11451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EA46C2-C607-D17C-3C7C-C8E192774E6A}"/>
              </a:ext>
            </a:extLst>
          </p:cNvPr>
          <p:cNvSpPr txBox="1"/>
          <p:nvPr/>
        </p:nvSpPr>
        <p:spPr>
          <a:xfrm>
            <a:off x="2115859" y="3314852"/>
            <a:ext cx="4618186" cy="11237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Filter User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Jaccard Similarity to auto correct user song 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Filter potential songs based on selected song’s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Further filter songs based on various features of user’s preferences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list of 10 recommended songs based on popularity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A9874DC-0F53-6A02-EAC4-61DCA3C74BAE}"/>
              </a:ext>
            </a:extLst>
          </p:cNvPr>
          <p:cNvSpPr/>
          <p:nvPr/>
        </p:nvSpPr>
        <p:spPr>
          <a:xfrm>
            <a:off x="7997560" y="3103310"/>
            <a:ext cx="956175" cy="2743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twkinter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BBCB2-61EB-AF3F-2D35-69D285275176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6734045" y="3876708"/>
            <a:ext cx="2136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660AE-D718-3D54-A23F-EC05D8B6AE9C}"/>
              </a:ext>
            </a:extLst>
          </p:cNvPr>
          <p:cNvGrpSpPr/>
          <p:nvPr/>
        </p:nvGrpSpPr>
        <p:grpSpPr>
          <a:xfrm>
            <a:off x="607280" y="3431781"/>
            <a:ext cx="1460152" cy="889853"/>
            <a:chOff x="1356258" y="2780021"/>
            <a:chExt cx="2662586" cy="16226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41529-13B8-D746-5CBE-030B0191056B}"/>
                </a:ext>
              </a:extLst>
            </p:cNvPr>
            <p:cNvSpPr/>
            <p:nvPr/>
          </p:nvSpPr>
          <p:spPr>
            <a:xfrm>
              <a:off x="1356258" y="2780021"/>
              <a:ext cx="2662586" cy="1622645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4693BF6-6E2F-665A-5F92-FBB2044EA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61" y="3438585"/>
              <a:ext cx="2310677" cy="69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2CF325-5DBC-C9C6-A1AC-C2BE34F29378}"/>
                </a:ext>
              </a:extLst>
            </p:cNvPr>
            <p:cNvSpPr txBox="1"/>
            <p:nvPr/>
          </p:nvSpPr>
          <p:spPr>
            <a:xfrm>
              <a:off x="1467553" y="2922247"/>
              <a:ext cx="2260121" cy="673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1ED7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Discover your </a:t>
              </a:r>
            </a:p>
            <a:p>
              <a:r>
                <a:rPr lang="en-US" sz="900" i="1" dirty="0">
                  <a:solidFill>
                    <a:srgbClr val="1ED7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next favorite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3D95B5-BC6D-3D15-2E51-9C012C55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B3F28F-1355-C9CD-7D98-3A7E2152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Data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39DD3-990E-7236-8CBB-4CDC74B2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Leverage </a:t>
            </a:r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Spotipy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kern="120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connect to Spotify Web API to extract songs and their features. </a:t>
            </a:r>
          </a:p>
          <a:p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and merge data using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PCA to reduce dimensions to 2 using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k-means algorithm using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 to group 2,000+ songs into 6 clusters</a:t>
            </a:r>
          </a:p>
          <a:p>
            <a:endParaRPr lang="en-US" sz="2000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37FB7-1264-93E6-7AED-AA837894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C28F56-20F5-EA51-4D35-E3402B09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Data Extraction: Correlation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CA248-C662-3FF1-88C1-559767F0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matrix below was used to determine that [loudness] and [</a:t>
            </a:r>
            <a:r>
              <a:rPr lang="en-US" sz="1600" dirty="0" err="1"/>
              <a:t>acousticness</a:t>
            </a:r>
            <a:r>
              <a:rPr lang="en-US" sz="1600" dirty="0"/>
              <a:t>] are highly correlated with energy, therefore it’s removed from the main </a:t>
            </a:r>
            <a:r>
              <a:rPr lang="en-US" sz="1600" dirty="0" err="1"/>
              <a:t>dataframe</a:t>
            </a:r>
            <a:r>
              <a:rPr lang="en-US" sz="1600" dirty="0"/>
              <a:t> for further analysis.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4BCF19-6E5F-01B0-51AE-8E42F024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7" y="1507285"/>
            <a:ext cx="7734234" cy="31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307B1-74C3-C56C-015F-2978CAF7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26659F-E91E-3FC0-5AD5-D8FA69D2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Data Extraction: Correlation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1FC8-5271-EC30-68B8-89468FD6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word clouds below are generated from the two methods we used to obtain the most used terms for the genres dropdown list.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2C294A-7B4E-2031-2C4C-FDE80F18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2" y="1549630"/>
            <a:ext cx="4159020" cy="3149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C33D73-88B6-4E1F-BFDA-CBDC2095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28" y="1549630"/>
            <a:ext cx="4159021" cy="3149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9CBE7-7EAE-1F34-B989-3B7DE125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090DB-D938-4E9B-5508-EA213D3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Data Extraction: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564A-E5CB-ED28-85E8-E9D0B9DD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64" y="902369"/>
            <a:ext cx="4408365" cy="369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graph shows the distribution of our songs among the 6 clusters obtained from k-means algorithm.  (with PCA of dimension 2)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4D789B-AA19-00F9-372A-65F07568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29" y="1014686"/>
            <a:ext cx="3821235" cy="382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62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7712B-5208-B137-1722-736C7F9A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CBBA93-C910-F51B-747A-1ABE4190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9AFD-592F-7516-48DC-932D7F6D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user interface using </a:t>
            </a:r>
            <a:r>
              <a:rPr lang="en-US" sz="2000" b="1" i="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Tk interface </a:t>
            </a:r>
            <a:r>
              <a:rPr lang="en-US" sz="2000" i="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i="0" dirty="0">
                <a:solidFill>
                  <a:srgbClr val="1C1C1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library</a:t>
            </a:r>
          </a:p>
          <a:p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 potential titles if user does not provide exact title of the song. This is done through leveraging string similarity method </a:t>
            </a:r>
            <a:r>
              <a:rPr lang="en-US" sz="2000" b="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Jaccard Similarity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achieved through </a:t>
            </a:r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py_stringsimjoin</a:t>
            </a:r>
            <a:r>
              <a:rPr lang="en-US" sz="2000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endParaRPr lang="en-US" sz="2000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3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4D1D0-F391-9C82-93E7-C16C581F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678500-EFBD-6095-3285-7DBADDD3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Interface: Default</a:t>
            </a:r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BD5E5277-70B8-0C76-8067-87D7300A4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62" y="858575"/>
            <a:ext cx="7120780" cy="3690938"/>
          </a:xfrm>
        </p:spPr>
      </p:pic>
    </p:spTree>
    <p:extLst>
      <p:ext uri="{BB962C8B-B14F-4D97-AF65-F5344CB8AC3E}">
        <p14:creationId xmlns:p14="http://schemas.microsoft.com/office/powerpoint/2010/main" val="176398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15786</TotalTime>
  <Words>454</Words>
  <Application>Microsoft Macintosh PowerPoint</Application>
  <PresentationFormat>On-screen Show (16:9)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</vt:lpstr>
      <vt:lpstr>Gill Sans MT</vt:lpstr>
      <vt:lpstr>Office Theme</vt:lpstr>
      <vt:lpstr>Before launching Interface.ipynb</vt:lpstr>
      <vt:lpstr>Submission Files</vt:lpstr>
      <vt:lpstr>Framework: Discover your New Favorite</vt:lpstr>
      <vt:lpstr>Spotify Data Extraction</vt:lpstr>
      <vt:lpstr>Spotify Data Extraction: Correlation Matrix</vt:lpstr>
      <vt:lpstr>Spotify Data Extraction: Correlation Matrix</vt:lpstr>
      <vt:lpstr>Spotify Data Extraction: Clusters</vt:lpstr>
      <vt:lpstr>Interface</vt:lpstr>
      <vt:lpstr>Interface: Default</vt:lpstr>
      <vt:lpstr>Interface: Song title search</vt:lpstr>
      <vt:lpstr>Interface: Recommendation Results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Cheng, Liang-Yun</cp:lastModifiedBy>
  <cp:revision>171</cp:revision>
  <dcterms:created xsi:type="dcterms:W3CDTF">2017-09-22T15:37:04Z</dcterms:created>
  <dcterms:modified xsi:type="dcterms:W3CDTF">2022-12-08T21:04:04Z</dcterms:modified>
</cp:coreProperties>
</file>