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58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B1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0287" autoAdjust="0"/>
  </p:normalViewPr>
  <p:slideViewPr>
    <p:cSldViewPr>
      <p:cViewPr>
        <p:scale>
          <a:sx n="75" d="100"/>
          <a:sy n="75" d="100"/>
        </p:scale>
        <p:origin x="-123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F543-DE06-4D15-B2C1-FF16A836D6D9}" type="datetimeFigureOut">
              <a:rPr lang="it-IT" smtClean="0"/>
              <a:pPr/>
              <a:t>11/05/2022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DBE-03EA-4200-B64C-57AA486C137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F543-DE06-4D15-B2C1-FF16A836D6D9}" type="datetimeFigureOut">
              <a:rPr lang="it-IT" smtClean="0"/>
              <a:pPr/>
              <a:t>11/05/2022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DBE-03EA-4200-B64C-57AA486C137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F543-DE06-4D15-B2C1-FF16A836D6D9}" type="datetimeFigureOut">
              <a:rPr lang="it-IT" smtClean="0"/>
              <a:pPr/>
              <a:t>11/05/2022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DBE-03EA-4200-B64C-57AA486C137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F543-DE06-4D15-B2C1-FF16A836D6D9}" type="datetimeFigureOut">
              <a:rPr lang="it-IT" smtClean="0"/>
              <a:pPr/>
              <a:t>11/05/2022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DBE-03EA-4200-B64C-57AA486C137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F543-DE06-4D15-B2C1-FF16A836D6D9}" type="datetimeFigureOut">
              <a:rPr lang="it-IT" smtClean="0"/>
              <a:pPr/>
              <a:t>11/05/2022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DBE-03EA-4200-B64C-57AA486C137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F543-DE06-4D15-B2C1-FF16A836D6D9}" type="datetimeFigureOut">
              <a:rPr lang="it-IT" smtClean="0"/>
              <a:pPr/>
              <a:t>11/05/2022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DBE-03EA-4200-B64C-57AA486C137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F543-DE06-4D15-B2C1-FF16A836D6D9}" type="datetimeFigureOut">
              <a:rPr lang="it-IT" smtClean="0"/>
              <a:pPr/>
              <a:t>11/05/2022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DBE-03EA-4200-B64C-57AA486C137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F543-DE06-4D15-B2C1-FF16A836D6D9}" type="datetimeFigureOut">
              <a:rPr lang="it-IT" smtClean="0"/>
              <a:pPr/>
              <a:t>11/05/2022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DBE-03EA-4200-B64C-57AA486C137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F543-DE06-4D15-B2C1-FF16A836D6D9}" type="datetimeFigureOut">
              <a:rPr lang="it-IT" smtClean="0"/>
              <a:pPr/>
              <a:t>11/05/2022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DBE-03EA-4200-B64C-57AA486C137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F543-DE06-4D15-B2C1-FF16A836D6D9}" type="datetimeFigureOut">
              <a:rPr lang="it-IT" smtClean="0"/>
              <a:pPr/>
              <a:t>11/05/2022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DBE-03EA-4200-B64C-57AA486C137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F543-DE06-4D15-B2C1-FF16A836D6D9}" type="datetimeFigureOut">
              <a:rPr lang="it-IT" smtClean="0"/>
              <a:pPr/>
              <a:t>11/05/2022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BDBE-03EA-4200-B64C-57AA486C137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F543-DE06-4D15-B2C1-FF16A836D6D9}" type="datetimeFigureOut">
              <a:rPr lang="it-IT" smtClean="0"/>
              <a:pPr/>
              <a:t>11/05/2022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EBDBE-03EA-4200-B64C-57AA486C137E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giuseppeDiStefano001/Filosofi-a-cena0S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s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009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000240"/>
            <a:ext cx="4357718" cy="14700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FIGC - Azzurri" pitchFamily="2" charset="0"/>
              </a:rPr>
              <a:t>Il problema dei filosofi a cena</a:t>
            </a:r>
            <a:endParaRPr lang="it-IT" b="1" dirty="0">
              <a:solidFill>
                <a:schemeClr val="bg1"/>
              </a:solidFill>
              <a:latin typeface="FIGC - Azzurri" pitchFamily="2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1464" y="4891110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it-IT" sz="2200" dirty="0" smtClean="0">
                <a:solidFill>
                  <a:schemeClr val="bg1"/>
                </a:solidFill>
                <a:latin typeface="FIGC - Azzurri" pitchFamily="2" charset="0"/>
                <a:ea typeface="+mj-ea"/>
                <a:cs typeface="+mj-cs"/>
              </a:rPr>
              <a:t>Università degli studi della Basilicata</a:t>
            </a:r>
          </a:p>
          <a:p>
            <a:pPr algn="l"/>
            <a:r>
              <a:rPr lang="it-IT" sz="2200" dirty="0" smtClean="0">
                <a:solidFill>
                  <a:schemeClr val="bg1"/>
                </a:solidFill>
                <a:latin typeface="FIGC - Azzurri" pitchFamily="2" charset="0"/>
                <a:ea typeface="+mj-ea"/>
                <a:cs typeface="+mj-cs"/>
              </a:rPr>
              <a:t>C.d.L. Informatica – Sistemi </a:t>
            </a:r>
            <a:r>
              <a:rPr lang="it-IT" sz="2200" dirty="0">
                <a:solidFill>
                  <a:schemeClr val="bg1"/>
                </a:solidFill>
                <a:latin typeface="FIGC - Azzurri" pitchFamily="2" charset="0"/>
                <a:ea typeface="+mj-ea"/>
                <a:cs typeface="+mj-cs"/>
              </a:rPr>
              <a:t>operativi </a:t>
            </a:r>
          </a:p>
          <a:p>
            <a:pPr algn="l"/>
            <a:r>
              <a:rPr lang="it-IT" sz="2200" dirty="0">
                <a:solidFill>
                  <a:schemeClr val="bg1"/>
                </a:solidFill>
                <a:latin typeface="FIGC - Azzurri" pitchFamily="2" charset="0"/>
                <a:ea typeface="+mj-ea"/>
                <a:cs typeface="+mj-cs"/>
              </a:rPr>
              <a:t>Claps Federico (</a:t>
            </a:r>
            <a:r>
              <a:rPr lang="it-IT" sz="2200" dirty="0" err="1">
                <a:solidFill>
                  <a:schemeClr val="bg1"/>
                </a:solidFill>
                <a:latin typeface="FIGC - Azzurri" pitchFamily="2" charset="0"/>
                <a:ea typeface="+mj-ea"/>
                <a:cs typeface="+mj-cs"/>
              </a:rPr>
              <a:t>matr</a:t>
            </a:r>
            <a:r>
              <a:rPr lang="it-IT" sz="2200" dirty="0">
                <a:solidFill>
                  <a:schemeClr val="bg1"/>
                </a:solidFill>
                <a:latin typeface="FIGC - Azzurri" pitchFamily="2" charset="0"/>
                <a:ea typeface="+mj-ea"/>
                <a:cs typeface="+mj-cs"/>
              </a:rPr>
              <a:t>. 61635)</a:t>
            </a:r>
            <a:br>
              <a:rPr lang="it-IT" sz="2200" dirty="0">
                <a:solidFill>
                  <a:schemeClr val="bg1"/>
                </a:solidFill>
                <a:latin typeface="FIGC - Azzurri" pitchFamily="2" charset="0"/>
                <a:ea typeface="+mj-ea"/>
                <a:cs typeface="+mj-cs"/>
              </a:rPr>
            </a:br>
            <a:r>
              <a:rPr lang="it-IT" sz="2200" dirty="0">
                <a:solidFill>
                  <a:schemeClr val="bg1"/>
                </a:solidFill>
                <a:latin typeface="FIGC - Azzurri" pitchFamily="2" charset="0"/>
                <a:ea typeface="+mj-ea"/>
                <a:cs typeface="+mj-cs"/>
              </a:rPr>
              <a:t>Di Stefano Giuseppe (</a:t>
            </a:r>
            <a:r>
              <a:rPr lang="it-IT" sz="2200" dirty="0" err="1">
                <a:solidFill>
                  <a:schemeClr val="bg1"/>
                </a:solidFill>
                <a:latin typeface="FIGC - Azzurri" pitchFamily="2" charset="0"/>
                <a:ea typeface="+mj-ea"/>
                <a:cs typeface="+mj-cs"/>
              </a:rPr>
              <a:t>matr</a:t>
            </a:r>
            <a:r>
              <a:rPr lang="it-IT" sz="2200" dirty="0">
                <a:solidFill>
                  <a:schemeClr val="bg1"/>
                </a:solidFill>
                <a:latin typeface="FIGC - Azzurri" pitchFamily="2" charset="0"/>
                <a:ea typeface="+mj-ea"/>
                <a:cs typeface="+mj-cs"/>
              </a:rPr>
              <a:t>. </a:t>
            </a:r>
            <a:r>
              <a:rPr lang="it-IT" sz="2200" dirty="0" smtClean="0">
                <a:solidFill>
                  <a:schemeClr val="bg1"/>
                </a:solidFill>
                <a:latin typeface="FIGC - Azzurri" pitchFamily="2" charset="0"/>
                <a:ea typeface="+mj-ea"/>
                <a:cs typeface="+mj-cs"/>
              </a:rPr>
              <a:t>61436)</a:t>
            </a:r>
            <a:endParaRPr lang="it-IT" sz="2200" dirty="0">
              <a:solidFill>
                <a:schemeClr val="bg1"/>
              </a:solidFill>
              <a:latin typeface="FIGC - Azzurri" pitchFamily="2" charset="0"/>
              <a:ea typeface="+mj-ea"/>
              <a:cs typeface="+mj-cs"/>
            </a:endParaRPr>
          </a:p>
        </p:txBody>
      </p:sp>
      <p:pic>
        <p:nvPicPr>
          <p:cNvPr id="8" name="Immagine 7" descr="Desktop-Computer-PNG-Fi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3683" y="1571612"/>
            <a:ext cx="4458911" cy="3429000"/>
          </a:xfrm>
          <a:prstGeom prst="rect">
            <a:avLst/>
          </a:prstGeom>
        </p:spPr>
      </p:pic>
      <p:pic>
        <p:nvPicPr>
          <p:cNvPr id="5" name="Immagine 4" descr="C:\Users\Alessandro\Desktop\Architettura\Tesina mia\logo unibas.png"/>
          <p:cNvPicPr/>
          <p:nvPr/>
        </p:nvPicPr>
        <p:blipFill>
          <a:blip r:embed="rId4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 rot="399199">
            <a:off x="6499161" y="1872355"/>
            <a:ext cx="1584000" cy="1584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12" name="Immagine 11" descr="win_mac_linux-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3309947"/>
            <a:ext cx="4214810" cy="1404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s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00900"/>
          </a:xfrm>
          <a:prstGeom prst="rect">
            <a:avLst/>
          </a:prstGeom>
        </p:spPr>
      </p:pic>
      <p:sp>
        <p:nvSpPr>
          <p:cNvPr id="7" name="Titolo 6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FIGC - Azzurri" pitchFamily="2" charset="0"/>
              </a:rPr>
              <a:t>Codice compilato</a:t>
            </a:r>
            <a:endParaRPr lang="it-IT" sz="3200" dirty="0">
              <a:solidFill>
                <a:schemeClr val="bg1"/>
              </a:solidFill>
              <a:latin typeface="FIGC - Azzurri" pitchFamily="2" charset="0"/>
            </a:endParaRPr>
          </a:p>
        </p:txBody>
      </p:sp>
      <p:pic>
        <p:nvPicPr>
          <p:cNvPr id="12" name="Immagine 11" descr="compilato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416" y="2719304"/>
            <a:ext cx="6307732" cy="406728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42844" y="1071546"/>
            <a:ext cx="850112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Eseguendo il codice, è possibile notare come nessuno dei </a:t>
            </a:r>
            <a:r>
              <a:rPr lang="it-IT" sz="1600" dirty="0" err="1" smtClean="0">
                <a:solidFill>
                  <a:schemeClr val="bg1"/>
                </a:solidFill>
                <a:latin typeface="FIGC - Azzurri" pitchFamily="2" charset="0"/>
              </a:rPr>
              <a:t>thread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vada in </a:t>
            </a:r>
            <a:r>
              <a:rPr lang="it-IT" sz="1600" dirty="0" err="1" smtClean="0">
                <a:solidFill>
                  <a:schemeClr val="bg1"/>
                </a:solidFill>
                <a:latin typeface="FIGC - Azzurri" pitchFamily="2" charset="0"/>
              </a:rPr>
              <a:t>deadlock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o vada incontro a </a:t>
            </a:r>
            <a:r>
              <a:rPr lang="it-IT" sz="1600" dirty="0" err="1" smtClean="0">
                <a:solidFill>
                  <a:schemeClr val="bg1"/>
                </a:solidFill>
                <a:latin typeface="FIGC - Azzurri" pitchFamily="2" charset="0"/>
              </a:rPr>
              <a:t>starvation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</a:t>
            </a:r>
          </a:p>
          <a:p>
            <a:pPr lvl="1"/>
            <a:endParaRPr lang="it-IT" sz="1600" dirty="0" smtClean="0">
              <a:solidFill>
                <a:schemeClr val="bg1"/>
              </a:solidFill>
              <a:latin typeface="FIGC - Azzurri" pitchFamily="2" charset="0"/>
            </a:endParaRPr>
          </a:p>
          <a:p>
            <a:pPr lvl="1"/>
            <a:endParaRPr lang="it-IT" sz="1600" dirty="0" smtClean="0">
              <a:solidFill>
                <a:schemeClr val="bg1"/>
              </a:solidFill>
              <a:latin typeface="FIGC - Azzurri" pitchFamily="2" charset="0"/>
            </a:endParaRPr>
          </a:p>
          <a:p>
            <a:pPr lvl="1"/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Per interrompere l’esecuzion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e che andrebbe all’infinito, è necessario  premere la combinazione: </a:t>
            </a:r>
            <a:r>
              <a:rPr lang="it-IT" sz="1600" b="1" dirty="0" err="1" smtClean="0">
                <a:solidFill>
                  <a:schemeClr val="bg1"/>
                </a:solidFill>
                <a:latin typeface="FIGC - Azzurri" pitchFamily="2" charset="0"/>
              </a:rPr>
              <a:t>Ctrl</a:t>
            </a:r>
            <a:r>
              <a:rPr lang="it-IT" sz="1600" b="1" dirty="0" smtClean="0">
                <a:solidFill>
                  <a:schemeClr val="bg1"/>
                </a:solidFill>
                <a:latin typeface="FIGC - Azzurri" pitchFamily="2" charset="0"/>
              </a:rPr>
              <a:t> + C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.</a:t>
            </a:r>
            <a:endParaRPr lang="it-IT" sz="1600" b="1" dirty="0" smtClean="0">
              <a:solidFill>
                <a:schemeClr val="bg1"/>
              </a:solidFill>
              <a:latin typeface="FIGC - Azzur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00900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57158" y="1571612"/>
            <a:ext cx="3786214" cy="5643602"/>
          </a:xfrm>
        </p:spPr>
        <p:txBody>
          <a:bodyPr>
            <a:noAutofit/>
          </a:bodyPr>
          <a:lstStyle/>
          <a:p>
            <a:pPr algn="l"/>
            <a:r>
              <a:rPr lang="it-IT" sz="1800" dirty="0" smtClean="0">
                <a:solidFill>
                  <a:schemeClr val="bg1"/>
                </a:solidFill>
                <a:latin typeface="FIGC - Azzurri" pitchFamily="2" charset="0"/>
                <a:ea typeface="+mj-ea"/>
                <a:cs typeface="+mj-cs"/>
              </a:rPr>
              <a:t>Il problema dei filosofi a cena </a:t>
            </a:r>
            <a:r>
              <a:rPr lang="it-IT" sz="1800" dirty="0" smtClean="0">
                <a:solidFill>
                  <a:schemeClr val="bg1"/>
                </a:solidFill>
                <a:latin typeface="FIGC - Azzurri" pitchFamily="2" charset="0"/>
              </a:rPr>
              <a:t>è un classico esempio di informatica che  fu descritto nel 1965 da </a:t>
            </a:r>
            <a:r>
              <a:rPr lang="it-IT" sz="1800" dirty="0" err="1" smtClean="0">
                <a:solidFill>
                  <a:schemeClr val="bg1"/>
                </a:solidFill>
                <a:latin typeface="FIGC - Azzurri" pitchFamily="2" charset="0"/>
              </a:rPr>
              <a:t>Edsger</a:t>
            </a:r>
            <a:r>
              <a:rPr lang="it-IT" sz="1800" dirty="0" smtClean="0">
                <a:solidFill>
                  <a:schemeClr val="bg1"/>
                </a:solidFill>
                <a:latin typeface="FIGC - Azzurri" pitchFamily="2" charset="0"/>
              </a:rPr>
              <a:t> </a:t>
            </a:r>
            <a:r>
              <a:rPr lang="it-IT" sz="1800" dirty="0" err="1" smtClean="0">
                <a:solidFill>
                  <a:schemeClr val="bg1"/>
                </a:solidFill>
                <a:latin typeface="FIGC - Azzurri" pitchFamily="2" charset="0"/>
              </a:rPr>
              <a:t>Dijkstra</a:t>
            </a:r>
            <a:r>
              <a:rPr lang="it-IT" sz="1800" dirty="0" smtClean="0">
                <a:solidFill>
                  <a:schemeClr val="bg1"/>
                </a:solidFill>
                <a:latin typeface="FIGC - Azzurri" pitchFamily="2" charset="0"/>
              </a:rPr>
              <a:t> per illustrare un problema di sincronizzazione. </a:t>
            </a:r>
          </a:p>
          <a:p>
            <a:pPr algn="l"/>
            <a:r>
              <a:rPr lang="it-IT" sz="1800" dirty="0" smtClean="0">
                <a:solidFill>
                  <a:schemeClr val="bg1"/>
                </a:solidFill>
                <a:latin typeface="FIGC - Azzurri" pitchFamily="2" charset="0"/>
              </a:rPr>
              <a:t>Ci sono dunque cinque filosofi, cinque piatti di spaghetti e cinque forchette. </a:t>
            </a:r>
            <a:r>
              <a:rPr lang="it-IT" sz="1800" dirty="0" smtClean="0">
                <a:solidFill>
                  <a:schemeClr val="bg1"/>
                </a:solidFill>
                <a:latin typeface="FIGC - Azzurri" pitchFamily="2" charset="0"/>
              </a:rPr>
              <a:t>La </a:t>
            </a:r>
            <a:r>
              <a:rPr lang="it-IT" sz="1800" dirty="0" smtClean="0">
                <a:solidFill>
                  <a:schemeClr val="bg1"/>
                </a:solidFill>
                <a:latin typeface="FIGC - Azzurri" pitchFamily="2" charset="0"/>
              </a:rPr>
              <a:t>vita di un filosofo consiste di periodi alterni di mangiare e pensare, e che ciascun filosofo abbia bisogno di due forchette per mangiare, ma che le forchette vengano prese una per volta. Dopo essere riuscito a prendere due forchette il filosofo mangia per un po', poi lascia le forchette e ricomincia a pensare</a:t>
            </a:r>
            <a:endParaRPr lang="it-IT" sz="1800" dirty="0">
              <a:solidFill>
                <a:schemeClr val="bg1"/>
              </a:solidFill>
              <a:latin typeface="FIGC - Azzurri" pitchFamily="2" charset="0"/>
            </a:endParaRPr>
          </a:p>
        </p:txBody>
      </p:sp>
      <p:sp>
        <p:nvSpPr>
          <p:cNvPr id="7" name="Titolo 6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FIGC - Azzurri" pitchFamily="2" charset="0"/>
              </a:rPr>
              <a:t>Il problema dei filosofi a cena</a:t>
            </a:r>
            <a:endParaRPr lang="it-IT" sz="3200" dirty="0">
              <a:solidFill>
                <a:schemeClr val="bg1"/>
              </a:solidFill>
              <a:latin typeface="FIGC - Azzurri" pitchFamily="2" charset="0"/>
            </a:endParaRPr>
          </a:p>
        </p:txBody>
      </p:sp>
      <p:pic>
        <p:nvPicPr>
          <p:cNvPr id="8" name="Immagine 7" descr="tavol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939" y="1500174"/>
            <a:ext cx="4049930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s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00900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857488" y="1142984"/>
            <a:ext cx="3786214" cy="285752"/>
          </a:xfrm>
        </p:spPr>
        <p:txBody>
          <a:bodyPr>
            <a:noAutofit/>
          </a:bodyPr>
          <a:lstStyle/>
          <a:p>
            <a:pPr algn="l"/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E’ possibile imbattersi in due situazioni:</a:t>
            </a:r>
            <a:endParaRPr lang="it-IT" sz="1600" dirty="0">
              <a:solidFill>
                <a:schemeClr val="bg1"/>
              </a:solidFill>
              <a:latin typeface="FIGC - Azzurri" pitchFamily="2" charset="0"/>
            </a:endParaRPr>
          </a:p>
        </p:txBody>
      </p:sp>
      <p:sp>
        <p:nvSpPr>
          <p:cNvPr id="7" name="Titolo 6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FIGC - Azzurri" pitchFamily="2" charset="0"/>
              </a:rPr>
              <a:t>Il problema dei filosofi a cena</a:t>
            </a:r>
            <a:endParaRPr lang="it-IT" sz="3200" dirty="0">
              <a:solidFill>
                <a:schemeClr val="bg1"/>
              </a:solidFill>
              <a:latin typeface="FIGC - Azzurri" pitchFamily="2" charset="0"/>
            </a:endParaRPr>
          </a:p>
        </p:txBody>
      </p:sp>
      <p:cxnSp>
        <p:nvCxnSpPr>
          <p:cNvPr id="17" name="Connettore 1 16"/>
          <p:cNvCxnSpPr/>
          <p:nvPr/>
        </p:nvCxnSpPr>
        <p:spPr>
          <a:xfrm rot="16200000" flipH="1">
            <a:off x="4464843" y="1821645"/>
            <a:ext cx="571504" cy="71438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rot="5400000">
            <a:off x="4392794" y="1607942"/>
            <a:ext cx="360000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 rot="10800000">
            <a:off x="2714612" y="1785926"/>
            <a:ext cx="36000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 rot="5400000">
            <a:off x="2535406" y="1965926"/>
            <a:ext cx="360000" cy="1588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rot="5400000">
            <a:off x="6107306" y="1962322"/>
            <a:ext cx="360000" cy="1588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arrotondato 26"/>
          <p:cNvSpPr/>
          <p:nvPr/>
        </p:nvSpPr>
        <p:spPr>
          <a:xfrm>
            <a:off x="1000100" y="2285992"/>
            <a:ext cx="3214710" cy="1285884"/>
          </a:xfrm>
          <a:prstGeom prst="roundRect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latin typeface="FIGC - Azzurri" pitchFamily="2" charset="0"/>
              </a:rPr>
              <a:t>Deadlock</a:t>
            </a:r>
            <a:r>
              <a:rPr lang="it-IT" sz="1400" b="1" dirty="0" smtClean="0">
                <a:latin typeface="FIGC - Azzurri" pitchFamily="2" charset="0"/>
              </a:rPr>
              <a:t>:</a:t>
            </a:r>
            <a:r>
              <a:rPr lang="it-IT" sz="1400" dirty="0" smtClean="0">
                <a:latin typeface="FIGC - Azzurri" pitchFamily="2" charset="0"/>
              </a:rPr>
              <a:t> situazione in cui due o più processi o azioni si bloccano a vicenda, aspettando che uno esegua una certa azione  che serve all'altro e viceversa.</a:t>
            </a:r>
            <a:endParaRPr lang="it-IT" sz="1400" b="1" i="1" dirty="0">
              <a:latin typeface="FIGC - Azzurri" pitchFamily="2" charset="0"/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4643438" y="2285992"/>
            <a:ext cx="3214710" cy="1285884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latin typeface="FIGC - Azzurri" pitchFamily="2" charset="0"/>
              </a:rPr>
              <a:t>Starvation</a:t>
            </a:r>
            <a:r>
              <a:rPr lang="it-IT" sz="1400" b="1" dirty="0" smtClean="0">
                <a:latin typeface="FIGC - Azzurri" pitchFamily="2" charset="0"/>
              </a:rPr>
              <a:t>:</a:t>
            </a:r>
            <a:r>
              <a:rPr lang="it-IT" sz="1400" dirty="0" smtClean="0">
                <a:latin typeface="FIGC - Azzurri" pitchFamily="2" charset="0"/>
              </a:rPr>
              <a:t> si intende l'impossibilità perpetua, da parte di un processo pronto all'esecuzione, di ottenere le risorse sia hardware sia software di cui necessita per essere eseguito</a:t>
            </a:r>
            <a:r>
              <a:rPr lang="it-IT" sz="1400" dirty="0" smtClean="0">
                <a:solidFill>
                  <a:srgbClr val="202124"/>
                </a:solidFill>
                <a:latin typeface="arial"/>
              </a:rPr>
              <a:t>.</a:t>
            </a:r>
            <a:endParaRPr lang="it-IT" sz="1400" b="1" i="1" dirty="0">
              <a:latin typeface="FIGC - Azzurri" pitchFamily="2" charset="0"/>
            </a:endParaRPr>
          </a:p>
        </p:txBody>
      </p:sp>
      <p:cxnSp>
        <p:nvCxnSpPr>
          <p:cNvPr id="30" name="Connettore 2 29"/>
          <p:cNvCxnSpPr/>
          <p:nvPr/>
        </p:nvCxnSpPr>
        <p:spPr>
          <a:xfrm rot="5400000">
            <a:off x="2535406" y="3891148"/>
            <a:ext cx="360000" cy="1588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 rot="5400000">
            <a:off x="6107306" y="3891148"/>
            <a:ext cx="360000" cy="1588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arrotondato 31"/>
          <p:cNvSpPr/>
          <p:nvPr/>
        </p:nvSpPr>
        <p:spPr>
          <a:xfrm>
            <a:off x="1071538" y="4214818"/>
            <a:ext cx="3214710" cy="1928826"/>
          </a:xfrm>
          <a:prstGeom prst="roundRect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 </a:t>
            </a:r>
            <a:r>
              <a:rPr lang="it-IT" sz="1400" dirty="0" smtClean="0">
                <a:latin typeface="FIGC - Azzurri" pitchFamily="2" charset="0"/>
              </a:rPr>
              <a:t>Il </a:t>
            </a:r>
            <a:r>
              <a:rPr lang="it-IT" sz="1400" dirty="0" err="1" smtClean="0">
                <a:latin typeface="FIGC - Azzurri" pitchFamily="2" charset="0"/>
              </a:rPr>
              <a:t>deadlock</a:t>
            </a:r>
            <a:r>
              <a:rPr lang="it-IT" sz="1400" dirty="0" smtClean="0">
                <a:latin typeface="FIGC - Azzurri" pitchFamily="2" charset="0"/>
              </a:rPr>
              <a:t> può verificarsi se ciascuno dei filosofi tiene in mano una forchetta senza mai riuscire a prendere l'altra. Il filosofo F1 aspetta di prendere la forchetta che ha in mano il filosofo F2, che aspetta la forchetta che ha in mano il filosofo F3, e così via in un circolo vizioso</a:t>
            </a:r>
          </a:p>
        </p:txBody>
      </p:sp>
      <p:sp>
        <p:nvSpPr>
          <p:cNvPr id="33" name="Rettangolo arrotondato 32"/>
          <p:cNvSpPr/>
          <p:nvPr/>
        </p:nvSpPr>
        <p:spPr>
          <a:xfrm>
            <a:off x="4643438" y="4214818"/>
            <a:ext cx="3214710" cy="1928826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latin typeface="FIGC - Azzurri" pitchFamily="2" charset="0"/>
              </a:rPr>
              <a:t>La situazione di </a:t>
            </a:r>
            <a:r>
              <a:rPr lang="it-IT" sz="1400" dirty="0" err="1" smtClean="0">
                <a:latin typeface="FIGC - Azzurri" pitchFamily="2" charset="0"/>
              </a:rPr>
              <a:t>starvation</a:t>
            </a:r>
            <a:r>
              <a:rPr lang="it-IT" sz="1400" dirty="0" smtClean="0">
                <a:latin typeface="FIGC - Azzurri" pitchFamily="2" charset="0"/>
              </a:rPr>
              <a:t> può verificarsi indipendentemente dal </a:t>
            </a:r>
            <a:r>
              <a:rPr lang="it-IT" sz="1400" dirty="0" err="1" smtClean="0">
                <a:latin typeface="FIGC - Azzurri" pitchFamily="2" charset="0"/>
              </a:rPr>
              <a:t>deadlock</a:t>
            </a:r>
            <a:r>
              <a:rPr lang="it-IT" sz="1400" dirty="0" smtClean="0">
                <a:latin typeface="FIGC - Azzurri" pitchFamily="2" charset="0"/>
              </a:rPr>
              <a:t> se uno dei filosofi non riesce mai a prendere entrambe le forchette.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s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00900"/>
          </a:xfrm>
          <a:prstGeom prst="rect">
            <a:avLst/>
          </a:prstGeom>
        </p:spPr>
      </p:pic>
      <p:sp>
        <p:nvSpPr>
          <p:cNvPr id="7" name="Titolo 6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FIGC - Azzurri" pitchFamily="2" charset="0"/>
              </a:rPr>
              <a:t>Il problema dei filosofi a cena: Codice</a:t>
            </a:r>
            <a:endParaRPr lang="it-IT" sz="3200" dirty="0">
              <a:solidFill>
                <a:schemeClr val="bg1"/>
              </a:solidFill>
              <a:latin typeface="FIGC - Azzurri" pitchFamily="2" charset="0"/>
            </a:endParaRPr>
          </a:p>
        </p:txBody>
      </p:sp>
      <p:pic>
        <p:nvPicPr>
          <p:cNvPr id="6" name="Immagine 5" descr="codi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500174"/>
            <a:ext cx="7946068" cy="5286388"/>
          </a:xfrm>
          <a:prstGeom prst="rect">
            <a:avLst/>
          </a:prstGeom>
        </p:spPr>
      </p:pic>
      <p:sp>
        <p:nvSpPr>
          <p:cNvPr id="10" name="Rettangolo arrotondato 9"/>
          <p:cNvSpPr/>
          <p:nvPr/>
        </p:nvSpPr>
        <p:spPr>
          <a:xfrm>
            <a:off x="357158" y="928670"/>
            <a:ext cx="8501090" cy="428628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rgbClr val="002060"/>
                </a:solidFill>
                <a:latin typeface="FIGC - Azzurri" pitchFamily="2" charset="0"/>
              </a:rPr>
              <a:t>Link codice </a:t>
            </a:r>
            <a:r>
              <a:rPr lang="it-IT" dirty="0" err="1" smtClean="0">
                <a:solidFill>
                  <a:srgbClr val="002060"/>
                </a:solidFill>
                <a:latin typeface="FIGC - Azzurri" pitchFamily="2" charset="0"/>
              </a:rPr>
              <a:t>GitHub</a:t>
            </a:r>
            <a:r>
              <a:rPr lang="it-IT" dirty="0" smtClean="0">
                <a:solidFill>
                  <a:schemeClr val="bg1"/>
                </a:solidFill>
                <a:latin typeface="FIGC - Azzurri" pitchFamily="2" charset="0"/>
              </a:rPr>
              <a:t>: </a:t>
            </a:r>
            <a:r>
              <a:rPr lang="it-IT" dirty="0" smtClean="0">
                <a:solidFill>
                  <a:schemeClr val="bg1"/>
                </a:solidFill>
                <a:latin typeface="FIGC - Azzurri" pitchFamily="2" charset="0"/>
                <a:hlinkClick r:id="rId4" tooltip="Codice GitHub"/>
              </a:rPr>
              <a:t>https://github.com/giuseppeDiStefano001/Filosofi-a-cena0SO</a:t>
            </a:r>
            <a:endParaRPr lang="it-IT" dirty="0" smtClean="0">
              <a:solidFill>
                <a:schemeClr val="bg1"/>
              </a:solidFill>
              <a:latin typeface="FIGC - Azzur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s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00900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14282" y="1071546"/>
            <a:ext cx="8572560" cy="5643602"/>
          </a:xfrm>
        </p:spPr>
        <p:txBody>
          <a:bodyPr>
            <a:noAutofit/>
          </a:bodyPr>
          <a:lstStyle/>
          <a:p>
            <a:pPr algn="l"/>
            <a:r>
              <a:rPr lang="it-IT" sz="2000" dirty="0" smtClean="0">
                <a:solidFill>
                  <a:schemeClr val="bg1"/>
                </a:solidFill>
                <a:latin typeface="FIGC - Azzurri" pitchFamily="2" charset="0"/>
              </a:rPr>
              <a:t>La soluzione di </a:t>
            </a:r>
            <a:r>
              <a:rPr lang="it-IT" sz="2000" dirty="0" err="1" smtClean="0">
                <a:solidFill>
                  <a:schemeClr val="bg1"/>
                </a:solidFill>
                <a:latin typeface="FIGC - Azzurri" pitchFamily="2" charset="0"/>
              </a:rPr>
              <a:t>Dijkstra</a:t>
            </a:r>
            <a:r>
              <a:rPr lang="it-IT" sz="2000" dirty="0" smtClean="0">
                <a:solidFill>
                  <a:schemeClr val="bg1"/>
                </a:solidFill>
                <a:latin typeface="FIGC - Azzurri" pitchFamily="2" charset="0"/>
              </a:rPr>
              <a:t> utilizza un </a:t>
            </a:r>
            <a:r>
              <a:rPr lang="it-IT" sz="2000" dirty="0" err="1" smtClean="0">
                <a:solidFill>
                  <a:schemeClr val="bg1"/>
                </a:solidFill>
                <a:latin typeface="FIGC - Azzurri" pitchFamily="2" charset="0"/>
              </a:rPr>
              <a:t>mutex</a:t>
            </a:r>
            <a:r>
              <a:rPr lang="it-IT" sz="2000" dirty="0" smtClean="0">
                <a:solidFill>
                  <a:schemeClr val="bg1"/>
                </a:solidFill>
                <a:latin typeface="FIGC - Azzurri" pitchFamily="2" charset="0"/>
              </a:rPr>
              <a:t>, un semaforo per filosofo e una variabile di stato per filosofo. </a:t>
            </a:r>
          </a:p>
          <a:p>
            <a:pPr algn="l"/>
            <a:endParaRPr lang="it-IT" sz="2000" dirty="0" smtClean="0">
              <a:solidFill>
                <a:schemeClr val="bg1"/>
              </a:solidFill>
              <a:latin typeface="FIGC - Azzurri" pitchFamily="2" charset="0"/>
            </a:endParaRPr>
          </a:p>
          <a:p>
            <a:pPr algn="l"/>
            <a:r>
              <a:rPr lang="it-IT" sz="2000" dirty="0" smtClean="0">
                <a:solidFill>
                  <a:schemeClr val="bg1"/>
                </a:solidFill>
                <a:latin typeface="FIGC - Azzurri" pitchFamily="2" charset="0"/>
              </a:rPr>
              <a:t>Per la scrittura del codice sono state utilizzate le librerie:</a:t>
            </a:r>
          </a:p>
          <a:p>
            <a:pPr lvl="1" algn="just">
              <a:buFont typeface="Wingdings" pitchFamily="2" charset="2"/>
              <a:buChar char="q"/>
            </a:pPr>
            <a:r>
              <a:rPr lang="it-IT" sz="1800" dirty="0" smtClean="0">
                <a:solidFill>
                  <a:schemeClr val="bg1"/>
                </a:solidFill>
                <a:latin typeface="FIGC - Azzurri" pitchFamily="2" charset="0"/>
              </a:rPr>
              <a:t>   </a:t>
            </a:r>
            <a:r>
              <a:rPr lang="it-IT" sz="1800" b="1" dirty="0" err="1" smtClean="0">
                <a:solidFill>
                  <a:schemeClr val="bg1"/>
                </a:solidFill>
                <a:latin typeface="FIGC - Azzurri" pitchFamily="2" charset="0"/>
              </a:rPr>
              <a:t>pthread.h</a:t>
            </a:r>
            <a:r>
              <a:rPr lang="it-IT" sz="1800" b="1" dirty="0" smtClean="0">
                <a:solidFill>
                  <a:schemeClr val="bg1"/>
                </a:solidFill>
                <a:latin typeface="FIGC - Azzurri" pitchFamily="2" charset="0"/>
              </a:rPr>
              <a:t> : </a:t>
            </a:r>
            <a:r>
              <a:rPr lang="it-IT" sz="1800" dirty="0" smtClean="0">
                <a:solidFill>
                  <a:schemeClr val="bg1"/>
                </a:solidFill>
                <a:latin typeface="FIGC - Azzurri" pitchFamily="2" charset="0"/>
              </a:rPr>
              <a:t> per i </a:t>
            </a:r>
            <a:r>
              <a:rPr lang="it-IT" sz="1800" dirty="0" err="1" smtClean="0">
                <a:solidFill>
                  <a:schemeClr val="bg1"/>
                </a:solidFill>
                <a:latin typeface="FIGC - Azzurri" pitchFamily="2" charset="0"/>
              </a:rPr>
              <a:t>thread</a:t>
            </a:r>
            <a:r>
              <a:rPr lang="it-IT" sz="1800" dirty="0" smtClean="0">
                <a:solidFill>
                  <a:schemeClr val="bg1"/>
                </a:solidFill>
                <a:latin typeface="FIGC - Azzurri" pitchFamily="2" charset="0"/>
              </a:rPr>
              <a:t> e i </a:t>
            </a:r>
            <a:r>
              <a:rPr lang="it-IT" sz="1800" dirty="0" err="1" smtClean="0">
                <a:solidFill>
                  <a:schemeClr val="bg1"/>
                </a:solidFill>
                <a:latin typeface="FIGC - Azzurri" pitchFamily="2" charset="0"/>
              </a:rPr>
              <a:t>mutex</a:t>
            </a:r>
            <a:endParaRPr lang="it-IT" sz="1800" b="1" dirty="0" smtClean="0">
              <a:solidFill>
                <a:schemeClr val="bg1"/>
              </a:solidFill>
              <a:latin typeface="FIGC - Azzurri" pitchFamily="2" charset="0"/>
            </a:endParaRPr>
          </a:p>
          <a:p>
            <a:pPr lvl="1" algn="l">
              <a:buFont typeface="Wingdings" pitchFamily="2" charset="2"/>
              <a:buChar char="q"/>
            </a:pPr>
            <a:r>
              <a:rPr lang="it-IT" sz="1800" dirty="0" smtClean="0">
                <a:solidFill>
                  <a:schemeClr val="bg1"/>
                </a:solidFill>
                <a:latin typeface="FIGC - Azzurri" pitchFamily="2" charset="0"/>
              </a:rPr>
              <a:t>   </a:t>
            </a:r>
            <a:r>
              <a:rPr lang="it-IT" sz="1800" b="1" dirty="0" err="1" smtClean="0">
                <a:solidFill>
                  <a:schemeClr val="bg1"/>
                </a:solidFill>
                <a:latin typeface="FIGC - Azzurri" pitchFamily="2" charset="0"/>
              </a:rPr>
              <a:t>semaphore.h</a:t>
            </a:r>
            <a:r>
              <a:rPr lang="it-IT" sz="1800" dirty="0" smtClean="0">
                <a:solidFill>
                  <a:schemeClr val="bg1"/>
                </a:solidFill>
                <a:latin typeface="FIGC - Azzurri" pitchFamily="2" charset="0"/>
              </a:rPr>
              <a:t>: per i </a:t>
            </a:r>
            <a:r>
              <a:rPr lang="it-IT" sz="1800" dirty="0" smtClean="0">
                <a:solidFill>
                  <a:schemeClr val="bg1"/>
                </a:solidFill>
                <a:latin typeface="FIGC - Azzurri" pitchFamily="2" charset="0"/>
              </a:rPr>
              <a:t>semafori </a:t>
            </a:r>
            <a:endParaRPr lang="it-IT" sz="1800" dirty="0" smtClean="0">
              <a:solidFill>
                <a:schemeClr val="bg1"/>
              </a:solidFill>
              <a:latin typeface="FIGC - Azzurri" pitchFamily="2" charset="0"/>
            </a:endParaRPr>
          </a:p>
        </p:txBody>
      </p:sp>
      <p:sp>
        <p:nvSpPr>
          <p:cNvPr id="7" name="Titolo 6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FIGC - Azzurri" pitchFamily="2" charset="0"/>
              </a:rPr>
              <a:t>Il problema dei filosofi a cena: Codice</a:t>
            </a:r>
            <a:endParaRPr lang="it-IT" sz="3200" dirty="0">
              <a:solidFill>
                <a:schemeClr val="bg1"/>
              </a:solidFill>
              <a:latin typeface="FIGC - Azzurri" pitchFamily="2" charset="0"/>
            </a:endParaRPr>
          </a:p>
        </p:txBody>
      </p:sp>
      <p:pic>
        <p:nvPicPr>
          <p:cNvPr id="6" name="Immagine 5" descr="librer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2643182"/>
            <a:ext cx="3258005" cy="1486108"/>
          </a:xfrm>
          <a:prstGeom prst="rect">
            <a:avLst/>
          </a:prstGeom>
        </p:spPr>
      </p:pic>
      <p:cxnSp>
        <p:nvCxnSpPr>
          <p:cNvPr id="10" name="Connettore 2 9"/>
          <p:cNvCxnSpPr/>
          <p:nvPr/>
        </p:nvCxnSpPr>
        <p:spPr>
          <a:xfrm>
            <a:off x="4857752" y="4857760"/>
            <a:ext cx="642942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tonda angolo diagonale rettangolo 11"/>
          <p:cNvSpPr/>
          <p:nvPr/>
        </p:nvSpPr>
        <p:spPr>
          <a:xfrm>
            <a:off x="5857884" y="4714884"/>
            <a:ext cx="3071834" cy="357190"/>
          </a:xfrm>
          <a:prstGeom prst="round2DiagRect">
            <a:avLst/>
          </a:prstGeom>
          <a:solidFill>
            <a:srgbClr val="FECB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chemeClr val="tx1"/>
                </a:solidFill>
                <a:latin typeface="FIGC - Azzurri" pitchFamily="2" charset="0"/>
              </a:rPr>
              <a:t>Inizializzazione </a:t>
            </a:r>
            <a:r>
              <a:rPr lang="it-IT" sz="1400" dirty="0" err="1" smtClean="0">
                <a:solidFill>
                  <a:schemeClr val="tx1"/>
                </a:solidFill>
                <a:latin typeface="FIGC - Azzurri" pitchFamily="2" charset="0"/>
              </a:rPr>
              <a:t>array</a:t>
            </a:r>
            <a:r>
              <a:rPr lang="it-IT" sz="1400" dirty="0" smtClean="0">
                <a:solidFill>
                  <a:schemeClr val="tx1"/>
                </a:solidFill>
                <a:latin typeface="FIGC - Azzurri" pitchFamily="2" charset="0"/>
              </a:rPr>
              <a:t> stato filosofo</a:t>
            </a:r>
            <a:endParaRPr lang="it-IT" sz="1400" dirty="0" smtClean="0">
              <a:solidFill>
                <a:schemeClr val="tx1"/>
              </a:solidFill>
              <a:latin typeface="FIGC - Azzurri" pitchFamily="2" charset="0"/>
            </a:endParaRPr>
          </a:p>
        </p:txBody>
      </p:sp>
      <p:sp>
        <p:nvSpPr>
          <p:cNvPr id="13" name="Arrotonda angolo diagonale rettangolo 12"/>
          <p:cNvSpPr/>
          <p:nvPr/>
        </p:nvSpPr>
        <p:spPr>
          <a:xfrm>
            <a:off x="5857884" y="5143512"/>
            <a:ext cx="3071834" cy="357190"/>
          </a:xfrm>
          <a:prstGeom prst="round2DiagRect">
            <a:avLst/>
          </a:prstGeom>
          <a:solidFill>
            <a:srgbClr val="FECB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chemeClr val="tx1"/>
                </a:solidFill>
                <a:latin typeface="FIGC - Azzurri" pitchFamily="2" charset="0"/>
              </a:rPr>
              <a:t>Inizializzazione semaforo</a:t>
            </a:r>
            <a:endParaRPr lang="it-IT" sz="1400" dirty="0" smtClean="0">
              <a:solidFill>
                <a:schemeClr val="tx1"/>
              </a:solidFill>
              <a:latin typeface="FIGC - Azzurri" pitchFamily="2" charset="0"/>
            </a:endParaRPr>
          </a:p>
        </p:txBody>
      </p:sp>
      <p:cxnSp>
        <p:nvCxnSpPr>
          <p:cNvPr id="15" name="Connettore 2 14"/>
          <p:cNvCxnSpPr/>
          <p:nvPr/>
        </p:nvCxnSpPr>
        <p:spPr>
          <a:xfrm>
            <a:off x="4857752" y="5286388"/>
            <a:ext cx="642942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tonda angolo diagonale rettangolo 15"/>
          <p:cNvSpPr/>
          <p:nvPr/>
        </p:nvSpPr>
        <p:spPr>
          <a:xfrm>
            <a:off x="5857884" y="5572140"/>
            <a:ext cx="3071834" cy="357190"/>
          </a:xfrm>
          <a:prstGeom prst="round2DiagRect">
            <a:avLst/>
          </a:prstGeom>
          <a:solidFill>
            <a:srgbClr val="FECB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chemeClr val="tx1"/>
                </a:solidFill>
                <a:latin typeface="FIGC - Azzurri" pitchFamily="2" charset="0"/>
              </a:rPr>
              <a:t>Inizializzazione </a:t>
            </a:r>
            <a:r>
              <a:rPr lang="it-IT" sz="1400" dirty="0" err="1" smtClean="0">
                <a:solidFill>
                  <a:schemeClr val="tx1"/>
                </a:solidFill>
                <a:latin typeface="FIGC - Azzurri" pitchFamily="2" charset="0"/>
              </a:rPr>
              <a:t>array</a:t>
            </a:r>
            <a:r>
              <a:rPr lang="it-IT" sz="1400" dirty="0" smtClean="0">
                <a:solidFill>
                  <a:schemeClr val="tx1"/>
                </a:solidFill>
                <a:latin typeface="FIGC - Azzurri" pitchFamily="2" charset="0"/>
              </a:rPr>
              <a:t> </a:t>
            </a:r>
            <a:r>
              <a:rPr lang="it-IT" sz="1400" dirty="0" err="1" smtClean="0">
                <a:solidFill>
                  <a:schemeClr val="tx1"/>
                </a:solidFill>
                <a:latin typeface="FIGC - Azzurri" pitchFamily="2" charset="0"/>
              </a:rPr>
              <a:t>thread</a:t>
            </a:r>
            <a:r>
              <a:rPr lang="it-IT" sz="1400" dirty="0" smtClean="0">
                <a:solidFill>
                  <a:schemeClr val="tx1"/>
                </a:solidFill>
                <a:latin typeface="FIGC - Azzurri" pitchFamily="2" charset="0"/>
              </a:rPr>
              <a:t> filosofi</a:t>
            </a:r>
            <a:endParaRPr lang="it-IT" sz="1400" dirty="0" smtClean="0">
              <a:solidFill>
                <a:schemeClr val="tx1"/>
              </a:solidFill>
              <a:latin typeface="FIGC - Azzurri" pitchFamily="2" charset="0"/>
            </a:endParaRPr>
          </a:p>
        </p:txBody>
      </p:sp>
      <p:cxnSp>
        <p:nvCxnSpPr>
          <p:cNvPr id="17" name="Connettore 2 16"/>
          <p:cNvCxnSpPr/>
          <p:nvPr/>
        </p:nvCxnSpPr>
        <p:spPr>
          <a:xfrm>
            <a:off x="4857752" y="5784866"/>
            <a:ext cx="642942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tonda angolo diagonale rettangolo 17"/>
          <p:cNvSpPr/>
          <p:nvPr/>
        </p:nvSpPr>
        <p:spPr>
          <a:xfrm>
            <a:off x="5857884" y="6072206"/>
            <a:ext cx="3071834" cy="357190"/>
          </a:xfrm>
          <a:prstGeom prst="round2DiagRect">
            <a:avLst/>
          </a:prstGeom>
          <a:solidFill>
            <a:srgbClr val="FECB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chemeClr val="tx1"/>
                </a:solidFill>
                <a:latin typeface="FIGC - Azzurri" pitchFamily="2" charset="0"/>
              </a:rPr>
              <a:t>Inizializzazione </a:t>
            </a:r>
            <a:r>
              <a:rPr lang="it-IT" sz="1400" dirty="0" err="1" smtClean="0">
                <a:solidFill>
                  <a:schemeClr val="tx1"/>
                </a:solidFill>
                <a:latin typeface="FIGC - Azzurri" pitchFamily="2" charset="0"/>
              </a:rPr>
              <a:t>mutex</a:t>
            </a:r>
            <a:endParaRPr lang="it-IT" sz="1400" dirty="0" smtClean="0">
              <a:solidFill>
                <a:schemeClr val="tx1"/>
              </a:solidFill>
              <a:latin typeface="FIGC - Azzurri" pitchFamily="2" charset="0"/>
            </a:endParaRPr>
          </a:p>
        </p:txBody>
      </p:sp>
      <p:cxnSp>
        <p:nvCxnSpPr>
          <p:cNvPr id="19" name="Connettore 2 18"/>
          <p:cNvCxnSpPr/>
          <p:nvPr/>
        </p:nvCxnSpPr>
        <p:spPr>
          <a:xfrm>
            <a:off x="4857752" y="6284932"/>
            <a:ext cx="642942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 descr="inizializzazione.PNG"/>
          <p:cNvPicPr>
            <a:picLocks noChangeAspect="1"/>
          </p:cNvPicPr>
          <p:nvPr/>
        </p:nvPicPr>
        <p:blipFill>
          <a:blip r:embed="rId4"/>
          <a:srcRect b="73455"/>
          <a:stretch>
            <a:fillRect/>
          </a:stretch>
        </p:blipFill>
        <p:spPr>
          <a:xfrm>
            <a:off x="142844" y="4714884"/>
            <a:ext cx="4504197" cy="324000"/>
          </a:xfrm>
          <a:prstGeom prst="rect">
            <a:avLst/>
          </a:prstGeom>
        </p:spPr>
      </p:pic>
      <p:pic>
        <p:nvPicPr>
          <p:cNvPr id="22" name="Immagine 21" descr="inizializzazione.PNG"/>
          <p:cNvPicPr>
            <a:picLocks noChangeAspect="1"/>
          </p:cNvPicPr>
          <p:nvPr/>
        </p:nvPicPr>
        <p:blipFill>
          <a:blip r:embed="rId4"/>
          <a:srcRect t="36727" b="36728"/>
          <a:stretch>
            <a:fillRect/>
          </a:stretch>
        </p:blipFill>
        <p:spPr>
          <a:xfrm>
            <a:off x="571472" y="5572140"/>
            <a:ext cx="3972480" cy="285752"/>
          </a:xfrm>
          <a:prstGeom prst="rect">
            <a:avLst/>
          </a:prstGeom>
        </p:spPr>
      </p:pic>
      <p:pic>
        <p:nvPicPr>
          <p:cNvPr id="23" name="Immagine 22" descr="inizializzazione.PNG"/>
          <p:cNvPicPr>
            <a:picLocks noChangeAspect="1"/>
          </p:cNvPicPr>
          <p:nvPr/>
        </p:nvPicPr>
        <p:blipFill>
          <a:blip r:embed="rId4"/>
          <a:srcRect t="56636" r="7087" b="21243"/>
          <a:stretch>
            <a:fillRect/>
          </a:stretch>
        </p:blipFill>
        <p:spPr>
          <a:xfrm>
            <a:off x="214282" y="6143644"/>
            <a:ext cx="4429124" cy="285752"/>
          </a:xfrm>
          <a:prstGeom prst="rect">
            <a:avLst/>
          </a:prstGeom>
        </p:spPr>
      </p:pic>
      <p:pic>
        <p:nvPicPr>
          <p:cNvPr id="24" name="Immagine 23" descr="inizializzazione.PNG"/>
          <p:cNvPicPr>
            <a:picLocks noChangeAspect="1"/>
          </p:cNvPicPr>
          <p:nvPr/>
        </p:nvPicPr>
        <p:blipFill>
          <a:blip r:embed="rId4"/>
          <a:srcRect t="19909" r="38857" b="53546"/>
          <a:stretch>
            <a:fillRect/>
          </a:stretch>
        </p:blipFill>
        <p:spPr>
          <a:xfrm>
            <a:off x="1142976" y="5143512"/>
            <a:ext cx="2428892" cy="285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s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00900"/>
          </a:xfrm>
          <a:prstGeom prst="rect">
            <a:avLst/>
          </a:prstGeom>
        </p:spPr>
      </p:pic>
      <p:sp>
        <p:nvSpPr>
          <p:cNvPr id="7" name="Titolo 6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FIGC - Azzurri" pitchFamily="2" charset="0"/>
              </a:rPr>
              <a:t>Codice : Funzioni utilizzate</a:t>
            </a:r>
            <a:endParaRPr lang="it-IT" sz="3200" dirty="0">
              <a:solidFill>
                <a:schemeClr val="bg1"/>
              </a:solidFill>
              <a:latin typeface="FIGC - Azzurri" pitchFamily="2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-285784" y="1017331"/>
            <a:ext cx="528641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Principali metodi utilizzati:</a:t>
            </a:r>
          </a:p>
          <a:p>
            <a:pPr lvl="1"/>
            <a:endParaRPr lang="it-IT" sz="1600" dirty="0" smtClean="0">
              <a:solidFill>
                <a:schemeClr val="bg1"/>
              </a:solidFill>
              <a:latin typeface="FIGC - Azzurri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 </a:t>
            </a:r>
            <a:r>
              <a:rPr lang="it-IT" sz="1600" b="1" dirty="0" err="1" smtClean="0">
                <a:solidFill>
                  <a:schemeClr val="bg1"/>
                </a:solidFill>
                <a:latin typeface="FIGC - Azzurri" pitchFamily="2" charset="0"/>
              </a:rPr>
              <a:t>creaThread</a:t>
            </a:r>
            <a:r>
              <a:rPr lang="it-IT" sz="1600" b="1" dirty="0" smtClean="0">
                <a:solidFill>
                  <a:schemeClr val="bg1"/>
                </a:solidFill>
                <a:latin typeface="FIGC - Azzurri" pitchFamily="2" charset="0"/>
              </a:rPr>
              <a:t>():   la funzione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</a:t>
            </a:r>
            <a:r>
              <a:rPr lang="it-IT" sz="1600" dirty="0" err="1" smtClean="0">
                <a:solidFill>
                  <a:schemeClr val="bg1"/>
                </a:solidFill>
                <a:latin typeface="FIGC - Azzurri" pitchFamily="2" charset="0"/>
              </a:rPr>
              <a:t>pthread_create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permette  di creare un </a:t>
            </a:r>
            <a:r>
              <a:rPr lang="it-IT" sz="1600" dirty="0" err="1" smtClean="0">
                <a:solidFill>
                  <a:schemeClr val="bg1"/>
                </a:solidFill>
                <a:latin typeface="FIGC - Azzurri" pitchFamily="2" charset="0"/>
              </a:rPr>
              <a:t>thread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. Vengono passati come riferimenti: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  puntatore alla variabile che contiene l’</a:t>
            </a:r>
            <a:r>
              <a:rPr lang="it-IT" sz="1600" dirty="0" err="1" smtClean="0">
                <a:solidFill>
                  <a:schemeClr val="bg1"/>
                </a:solidFill>
                <a:latin typeface="FIGC - Azzurri" pitchFamily="2" charset="0"/>
              </a:rPr>
              <a:t>id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del </a:t>
            </a:r>
            <a:r>
              <a:rPr lang="it-IT" sz="1600" dirty="0" err="1" smtClean="0">
                <a:solidFill>
                  <a:schemeClr val="bg1"/>
                </a:solidFill>
                <a:latin typeface="FIGC - Azzurri" pitchFamily="2" charset="0"/>
              </a:rPr>
              <a:t>thread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  attributi del </a:t>
            </a:r>
            <a:r>
              <a:rPr lang="it-IT" sz="1600" dirty="0" err="1" smtClean="0">
                <a:solidFill>
                  <a:schemeClr val="bg1"/>
                </a:solidFill>
                <a:latin typeface="FIGC - Azzurri" pitchFamily="2" charset="0"/>
              </a:rPr>
              <a:t>thread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  procedura che il </a:t>
            </a:r>
            <a:r>
              <a:rPr lang="it-IT" sz="1600" dirty="0" err="1" smtClean="0">
                <a:solidFill>
                  <a:schemeClr val="bg1"/>
                </a:solidFill>
                <a:latin typeface="FIGC - Azzurri" pitchFamily="2" charset="0"/>
              </a:rPr>
              <a:t>thread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deve eseguire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  parametri della procedura da eseguire </a:t>
            </a:r>
          </a:p>
        </p:txBody>
      </p:sp>
      <p:pic>
        <p:nvPicPr>
          <p:cNvPr id="8" name="Immagine 7" descr="creaThre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1585381"/>
            <a:ext cx="4077203" cy="1129239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-357222" y="3357562"/>
            <a:ext cx="592935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endParaRPr lang="it-IT" sz="1600" dirty="0" smtClean="0">
              <a:solidFill>
                <a:schemeClr val="bg1"/>
              </a:solidFill>
              <a:latin typeface="FIGC - Azzurri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 </a:t>
            </a:r>
            <a:r>
              <a:rPr lang="it-IT" sz="1600" b="1" dirty="0" smtClean="0">
                <a:solidFill>
                  <a:schemeClr val="bg1"/>
                </a:solidFill>
                <a:latin typeface="FIGC - Azzurri" pitchFamily="2" charset="0"/>
              </a:rPr>
              <a:t>filosofo():  Nella funzione sono presenti quattro funzioni: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  pensa(): stato filosofo è “PENSA”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  </a:t>
            </a:r>
            <a:r>
              <a:rPr lang="it-IT" sz="1600" dirty="0" err="1" smtClean="0">
                <a:solidFill>
                  <a:schemeClr val="bg1"/>
                </a:solidFill>
                <a:latin typeface="FIGC - Azzurri" pitchFamily="2" charset="0"/>
              </a:rPr>
              <a:t>prendiForchette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(): stato filosofo è “AFFAMATO”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  mangia(): stato filosofo è “MANGIA”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  </a:t>
            </a:r>
            <a:r>
              <a:rPr lang="it-IT" sz="1600" dirty="0" err="1" smtClean="0">
                <a:solidFill>
                  <a:schemeClr val="bg1"/>
                </a:solidFill>
                <a:latin typeface="FIGC - Azzurri" pitchFamily="2" charset="0"/>
              </a:rPr>
              <a:t>rilasciaForchette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(): dopo aver mangiato il filosofo rilascia</a:t>
            </a:r>
          </a:p>
          <a:p>
            <a:pPr lvl="1"/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    le due forchette</a:t>
            </a:r>
          </a:p>
          <a:p>
            <a:pPr lvl="1">
              <a:buFont typeface="Wingdings" pitchFamily="2" charset="2"/>
              <a:buChar char="q"/>
            </a:pPr>
            <a:endParaRPr lang="it-IT" sz="1600" b="1" dirty="0" smtClean="0">
              <a:solidFill>
                <a:schemeClr val="bg1"/>
              </a:solidFill>
              <a:latin typeface="FIGC - Azzurri" pitchFamily="2" charset="0"/>
            </a:endParaRPr>
          </a:p>
          <a:p>
            <a:pPr lvl="1">
              <a:buFont typeface="Wingdings" pitchFamily="2" charset="2"/>
              <a:buChar char="q"/>
            </a:pPr>
            <a:endParaRPr lang="it-IT" sz="1600" b="1" dirty="0" smtClean="0">
              <a:solidFill>
                <a:schemeClr val="bg1"/>
              </a:solidFill>
              <a:latin typeface="FIGC - Azzurri" pitchFamily="2" charset="0"/>
            </a:endParaRPr>
          </a:p>
        </p:txBody>
      </p:sp>
      <p:pic>
        <p:nvPicPr>
          <p:cNvPr id="12" name="Immagine 11" descr="procFilosofo.PNG"/>
          <p:cNvPicPr>
            <a:picLocks noChangeAspect="1"/>
          </p:cNvPicPr>
          <p:nvPr/>
        </p:nvPicPr>
        <p:blipFill>
          <a:blip r:embed="rId4"/>
          <a:srcRect r="15980" b="7147"/>
          <a:stretch>
            <a:fillRect/>
          </a:stretch>
        </p:blipFill>
        <p:spPr>
          <a:xfrm>
            <a:off x="5500694" y="3500438"/>
            <a:ext cx="3500430" cy="1570062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-428660" y="5352178"/>
            <a:ext cx="5929354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it-IT" sz="1600" b="1" smtClean="0">
                <a:solidFill>
                  <a:schemeClr val="bg1"/>
                </a:solidFill>
                <a:latin typeface="FIGC - Azzurri" pitchFamily="2" charset="0"/>
              </a:rPr>
              <a:t>Lo stato dei filosofi è rappresentato da tre costanti intere:  PENSA, MANGIA, AFFAMATO.  Per verificare lo stato di ogni filosofo, si utilizza un array di interi.</a:t>
            </a:r>
          </a:p>
          <a:p>
            <a:pPr lvl="1">
              <a:buFont typeface="Wingdings" pitchFamily="2" charset="2"/>
              <a:buChar char="q"/>
            </a:pPr>
            <a:endParaRPr lang="it-IT" sz="1600" b="1" dirty="0" smtClean="0">
              <a:solidFill>
                <a:schemeClr val="bg1"/>
              </a:solidFill>
              <a:latin typeface="FIGC - Azzurri" pitchFamily="2" charset="0"/>
            </a:endParaRPr>
          </a:p>
        </p:txBody>
      </p:sp>
      <p:pic>
        <p:nvPicPr>
          <p:cNvPr id="14" name="Immagine 13" descr="costant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32" y="5357826"/>
            <a:ext cx="3124494" cy="906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s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00900"/>
          </a:xfrm>
          <a:prstGeom prst="rect">
            <a:avLst/>
          </a:prstGeom>
        </p:spPr>
      </p:pic>
      <p:sp>
        <p:nvSpPr>
          <p:cNvPr id="7" name="Titolo 6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FIGC - Azzurri" pitchFamily="2" charset="0"/>
              </a:rPr>
              <a:t>Codice : Funzioni utilizzate</a:t>
            </a:r>
            <a:endParaRPr lang="it-IT" sz="3200" dirty="0">
              <a:solidFill>
                <a:schemeClr val="bg1"/>
              </a:solidFill>
              <a:latin typeface="FIGC - Azzurri" pitchFamily="2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-285784" y="1017331"/>
            <a:ext cx="435771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Principali metodi utilizzati:</a:t>
            </a:r>
          </a:p>
          <a:p>
            <a:pPr lvl="1"/>
            <a:endParaRPr lang="it-IT" sz="1600" dirty="0" smtClean="0">
              <a:solidFill>
                <a:schemeClr val="bg1"/>
              </a:solidFill>
              <a:latin typeface="FIGC - Azzurri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 </a:t>
            </a:r>
            <a:r>
              <a:rPr lang="it-IT" sz="1600" b="1" dirty="0" err="1" smtClean="0">
                <a:solidFill>
                  <a:schemeClr val="bg1"/>
                </a:solidFill>
                <a:latin typeface="FIGC - Azzurri" pitchFamily="2" charset="0"/>
              </a:rPr>
              <a:t>joinThread</a:t>
            </a:r>
            <a:r>
              <a:rPr lang="it-IT" sz="1600" b="1" dirty="0" smtClean="0">
                <a:solidFill>
                  <a:schemeClr val="bg1"/>
                </a:solidFill>
                <a:latin typeface="FIGC - Azzurri" pitchFamily="2" charset="0"/>
              </a:rPr>
              <a:t>():   </a:t>
            </a:r>
            <a:r>
              <a:rPr lang="it-IT" sz="1600" b="1" dirty="0" smtClean="0">
                <a:solidFill>
                  <a:schemeClr val="bg1"/>
                </a:solidFill>
                <a:latin typeface="FIGC - Azzurri" pitchFamily="2" charset="0"/>
              </a:rPr>
              <a:t>la funzione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</a:t>
            </a:r>
            <a:r>
              <a:rPr lang="it-IT" sz="1600" dirty="0" err="1" smtClean="0">
                <a:solidFill>
                  <a:schemeClr val="bg1"/>
                </a:solidFill>
                <a:latin typeface="FIGC - Azzurri" pitchFamily="2" charset="0"/>
              </a:rPr>
              <a:t>pthread_join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permette  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di 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mettere in attesa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un </a:t>
            </a:r>
            <a:r>
              <a:rPr lang="it-IT" sz="1600" dirty="0" err="1" smtClean="0">
                <a:solidFill>
                  <a:schemeClr val="bg1"/>
                </a:solidFill>
                <a:latin typeface="FIGC - Azzurri" pitchFamily="2" charset="0"/>
              </a:rPr>
              <a:t>thread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. E di aspettare 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che termini il </a:t>
            </a:r>
            <a:r>
              <a:rPr lang="it-IT" sz="1600" dirty="0" err="1" smtClean="0">
                <a:solidFill>
                  <a:schemeClr val="bg1"/>
                </a:solidFill>
                <a:latin typeface="FIGC - Azzurri" pitchFamily="2" charset="0"/>
              </a:rPr>
              <a:t>thread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in 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esecuzione. Vengono 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passati come riferimenti: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  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l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’</a:t>
            </a:r>
            <a:r>
              <a:rPr lang="it-IT" sz="1600" dirty="0" err="1" smtClean="0">
                <a:solidFill>
                  <a:schemeClr val="bg1"/>
                </a:solidFill>
                <a:latin typeface="FIGC - Azzurri" pitchFamily="2" charset="0"/>
              </a:rPr>
              <a:t>id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del </a:t>
            </a:r>
            <a:r>
              <a:rPr lang="it-IT" sz="1600" dirty="0" err="1" smtClean="0">
                <a:solidFill>
                  <a:schemeClr val="bg1"/>
                </a:solidFill>
                <a:latin typeface="FIGC - Azzurri" pitchFamily="2" charset="0"/>
              </a:rPr>
              <a:t>thread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</a:t>
            </a:r>
            <a:endParaRPr lang="it-IT" sz="1600" dirty="0" smtClean="0">
              <a:solidFill>
                <a:schemeClr val="bg1"/>
              </a:solidFill>
              <a:latin typeface="FIGC - Azzurri" pitchFamily="2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  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NULL</a:t>
            </a:r>
            <a:endParaRPr lang="it-IT" sz="1600" dirty="0" smtClean="0">
              <a:solidFill>
                <a:schemeClr val="bg1"/>
              </a:solidFill>
              <a:latin typeface="FIGC - Azzurri" pitchFamily="2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-357222" y="3357562"/>
            <a:ext cx="857256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endParaRPr lang="it-IT" sz="1600" dirty="0" smtClean="0">
              <a:solidFill>
                <a:schemeClr val="bg1"/>
              </a:solidFill>
              <a:latin typeface="FIGC - Azzurri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 </a:t>
            </a:r>
            <a:r>
              <a:rPr lang="it-IT" sz="1600" b="1" dirty="0" err="1" smtClean="0">
                <a:solidFill>
                  <a:schemeClr val="bg1"/>
                </a:solidFill>
                <a:latin typeface="FIGC - Azzurri" pitchFamily="2" charset="0"/>
              </a:rPr>
              <a:t>filosofoDestro</a:t>
            </a:r>
            <a:r>
              <a:rPr lang="it-IT" sz="1600" b="1" dirty="0" smtClean="0">
                <a:solidFill>
                  <a:schemeClr val="bg1"/>
                </a:solidFill>
                <a:latin typeface="FIGC - Azzurri" pitchFamily="2" charset="0"/>
              </a:rPr>
              <a:t>() / </a:t>
            </a:r>
            <a:r>
              <a:rPr lang="it-IT" sz="1600" b="1" dirty="0" err="1" smtClean="0">
                <a:solidFill>
                  <a:schemeClr val="bg1"/>
                </a:solidFill>
                <a:latin typeface="FIGC - Azzurri" pitchFamily="2" charset="0"/>
              </a:rPr>
              <a:t>filosofoSinitro</a:t>
            </a:r>
            <a:r>
              <a:rPr lang="it-IT" sz="1600" b="1" dirty="0" smtClean="0">
                <a:solidFill>
                  <a:schemeClr val="bg1"/>
                </a:solidFill>
                <a:latin typeface="FIGC - Azzurri" pitchFamily="2" charset="0"/>
              </a:rPr>
              <a:t>():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queste due funzioni restituiscono rispettivamente la posizione del filosofo destro e del filosofo sinistro. </a:t>
            </a:r>
          </a:p>
          <a:p>
            <a:pPr lvl="1"/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Es. Il filosofo 1 avrà alla sua destra il filosofo in posizione 2 e alla sua sinistra il filosofo in posizione 5.</a:t>
            </a:r>
            <a:endParaRPr lang="it-IT" sz="1600" dirty="0" smtClean="0">
              <a:solidFill>
                <a:schemeClr val="bg1"/>
              </a:solidFill>
              <a:latin typeface="FIGC - Azzurri" pitchFamily="2" charset="0"/>
            </a:endParaRPr>
          </a:p>
          <a:p>
            <a:pPr lvl="1"/>
            <a:endParaRPr lang="it-IT" sz="1600" b="1" dirty="0" smtClean="0">
              <a:solidFill>
                <a:schemeClr val="bg1"/>
              </a:solidFill>
              <a:latin typeface="FIGC - Azzurri" pitchFamily="2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-428660" y="5352178"/>
            <a:ext cx="592935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endParaRPr lang="it-IT" sz="1600" b="1" dirty="0" smtClean="0">
              <a:solidFill>
                <a:schemeClr val="bg1"/>
              </a:solidFill>
              <a:latin typeface="FIGC - Azzurri" pitchFamily="2" charset="0"/>
            </a:endParaRPr>
          </a:p>
          <a:p>
            <a:pPr lvl="1">
              <a:buFont typeface="Wingdings" pitchFamily="2" charset="2"/>
              <a:buChar char="q"/>
            </a:pPr>
            <a:endParaRPr lang="it-IT" sz="1600" b="1" dirty="0" smtClean="0">
              <a:solidFill>
                <a:schemeClr val="bg1"/>
              </a:solidFill>
              <a:latin typeface="FIGC - Azzurri" pitchFamily="2" charset="0"/>
            </a:endParaRPr>
          </a:p>
        </p:txBody>
      </p:sp>
      <p:pic>
        <p:nvPicPr>
          <p:cNvPr id="15" name="Immagine 14" descr="joing.PNG"/>
          <p:cNvPicPr>
            <a:picLocks noChangeAspect="1"/>
          </p:cNvPicPr>
          <p:nvPr/>
        </p:nvPicPr>
        <p:blipFill>
          <a:blip r:embed="rId3"/>
          <a:srcRect b="16133"/>
          <a:stretch>
            <a:fillRect/>
          </a:stretch>
        </p:blipFill>
        <p:spPr>
          <a:xfrm>
            <a:off x="3571868" y="2143116"/>
            <a:ext cx="5391108" cy="1071570"/>
          </a:xfrm>
          <a:prstGeom prst="rect">
            <a:avLst/>
          </a:prstGeom>
        </p:spPr>
      </p:pic>
      <p:pic>
        <p:nvPicPr>
          <p:cNvPr id="16" name="Immagine 15" descr="filDxS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04" y="4800394"/>
            <a:ext cx="5877746" cy="1629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s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00900"/>
          </a:xfrm>
          <a:prstGeom prst="rect">
            <a:avLst/>
          </a:prstGeom>
        </p:spPr>
      </p:pic>
      <p:sp>
        <p:nvSpPr>
          <p:cNvPr id="7" name="Titolo 6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FIGC - Azzurri" pitchFamily="2" charset="0"/>
              </a:rPr>
              <a:t>Codice : </a:t>
            </a:r>
            <a:r>
              <a:rPr lang="it-IT" sz="3200" dirty="0" smtClean="0">
                <a:solidFill>
                  <a:schemeClr val="bg1"/>
                </a:solidFill>
                <a:latin typeface="FIGC - Azzurri" pitchFamily="2" charset="0"/>
              </a:rPr>
              <a:t>Funzioni</a:t>
            </a:r>
            <a:r>
              <a:rPr lang="it-IT" sz="3200" dirty="0" smtClean="0">
                <a:solidFill>
                  <a:schemeClr val="bg1"/>
                </a:solidFill>
                <a:latin typeface="FIGC - Azzurri" pitchFamily="2" charset="0"/>
              </a:rPr>
              <a:t> </a:t>
            </a:r>
            <a:r>
              <a:rPr lang="it-IT" sz="3200" dirty="0" smtClean="0">
                <a:solidFill>
                  <a:schemeClr val="bg1"/>
                </a:solidFill>
                <a:latin typeface="FIGC - Azzurri" pitchFamily="2" charset="0"/>
              </a:rPr>
              <a:t>utilizzati</a:t>
            </a:r>
            <a:endParaRPr lang="it-IT" sz="3200" dirty="0">
              <a:solidFill>
                <a:schemeClr val="bg1"/>
              </a:solidFill>
              <a:latin typeface="FIGC - Azzurri" pitchFamily="2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928662" y="1000108"/>
            <a:ext cx="857256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La funzione </a:t>
            </a:r>
            <a:r>
              <a:rPr lang="it-IT" sz="1600" dirty="0" err="1" smtClean="0">
                <a:solidFill>
                  <a:schemeClr val="bg1"/>
                </a:solidFill>
                <a:latin typeface="FIGC - Azzurri" pitchFamily="2" charset="0"/>
              </a:rPr>
              <a:t>filosofoStaMangiando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() e il suo utilizzo in </a:t>
            </a:r>
            <a:r>
              <a:rPr lang="it-IT" sz="1600" dirty="0" err="1" smtClean="0">
                <a:solidFill>
                  <a:schemeClr val="bg1"/>
                </a:solidFill>
                <a:latin typeface="FIGC - Azzurri" pitchFamily="2" charset="0"/>
              </a:rPr>
              <a:t>prendiForchette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() e </a:t>
            </a:r>
            <a:r>
              <a:rPr lang="it-IT" sz="1600" dirty="0" err="1" smtClean="0">
                <a:solidFill>
                  <a:schemeClr val="bg1"/>
                </a:solidFill>
                <a:latin typeface="FIGC - Azzurri" pitchFamily="2" charset="0"/>
              </a:rPr>
              <a:t>rilasciaForchette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() rendono la soluzione </a:t>
            </a:r>
            <a:r>
              <a:rPr lang="it-IT" sz="1600" dirty="0" err="1" smtClean="0">
                <a:solidFill>
                  <a:schemeClr val="bg1"/>
                </a:solidFill>
                <a:latin typeface="FIGC - Azzurri" pitchFamily="2" charset="0"/>
              </a:rPr>
              <a:t>Dijkstra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 priva di </a:t>
            </a:r>
            <a:r>
              <a:rPr lang="it-IT" sz="1600" dirty="0" err="1" smtClean="0">
                <a:solidFill>
                  <a:schemeClr val="bg1"/>
                </a:solidFill>
                <a:latin typeface="FIGC - Azzurri" pitchFamily="2" charset="0"/>
              </a:rPr>
              <a:t>deadlock</a:t>
            </a:r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.</a:t>
            </a:r>
          </a:p>
        </p:txBody>
      </p:sp>
      <p:pic>
        <p:nvPicPr>
          <p:cNvPr id="10" name="Immagine 9" descr="prendiRilasc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617837"/>
            <a:ext cx="5357850" cy="3025609"/>
          </a:xfrm>
          <a:prstGeom prst="rect">
            <a:avLst/>
          </a:prstGeom>
        </p:spPr>
      </p:pic>
      <p:pic>
        <p:nvPicPr>
          <p:cNvPr id="9" name="Immagine 8" descr="filosofoStaMangiand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34" y="4929198"/>
            <a:ext cx="7331612" cy="1500198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785786" y="3857628"/>
            <a:ext cx="2143140" cy="285752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rot="16200000" flipH="1">
            <a:off x="2321703" y="2964653"/>
            <a:ext cx="2143140" cy="1643074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rot="5400000">
            <a:off x="2285984" y="4500570"/>
            <a:ext cx="571504" cy="14287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tonda angolo diagonale rettangolo 22"/>
          <p:cNvSpPr/>
          <p:nvPr/>
        </p:nvSpPr>
        <p:spPr>
          <a:xfrm>
            <a:off x="5929322" y="2500306"/>
            <a:ext cx="3071834" cy="1785950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chemeClr val="tx1"/>
                </a:solidFill>
                <a:latin typeface="FIGC - Azzurri" pitchFamily="2" charset="0"/>
              </a:rPr>
              <a:t>La funzione </a:t>
            </a:r>
            <a:r>
              <a:rPr lang="it-IT" sz="1400" dirty="0" err="1" smtClean="0">
                <a:solidFill>
                  <a:schemeClr val="tx1"/>
                </a:solidFill>
                <a:latin typeface="FIGC - Azzurri" pitchFamily="2" charset="0"/>
              </a:rPr>
              <a:t>filosofoStaMangiando</a:t>
            </a:r>
            <a:r>
              <a:rPr lang="it-IT" sz="1400" dirty="0" smtClean="0">
                <a:solidFill>
                  <a:schemeClr val="tx1"/>
                </a:solidFill>
                <a:latin typeface="FIGC - Azzurri" pitchFamily="2" charset="0"/>
              </a:rPr>
              <a:t> verifica se il filosofo destro o il filosofo sinistro sta mangiando. Se nessuno dei due mangia e il filosofo è “AFFAMATO”, allora prende la forchetta </a:t>
            </a:r>
            <a:r>
              <a:rPr lang="it-IT" sz="1400" dirty="0" smtClean="0">
                <a:solidFill>
                  <a:schemeClr val="tx1"/>
                </a:solidFill>
                <a:latin typeface="FIGC - Azzurri" pitchFamily="2" charset="0"/>
              </a:rPr>
              <a:t>e “MANGIA”.</a:t>
            </a:r>
            <a:endParaRPr lang="it-IT" sz="1400" dirty="0" smtClean="0">
              <a:solidFill>
                <a:schemeClr val="tx1"/>
              </a:solidFill>
              <a:latin typeface="FIGC - Azzurri" pitchFamily="2" charset="0"/>
            </a:endParaRPr>
          </a:p>
        </p:txBody>
      </p:sp>
      <p:sp>
        <p:nvSpPr>
          <p:cNvPr id="27" name="Ovale 26"/>
          <p:cNvSpPr/>
          <p:nvPr/>
        </p:nvSpPr>
        <p:spPr>
          <a:xfrm>
            <a:off x="714348" y="2571744"/>
            <a:ext cx="1785950" cy="21431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s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00900"/>
          </a:xfrm>
          <a:prstGeom prst="rect">
            <a:avLst/>
          </a:prstGeom>
        </p:spPr>
      </p:pic>
      <p:sp>
        <p:nvSpPr>
          <p:cNvPr id="7" name="Titolo 6"/>
          <p:cNvSpPr>
            <a:spLocks noGrp="1"/>
          </p:cNvSpPr>
          <p:nvPr>
            <p:ph type="ctrTitle"/>
          </p:nvPr>
        </p:nvSpPr>
        <p:spPr>
          <a:xfrm>
            <a:off x="714348" y="-71462"/>
            <a:ext cx="7772400" cy="1470025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FIGC - Azzurri" pitchFamily="2" charset="0"/>
              </a:rPr>
              <a:t>Codice compilato</a:t>
            </a:r>
            <a:endParaRPr lang="it-IT" sz="3200" dirty="0">
              <a:solidFill>
                <a:schemeClr val="bg1"/>
              </a:solidFill>
              <a:latin typeface="FIGC - Azzurri" pitchFamily="2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71440" y="1000108"/>
            <a:ext cx="85725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it-IT" sz="1600" dirty="0" smtClean="0">
                <a:solidFill>
                  <a:schemeClr val="bg1"/>
                </a:solidFill>
                <a:latin typeface="FIGC - Azzurri" pitchFamily="2" charset="0"/>
              </a:rPr>
              <a:t>Codice compilato</a:t>
            </a:r>
          </a:p>
        </p:txBody>
      </p:sp>
      <p:pic>
        <p:nvPicPr>
          <p:cNvPr id="12" name="Immagine 11" descr="compilato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94" y="1643050"/>
            <a:ext cx="7684334" cy="4954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480</Words>
  <Application>Microsoft Office PowerPoint</Application>
  <PresentationFormat>Presentazione su schermo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Il problema dei filosofi a cena</vt:lpstr>
      <vt:lpstr>Il problema dei filosofi a cena</vt:lpstr>
      <vt:lpstr>Il problema dei filosofi a cena</vt:lpstr>
      <vt:lpstr>Il problema dei filosofi a cena: Codice</vt:lpstr>
      <vt:lpstr>Il problema dei filosofi a cena: Codice</vt:lpstr>
      <vt:lpstr>Codice : Funzioni utilizzate</vt:lpstr>
      <vt:lpstr>Codice : Funzioni utilizzate</vt:lpstr>
      <vt:lpstr>Codice : Funzioni utilizzati</vt:lpstr>
      <vt:lpstr>Codice compilato</vt:lpstr>
      <vt:lpstr>Codice compilato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Federico Claps</dc:creator>
  <cp:lastModifiedBy>Federico Claps</cp:lastModifiedBy>
  <cp:revision>70</cp:revision>
  <dcterms:created xsi:type="dcterms:W3CDTF">2022-05-10T07:23:01Z</dcterms:created>
  <dcterms:modified xsi:type="dcterms:W3CDTF">2022-05-11T11:04:45Z</dcterms:modified>
</cp:coreProperties>
</file>